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34"/>
  </p:notesMasterIdLst>
  <p:sldIdLst>
    <p:sldId id="256" r:id="rId2"/>
    <p:sldId id="464" r:id="rId3"/>
    <p:sldId id="412" r:id="rId4"/>
    <p:sldId id="284" r:id="rId5"/>
    <p:sldId id="431" r:id="rId6"/>
    <p:sldId id="362" r:id="rId7"/>
    <p:sldId id="416" r:id="rId8"/>
    <p:sldId id="344" r:id="rId9"/>
    <p:sldId id="353" r:id="rId10"/>
    <p:sldId id="378" r:id="rId11"/>
    <p:sldId id="432" r:id="rId12"/>
    <p:sldId id="418" r:id="rId13"/>
    <p:sldId id="417" r:id="rId14"/>
    <p:sldId id="419" r:id="rId15"/>
    <p:sldId id="421" r:id="rId16"/>
    <p:sldId id="422" r:id="rId17"/>
    <p:sldId id="423" r:id="rId18"/>
    <p:sldId id="430" r:id="rId19"/>
    <p:sldId id="433" r:id="rId20"/>
    <p:sldId id="425" r:id="rId21"/>
    <p:sldId id="426" r:id="rId22"/>
    <p:sldId id="427" r:id="rId23"/>
    <p:sldId id="429" r:id="rId24"/>
    <p:sldId id="438" r:id="rId25"/>
    <p:sldId id="434" r:id="rId26"/>
    <p:sldId id="435" r:id="rId27"/>
    <p:sldId id="436" r:id="rId28"/>
    <p:sldId id="444" r:id="rId29"/>
    <p:sldId id="441" r:id="rId30"/>
    <p:sldId id="443" r:id="rId31"/>
    <p:sldId id="445" r:id="rId32"/>
    <p:sldId id="463" r:id="rId3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Verdana" pitchFamily="34" charset="0"/>
        <a:ea typeface="+mn-ea"/>
        <a:cs typeface="Arial" pitchFamily="34" charset="0"/>
      </a:defRPr>
    </a:lvl1pPr>
    <a:lvl2pPr marL="457200" algn="l" rtl="0" fontAlgn="base">
      <a:spcBef>
        <a:spcPct val="0"/>
      </a:spcBef>
      <a:spcAft>
        <a:spcPct val="0"/>
      </a:spcAft>
      <a:defRPr sz="2400"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sz="2400"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sz="2400"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sz="2400" kern="1200">
        <a:solidFill>
          <a:schemeClr val="tx1"/>
        </a:solidFill>
        <a:latin typeface="Verdana" pitchFamily="34" charset="0"/>
        <a:ea typeface="+mn-ea"/>
        <a:cs typeface="Arial" pitchFamily="34" charset="0"/>
      </a:defRPr>
    </a:lvl5pPr>
    <a:lvl6pPr marL="2286000" algn="l" defTabSz="914400" rtl="0" eaLnBrk="1" latinLnBrk="0" hangingPunct="1">
      <a:defRPr sz="2400" kern="1200">
        <a:solidFill>
          <a:schemeClr val="tx1"/>
        </a:solidFill>
        <a:latin typeface="Verdana" pitchFamily="34" charset="0"/>
        <a:ea typeface="+mn-ea"/>
        <a:cs typeface="Arial" pitchFamily="34" charset="0"/>
      </a:defRPr>
    </a:lvl6pPr>
    <a:lvl7pPr marL="2743200" algn="l" defTabSz="914400" rtl="0" eaLnBrk="1" latinLnBrk="0" hangingPunct="1">
      <a:defRPr sz="2400" kern="1200">
        <a:solidFill>
          <a:schemeClr val="tx1"/>
        </a:solidFill>
        <a:latin typeface="Verdana" pitchFamily="34" charset="0"/>
        <a:ea typeface="+mn-ea"/>
        <a:cs typeface="Arial" pitchFamily="34" charset="0"/>
      </a:defRPr>
    </a:lvl7pPr>
    <a:lvl8pPr marL="3200400" algn="l" defTabSz="914400" rtl="0" eaLnBrk="1" latinLnBrk="0" hangingPunct="1">
      <a:defRPr sz="2400" kern="1200">
        <a:solidFill>
          <a:schemeClr val="tx1"/>
        </a:solidFill>
        <a:latin typeface="Verdana" pitchFamily="34" charset="0"/>
        <a:ea typeface="+mn-ea"/>
        <a:cs typeface="Arial" pitchFamily="34" charset="0"/>
      </a:defRPr>
    </a:lvl8pPr>
    <a:lvl9pPr marL="3657600" algn="l" defTabSz="914400" rtl="0" eaLnBrk="1" latinLnBrk="0" hangingPunct="1">
      <a:defRPr sz="2400" kern="1200">
        <a:solidFill>
          <a:schemeClr val="tx1"/>
        </a:solidFill>
        <a:latin typeface="Verdana"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5" autoAdjust="0"/>
    <p:restoredTop sz="84994" autoAdjust="0"/>
  </p:normalViewPr>
  <p:slideViewPr>
    <p:cSldViewPr>
      <p:cViewPr varScale="1">
        <p:scale>
          <a:sx n="86" d="100"/>
          <a:sy n="86" d="100"/>
        </p:scale>
        <p:origin x="60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67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FontTx/>
              <a:buNone/>
              <a:defRPr sz="1200">
                <a:latin typeface="Times" pitchFamily="18" charset="0"/>
                <a:cs typeface="+mn-cs"/>
              </a:defRPr>
            </a:lvl1pPr>
          </a:lstStyle>
          <a:p>
            <a:pPr>
              <a:defRPr/>
            </a:pPr>
            <a:endParaRPr lang="en-US"/>
          </a:p>
        </p:txBody>
      </p:sp>
      <p:sp>
        <p:nvSpPr>
          <p:cNvPr id="6451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FontTx/>
              <a:buNone/>
              <a:defRPr sz="1200">
                <a:latin typeface="Times" pitchFamily="18" charset="0"/>
                <a:cs typeface="+mn-cs"/>
              </a:defRPr>
            </a:lvl1pPr>
          </a:lstStyle>
          <a:p>
            <a:pPr>
              <a:defRPr/>
            </a:pPr>
            <a:endParaRPr lang="en-US"/>
          </a:p>
        </p:txBody>
      </p:sp>
      <p:sp>
        <p:nvSpPr>
          <p:cNvPr id="45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451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FontTx/>
              <a:buNone/>
              <a:defRPr sz="1200">
                <a:latin typeface="Times" pitchFamily="18" charset="0"/>
                <a:cs typeface="+mn-cs"/>
              </a:defRPr>
            </a:lvl1pPr>
          </a:lstStyle>
          <a:p>
            <a:pPr>
              <a:defRPr/>
            </a:pPr>
            <a:endParaRPr lang="en-US"/>
          </a:p>
        </p:txBody>
      </p:sp>
      <p:sp>
        <p:nvSpPr>
          <p:cNvPr id="6451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FontTx/>
              <a:buNone/>
              <a:defRPr sz="1200">
                <a:latin typeface="Times" pitchFamily="18" charset="0"/>
                <a:cs typeface="+mn-cs"/>
              </a:defRPr>
            </a:lvl1pPr>
          </a:lstStyle>
          <a:p>
            <a:pPr>
              <a:defRPr/>
            </a:pPr>
            <a:fld id="{5B1A5A2A-236D-4435-90E5-EBF98E48D02A}" type="slidenum">
              <a:rPr lang="en-US"/>
              <a:pPr>
                <a:defRPr/>
              </a:pPr>
              <a:t>‹#›</a:t>
            </a:fld>
            <a:endParaRPr lang="en-US"/>
          </a:p>
        </p:txBody>
      </p:sp>
    </p:spTree>
    <p:extLst>
      <p:ext uri="{BB962C8B-B14F-4D97-AF65-F5344CB8AC3E}">
        <p14:creationId xmlns:p14="http://schemas.microsoft.com/office/powerpoint/2010/main" val="31522186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This clip</a:t>
            </a:r>
            <a:r>
              <a:rPr lang="en-US" baseline="0" dirty="0" smtClean="0"/>
              <a:t> i</a:t>
            </a:r>
            <a:r>
              <a:rPr lang="en-US" dirty="0" smtClean="0"/>
              <a:t>s an apt characterization of what we’re up to in this course. Note that a</a:t>
            </a:r>
            <a:r>
              <a:rPr lang="en-US" baseline="0" dirty="0" smtClean="0"/>
              <a:t> key idea of iterative development is failure: “You have a chance to evaluate your initial ideas, which are probably wrong!” You can’t shy away from failure in design; it’s inevitable! The key is to use failure to your advantage—just as you do if you have the kind of growth mindset we talked about in last class. </a:t>
            </a:r>
            <a:r>
              <a:rPr lang="en-US" dirty="0" smtClean="0"/>
              <a:t>In today’s class, we’ll start to lay a foundation for iterating</a:t>
            </a:r>
            <a:r>
              <a:rPr lang="en-US" baseline="0" dirty="0" smtClean="0"/>
              <a:t> by exploring some concepts we can use to evaluate design ideas. </a:t>
            </a:r>
            <a:endParaRPr lang="en-US" dirty="0"/>
          </a:p>
        </p:txBody>
      </p:sp>
      <p:sp>
        <p:nvSpPr>
          <p:cNvPr id="4" name="Slide Number Placeholder 3"/>
          <p:cNvSpPr>
            <a:spLocks noGrp="1"/>
          </p:cNvSpPr>
          <p:nvPr>
            <p:ph type="sldNum" sz="quarter" idx="10"/>
          </p:nvPr>
        </p:nvSpPr>
        <p:spPr/>
        <p:txBody>
          <a:bodyPr/>
          <a:lstStyle/>
          <a:p>
            <a:pPr>
              <a:defRPr/>
            </a:pPr>
            <a:fld id="{5B1A5A2A-236D-4435-90E5-EBF98E48D02A}" type="slidenum">
              <a:rPr lang="en-US" smtClean="0"/>
              <a:pPr>
                <a:defRPr/>
              </a:pPr>
              <a:t>2</a:t>
            </a:fld>
            <a:endParaRPr lang="en-US"/>
          </a:p>
        </p:txBody>
      </p:sp>
    </p:spTree>
    <p:extLst>
      <p:ext uri="{BB962C8B-B14F-4D97-AF65-F5344CB8AC3E}">
        <p14:creationId xmlns:p14="http://schemas.microsoft.com/office/powerpoint/2010/main" val="1634791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3</a:t>
            </a:fld>
            <a:endParaRPr lang="en-US"/>
          </a:p>
        </p:txBody>
      </p:sp>
    </p:spTree>
    <p:extLst>
      <p:ext uri="{BB962C8B-B14F-4D97-AF65-F5344CB8AC3E}">
        <p14:creationId xmlns:p14="http://schemas.microsoft.com/office/powerpoint/2010/main" val="3091047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could argue that affordances are determined by situation as well as object and agent.</a:t>
            </a:r>
            <a:r>
              <a:rPr lang="en-US" baseline="0" dirty="0" smtClean="0"/>
              <a:t> An example would be the object of a banana. When in relation to a monkey, the affordance is always “eat.” When in relation to a human, the affordance could be at least two things, depending on the situation. At a meal, the affordance would be “eat.” But on stage in an </a:t>
            </a:r>
            <a:r>
              <a:rPr lang="en-US" baseline="0" dirty="0" err="1" smtClean="0"/>
              <a:t>improv</a:t>
            </a:r>
            <a:r>
              <a:rPr lang="en-US" baseline="0" dirty="0" smtClean="0"/>
              <a:t> production, the affordance could be “hold next to ear” so as to </a:t>
            </a:r>
            <a:r>
              <a:rPr lang="en-US" baseline="0" dirty="0" err="1" smtClean="0"/>
              <a:t>mimmick</a:t>
            </a:r>
            <a:r>
              <a:rPr lang="en-US" baseline="0" dirty="0" smtClean="0"/>
              <a:t> a phone.</a:t>
            </a:r>
            <a:endParaRPr lang="en-US" dirty="0"/>
          </a:p>
        </p:txBody>
      </p:sp>
      <p:sp>
        <p:nvSpPr>
          <p:cNvPr id="4" name="Slide Number Placeholder 3"/>
          <p:cNvSpPr>
            <a:spLocks noGrp="1"/>
          </p:cNvSpPr>
          <p:nvPr>
            <p:ph type="sldNum" sz="quarter" idx="10"/>
          </p:nvPr>
        </p:nvSpPr>
        <p:spPr/>
        <p:txBody>
          <a:bodyPr/>
          <a:lstStyle/>
          <a:p>
            <a:pPr>
              <a:defRPr/>
            </a:pPr>
            <a:fld id="{5B1A5A2A-236D-4435-90E5-EBF98E48D02A}" type="slidenum">
              <a:rPr lang="en-US" smtClean="0"/>
              <a:pPr>
                <a:defRPr/>
              </a:pPr>
              <a:t>7</a:t>
            </a:fld>
            <a:endParaRPr lang="en-US"/>
          </a:p>
        </p:txBody>
      </p:sp>
    </p:spTree>
    <p:extLst>
      <p:ext uri="{BB962C8B-B14F-4D97-AF65-F5344CB8AC3E}">
        <p14:creationId xmlns:p14="http://schemas.microsoft.com/office/powerpoint/2010/main" val="4169393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the relationship of the object and the agent in this affordance? </a:t>
            </a:r>
            <a:endParaRPr lang="en-US" dirty="0"/>
          </a:p>
        </p:txBody>
      </p:sp>
      <p:sp>
        <p:nvSpPr>
          <p:cNvPr id="4" name="Slide Number Placeholder 3"/>
          <p:cNvSpPr>
            <a:spLocks noGrp="1"/>
          </p:cNvSpPr>
          <p:nvPr>
            <p:ph type="sldNum" sz="quarter" idx="10"/>
          </p:nvPr>
        </p:nvSpPr>
        <p:spPr/>
        <p:txBody>
          <a:bodyPr/>
          <a:lstStyle/>
          <a:p>
            <a:pPr>
              <a:defRPr/>
            </a:pPr>
            <a:fld id="{5B1A5A2A-236D-4435-90E5-EBF98E48D02A}" type="slidenum">
              <a:rPr lang="en-US" smtClean="0"/>
              <a:pPr>
                <a:defRPr/>
              </a:pPr>
              <a:t>8</a:t>
            </a:fld>
            <a:endParaRPr lang="en-US"/>
          </a:p>
        </p:txBody>
      </p:sp>
    </p:spTree>
    <p:extLst>
      <p:ext uri="{BB962C8B-B14F-4D97-AF65-F5344CB8AC3E}">
        <p14:creationId xmlns:p14="http://schemas.microsoft.com/office/powerpoint/2010/main" val="4232951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smtClean="0">
                <a:sym typeface="Wingdings" panose="05000000000000000000" pitchFamily="2" charset="2"/>
              </a:rPr>
              <a:t>The “anti affordance” of glass is that objects cannot pass through it. Yet numerous birds and humans are injured every year when they run into clear windows. The anti-affordance fails here since it cannot be seen. It needs a </a:t>
            </a:r>
            <a:r>
              <a:rPr lang="en-US" sz="1200" i="1" dirty="0" smtClean="0">
                <a:sym typeface="Wingdings" panose="05000000000000000000" pitchFamily="2" charset="2"/>
              </a:rPr>
              <a:t>signifier.</a:t>
            </a:r>
            <a:endParaRPr lang="en-US" sz="1200" i="1" dirty="0" smtClean="0"/>
          </a:p>
          <a:p>
            <a:endParaRPr lang="en-US" dirty="0"/>
          </a:p>
        </p:txBody>
      </p:sp>
      <p:sp>
        <p:nvSpPr>
          <p:cNvPr id="4" name="Slide Number Placeholder 3"/>
          <p:cNvSpPr>
            <a:spLocks noGrp="1"/>
          </p:cNvSpPr>
          <p:nvPr>
            <p:ph type="sldNum" sz="quarter" idx="10"/>
          </p:nvPr>
        </p:nvSpPr>
        <p:spPr/>
        <p:txBody>
          <a:bodyPr/>
          <a:lstStyle/>
          <a:p>
            <a:pPr>
              <a:defRPr/>
            </a:pPr>
            <a:fld id="{5B1A5A2A-236D-4435-90E5-EBF98E48D02A}" type="slidenum">
              <a:rPr lang="en-US" smtClean="0"/>
              <a:pPr>
                <a:defRPr/>
              </a:pPr>
              <a:t>13</a:t>
            </a:fld>
            <a:endParaRPr lang="en-US"/>
          </a:p>
        </p:txBody>
      </p:sp>
    </p:spTree>
    <p:extLst>
      <p:ext uri="{BB962C8B-B14F-4D97-AF65-F5344CB8AC3E}">
        <p14:creationId xmlns:p14="http://schemas.microsoft.com/office/powerpoint/2010/main" val="4089000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to signifying</a:t>
            </a:r>
            <a:r>
              <a:rPr lang="en-US" baseline="0" dirty="0" smtClean="0"/>
              <a:t> one’s place in book, a bookmark also signifies HOW MUCH OF BOOK IS REMAINING</a:t>
            </a:r>
            <a:endParaRPr lang="en-US" dirty="0"/>
          </a:p>
        </p:txBody>
      </p:sp>
      <p:sp>
        <p:nvSpPr>
          <p:cNvPr id="4" name="Slide Number Placeholder 3"/>
          <p:cNvSpPr>
            <a:spLocks noGrp="1"/>
          </p:cNvSpPr>
          <p:nvPr>
            <p:ph type="sldNum" sz="quarter" idx="10"/>
          </p:nvPr>
        </p:nvSpPr>
        <p:spPr/>
        <p:txBody>
          <a:bodyPr/>
          <a:lstStyle/>
          <a:p>
            <a:pPr>
              <a:defRPr/>
            </a:pPr>
            <a:fld id="{5B1A5A2A-236D-4435-90E5-EBF98E48D02A}" type="slidenum">
              <a:rPr lang="en-US" smtClean="0"/>
              <a:pPr>
                <a:defRPr/>
              </a:pPr>
              <a:t>17</a:t>
            </a:fld>
            <a:endParaRPr lang="en-US"/>
          </a:p>
        </p:txBody>
      </p:sp>
    </p:spTree>
    <p:extLst>
      <p:ext uri="{BB962C8B-B14F-4D97-AF65-F5344CB8AC3E}">
        <p14:creationId xmlns:p14="http://schemas.microsoft.com/office/powerpoint/2010/main" val="1038732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eaLnBrk="1" hangingPunct="1">
              <a:buFont typeface="Arial" panose="020B0604020202020204" pitchFamily="34" charset="0"/>
              <a:buChar char="•"/>
            </a:pPr>
            <a:r>
              <a:rPr lang="en-US" sz="2600" dirty="0" smtClean="0"/>
              <a:t>(D)</a:t>
            </a:r>
            <a:r>
              <a:rPr lang="en-US" sz="2600" baseline="0" dirty="0" smtClean="0"/>
              <a:t> </a:t>
            </a:r>
            <a:r>
              <a:rPr lang="en-US" sz="2600" dirty="0" smtClean="0"/>
              <a:t>Natural</a:t>
            </a:r>
            <a:r>
              <a:rPr lang="en-US" sz="2600" baseline="0" dirty="0" smtClean="0"/>
              <a:t> mappings are </a:t>
            </a:r>
            <a:r>
              <a:rPr lang="en-US" sz="2600" dirty="0" smtClean="0"/>
              <a:t>relationships between controls and (a) the objects they control, or (b) the actions they produce</a:t>
            </a:r>
          </a:p>
          <a:p>
            <a:pPr marL="457200" indent="-457200" eaLnBrk="1" hangingPunct="1">
              <a:buFont typeface="Arial" panose="020B0604020202020204" pitchFamily="34" charset="0"/>
              <a:buChar char="•"/>
            </a:pPr>
            <a:r>
              <a:rPr lang="en-US" sz="2600" i="1" dirty="0" smtClean="0"/>
              <a:t>Natural</a:t>
            </a:r>
            <a:r>
              <a:rPr lang="en-US" sz="2600" dirty="0" smtClean="0"/>
              <a:t> mappings take advantage of spatial analogies to enhance understanding of the relationships.</a:t>
            </a:r>
          </a:p>
          <a:p>
            <a:pPr marL="457200" indent="-457200" eaLnBrk="1" hangingPunct="1">
              <a:buFont typeface="Arial" panose="020B0604020202020204" pitchFamily="34" charset="0"/>
              <a:buChar char="•"/>
            </a:pPr>
            <a:r>
              <a:rPr lang="en-US" sz="2600" i="1" dirty="0" smtClean="0"/>
              <a:t>Natural</a:t>
            </a:r>
            <a:r>
              <a:rPr lang="en-US" sz="2600" dirty="0" smtClean="0"/>
              <a:t> mappings can</a:t>
            </a:r>
          </a:p>
          <a:p>
            <a:pPr lvl="1" eaLnBrk="1" hangingPunct="1"/>
            <a:r>
              <a:rPr lang="en-US" sz="2600" dirty="0" smtClean="0"/>
              <a:t>be culturally understood (e.g., thumbs up vs. thumbs down)</a:t>
            </a:r>
          </a:p>
          <a:p>
            <a:pPr lvl="1" eaLnBrk="1" hangingPunct="1"/>
            <a:r>
              <a:rPr lang="en-US" sz="2600" dirty="0" smtClean="0"/>
              <a:t>Follow from perceptual principles (e.g., Gestalt)</a:t>
            </a:r>
          </a:p>
          <a:p>
            <a:endParaRPr lang="en-US" dirty="0"/>
          </a:p>
        </p:txBody>
      </p:sp>
      <p:sp>
        <p:nvSpPr>
          <p:cNvPr id="4" name="Slide Number Placeholder 3"/>
          <p:cNvSpPr>
            <a:spLocks noGrp="1"/>
          </p:cNvSpPr>
          <p:nvPr>
            <p:ph type="sldNum" sz="quarter" idx="10"/>
          </p:nvPr>
        </p:nvSpPr>
        <p:spPr/>
        <p:txBody>
          <a:bodyPr/>
          <a:lstStyle/>
          <a:p>
            <a:pPr>
              <a:defRPr/>
            </a:pPr>
            <a:fld id="{5B1A5A2A-236D-4435-90E5-EBF98E48D02A}" type="slidenum">
              <a:rPr lang="en-US" smtClean="0"/>
              <a:pPr>
                <a:defRPr/>
              </a:pPr>
              <a:t>19</a:t>
            </a:fld>
            <a:endParaRPr lang="en-US"/>
          </a:p>
        </p:txBody>
      </p:sp>
    </p:spTree>
    <p:extLst>
      <p:ext uri="{BB962C8B-B14F-4D97-AF65-F5344CB8AC3E}">
        <p14:creationId xmlns:p14="http://schemas.microsoft.com/office/powerpoint/2010/main" val="2966644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a:t>
            </a:r>
            <a:r>
              <a:rPr lang="en-US" baseline="0" dirty="0" smtClean="0"/>
              <a:t> have you done this?</a:t>
            </a:r>
            <a:endParaRPr lang="en-US" dirty="0"/>
          </a:p>
        </p:txBody>
      </p:sp>
      <p:sp>
        <p:nvSpPr>
          <p:cNvPr id="4" name="Slide Number Placeholder 3"/>
          <p:cNvSpPr>
            <a:spLocks noGrp="1"/>
          </p:cNvSpPr>
          <p:nvPr>
            <p:ph type="sldNum" sz="quarter" idx="10"/>
          </p:nvPr>
        </p:nvSpPr>
        <p:spPr/>
        <p:txBody>
          <a:bodyPr/>
          <a:lstStyle/>
          <a:p>
            <a:pPr>
              <a:defRPr/>
            </a:pPr>
            <a:fld id="{5B1A5A2A-236D-4435-90E5-EBF98E48D02A}" type="slidenum">
              <a:rPr lang="en-US" smtClean="0"/>
              <a:pPr>
                <a:defRPr/>
              </a:pPr>
              <a:t>24</a:t>
            </a:fld>
            <a:endParaRPr lang="en-US"/>
          </a:p>
        </p:txBody>
      </p:sp>
    </p:spTree>
    <p:extLst>
      <p:ext uri="{BB962C8B-B14F-4D97-AF65-F5344CB8AC3E}">
        <p14:creationId xmlns:p14="http://schemas.microsoft.com/office/powerpoint/2010/main" val="2996295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eaLnBrk="1" hangingPunct="1">
              <a:buFont typeface="Arial" panose="020B0604020202020204" pitchFamily="34" charset="0"/>
              <a:buChar char="•"/>
            </a:pPr>
            <a:r>
              <a:rPr lang="en-US" sz="2400" dirty="0" smtClean="0"/>
              <a:t>Conceptual model: A simplified description (or model) of how something works,</a:t>
            </a:r>
            <a:r>
              <a:rPr lang="en-US" sz="2400" baseline="0" dirty="0" smtClean="0"/>
              <a:t> including p</a:t>
            </a:r>
            <a:r>
              <a:rPr lang="en-US" sz="2400" dirty="0" smtClean="0"/>
              <a:t>arts</a:t>
            </a:r>
            <a:r>
              <a:rPr lang="en-US" sz="2400" baseline="0" dirty="0" smtClean="0"/>
              <a:t> and p</a:t>
            </a:r>
            <a:r>
              <a:rPr lang="en-US" sz="2400" dirty="0" smtClean="0"/>
              <a:t>ossible actions and effects</a:t>
            </a:r>
          </a:p>
          <a:p>
            <a:pPr marL="342900" indent="-342900" eaLnBrk="1" hangingPunct="1">
              <a:buFont typeface="Arial" panose="020B0604020202020204" pitchFamily="34" charset="0"/>
              <a:buChar char="•"/>
            </a:pPr>
            <a:r>
              <a:rPr lang="en-US" sz="2400" dirty="0" smtClean="0"/>
              <a:t>Conceptual model resides in the head of person using the thing</a:t>
            </a:r>
          </a:p>
          <a:p>
            <a:pPr marL="342900" indent="-342900" eaLnBrk="1" hangingPunct="1">
              <a:buFont typeface="Arial" panose="020B0604020202020204" pitchFamily="34" charset="0"/>
              <a:buChar char="•"/>
            </a:pPr>
            <a:r>
              <a:rPr lang="en-US" sz="2400" dirty="0" smtClean="0"/>
              <a:t>When person has the “correct” conceptual model of something, person can perform a simplified mental simulation of how it works</a:t>
            </a:r>
          </a:p>
          <a:p>
            <a:pPr marL="342900" indent="-342900" eaLnBrk="1" hangingPunct="1">
              <a:buFont typeface="Arial" panose="020B0604020202020204" pitchFamily="34" charset="0"/>
              <a:buChar char="•"/>
            </a:pPr>
            <a:r>
              <a:rPr lang="en-US" sz="2400" dirty="0" smtClean="0"/>
              <a:t>Simplified models only work if underlying assumptions hold true; they can break down in unfamiliar conditions (e.g., network connection fails)</a:t>
            </a:r>
          </a:p>
          <a:p>
            <a:endParaRPr lang="en-US" dirty="0"/>
          </a:p>
        </p:txBody>
      </p:sp>
      <p:sp>
        <p:nvSpPr>
          <p:cNvPr id="4" name="Slide Number Placeholder 3"/>
          <p:cNvSpPr>
            <a:spLocks noGrp="1"/>
          </p:cNvSpPr>
          <p:nvPr>
            <p:ph type="sldNum" sz="quarter" idx="10"/>
          </p:nvPr>
        </p:nvSpPr>
        <p:spPr/>
        <p:txBody>
          <a:bodyPr/>
          <a:lstStyle/>
          <a:p>
            <a:pPr>
              <a:defRPr/>
            </a:pPr>
            <a:fld id="{5B1A5A2A-236D-4435-90E5-EBF98E48D02A}" type="slidenum">
              <a:rPr lang="en-US" smtClean="0"/>
              <a:pPr>
                <a:defRPr/>
              </a:pPr>
              <a:t>28</a:t>
            </a:fld>
            <a:endParaRPr lang="en-US"/>
          </a:p>
        </p:txBody>
      </p:sp>
    </p:spTree>
    <p:extLst>
      <p:ext uri="{BB962C8B-B14F-4D97-AF65-F5344CB8AC3E}">
        <p14:creationId xmlns:p14="http://schemas.microsoft.com/office/powerpoint/2010/main" val="1147299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9AE9AF4A-6413-4A04-ABE9-5FF1E49F8135}"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6BB1B30A-34B4-4BA1-92C9-AE97DE4893EE}"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52400"/>
            <a:ext cx="22098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52400"/>
            <a:ext cx="64770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4BFFEE77-0211-42AE-A357-7455EAB58BB4}"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C6A1A877-898D-489F-A108-627FC2322397}"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09ADBCFC-85A7-4125-B5FB-B51ECEC82704}"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671638"/>
            <a:ext cx="4343400" cy="4652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1638"/>
            <a:ext cx="4343400" cy="4652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fld id="{B50BA2F5-F3C3-4BE8-8843-FB70C15228A5}"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pPr>
              <a:defRPr/>
            </a:pPr>
            <a:fld id="{68CCF042-50F2-4B62-9C0B-12E68D251629}"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xfrm>
            <a:off x="228600" y="6423025"/>
            <a:ext cx="8689975" cy="130175"/>
          </a:xfrm>
          <a:ln/>
        </p:spPr>
        <p:txBody>
          <a:bodyPr/>
          <a:lstStyle>
            <a:lvl1pPr>
              <a:defRPr/>
            </a:lvl1pPr>
          </a:lstStyle>
          <a:p>
            <a:pPr>
              <a:defRPr/>
            </a:pPr>
            <a:fld id="{EB074067-E920-4098-955B-3AED89303467}"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9B84BD6A-45F6-483F-ADF4-148145F1ADD5}"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F95C858F-1A50-474C-A99C-E0482D36817D}"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0BBA73F3-0254-4C1E-BF04-CB81105F8862}"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Grp="1" noChangeArrowheads="1"/>
          </p:cNvSpPr>
          <p:nvPr>
            <p:ph type="title"/>
          </p:nvPr>
        </p:nvSpPr>
        <p:spPr bwMode="auto">
          <a:xfrm>
            <a:off x="152400" y="152400"/>
            <a:ext cx="8839200" cy="1295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3075" name="Rectangle 4"/>
          <p:cNvSpPr>
            <a:spLocks noGrp="1" noChangeArrowheads="1"/>
          </p:cNvSpPr>
          <p:nvPr>
            <p:ph type="body" idx="1"/>
          </p:nvPr>
        </p:nvSpPr>
        <p:spPr bwMode="auto">
          <a:xfrm>
            <a:off x="152400" y="1671638"/>
            <a:ext cx="8839200" cy="4652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35845" name="Rectangle 5"/>
          <p:cNvSpPr>
            <a:spLocks noGrp="1" noChangeArrowheads="1"/>
          </p:cNvSpPr>
          <p:nvPr>
            <p:ph type="sldNum" sz="quarter" idx="4"/>
          </p:nvPr>
        </p:nvSpPr>
        <p:spPr bwMode="auto">
          <a:xfrm>
            <a:off x="231775" y="6423025"/>
            <a:ext cx="86868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spcBef>
                <a:spcPct val="0"/>
              </a:spcBef>
              <a:buFontTx/>
              <a:buNone/>
              <a:defRPr sz="1100">
                <a:solidFill>
                  <a:srgbClr val="000099"/>
                </a:solidFill>
                <a:cs typeface="+mn-cs"/>
              </a:defRPr>
            </a:lvl1pPr>
          </a:lstStyle>
          <a:p>
            <a:pPr>
              <a:defRPr/>
            </a:pPr>
            <a:fld id="{37A05E0E-761F-45D3-8294-4D944699B62B}" type="slidenum">
              <a:rPr lang="en-GB"/>
              <a:pPr>
                <a:defRPr/>
              </a:pPr>
              <a:t>‹#›</a:t>
            </a:fld>
            <a:endParaRPr lang="en-GB"/>
          </a:p>
        </p:txBody>
      </p:sp>
      <p:sp>
        <p:nvSpPr>
          <p:cNvPr id="35850" name="Text Box 10"/>
          <p:cNvSpPr txBox="1">
            <a:spLocks noChangeArrowheads="1"/>
          </p:cNvSpPr>
          <p:nvPr/>
        </p:nvSpPr>
        <p:spPr bwMode="auto">
          <a:xfrm>
            <a:off x="152400" y="6477000"/>
            <a:ext cx="2286000" cy="168275"/>
          </a:xfrm>
          <a:prstGeom prst="rect">
            <a:avLst/>
          </a:prstGeom>
          <a:solidFill>
            <a:schemeClr val="bg1"/>
          </a:solidFill>
          <a:ln w="9525">
            <a:noFill/>
            <a:miter lim="800000"/>
            <a:headEnd/>
            <a:tailEnd/>
          </a:ln>
          <a:effectLst/>
        </p:spPr>
        <p:txBody>
          <a:bodyPr lIns="0" tIns="0" rIns="0" bIns="0">
            <a:spAutoFit/>
          </a:bodyPr>
          <a:lstStyle/>
          <a:p>
            <a:pPr eaLnBrk="0" hangingPunct="0">
              <a:defRPr/>
            </a:pPr>
            <a:r>
              <a:rPr lang="en-US" sz="1100" dirty="0" smtClean="0">
                <a:solidFill>
                  <a:schemeClr val="accent2"/>
                </a:solidFill>
                <a:cs typeface="+mn-cs"/>
              </a:rPr>
              <a:t>L#02—</a:t>
            </a:r>
            <a:r>
              <a:rPr lang="en-US" sz="1100" dirty="0" err="1" smtClean="0">
                <a:solidFill>
                  <a:schemeClr val="accent2"/>
                </a:solidFill>
                <a:cs typeface="+mn-cs"/>
              </a:rPr>
              <a:t>CptS</a:t>
            </a:r>
            <a:r>
              <a:rPr lang="en-US" sz="1100" dirty="0" smtClean="0">
                <a:solidFill>
                  <a:schemeClr val="accent2"/>
                </a:solidFill>
                <a:cs typeface="+mn-cs"/>
              </a:rPr>
              <a:t> 443/543, </a:t>
            </a:r>
            <a:r>
              <a:rPr lang="en-US" sz="1100" dirty="0" err="1">
                <a:solidFill>
                  <a:schemeClr val="accent2"/>
                </a:solidFill>
                <a:cs typeface="+mn-cs"/>
              </a:rPr>
              <a:t>Sp</a:t>
            </a:r>
            <a:r>
              <a:rPr lang="en-US" sz="1100" dirty="0">
                <a:solidFill>
                  <a:schemeClr val="accent2"/>
                </a:solidFill>
                <a:cs typeface="+mn-cs"/>
              </a:rPr>
              <a:t> </a:t>
            </a:r>
            <a:r>
              <a:rPr lang="en-US" sz="1100" dirty="0" smtClean="0">
                <a:solidFill>
                  <a:schemeClr val="accent2"/>
                </a:solidFill>
                <a:cs typeface="+mn-cs"/>
              </a:rPr>
              <a:t>17</a:t>
            </a:r>
            <a:endParaRPr lang="en-US" sz="1100" dirty="0">
              <a:solidFill>
                <a:schemeClr val="accent2"/>
              </a:solidFill>
              <a:cs typeface="+mn-cs"/>
            </a:endParaRPr>
          </a:p>
        </p:txBody>
      </p:sp>
      <p:sp>
        <p:nvSpPr>
          <p:cNvPr id="35851" name="Text Box 11"/>
          <p:cNvSpPr txBox="1">
            <a:spLocks noChangeArrowheads="1"/>
          </p:cNvSpPr>
          <p:nvPr/>
        </p:nvSpPr>
        <p:spPr bwMode="auto">
          <a:xfrm>
            <a:off x="6858000" y="6477000"/>
            <a:ext cx="2133600" cy="168275"/>
          </a:xfrm>
          <a:prstGeom prst="rect">
            <a:avLst/>
          </a:prstGeom>
          <a:solidFill>
            <a:schemeClr val="bg1"/>
          </a:solidFill>
          <a:ln w="9525">
            <a:noFill/>
            <a:miter lim="800000"/>
            <a:headEnd/>
            <a:tailEnd/>
          </a:ln>
          <a:effectLst/>
        </p:spPr>
        <p:txBody>
          <a:bodyPr lIns="0" tIns="0" rIns="0" bIns="0">
            <a:spAutoFit/>
          </a:bodyPr>
          <a:lstStyle/>
          <a:p>
            <a:pPr algn="r" eaLnBrk="0" hangingPunct="0">
              <a:defRPr/>
            </a:pPr>
            <a:r>
              <a:rPr lang="en-US" sz="1100" dirty="0" smtClean="0">
                <a:solidFill>
                  <a:schemeClr val="accent2"/>
                </a:solidFill>
                <a:cs typeface="+mn-cs"/>
              </a:rPr>
              <a:t>1/12/17</a:t>
            </a:r>
            <a:endParaRPr lang="en-US" sz="1100" dirty="0">
              <a:solidFill>
                <a:schemeClr val="accent2"/>
              </a:solidFill>
              <a:cs typeface="+mn-cs"/>
            </a:endParaRPr>
          </a:p>
        </p:txBody>
      </p:sp>
      <p:sp>
        <p:nvSpPr>
          <p:cNvPr id="35852" name="Line 12"/>
          <p:cNvSpPr>
            <a:spLocks noChangeShapeType="1"/>
          </p:cNvSpPr>
          <p:nvPr/>
        </p:nvSpPr>
        <p:spPr bwMode="auto">
          <a:xfrm>
            <a:off x="30163" y="1524000"/>
            <a:ext cx="9083675" cy="0"/>
          </a:xfrm>
          <a:prstGeom prst="line">
            <a:avLst/>
          </a:prstGeom>
          <a:noFill/>
          <a:ln w="38100">
            <a:solidFill>
              <a:schemeClr val="accent2"/>
            </a:solidFill>
            <a:round/>
            <a:headEnd/>
            <a:tailEnd/>
          </a:ln>
          <a:effectLst/>
        </p:spPr>
        <p:txBody>
          <a:bodyPr/>
          <a:lstStyle/>
          <a:p>
            <a:pPr>
              <a:spcBef>
                <a:spcPct val="20000"/>
              </a:spcBef>
              <a:buFontTx/>
              <a:buChar char="•"/>
              <a:defRPr/>
            </a:pPr>
            <a:endParaRPr lang="en-US">
              <a:cs typeface="+mn-cs"/>
            </a:endParaRPr>
          </a:p>
        </p:txBody>
      </p:sp>
      <p:sp>
        <p:nvSpPr>
          <p:cNvPr id="35854" name="Line 14"/>
          <p:cNvSpPr>
            <a:spLocks noChangeShapeType="1"/>
          </p:cNvSpPr>
          <p:nvPr/>
        </p:nvSpPr>
        <p:spPr bwMode="auto">
          <a:xfrm flipV="1">
            <a:off x="-6350" y="26988"/>
            <a:ext cx="9132888" cy="0"/>
          </a:xfrm>
          <a:prstGeom prst="line">
            <a:avLst/>
          </a:prstGeom>
          <a:noFill/>
          <a:ln w="76200">
            <a:solidFill>
              <a:schemeClr val="accent2"/>
            </a:solidFill>
            <a:round/>
            <a:headEnd/>
            <a:tailEnd/>
          </a:ln>
          <a:effectLst/>
        </p:spPr>
        <p:txBody>
          <a:bodyPr/>
          <a:lstStyle/>
          <a:p>
            <a:pPr>
              <a:spcBef>
                <a:spcPct val="20000"/>
              </a:spcBef>
              <a:buFontTx/>
              <a:buChar char="•"/>
              <a:defRPr/>
            </a:pPr>
            <a:endParaRPr lang="en-US">
              <a:cs typeface="+mn-cs"/>
            </a:endParaRPr>
          </a:p>
        </p:txBody>
      </p:sp>
      <p:sp>
        <p:nvSpPr>
          <p:cNvPr id="35855" name="Line 15"/>
          <p:cNvSpPr>
            <a:spLocks noChangeShapeType="1"/>
          </p:cNvSpPr>
          <p:nvPr/>
        </p:nvSpPr>
        <p:spPr bwMode="auto">
          <a:xfrm flipV="1">
            <a:off x="-7938" y="6832600"/>
            <a:ext cx="9132888" cy="0"/>
          </a:xfrm>
          <a:prstGeom prst="line">
            <a:avLst/>
          </a:prstGeom>
          <a:noFill/>
          <a:ln w="76200">
            <a:solidFill>
              <a:schemeClr val="accent2"/>
            </a:solidFill>
            <a:round/>
            <a:headEnd/>
            <a:tailEnd/>
          </a:ln>
          <a:effectLst/>
        </p:spPr>
        <p:txBody>
          <a:bodyPr/>
          <a:lstStyle/>
          <a:p>
            <a:pPr>
              <a:spcBef>
                <a:spcPct val="20000"/>
              </a:spcBef>
              <a:buFontTx/>
              <a:buChar char="•"/>
              <a:defRPr/>
            </a:pPr>
            <a:endParaRPr lang="en-US">
              <a:cs typeface="+mn-cs"/>
            </a:endParaRPr>
          </a:p>
        </p:txBody>
      </p:sp>
      <p:sp>
        <p:nvSpPr>
          <p:cNvPr id="35857" name="Line 17"/>
          <p:cNvSpPr>
            <a:spLocks noChangeShapeType="1"/>
          </p:cNvSpPr>
          <p:nvPr/>
        </p:nvSpPr>
        <p:spPr bwMode="auto">
          <a:xfrm rot="16200000" flipV="1">
            <a:off x="-3422649" y="3454400"/>
            <a:ext cx="6858000" cy="3175"/>
          </a:xfrm>
          <a:prstGeom prst="line">
            <a:avLst/>
          </a:prstGeom>
          <a:noFill/>
          <a:ln w="76200">
            <a:solidFill>
              <a:schemeClr val="accent2"/>
            </a:solidFill>
            <a:round/>
            <a:headEnd/>
            <a:tailEnd/>
          </a:ln>
          <a:effectLst/>
        </p:spPr>
        <p:txBody>
          <a:bodyPr/>
          <a:lstStyle/>
          <a:p>
            <a:pPr>
              <a:spcBef>
                <a:spcPct val="20000"/>
              </a:spcBef>
              <a:buFontTx/>
              <a:buChar char="•"/>
              <a:defRPr/>
            </a:pPr>
            <a:endParaRPr lang="en-US">
              <a:cs typeface="+mn-cs"/>
            </a:endParaRPr>
          </a:p>
        </p:txBody>
      </p:sp>
      <p:sp>
        <p:nvSpPr>
          <p:cNvPr id="35859" name="Line 19"/>
          <p:cNvSpPr>
            <a:spLocks noChangeShapeType="1"/>
          </p:cNvSpPr>
          <p:nvPr/>
        </p:nvSpPr>
        <p:spPr bwMode="auto">
          <a:xfrm rot="5400000" flipH="1" flipV="1">
            <a:off x="5688807" y="3431381"/>
            <a:ext cx="6864350" cy="4763"/>
          </a:xfrm>
          <a:prstGeom prst="line">
            <a:avLst/>
          </a:prstGeom>
          <a:noFill/>
          <a:ln w="76200">
            <a:solidFill>
              <a:schemeClr val="accent2"/>
            </a:solidFill>
            <a:round/>
            <a:headEnd/>
            <a:tailEnd/>
          </a:ln>
          <a:effectLst/>
        </p:spPr>
        <p:txBody>
          <a:bodyPr/>
          <a:lstStyle/>
          <a:p>
            <a:pPr>
              <a:spcBef>
                <a:spcPct val="20000"/>
              </a:spcBef>
              <a:buFontTx/>
              <a:buChar char="•"/>
              <a:defRPr/>
            </a:pPr>
            <a:endParaRPr lang="en-US">
              <a:cs typeface="+mn-cs"/>
            </a:endParaRPr>
          </a:p>
        </p:txBody>
      </p:sp>
      <p:sp>
        <p:nvSpPr>
          <p:cNvPr id="35860" name="Line 20"/>
          <p:cNvSpPr>
            <a:spLocks noChangeShapeType="1"/>
          </p:cNvSpPr>
          <p:nvPr/>
        </p:nvSpPr>
        <p:spPr bwMode="auto">
          <a:xfrm>
            <a:off x="19050" y="6437313"/>
            <a:ext cx="9083675" cy="0"/>
          </a:xfrm>
          <a:prstGeom prst="line">
            <a:avLst/>
          </a:prstGeom>
          <a:noFill/>
          <a:ln w="12700">
            <a:solidFill>
              <a:schemeClr val="accent2"/>
            </a:solidFill>
            <a:round/>
            <a:headEnd/>
            <a:tailEnd/>
          </a:ln>
          <a:effectLst/>
        </p:spPr>
        <p:txBody>
          <a:bodyPr/>
          <a:lstStyle/>
          <a:p>
            <a:pPr>
              <a:spcBef>
                <a:spcPct val="20000"/>
              </a:spcBef>
              <a:buFontTx/>
              <a:buChar char="•"/>
              <a:defRPr/>
            </a:pPr>
            <a:endParaRPr lang="en-US">
              <a:cs typeface="+mn-cs"/>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eaLnBrk="0" fontAlgn="base" hangingPunct="0">
        <a:spcBef>
          <a:spcPct val="0"/>
        </a:spcBef>
        <a:spcAft>
          <a:spcPct val="0"/>
        </a:spcAft>
        <a:defRPr sz="40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Verdana" pitchFamily="34" charset="0"/>
        </a:defRPr>
      </a:lvl2pPr>
      <a:lvl3pPr algn="ctr" rtl="0" eaLnBrk="0" fontAlgn="base" hangingPunct="0">
        <a:spcBef>
          <a:spcPct val="0"/>
        </a:spcBef>
        <a:spcAft>
          <a:spcPct val="0"/>
        </a:spcAft>
        <a:defRPr sz="4000">
          <a:solidFill>
            <a:srgbClr val="000099"/>
          </a:solidFill>
          <a:latin typeface="Verdana" pitchFamily="34" charset="0"/>
        </a:defRPr>
      </a:lvl3pPr>
      <a:lvl4pPr algn="ctr" rtl="0" eaLnBrk="0" fontAlgn="base" hangingPunct="0">
        <a:spcBef>
          <a:spcPct val="0"/>
        </a:spcBef>
        <a:spcAft>
          <a:spcPct val="0"/>
        </a:spcAft>
        <a:defRPr sz="4000">
          <a:solidFill>
            <a:srgbClr val="000099"/>
          </a:solidFill>
          <a:latin typeface="Verdana" pitchFamily="34" charset="0"/>
        </a:defRPr>
      </a:lvl4pPr>
      <a:lvl5pPr algn="ctr" rtl="0" eaLnBrk="0" fontAlgn="base" hangingPunct="0">
        <a:spcBef>
          <a:spcPct val="0"/>
        </a:spcBef>
        <a:spcAft>
          <a:spcPct val="0"/>
        </a:spcAft>
        <a:defRPr sz="4000">
          <a:solidFill>
            <a:srgbClr val="000099"/>
          </a:solidFill>
          <a:latin typeface="Verdana" pitchFamily="34" charset="0"/>
        </a:defRPr>
      </a:lvl5pPr>
      <a:lvl6pPr marL="457200" algn="ctr" rtl="0" fontAlgn="base">
        <a:spcBef>
          <a:spcPct val="0"/>
        </a:spcBef>
        <a:spcAft>
          <a:spcPct val="0"/>
        </a:spcAft>
        <a:defRPr sz="4000">
          <a:solidFill>
            <a:srgbClr val="000099"/>
          </a:solidFill>
          <a:latin typeface="Verdana" pitchFamily="34" charset="0"/>
        </a:defRPr>
      </a:lvl6pPr>
      <a:lvl7pPr marL="914400" algn="ctr" rtl="0" fontAlgn="base">
        <a:spcBef>
          <a:spcPct val="0"/>
        </a:spcBef>
        <a:spcAft>
          <a:spcPct val="0"/>
        </a:spcAft>
        <a:defRPr sz="4000">
          <a:solidFill>
            <a:srgbClr val="000099"/>
          </a:solidFill>
          <a:latin typeface="Verdana" pitchFamily="34" charset="0"/>
        </a:defRPr>
      </a:lvl7pPr>
      <a:lvl8pPr marL="1371600" algn="ctr" rtl="0" fontAlgn="base">
        <a:spcBef>
          <a:spcPct val="0"/>
        </a:spcBef>
        <a:spcAft>
          <a:spcPct val="0"/>
        </a:spcAft>
        <a:defRPr sz="4000">
          <a:solidFill>
            <a:srgbClr val="000099"/>
          </a:solidFill>
          <a:latin typeface="Verdana" pitchFamily="34" charset="0"/>
        </a:defRPr>
      </a:lvl8pPr>
      <a:lvl9pPr marL="1828800" algn="ctr" rtl="0" fontAlgn="base">
        <a:spcBef>
          <a:spcPct val="0"/>
        </a:spcBef>
        <a:spcAft>
          <a:spcPct val="0"/>
        </a:spcAft>
        <a:defRPr sz="4000">
          <a:solidFill>
            <a:srgbClr val="000099"/>
          </a:solidFill>
          <a:latin typeface="Verdana"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start2finish.org/bookmark/"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www.abc.net.au/science/articles/2010/05/04/2889699.htm"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2"/>
          <p:cNvSpPr>
            <a:spLocks noGrp="1"/>
          </p:cNvSpPr>
          <p:nvPr>
            <p:ph type="sldNum" sz="quarter" idx="10"/>
          </p:nvPr>
        </p:nvSpPr>
        <p:spPr>
          <a:noFill/>
        </p:spPr>
        <p:txBody>
          <a:bodyPr/>
          <a:lstStyle/>
          <a:p>
            <a:fld id="{FBA8A7D9-91EE-4210-B43E-3143B01F98F9}" type="slidenum">
              <a:rPr lang="en-GB" smtClean="0"/>
              <a:pPr/>
              <a:t>1</a:t>
            </a:fld>
            <a:endParaRPr lang="en-GB" smtClean="0"/>
          </a:p>
        </p:txBody>
      </p:sp>
      <p:sp>
        <p:nvSpPr>
          <p:cNvPr id="4099" name="Rectangle 2"/>
          <p:cNvSpPr>
            <a:spLocks noGrp="1" noChangeArrowheads="1"/>
          </p:cNvSpPr>
          <p:nvPr>
            <p:ph type="title"/>
          </p:nvPr>
        </p:nvSpPr>
        <p:spPr/>
        <p:txBody>
          <a:bodyPr/>
          <a:lstStyle/>
          <a:p>
            <a:pPr eaLnBrk="1" hangingPunct="1"/>
            <a:r>
              <a:rPr lang="en-GB" smtClean="0"/>
              <a:t/>
            </a:r>
            <a:br>
              <a:rPr lang="en-GB" smtClean="0"/>
            </a:br>
            <a:endParaRPr lang="en-GB" sz="2000" smtClean="0"/>
          </a:p>
        </p:txBody>
      </p:sp>
      <p:sp>
        <p:nvSpPr>
          <p:cNvPr id="4100" name="Rectangle 8"/>
          <p:cNvSpPr>
            <a:spLocks noChangeArrowheads="1"/>
          </p:cNvSpPr>
          <p:nvPr/>
        </p:nvSpPr>
        <p:spPr bwMode="auto">
          <a:xfrm>
            <a:off x="152400" y="304800"/>
            <a:ext cx="8839200" cy="1200329"/>
          </a:xfrm>
          <a:prstGeom prst="rect">
            <a:avLst/>
          </a:prstGeom>
          <a:noFill/>
          <a:ln w="9525">
            <a:noFill/>
            <a:miter lim="800000"/>
            <a:headEnd/>
            <a:tailEnd/>
          </a:ln>
        </p:spPr>
        <p:txBody>
          <a:bodyPr>
            <a:spAutoFit/>
          </a:bodyPr>
          <a:lstStyle/>
          <a:p>
            <a:pPr algn="ctr">
              <a:spcBef>
                <a:spcPct val="20000"/>
              </a:spcBef>
            </a:pPr>
            <a:r>
              <a:rPr lang="en-GB" sz="3600" dirty="0">
                <a:solidFill>
                  <a:srgbClr val="000099"/>
                </a:solidFill>
              </a:rPr>
              <a:t>Lecture </a:t>
            </a:r>
            <a:r>
              <a:rPr lang="en-GB" sz="3600" dirty="0" smtClean="0">
                <a:solidFill>
                  <a:srgbClr val="000099"/>
                </a:solidFill>
              </a:rPr>
              <a:t>#02: Norman’s </a:t>
            </a:r>
            <a:r>
              <a:rPr lang="en-GB" sz="3600" smtClean="0">
                <a:solidFill>
                  <a:srgbClr val="000099"/>
                </a:solidFill>
              </a:rPr>
              <a:t>Design Concepts</a:t>
            </a:r>
            <a:endParaRPr lang="en-US" sz="3600" dirty="0">
              <a:solidFill>
                <a:srgbClr val="000099"/>
              </a:solidFill>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819400" y="1657529"/>
            <a:ext cx="2971800" cy="454814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5"/>
          <p:cNvSpPr>
            <a:spLocks noGrp="1" noChangeArrowheads="1"/>
          </p:cNvSpPr>
          <p:nvPr>
            <p:ph type="title"/>
          </p:nvPr>
        </p:nvSpPr>
        <p:spPr/>
        <p:txBody>
          <a:bodyPr/>
          <a:lstStyle/>
          <a:p>
            <a:r>
              <a:rPr lang="en-US" sz="3600" dirty="0" smtClean="0"/>
              <a:t>Door handles at CUB afford ??</a:t>
            </a:r>
          </a:p>
        </p:txBody>
      </p:sp>
      <p:pic>
        <p:nvPicPr>
          <p:cNvPr id="6" name="Picture 5" descr="Hard Drive:Users:Justin:Downloads:IMAG0109.jpg"/>
          <p:cNvPicPr/>
          <p:nvPr/>
        </p:nvPicPr>
        <p:blipFill>
          <a:blip r:embed="rId2" cstate="print"/>
          <a:srcRect/>
          <a:stretch>
            <a:fillRect/>
          </a:stretch>
        </p:blipFill>
        <p:spPr bwMode="auto">
          <a:xfrm>
            <a:off x="914400" y="1676400"/>
            <a:ext cx="7162800" cy="43434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smtClean="0"/>
              <a:t>Clicker Question 2 </a:t>
            </a:r>
          </a:p>
        </p:txBody>
      </p:sp>
      <p:sp>
        <p:nvSpPr>
          <p:cNvPr id="3" name="Content Placeholder 2"/>
          <p:cNvSpPr>
            <a:spLocks noGrp="1"/>
          </p:cNvSpPr>
          <p:nvPr>
            <p:ph idx="1"/>
          </p:nvPr>
        </p:nvSpPr>
        <p:spPr>
          <a:xfrm>
            <a:off x="208738" y="1605387"/>
            <a:ext cx="8839200" cy="4652962"/>
          </a:xfrm>
        </p:spPr>
        <p:txBody>
          <a:bodyPr/>
          <a:lstStyle/>
          <a:p>
            <a:pPr marL="0" indent="0">
              <a:buFontTx/>
              <a:buNone/>
              <a:defRPr/>
            </a:pPr>
            <a:r>
              <a:rPr lang="en-US" sz="2800" dirty="0" smtClean="0"/>
              <a:t>Which of the following best describes </a:t>
            </a:r>
            <a:r>
              <a:rPr lang="en-US" sz="2800" i="1" dirty="0" smtClean="0"/>
              <a:t>signifier</a:t>
            </a:r>
            <a:r>
              <a:rPr lang="en-US" sz="2800" dirty="0" smtClean="0"/>
              <a:t>?</a:t>
            </a:r>
          </a:p>
          <a:p>
            <a:pPr marL="514350" indent="-514350">
              <a:buFontTx/>
              <a:buAutoNum type="alphaUcPeriod"/>
              <a:defRPr/>
            </a:pPr>
            <a:r>
              <a:rPr lang="en-US" sz="2800" dirty="0" smtClean="0"/>
              <a:t>A property of an object that suggests what can be done with it</a:t>
            </a:r>
          </a:p>
          <a:p>
            <a:pPr marL="514350" indent="-514350">
              <a:buFontTx/>
              <a:buAutoNum type="alphaUcPeriod"/>
              <a:defRPr/>
            </a:pPr>
            <a:r>
              <a:rPr lang="en-US" sz="2800" dirty="0" smtClean="0"/>
              <a:t>A marking, label, or other indication of what can be done with an object or where action on object should take place</a:t>
            </a:r>
          </a:p>
          <a:p>
            <a:pPr marL="514350" indent="-514350">
              <a:buFontTx/>
              <a:buAutoNum type="alphaUcPeriod"/>
              <a:defRPr/>
            </a:pPr>
            <a:r>
              <a:rPr lang="en-US" sz="2800" dirty="0" smtClean="0"/>
              <a:t>It’s actually just another word for </a:t>
            </a:r>
            <a:r>
              <a:rPr lang="en-US" sz="2800" i="1" dirty="0" smtClean="0"/>
              <a:t>affordance</a:t>
            </a:r>
          </a:p>
          <a:p>
            <a:pPr marL="514350" indent="-514350">
              <a:buFontTx/>
              <a:buAutoNum type="alphaUcPeriod"/>
              <a:defRPr/>
            </a:pPr>
            <a:r>
              <a:rPr lang="en-US" sz="2800" dirty="0" smtClean="0"/>
              <a:t>A sign indicating where an object should be</a:t>
            </a:r>
          </a:p>
          <a:p>
            <a:pPr marL="514350" indent="-514350">
              <a:buFontTx/>
              <a:buAutoNum type="alphaUcPeriod"/>
              <a:defRPr/>
            </a:pPr>
            <a:r>
              <a:rPr lang="en-US" sz="2800" dirty="0" smtClean="0"/>
              <a:t>None of the above</a:t>
            </a:r>
          </a:p>
          <a:p>
            <a:pPr>
              <a:buFontTx/>
              <a:buNone/>
              <a:defRPr/>
            </a:pPr>
            <a:endParaRPr lang="en-US" dirty="0"/>
          </a:p>
        </p:txBody>
      </p:sp>
      <p:sp>
        <p:nvSpPr>
          <p:cNvPr id="11268" name="Slide Number Placeholder 3"/>
          <p:cNvSpPr>
            <a:spLocks noGrp="1"/>
          </p:cNvSpPr>
          <p:nvPr>
            <p:ph type="sldNum" sz="quarter" idx="10"/>
          </p:nvPr>
        </p:nvSpPr>
        <p:spPr>
          <a:noFill/>
        </p:spPr>
        <p:txBody>
          <a:bodyPr/>
          <a:lstStyle/>
          <a:p>
            <a:fld id="{E8C518A6-1179-4802-8ACC-4AFF67ADDD97}" type="slidenum">
              <a:rPr lang="en-GB" smtClean="0"/>
              <a:pPr/>
              <a:t>11</a:t>
            </a:fld>
            <a:endParaRPr lang="en-GB" smtClean="0"/>
          </a:p>
        </p:txBody>
      </p:sp>
    </p:spTree>
    <p:extLst>
      <p:ext uri="{BB962C8B-B14F-4D97-AF65-F5344CB8AC3E}">
        <p14:creationId xmlns:p14="http://schemas.microsoft.com/office/powerpoint/2010/main" val="2164076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Signifiers “signify” affordances</a:t>
            </a:r>
            <a:endParaRPr lang="en-US" dirty="0"/>
          </a:p>
        </p:txBody>
      </p:sp>
      <p:sp>
        <p:nvSpPr>
          <p:cNvPr id="3" name="Content Placeholder 2"/>
          <p:cNvSpPr>
            <a:spLocks noGrp="1"/>
          </p:cNvSpPr>
          <p:nvPr>
            <p:ph idx="1"/>
          </p:nvPr>
        </p:nvSpPr>
        <p:spPr/>
        <p:txBody>
          <a:bodyPr/>
          <a:lstStyle/>
          <a:p>
            <a:r>
              <a:rPr lang="en-US" dirty="0" smtClean="0"/>
              <a:t>Affordances </a:t>
            </a:r>
            <a:r>
              <a:rPr lang="en-US" dirty="0" smtClean="0">
                <a:sym typeface="Wingdings" panose="05000000000000000000" pitchFamily="2" charset="2"/>
              </a:rPr>
              <a:t> what is possible (relationships)</a:t>
            </a:r>
          </a:p>
          <a:p>
            <a:r>
              <a:rPr lang="en-US" dirty="0" smtClean="0">
                <a:sym typeface="Wingdings" panose="05000000000000000000" pitchFamily="2" charset="2"/>
              </a:rPr>
              <a:t>Signifiers  where the action should take place (labels, markers, sounds or other perceivable indicator)</a:t>
            </a:r>
            <a:endParaRPr lang="en-US" dirty="0"/>
          </a:p>
        </p:txBody>
      </p:sp>
      <p:sp>
        <p:nvSpPr>
          <p:cNvPr id="4" name="Slide Number Placeholder 3"/>
          <p:cNvSpPr>
            <a:spLocks noGrp="1"/>
          </p:cNvSpPr>
          <p:nvPr>
            <p:ph type="sldNum" sz="quarter" idx="10"/>
          </p:nvPr>
        </p:nvSpPr>
        <p:spPr/>
        <p:txBody>
          <a:bodyPr/>
          <a:lstStyle/>
          <a:p>
            <a:pPr>
              <a:defRPr/>
            </a:pPr>
            <a:fld id="{C6A1A877-898D-489F-A108-627FC2322397}" type="slidenum">
              <a:rPr lang="en-GB" smtClean="0"/>
              <a:pPr>
                <a:defRPr/>
              </a:pPr>
              <a:t>12</a:t>
            </a:fld>
            <a:endParaRPr lang="en-GB"/>
          </a:p>
        </p:txBody>
      </p:sp>
    </p:spTree>
    <p:extLst>
      <p:ext uri="{BB962C8B-B14F-4D97-AF65-F5344CB8AC3E}">
        <p14:creationId xmlns:p14="http://schemas.microsoft.com/office/powerpoint/2010/main" val="1499851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Affordances must be perceivable!</a:t>
            </a:r>
            <a:endParaRPr lang="en-US" dirty="0"/>
          </a:p>
        </p:txBody>
      </p:sp>
      <p:sp>
        <p:nvSpPr>
          <p:cNvPr id="4" name="Slide Number Placeholder 3"/>
          <p:cNvSpPr>
            <a:spLocks noGrp="1"/>
          </p:cNvSpPr>
          <p:nvPr>
            <p:ph type="sldNum" sz="quarter" idx="10"/>
          </p:nvPr>
        </p:nvSpPr>
        <p:spPr/>
        <p:txBody>
          <a:bodyPr/>
          <a:lstStyle/>
          <a:p>
            <a:pPr>
              <a:defRPr/>
            </a:pPr>
            <a:fld id="{C6A1A877-898D-489F-A108-627FC2322397}" type="slidenum">
              <a:rPr lang="en-GB" smtClean="0"/>
              <a:pPr>
                <a:defRPr/>
              </a:pPr>
              <a:t>13</a:t>
            </a:fld>
            <a:endParaRPr lang="en-GB"/>
          </a:p>
        </p:txBody>
      </p:sp>
      <p:pic>
        <p:nvPicPr>
          <p:cNvPr id="2052" name="Picture 4" descr="http://www.nwf.org/~/media/Content/NWM/Birds/red-tailed-hawk-window-Deborah-Allen-570x375.ash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49708"/>
            <a:ext cx="6063420" cy="398909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224208" y="5738525"/>
            <a:ext cx="5906012" cy="584775"/>
          </a:xfrm>
          <a:prstGeom prst="rect">
            <a:avLst/>
          </a:prstGeom>
        </p:spPr>
        <p:txBody>
          <a:bodyPr wrap="square">
            <a:spAutoFit/>
          </a:bodyPr>
          <a:lstStyle/>
          <a:p>
            <a:r>
              <a:rPr lang="en-US" sz="1600" dirty="0"/>
              <a:t>https://www.nwf.org/News-and-Magazines/National-Wildlife/Birds/Archives/2014/Bird-Safe-Windows.aspx</a:t>
            </a:r>
          </a:p>
        </p:txBody>
      </p:sp>
    </p:spTree>
    <p:extLst>
      <p:ext uri="{BB962C8B-B14F-4D97-AF65-F5344CB8AC3E}">
        <p14:creationId xmlns:p14="http://schemas.microsoft.com/office/powerpoint/2010/main" val="3353079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Signifier: People waiting on train platform</a:t>
            </a:r>
            <a:endParaRPr lang="en-US" dirty="0"/>
          </a:p>
        </p:txBody>
      </p:sp>
      <p:sp>
        <p:nvSpPr>
          <p:cNvPr id="4" name="Slide Number Placeholder 3"/>
          <p:cNvSpPr>
            <a:spLocks noGrp="1"/>
          </p:cNvSpPr>
          <p:nvPr>
            <p:ph type="sldNum" sz="quarter" idx="10"/>
          </p:nvPr>
        </p:nvSpPr>
        <p:spPr/>
        <p:txBody>
          <a:bodyPr/>
          <a:lstStyle/>
          <a:p>
            <a:pPr>
              <a:defRPr/>
            </a:pPr>
            <a:fld id="{C6A1A877-898D-489F-A108-627FC2322397}" type="slidenum">
              <a:rPr lang="en-GB" smtClean="0"/>
              <a:pPr>
                <a:defRPr/>
              </a:pPr>
              <a:t>14</a:t>
            </a:fld>
            <a:endParaRPr lang="en-GB"/>
          </a:p>
        </p:txBody>
      </p:sp>
      <p:pic>
        <p:nvPicPr>
          <p:cNvPr id="3076" name="Picture 4" descr="http://i.telegraph.co.uk/multimedia/archive/01684/trains_1684144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24000"/>
            <a:ext cx="7059081" cy="44196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31775" y="5899805"/>
            <a:ext cx="8881360" cy="523220"/>
          </a:xfrm>
          <a:prstGeom prst="rect">
            <a:avLst/>
          </a:prstGeom>
        </p:spPr>
        <p:txBody>
          <a:bodyPr wrap="square">
            <a:spAutoFit/>
          </a:bodyPr>
          <a:lstStyle/>
          <a:p>
            <a:r>
              <a:rPr lang="en-US" sz="1400" dirty="0"/>
              <a:t>http://www.telegraph.co.uk/news/uknews/road-and-rail-transport/7905376/Unprofitable-rail-services-could-be-axed-under-Government-proposals.html</a:t>
            </a:r>
          </a:p>
        </p:txBody>
      </p:sp>
    </p:spTree>
    <p:extLst>
      <p:ext uri="{BB962C8B-B14F-4D97-AF65-F5344CB8AC3E}">
        <p14:creationId xmlns:p14="http://schemas.microsoft.com/office/powerpoint/2010/main" val="1341151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Signifier: Door Label</a:t>
            </a:r>
            <a:endParaRPr lang="en-US" dirty="0"/>
          </a:p>
        </p:txBody>
      </p:sp>
      <p:sp>
        <p:nvSpPr>
          <p:cNvPr id="4" name="Slide Number Placeholder 3"/>
          <p:cNvSpPr>
            <a:spLocks noGrp="1"/>
          </p:cNvSpPr>
          <p:nvPr>
            <p:ph type="sldNum" sz="quarter" idx="10"/>
          </p:nvPr>
        </p:nvSpPr>
        <p:spPr/>
        <p:txBody>
          <a:bodyPr/>
          <a:lstStyle/>
          <a:p>
            <a:pPr>
              <a:defRPr/>
            </a:pPr>
            <a:fld id="{C6A1A877-898D-489F-A108-627FC2322397}" type="slidenum">
              <a:rPr lang="en-GB" smtClean="0"/>
              <a:pPr>
                <a:defRPr/>
              </a:pPr>
              <a:t>15</a:t>
            </a:fld>
            <a:endParaRPr lang="en-GB"/>
          </a:p>
        </p:txBody>
      </p:sp>
      <p:pic>
        <p:nvPicPr>
          <p:cNvPr id="5122" name="Picture 2" descr="https://media.licdn.com/mpr/mpr/AAEAAQAAAAAAAAM4AAAAJGE2ODBmNWY5LWFlMWMtNGFmYi1iNWMwLTJhMjg0NGNmYTdh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1679053"/>
            <a:ext cx="7505700" cy="429358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95300" y="6084471"/>
            <a:ext cx="8153400" cy="338554"/>
          </a:xfrm>
          <a:prstGeom prst="rect">
            <a:avLst/>
          </a:prstGeom>
        </p:spPr>
        <p:txBody>
          <a:bodyPr wrap="square">
            <a:spAutoFit/>
          </a:bodyPr>
          <a:lstStyle/>
          <a:p>
            <a:r>
              <a:rPr lang="en-US" sz="1600" dirty="0"/>
              <a:t>https://www.linkedin.com/pulse/pulling-door-says-push-jeff-odie-espenship</a:t>
            </a:r>
          </a:p>
        </p:txBody>
      </p:sp>
    </p:spTree>
    <p:extLst>
      <p:ext uri="{BB962C8B-B14F-4D97-AF65-F5344CB8AC3E}">
        <p14:creationId xmlns:p14="http://schemas.microsoft.com/office/powerpoint/2010/main" val="3704297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5"/>
          <p:cNvSpPr>
            <a:spLocks noGrp="1" noChangeArrowheads="1"/>
          </p:cNvSpPr>
          <p:nvPr>
            <p:ph type="title"/>
          </p:nvPr>
        </p:nvSpPr>
        <p:spPr/>
        <p:txBody>
          <a:bodyPr/>
          <a:lstStyle/>
          <a:p>
            <a:r>
              <a:rPr lang="en-US" sz="3600" dirty="0" smtClean="0"/>
              <a:t>Door handles at CUB need signifiers!</a:t>
            </a:r>
          </a:p>
        </p:txBody>
      </p:sp>
      <p:pic>
        <p:nvPicPr>
          <p:cNvPr id="6" name="Picture 5" descr="Hard Drive:Users:Justin:Downloads:IMAG0109.jpg"/>
          <p:cNvPicPr/>
          <p:nvPr/>
        </p:nvPicPr>
        <p:blipFill>
          <a:blip r:embed="rId2" cstate="print"/>
          <a:srcRect/>
          <a:stretch>
            <a:fillRect/>
          </a:stretch>
        </p:blipFill>
        <p:spPr bwMode="auto">
          <a:xfrm>
            <a:off x="914400" y="1676400"/>
            <a:ext cx="7162800" cy="4343400"/>
          </a:xfrm>
          <a:prstGeom prst="rect">
            <a:avLst/>
          </a:prstGeom>
          <a:noFill/>
          <a:ln w="9525">
            <a:noFill/>
            <a:miter lim="800000"/>
            <a:headEnd/>
            <a:tailEnd/>
          </a:ln>
        </p:spPr>
      </p:pic>
    </p:spTree>
    <p:extLst>
      <p:ext uri="{BB962C8B-B14F-4D97-AF65-F5344CB8AC3E}">
        <p14:creationId xmlns:p14="http://schemas.microsoft.com/office/powerpoint/2010/main" val="3734844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might a bookmark be an “accidental signifier?”</a:t>
            </a:r>
            <a:endParaRPr lang="en-US" dirty="0"/>
          </a:p>
        </p:txBody>
      </p:sp>
      <p:sp>
        <p:nvSpPr>
          <p:cNvPr id="4" name="Slide Number Placeholder 3"/>
          <p:cNvSpPr>
            <a:spLocks noGrp="1"/>
          </p:cNvSpPr>
          <p:nvPr>
            <p:ph type="sldNum" sz="quarter" idx="10"/>
          </p:nvPr>
        </p:nvSpPr>
        <p:spPr/>
        <p:txBody>
          <a:bodyPr/>
          <a:lstStyle/>
          <a:p>
            <a:pPr>
              <a:defRPr/>
            </a:pPr>
            <a:fld id="{C6A1A877-898D-489F-A108-627FC2322397}" type="slidenum">
              <a:rPr lang="en-GB" smtClean="0"/>
              <a:pPr>
                <a:defRPr/>
              </a:pPr>
              <a:t>17</a:t>
            </a:fld>
            <a:endParaRPr lang="en-GB"/>
          </a:p>
        </p:txBody>
      </p:sp>
      <p:pic>
        <p:nvPicPr>
          <p:cNvPr id="6146" name="Picture 2" descr="photodune-3730320-bookmark-x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76400"/>
            <a:ext cx="6248400" cy="416940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295400" y="5903584"/>
            <a:ext cx="5867400" cy="461665"/>
          </a:xfrm>
          <a:prstGeom prst="rect">
            <a:avLst/>
          </a:prstGeom>
        </p:spPr>
        <p:txBody>
          <a:bodyPr wrap="square">
            <a:spAutoFit/>
          </a:bodyPr>
          <a:lstStyle/>
          <a:p>
            <a:r>
              <a:rPr lang="en-US" dirty="0">
                <a:hlinkClick r:id="rId4"/>
              </a:rPr>
              <a:t>https://start2finish.org/bookmark/</a:t>
            </a:r>
            <a:endParaRPr lang="en-US" dirty="0"/>
          </a:p>
        </p:txBody>
      </p:sp>
    </p:spTree>
    <p:extLst>
      <p:ext uri="{BB962C8B-B14F-4D97-AF65-F5344CB8AC3E}">
        <p14:creationId xmlns:p14="http://schemas.microsoft.com/office/powerpoint/2010/main" val="1112727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Clicker Question #3</a:t>
            </a:r>
            <a:br>
              <a:rPr lang="en-US" dirty="0" smtClean="0"/>
            </a:br>
            <a:r>
              <a:rPr lang="en-US" dirty="0" smtClean="0"/>
              <a:t>(Self-Assessment)</a:t>
            </a:r>
            <a:endParaRPr lang="en-US" dirty="0"/>
          </a:p>
        </p:txBody>
      </p:sp>
      <p:sp>
        <p:nvSpPr>
          <p:cNvPr id="3" name="Content Placeholder 2"/>
          <p:cNvSpPr>
            <a:spLocks noGrp="1"/>
          </p:cNvSpPr>
          <p:nvPr>
            <p:ph idx="1"/>
          </p:nvPr>
        </p:nvSpPr>
        <p:spPr/>
        <p:txBody>
          <a:bodyPr/>
          <a:lstStyle/>
          <a:p>
            <a:pPr marL="0" indent="0">
              <a:buNone/>
            </a:pPr>
            <a:r>
              <a:rPr lang="en-US" dirty="0" smtClean="0"/>
              <a:t>Do you understand the difference between an affordance and a signifier well enough that you could explain it to someone else?</a:t>
            </a:r>
          </a:p>
          <a:p>
            <a:pPr marL="514350" indent="-514350">
              <a:buAutoNum type="alphaUcPeriod"/>
            </a:pPr>
            <a:r>
              <a:rPr lang="en-US" dirty="0" smtClean="0"/>
              <a:t>Yes </a:t>
            </a:r>
          </a:p>
          <a:p>
            <a:pPr marL="514350" indent="-514350">
              <a:buAutoNum type="alphaUcPeriod"/>
            </a:pPr>
            <a:r>
              <a:rPr lang="en-US" dirty="0" smtClean="0"/>
              <a:t>No</a:t>
            </a:r>
          </a:p>
          <a:p>
            <a:pPr marL="514350" indent="-514350">
              <a:buAutoNum type="alphaUcPeriod"/>
            </a:pPr>
            <a:r>
              <a:rPr lang="en-US" dirty="0" smtClean="0"/>
              <a:t>I am not sure</a:t>
            </a:r>
            <a:endParaRPr lang="en-US" dirty="0"/>
          </a:p>
        </p:txBody>
      </p:sp>
      <p:sp>
        <p:nvSpPr>
          <p:cNvPr id="4" name="Slide Number Placeholder 3"/>
          <p:cNvSpPr>
            <a:spLocks noGrp="1"/>
          </p:cNvSpPr>
          <p:nvPr>
            <p:ph type="sldNum" sz="quarter" idx="10"/>
          </p:nvPr>
        </p:nvSpPr>
        <p:spPr/>
        <p:txBody>
          <a:bodyPr/>
          <a:lstStyle/>
          <a:p>
            <a:pPr>
              <a:defRPr/>
            </a:pPr>
            <a:fld id="{C6A1A877-898D-489F-A108-627FC2322397}" type="slidenum">
              <a:rPr lang="en-GB" smtClean="0"/>
              <a:pPr>
                <a:defRPr/>
              </a:pPr>
              <a:t>18</a:t>
            </a:fld>
            <a:endParaRPr lang="en-GB"/>
          </a:p>
        </p:txBody>
      </p:sp>
    </p:spTree>
    <p:extLst>
      <p:ext uri="{BB962C8B-B14F-4D97-AF65-F5344CB8AC3E}">
        <p14:creationId xmlns:p14="http://schemas.microsoft.com/office/powerpoint/2010/main" val="627967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Clicker Question #4</a:t>
            </a:r>
            <a:endParaRPr lang="en-US" dirty="0"/>
          </a:p>
        </p:txBody>
      </p:sp>
      <p:sp>
        <p:nvSpPr>
          <p:cNvPr id="3" name="Content Placeholder 2"/>
          <p:cNvSpPr>
            <a:spLocks noGrp="1"/>
          </p:cNvSpPr>
          <p:nvPr>
            <p:ph idx="1"/>
          </p:nvPr>
        </p:nvSpPr>
        <p:spPr/>
        <p:txBody>
          <a:bodyPr/>
          <a:lstStyle/>
          <a:p>
            <a:pPr marL="0" indent="0">
              <a:buNone/>
            </a:pPr>
            <a:r>
              <a:rPr lang="en-US" sz="2800" dirty="0" smtClean="0"/>
              <a:t>Within the context of design, what is a </a:t>
            </a:r>
            <a:r>
              <a:rPr lang="en-US" sz="2800" i="1" dirty="0" smtClean="0"/>
              <a:t>mapping</a:t>
            </a:r>
            <a:r>
              <a:rPr lang="en-US" sz="2800" dirty="0" smtClean="0"/>
              <a:t>?</a:t>
            </a:r>
          </a:p>
          <a:p>
            <a:pPr marL="514350" indent="-514350">
              <a:buAutoNum type="alphaUcPeriod"/>
            </a:pPr>
            <a:r>
              <a:rPr lang="en-US" sz="2800" dirty="0" smtClean="0"/>
              <a:t>It is a set of cues to indicate the spatial layout of a control </a:t>
            </a:r>
          </a:p>
          <a:p>
            <a:pPr marL="514350" indent="-514350">
              <a:buAutoNum type="alphaUcPeriod"/>
            </a:pPr>
            <a:r>
              <a:rPr lang="en-US" sz="2800" dirty="0" smtClean="0"/>
              <a:t>It is the relationship between a set of controls and the items they control</a:t>
            </a:r>
          </a:p>
          <a:p>
            <a:pPr marL="514350" indent="-514350">
              <a:buAutoNum type="alphaUcPeriod"/>
            </a:pPr>
            <a:r>
              <a:rPr lang="en-US" sz="2800" dirty="0" smtClean="0"/>
              <a:t>It is the relationship between a control and the action it produces</a:t>
            </a:r>
          </a:p>
          <a:p>
            <a:pPr marL="514350" indent="-514350">
              <a:buAutoNum type="alphaUcPeriod"/>
            </a:pPr>
            <a:r>
              <a:rPr lang="en-US" sz="2800" dirty="0" smtClean="0"/>
              <a:t>It specifies the layout of a user interface</a:t>
            </a:r>
          </a:p>
          <a:p>
            <a:pPr marL="514350" indent="-514350">
              <a:buAutoNum type="alphaUcPeriod"/>
            </a:pPr>
            <a:r>
              <a:rPr lang="en-US" sz="2800" dirty="0" smtClean="0"/>
              <a:t>B &amp; C</a:t>
            </a:r>
          </a:p>
          <a:p>
            <a:pPr marL="514350" indent="-514350">
              <a:buAutoNum type="alphaUcPeriod"/>
            </a:pPr>
            <a:endParaRPr lang="en-US" dirty="0"/>
          </a:p>
        </p:txBody>
      </p:sp>
      <p:sp>
        <p:nvSpPr>
          <p:cNvPr id="4" name="Slide Number Placeholder 3"/>
          <p:cNvSpPr>
            <a:spLocks noGrp="1"/>
          </p:cNvSpPr>
          <p:nvPr>
            <p:ph type="sldNum" sz="quarter" idx="10"/>
          </p:nvPr>
        </p:nvSpPr>
        <p:spPr/>
        <p:txBody>
          <a:bodyPr/>
          <a:lstStyle/>
          <a:p>
            <a:pPr>
              <a:defRPr/>
            </a:pPr>
            <a:fld id="{C6A1A877-898D-489F-A108-627FC2322397}" type="slidenum">
              <a:rPr lang="en-GB" smtClean="0"/>
              <a:pPr>
                <a:defRPr/>
              </a:pPr>
              <a:t>19</a:t>
            </a:fld>
            <a:endParaRPr lang="en-GB"/>
          </a:p>
        </p:txBody>
      </p:sp>
    </p:spTree>
    <p:extLst>
      <p:ext uri="{BB962C8B-B14F-4D97-AF65-F5344CB8AC3E}">
        <p14:creationId xmlns:p14="http://schemas.microsoft.com/office/powerpoint/2010/main" val="1648113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Thoughts: </a:t>
            </a:r>
            <a:br>
              <a:rPr lang="en-US" dirty="0" smtClean="0"/>
            </a:br>
            <a:r>
              <a:rPr lang="en-US" dirty="0" smtClean="0"/>
              <a:t>On Design Thinking</a:t>
            </a:r>
            <a:endParaRPr lang="en-US" dirty="0"/>
          </a:p>
        </p:txBody>
      </p:sp>
      <p:sp>
        <p:nvSpPr>
          <p:cNvPr id="3" name="Slide Number Placeholder 2"/>
          <p:cNvSpPr>
            <a:spLocks noGrp="1"/>
          </p:cNvSpPr>
          <p:nvPr>
            <p:ph type="sldNum" sz="quarter" idx="10"/>
          </p:nvPr>
        </p:nvSpPr>
        <p:spPr/>
        <p:txBody>
          <a:bodyPr/>
          <a:lstStyle/>
          <a:p>
            <a:pPr>
              <a:defRPr/>
            </a:pPr>
            <a:fld id="{EB074067-E920-4098-955B-3AED89303467}" type="slidenum">
              <a:rPr lang="en-GB" smtClean="0"/>
              <a:pPr>
                <a:defRPr/>
              </a:pPr>
              <a:t>2</a:t>
            </a:fld>
            <a:endParaRPr lang="en-GB"/>
          </a:p>
        </p:txBody>
      </p:sp>
      <p:sp>
        <p:nvSpPr>
          <p:cNvPr id="5" name="TextBox 4"/>
          <p:cNvSpPr txBox="1"/>
          <p:nvPr/>
        </p:nvSpPr>
        <p:spPr>
          <a:xfrm>
            <a:off x="990600" y="1828800"/>
            <a:ext cx="7467600" cy="1200329"/>
          </a:xfrm>
          <a:prstGeom prst="rect">
            <a:avLst/>
          </a:prstGeom>
          <a:noFill/>
        </p:spPr>
        <p:txBody>
          <a:bodyPr wrap="square" rtlCol="0">
            <a:spAutoFit/>
          </a:bodyPr>
          <a:lstStyle/>
          <a:p>
            <a:r>
              <a:rPr lang="en-US" dirty="0" smtClean="0"/>
              <a:t>Let’s listen to a 90 second clip from Episode 56 (“Getting Unstuck”) of the NPR </a:t>
            </a:r>
            <a:r>
              <a:rPr lang="en-US" i="1" dirty="0" smtClean="0"/>
              <a:t>Hidden Brain </a:t>
            </a:r>
            <a:r>
              <a:rPr lang="en-US" dirty="0" smtClean="0"/>
              <a:t>podcast, which was published Jan. 3, 2017.</a:t>
            </a:r>
            <a:endParaRPr lang="en-US" dirty="0"/>
          </a:p>
        </p:txBody>
      </p:sp>
      <p:sp>
        <p:nvSpPr>
          <p:cNvPr id="6" name="TextBox 5"/>
          <p:cNvSpPr txBox="1"/>
          <p:nvPr/>
        </p:nvSpPr>
        <p:spPr>
          <a:xfrm>
            <a:off x="990600" y="4590871"/>
            <a:ext cx="7467600" cy="461665"/>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8342185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2"/>
          <p:cNvSpPr>
            <a:spLocks noGrp="1"/>
          </p:cNvSpPr>
          <p:nvPr>
            <p:ph type="sldNum" sz="quarter" idx="10"/>
          </p:nvPr>
        </p:nvSpPr>
        <p:spPr>
          <a:noFill/>
        </p:spPr>
        <p:txBody>
          <a:bodyPr/>
          <a:lstStyle/>
          <a:p>
            <a:fld id="{80364E45-80DE-404D-8F65-370A162AFDFB}" type="slidenum">
              <a:rPr lang="en-GB" smtClean="0"/>
              <a:pPr/>
              <a:t>20</a:t>
            </a:fld>
            <a:endParaRPr lang="en-GB" smtClean="0"/>
          </a:p>
        </p:txBody>
      </p:sp>
      <p:sp>
        <p:nvSpPr>
          <p:cNvPr id="25603" name="Rectangle 2"/>
          <p:cNvSpPr>
            <a:spLocks noGrp="1" noChangeArrowheads="1"/>
          </p:cNvSpPr>
          <p:nvPr>
            <p:ph type="title"/>
          </p:nvPr>
        </p:nvSpPr>
        <p:spPr/>
        <p:txBody>
          <a:bodyPr/>
          <a:lstStyle/>
          <a:p>
            <a:pPr eaLnBrk="1" hangingPunct="1"/>
            <a:r>
              <a:rPr lang="en-US" dirty="0" smtClean="0"/>
              <a:t>Mapping: How does knob position relate to flue?</a:t>
            </a:r>
          </a:p>
        </p:txBody>
      </p:sp>
      <p:pic>
        <p:nvPicPr>
          <p:cNvPr id="25604" name="Picture 4" descr="Fireplace"/>
          <p:cNvPicPr>
            <a:picLocks noChangeAspect="1" noChangeArrowheads="1"/>
          </p:cNvPicPr>
          <p:nvPr/>
        </p:nvPicPr>
        <p:blipFill>
          <a:blip r:embed="rId2" cstate="print"/>
          <a:srcRect/>
          <a:stretch>
            <a:fillRect/>
          </a:stretch>
        </p:blipFill>
        <p:spPr bwMode="auto">
          <a:xfrm>
            <a:off x="1524000" y="1676400"/>
            <a:ext cx="6172200" cy="4629150"/>
          </a:xfrm>
          <a:prstGeom prst="rect">
            <a:avLst/>
          </a:prstGeom>
          <a:noFill/>
          <a:ln w="9525">
            <a:noFill/>
            <a:miter lim="800000"/>
            <a:headEnd/>
            <a:tailEnd/>
          </a:ln>
        </p:spPr>
      </p:pic>
    </p:spTree>
    <p:extLst>
      <p:ext uri="{BB962C8B-B14F-4D97-AF65-F5344CB8AC3E}">
        <p14:creationId xmlns:p14="http://schemas.microsoft.com/office/powerpoint/2010/main" val="35194865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How do burner controls relate to burners?</a:t>
            </a:r>
            <a:endParaRPr lang="en-US" dirty="0"/>
          </a:p>
        </p:txBody>
      </p:sp>
      <p:sp>
        <p:nvSpPr>
          <p:cNvPr id="3" name="Slide Number Placeholder 2"/>
          <p:cNvSpPr>
            <a:spLocks noGrp="1"/>
          </p:cNvSpPr>
          <p:nvPr>
            <p:ph type="sldNum" sz="quarter" idx="10"/>
          </p:nvPr>
        </p:nvSpPr>
        <p:spPr/>
        <p:txBody>
          <a:bodyPr/>
          <a:lstStyle/>
          <a:p>
            <a:pPr>
              <a:defRPr/>
            </a:pPr>
            <a:fld id="{EB074067-E920-4098-955B-3AED89303467}" type="slidenum">
              <a:rPr lang="en-GB" smtClean="0"/>
              <a:pPr>
                <a:defRPr/>
              </a:pPr>
              <a:t>21</a:t>
            </a:fld>
            <a:endParaRPr lang="en-GB"/>
          </a:p>
        </p:txBody>
      </p:sp>
      <p:pic>
        <p:nvPicPr>
          <p:cNvPr id="4" name="Picture 14"/>
          <p:cNvPicPr>
            <a:picLocks noChangeAspect="1" noChangeArrowheads="1"/>
          </p:cNvPicPr>
          <p:nvPr/>
        </p:nvPicPr>
        <p:blipFill>
          <a:blip r:embed="rId2" cstate="print"/>
          <a:srcRect/>
          <a:stretch>
            <a:fillRect/>
          </a:stretch>
        </p:blipFill>
        <p:spPr bwMode="auto">
          <a:xfrm>
            <a:off x="838200" y="1600200"/>
            <a:ext cx="6330950" cy="4746625"/>
          </a:xfrm>
          <a:prstGeom prst="rect">
            <a:avLst/>
          </a:prstGeom>
          <a:solidFill>
            <a:srgbClr val="FFFFFF"/>
          </a:solidFill>
          <a:ln w="9525">
            <a:noFill/>
            <a:miter lim="800000"/>
            <a:headEnd/>
            <a:tailEnd/>
          </a:ln>
        </p:spPr>
      </p:pic>
    </p:spTree>
    <p:extLst>
      <p:ext uri="{BB962C8B-B14F-4D97-AF65-F5344CB8AC3E}">
        <p14:creationId xmlns:p14="http://schemas.microsoft.com/office/powerpoint/2010/main" val="1569305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p:spPr>
        <p:txBody>
          <a:bodyPr/>
          <a:lstStyle/>
          <a:p>
            <a:fld id="{07AA1D46-E715-4501-818B-C4D562E5792A}" type="slidenum">
              <a:rPr lang="en-GB" smtClean="0"/>
              <a:pPr/>
              <a:t>22</a:t>
            </a:fld>
            <a:endParaRPr lang="en-GB" smtClean="0"/>
          </a:p>
        </p:txBody>
      </p:sp>
      <p:sp>
        <p:nvSpPr>
          <p:cNvPr id="27651" name="Rectangle 2"/>
          <p:cNvSpPr>
            <a:spLocks noGrp="1" noChangeArrowheads="1"/>
          </p:cNvSpPr>
          <p:nvPr>
            <p:ph type="title"/>
          </p:nvPr>
        </p:nvSpPr>
        <p:spPr/>
        <p:txBody>
          <a:bodyPr/>
          <a:lstStyle/>
          <a:p>
            <a:pPr eaLnBrk="1" hangingPunct="1"/>
            <a:r>
              <a:rPr lang="en-GB" dirty="0" smtClean="0"/>
              <a:t>Mapping: How do burner controls relate to burners?</a:t>
            </a:r>
          </a:p>
        </p:txBody>
      </p:sp>
      <p:sp>
        <p:nvSpPr>
          <p:cNvPr id="27652" name="Rectangle 3"/>
          <p:cNvSpPr>
            <a:spLocks noGrp="1" noChangeArrowheads="1"/>
          </p:cNvSpPr>
          <p:nvPr>
            <p:ph type="body" idx="1"/>
          </p:nvPr>
        </p:nvSpPr>
        <p:spPr/>
        <p:txBody>
          <a:bodyPr/>
          <a:lstStyle/>
          <a:p>
            <a:pPr eaLnBrk="1" hangingPunct="1"/>
            <a:endParaRPr lang="en-GB" smtClean="0"/>
          </a:p>
        </p:txBody>
      </p:sp>
      <p:pic>
        <p:nvPicPr>
          <p:cNvPr id="27653" name="Picture 4"/>
          <p:cNvPicPr>
            <a:picLocks noChangeAspect="1" noChangeArrowheads="1"/>
          </p:cNvPicPr>
          <p:nvPr/>
        </p:nvPicPr>
        <p:blipFill>
          <a:blip r:embed="rId2" cstate="print"/>
          <a:srcRect/>
          <a:stretch>
            <a:fillRect/>
          </a:stretch>
        </p:blipFill>
        <p:spPr bwMode="auto">
          <a:xfrm>
            <a:off x="228600" y="2667000"/>
            <a:ext cx="8534400" cy="2360613"/>
          </a:xfrm>
          <a:prstGeom prst="rect">
            <a:avLst/>
          </a:prstGeom>
          <a:noFill/>
          <a:ln w="9525">
            <a:noFill/>
            <a:miter lim="800000"/>
            <a:headEnd/>
            <a:tailEnd/>
          </a:ln>
        </p:spPr>
      </p:pic>
    </p:spTree>
    <p:extLst>
      <p:ext uri="{BB962C8B-B14F-4D97-AF65-F5344CB8AC3E}">
        <p14:creationId xmlns:p14="http://schemas.microsoft.com/office/powerpoint/2010/main" val="26857150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Mapping: How do butterfly ballot choices relate to candidates?</a:t>
            </a:r>
            <a:endParaRPr lang="en-US" dirty="0"/>
          </a:p>
        </p:txBody>
      </p:sp>
      <p:sp>
        <p:nvSpPr>
          <p:cNvPr id="2" name="Slide Number Placeholder 1"/>
          <p:cNvSpPr>
            <a:spLocks noGrp="1"/>
          </p:cNvSpPr>
          <p:nvPr>
            <p:ph type="sldNum" sz="quarter" idx="10"/>
          </p:nvPr>
        </p:nvSpPr>
        <p:spPr/>
        <p:txBody>
          <a:bodyPr/>
          <a:lstStyle/>
          <a:p>
            <a:pPr>
              <a:defRPr/>
            </a:pPr>
            <a:fld id="{9B84BD6A-45F6-483F-ADF4-148145F1ADD5}" type="slidenum">
              <a:rPr lang="en-GB" smtClean="0"/>
              <a:pPr>
                <a:defRPr/>
              </a:pPr>
              <a:t>23</a:t>
            </a:fld>
            <a:endParaRPr lang="en-GB"/>
          </a:p>
        </p:txBody>
      </p:sp>
      <p:pic>
        <p:nvPicPr>
          <p:cNvPr id="43010" name="Picture 2" descr="800px-Butterfly_large"/>
          <p:cNvPicPr>
            <a:picLocks noChangeAspect="1" noChangeArrowheads="1"/>
          </p:cNvPicPr>
          <p:nvPr/>
        </p:nvPicPr>
        <p:blipFill>
          <a:blip r:embed="rId2" cstate="print"/>
          <a:srcRect/>
          <a:stretch>
            <a:fillRect/>
          </a:stretch>
        </p:blipFill>
        <p:spPr bwMode="auto">
          <a:xfrm>
            <a:off x="685800" y="1752600"/>
            <a:ext cx="6781800" cy="4336439"/>
          </a:xfrm>
          <a:prstGeom prst="rect">
            <a:avLst/>
          </a:prstGeom>
          <a:noFill/>
          <a:ln w="9525">
            <a:noFill/>
            <a:miter lim="800000"/>
            <a:headEnd/>
            <a:tailEnd/>
          </a:ln>
        </p:spPr>
      </p:pic>
    </p:spTree>
    <p:extLst>
      <p:ext uri="{BB962C8B-B14F-4D97-AF65-F5344CB8AC3E}">
        <p14:creationId xmlns:p14="http://schemas.microsoft.com/office/powerpoint/2010/main" val="604174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Clicker Question #5</a:t>
            </a:r>
            <a:endParaRPr lang="en-US" dirty="0"/>
          </a:p>
        </p:txBody>
      </p:sp>
      <p:sp>
        <p:nvSpPr>
          <p:cNvPr id="3" name="Content Placeholder 2"/>
          <p:cNvSpPr>
            <a:spLocks noGrp="1"/>
          </p:cNvSpPr>
          <p:nvPr>
            <p:ph idx="1"/>
          </p:nvPr>
        </p:nvSpPr>
        <p:spPr>
          <a:xfrm>
            <a:off x="152400" y="1671638"/>
            <a:ext cx="5257800" cy="4652962"/>
          </a:xfrm>
        </p:spPr>
        <p:txBody>
          <a:bodyPr/>
          <a:lstStyle/>
          <a:p>
            <a:pPr marL="0" indent="0">
              <a:buNone/>
            </a:pPr>
            <a:r>
              <a:rPr lang="en-US" sz="2800" dirty="0" smtClean="0"/>
              <a:t>Have you ever repeatedly hit the “walk sign” button at a crosswalk while you wait for the traffic light to turn?</a:t>
            </a:r>
          </a:p>
          <a:p>
            <a:pPr marL="514350" indent="-514350">
              <a:buAutoNum type="alphaUcPeriod"/>
            </a:pPr>
            <a:r>
              <a:rPr lang="en-US" sz="2800" dirty="0" smtClean="0"/>
              <a:t>Yes</a:t>
            </a:r>
          </a:p>
          <a:p>
            <a:pPr marL="514350" indent="-514350">
              <a:buAutoNum type="alphaUcPeriod"/>
            </a:pPr>
            <a:r>
              <a:rPr lang="en-US" dirty="0" smtClean="0"/>
              <a:t>No</a:t>
            </a:r>
            <a:endParaRPr lang="en-US" dirty="0"/>
          </a:p>
        </p:txBody>
      </p:sp>
      <p:sp>
        <p:nvSpPr>
          <p:cNvPr id="4" name="Slide Number Placeholder 3"/>
          <p:cNvSpPr>
            <a:spLocks noGrp="1"/>
          </p:cNvSpPr>
          <p:nvPr>
            <p:ph type="sldNum" sz="quarter" idx="10"/>
          </p:nvPr>
        </p:nvSpPr>
        <p:spPr/>
        <p:txBody>
          <a:bodyPr/>
          <a:lstStyle/>
          <a:p>
            <a:pPr>
              <a:defRPr/>
            </a:pPr>
            <a:fld id="{C6A1A877-898D-489F-A108-627FC2322397}" type="slidenum">
              <a:rPr lang="en-GB" smtClean="0"/>
              <a:pPr>
                <a:defRPr/>
              </a:pPr>
              <a:t>24</a:t>
            </a:fld>
            <a:endParaRPr lang="en-GB"/>
          </a:p>
        </p:txBody>
      </p:sp>
      <p:pic>
        <p:nvPicPr>
          <p:cNvPr id="1026" name="Picture 2" descr="A hand pushes the signal of a pedestrian cross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2133600"/>
            <a:ext cx="3245068" cy="29718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410200" y="5217970"/>
            <a:ext cx="3429000" cy="523220"/>
          </a:xfrm>
          <a:prstGeom prst="rect">
            <a:avLst/>
          </a:prstGeom>
        </p:spPr>
        <p:txBody>
          <a:bodyPr wrap="square">
            <a:spAutoFit/>
          </a:bodyPr>
          <a:lstStyle/>
          <a:p>
            <a:r>
              <a:rPr lang="en-US" sz="1400" dirty="0">
                <a:hlinkClick r:id="rId4"/>
              </a:rPr>
              <a:t>http://www.abc.net.au/science/articles/2010/05/04/2889699.htm</a:t>
            </a:r>
            <a:endParaRPr lang="en-US" sz="1400" dirty="0"/>
          </a:p>
        </p:txBody>
      </p:sp>
    </p:spTree>
    <p:extLst>
      <p:ext uri="{BB962C8B-B14F-4D97-AF65-F5344CB8AC3E}">
        <p14:creationId xmlns:p14="http://schemas.microsoft.com/office/powerpoint/2010/main" val="3597430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p:spPr>
        <p:txBody>
          <a:bodyPr/>
          <a:lstStyle/>
          <a:p>
            <a:fld id="{C858166E-4C1E-42B2-AA09-DCD42BBB4B97}" type="slidenum">
              <a:rPr lang="en-GB" smtClean="0"/>
              <a:pPr/>
              <a:t>25</a:t>
            </a:fld>
            <a:endParaRPr lang="en-GB" smtClean="0"/>
          </a:p>
        </p:txBody>
      </p:sp>
      <p:sp>
        <p:nvSpPr>
          <p:cNvPr id="36867" name="Rectangle 2"/>
          <p:cNvSpPr>
            <a:spLocks noGrp="1" noChangeArrowheads="1"/>
          </p:cNvSpPr>
          <p:nvPr>
            <p:ph type="title"/>
          </p:nvPr>
        </p:nvSpPr>
        <p:spPr/>
        <p:txBody>
          <a:bodyPr/>
          <a:lstStyle/>
          <a:p>
            <a:pPr eaLnBrk="1" hangingPunct="1"/>
            <a:r>
              <a:rPr lang="en-GB" smtClean="0"/>
              <a:t>Feedback</a:t>
            </a:r>
          </a:p>
        </p:txBody>
      </p:sp>
      <p:sp>
        <p:nvSpPr>
          <p:cNvPr id="36868" name="Rectangle 3"/>
          <p:cNvSpPr>
            <a:spLocks noGrp="1" noChangeArrowheads="1"/>
          </p:cNvSpPr>
          <p:nvPr>
            <p:ph type="body" idx="1"/>
          </p:nvPr>
        </p:nvSpPr>
        <p:spPr>
          <a:xfrm>
            <a:off x="231775" y="1600201"/>
            <a:ext cx="8424863" cy="3011487"/>
          </a:xfrm>
        </p:spPr>
        <p:txBody>
          <a:bodyPr/>
          <a:lstStyle/>
          <a:p>
            <a:pPr eaLnBrk="1" hangingPunct="1"/>
            <a:r>
              <a:rPr lang="en-GB" sz="2600" dirty="0" smtClean="0"/>
              <a:t>Sending information back to the user about what has been done</a:t>
            </a:r>
          </a:p>
          <a:p>
            <a:pPr eaLnBrk="1" hangingPunct="1"/>
            <a:r>
              <a:rPr lang="en-GB" sz="2600" dirty="0" smtClean="0"/>
              <a:t>Includes sound, tactile, and visual feedback</a:t>
            </a:r>
          </a:p>
          <a:p>
            <a:pPr eaLnBrk="1" hangingPunct="1"/>
            <a:endParaRPr lang="en-GB" sz="2600" dirty="0" smtClean="0"/>
          </a:p>
          <a:p>
            <a:pPr eaLnBrk="1" hangingPunct="1"/>
            <a:endParaRPr lang="en-GB" sz="2600" dirty="0" smtClean="0"/>
          </a:p>
          <a:p>
            <a:pPr eaLnBrk="1" hangingPunct="1"/>
            <a:r>
              <a:rPr lang="en-GB" sz="2600" dirty="0" smtClean="0"/>
              <a:t>Feedback should </a:t>
            </a:r>
          </a:p>
          <a:p>
            <a:pPr lvl="1" eaLnBrk="1" hangingPunct="1"/>
            <a:r>
              <a:rPr lang="en-GB" sz="2400" dirty="0"/>
              <a:t>be </a:t>
            </a:r>
            <a:r>
              <a:rPr lang="en-GB" sz="2400" dirty="0" smtClean="0"/>
              <a:t>immediate (people get frustrated quickly)</a:t>
            </a:r>
          </a:p>
          <a:p>
            <a:pPr lvl="1" eaLnBrk="1" hangingPunct="1"/>
            <a:r>
              <a:rPr lang="en-GB" sz="2400" dirty="0"/>
              <a:t>b</a:t>
            </a:r>
            <a:r>
              <a:rPr lang="en-GB" sz="2400" dirty="0" smtClean="0"/>
              <a:t>e prioritized (a cacophony doesn’t help)</a:t>
            </a:r>
            <a:endParaRPr lang="en-GB" sz="2400" dirty="0"/>
          </a:p>
          <a:p>
            <a:pPr lvl="1" eaLnBrk="1" hangingPunct="1"/>
            <a:r>
              <a:rPr lang="en-GB" sz="2400" dirty="0" smtClean="0"/>
              <a:t>be </a:t>
            </a:r>
            <a:r>
              <a:rPr lang="en-GB" sz="2400" dirty="0"/>
              <a:t>not too little or too much</a:t>
            </a:r>
          </a:p>
          <a:p>
            <a:pPr lvl="1" eaLnBrk="1" hangingPunct="1"/>
            <a:r>
              <a:rPr lang="en-GB" sz="2400" dirty="0" smtClean="0"/>
              <a:t>help </a:t>
            </a:r>
            <a:r>
              <a:rPr lang="en-GB" sz="2400" dirty="0"/>
              <a:t>the user know whether progress toward goal has been </a:t>
            </a:r>
            <a:r>
              <a:rPr lang="en-GB" sz="2400" dirty="0" smtClean="0"/>
              <a:t>made</a:t>
            </a:r>
          </a:p>
          <a:p>
            <a:pPr marL="457200" lvl="1" indent="0" eaLnBrk="1" hangingPunct="1">
              <a:buNone/>
            </a:pPr>
            <a:endParaRPr lang="en-GB" dirty="0" smtClean="0"/>
          </a:p>
        </p:txBody>
      </p:sp>
      <p:pic>
        <p:nvPicPr>
          <p:cNvPr id="36869" name="Picture 4"/>
          <p:cNvPicPr>
            <a:picLocks noChangeAspect="1" noChangeArrowheads="1"/>
          </p:cNvPicPr>
          <p:nvPr/>
        </p:nvPicPr>
        <p:blipFill>
          <a:blip r:embed="rId2" cstate="print"/>
          <a:srcRect/>
          <a:stretch>
            <a:fillRect/>
          </a:stretch>
        </p:blipFill>
        <p:spPr bwMode="auto">
          <a:xfrm>
            <a:off x="3086100" y="3581400"/>
            <a:ext cx="800100" cy="304800"/>
          </a:xfrm>
          <a:prstGeom prst="rect">
            <a:avLst/>
          </a:prstGeom>
          <a:noFill/>
          <a:ln w="9525">
            <a:noFill/>
            <a:miter lim="800000"/>
            <a:headEnd/>
            <a:tailEnd/>
          </a:ln>
        </p:spPr>
      </p:pic>
      <p:pic>
        <p:nvPicPr>
          <p:cNvPr id="36870" name="Picture 5"/>
          <p:cNvPicPr>
            <a:picLocks noChangeAspect="1" noChangeArrowheads="1"/>
          </p:cNvPicPr>
          <p:nvPr/>
        </p:nvPicPr>
        <p:blipFill>
          <a:blip r:embed="rId2" cstate="print"/>
          <a:srcRect/>
          <a:stretch>
            <a:fillRect/>
          </a:stretch>
        </p:blipFill>
        <p:spPr bwMode="auto">
          <a:xfrm>
            <a:off x="4686300" y="3581400"/>
            <a:ext cx="800100" cy="304800"/>
          </a:xfrm>
          <a:prstGeom prst="rect">
            <a:avLst/>
          </a:prstGeom>
          <a:noFill/>
          <a:ln w="9525">
            <a:noFill/>
            <a:miter lim="800000"/>
            <a:headEnd/>
            <a:tailEnd/>
          </a:ln>
        </p:spPr>
      </p:pic>
      <p:sp>
        <p:nvSpPr>
          <p:cNvPr id="36871" name="Rectangle 6"/>
          <p:cNvSpPr>
            <a:spLocks noChangeArrowheads="1"/>
          </p:cNvSpPr>
          <p:nvPr/>
        </p:nvSpPr>
        <p:spPr bwMode="auto">
          <a:xfrm>
            <a:off x="4686300" y="3581400"/>
            <a:ext cx="762000" cy="304800"/>
          </a:xfrm>
          <a:prstGeom prst="rect">
            <a:avLst/>
          </a:prstGeom>
          <a:noFill/>
          <a:ln w="28575">
            <a:solidFill>
              <a:srgbClr val="CC0000"/>
            </a:solidFill>
            <a:miter lim="800000"/>
            <a:headEnd/>
            <a:tailEnd/>
          </a:ln>
        </p:spPr>
        <p:txBody>
          <a:bodyPr wrap="none" anchor="ctr"/>
          <a:lstStyle/>
          <a:p>
            <a:pPr>
              <a:spcBef>
                <a:spcPct val="20000"/>
              </a:spcBef>
              <a:buFontTx/>
              <a:buChar char="•"/>
            </a:pPr>
            <a:endParaRPr lang="en-US"/>
          </a:p>
        </p:txBody>
      </p:sp>
      <p:pic>
        <p:nvPicPr>
          <p:cNvPr id="36872" name="Picture 7"/>
          <p:cNvPicPr>
            <a:picLocks noChangeAspect="1" noChangeArrowheads="1"/>
          </p:cNvPicPr>
          <p:nvPr/>
        </p:nvPicPr>
        <p:blipFill>
          <a:blip r:embed="rId2" cstate="print"/>
          <a:srcRect/>
          <a:stretch>
            <a:fillRect/>
          </a:stretch>
        </p:blipFill>
        <p:spPr bwMode="auto">
          <a:xfrm>
            <a:off x="3124200" y="3048000"/>
            <a:ext cx="800100" cy="304800"/>
          </a:xfrm>
          <a:prstGeom prst="rect">
            <a:avLst/>
          </a:prstGeom>
          <a:noFill/>
          <a:ln w="9525">
            <a:noFill/>
            <a:miter lim="800000"/>
            <a:headEnd/>
            <a:tailEnd/>
          </a:ln>
        </p:spPr>
      </p:pic>
      <p:sp>
        <p:nvSpPr>
          <p:cNvPr id="36873" name="Text Box 8"/>
          <p:cNvSpPr txBox="1">
            <a:spLocks noChangeArrowheads="1"/>
          </p:cNvSpPr>
          <p:nvPr/>
        </p:nvSpPr>
        <p:spPr bwMode="auto">
          <a:xfrm>
            <a:off x="4648200" y="2971800"/>
            <a:ext cx="1263650" cy="366713"/>
          </a:xfrm>
          <a:prstGeom prst="rect">
            <a:avLst/>
          </a:prstGeom>
          <a:noFill/>
          <a:ln w="9525">
            <a:noFill/>
            <a:miter lim="800000"/>
            <a:headEnd/>
            <a:tailEnd/>
          </a:ln>
        </p:spPr>
        <p:txBody>
          <a:bodyPr wrap="none">
            <a:spAutoFit/>
          </a:bodyPr>
          <a:lstStyle/>
          <a:p>
            <a:pPr eaLnBrk="0" hangingPunct="0"/>
            <a:r>
              <a:rPr lang="en-GB" sz="1800" dirty="0">
                <a:latin typeface="Geneva"/>
              </a:rPr>
              <a:t>“</a:t>
            </a:r>
            <a:r>
              <a:rPr lang="en-GB" sz="1800" dirty="0" err="1">
                <a:latin typeface="Geneva"/>
              </a:rPr>
              <a:t>ccclichhk</a:t>
            </a:r>
            <a:r>
              <a:rPr lang="en-GB" sz="1800" dirty="0">
                <a:latin typeface="Geneva"/>
              </a:rPr>
              <a:t>”</a:t>
            </a:r>
          </a:p>
        </p:txBody>
      </p:sp>
      <p:sp>
        <p:nvSpPr>
          <p:cNvPr id="36874" name="Line 9"/>
          <p:cNvSpPr>
            <a:spLocks noChangeShapeType="1"/>
          </p:cNvSpPr>
          <p:nvPr/>
        </p:nvSpPr>
        <p:spPr bwMode="auto">
          <a:xfrm>
            <a:off x="4114800" y="3200400"/>
            <a:ext cx="304800" cy="0"/>
          </a:xfrm>
          <a:prstGeom prst="line">
            <a:avLst/>
          </a:prstGeom>
          <a:noFill/>
          <a:ln w="9525">
            <a:solidFill>
              <a:schemeClr val="tx1"/>
            </a:solidFill>
            <a:round/>
            <a:headEnd/>
            <a:tailEnd type="triangle" w="med" len="med"/>
          </a:ln>
        </p:spPr>
        <p:txBody>
          <a:bodyPr wrap="none" anchor="ctr"/>
          <a:lstStyle/>
          <a:p>
            <a:endParaRPr lang="en-US"/>
          </a:p>
        </p:txBody>
      </p:sp>
      <p:sp>
        <p:nvSpPr>
          <p:cNvPr id="36875" name="Line 10"/>
          <p:cNvSpPr>
            <a:spLocks noChangeShapeType="1"/>
          </p:cNvSpPr>
          <p:nvPr/>
        </p:nvSpPr>
        <p:spPr bwMode="auto">
          <a:xfrm>
            <a:off x="4152900" y="3657600"/>
            <a:ext cx="304800" cy="0"/>
          </a:xfrm>
          <a:prstGeom prst="line">
            <a:avLst/>
          </a:prstGeom>
          <a:noFill/>
          <a:ln w="9525">
            <a:solidFill>
              <a:schemeClr val="tx1"/>
            </a:solidFill>
            <a:round/>
            <a:headEnd/>
            <a:tailEnd type="triangle" w="med" len="med"/>
          </a:ln>
        </p:spPr>
        <p:txBody>
          <a:bodyPr wrap="none" anchor="ctr"/>
          <a:lstStyle/>
          <a:p>
            <a:endParaRPr lang="en-US"/>
          </a:p>
        </p:txBody>
      </p:sp>
    </p:spTree>
    <p:extLst>
      <p:ext uri="{BB962C8B-B14F-4D97-AF65-F5344CB8AC3E}">
        <p14:creationId xmlns:p14="http://schemas.microsoft.com/office/powerpoint/2010/main" val="37347187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2"/>
          <p:cNvSpPr>
            <a:spLocks noGrp="1"/>
          </p:cNvSpPr>
          <p:nvPr>
            <p:ph type="sldNum" sz="quarter" idx="10"/>
          </p:nvPr>
        </p:nvSpPr>
        <p:spPr>
          <a:noFill/>
        </p:spPr>
        <p:txBody>
          <a:bodyPr/>
          <a:lstStyle/>
          <a:p>
            <a:fld id="{C9420A37-D8F3-49DD-9FAB-49A58B8A570C}" type="slidenum">
              <a:rPr lang="en-GB" smtClean="0"/>
              <a:pPr/>
              <a:t>26</a:t>
            </a:fld>
            <a:endParaRPr lang="en-GB" smtClean="0"/>
          </a:p>
        </p:txBody>
      </p:sp>
      <p:sp>
        <p:nvSpPr>
          <p:cNvPr id="37891" name="Rectangle 2"/>
          <p:cNvSpPr>
            <a:spLocks noGrp="1" noChangeArrowheads="1"/>
          </p:cNvSpPr>
          <p:nvPr>
            <p:ph type="title"/>
          </p:nvPr>
        </p:nvSpPr>
        <p:spPr/>
        <p:txBody>
          <a:bodyPr/>
          <a:lstStyle/>
          <a:p>
            <a:pPr eaLnBrk="1" hangingPunct="1"/>
            <a:r>
              <a:rPr lang="en-US" dirty="0" smtClean="0"/>
              <a:t>What feedback is provided when manipulating a fireplace flue?</a:t>
            </a:r>
          </a:p>
        </p:txBody>
      </p:sp>
      <p:pic>
        <p:nvPicPr>
          <p:cNvPr id="37892" name="Picture 3" descr="Fireplace"/>
          <p:cNvPicPr>
            <a:picLocks noChangeAspect="1" noChangeArrowheads="1"/>
          </p:cNvPicPr>
          <p:nvPr/>
        </p:nvPicPr>
        <p:blipFill>
          <a:blip r:embed="rId2" cstate="print"/>
          <a:srcRect/>
          <a:stretch>
            <a:fillRect/>
          </a:stretch>
        </p:blipFill>
        <p:spPr bwMode="auto">
          <a:xfrm>
            <a:off x="1524000" y="1676400"/>
            <a:ext cx="6172200" cy="4629150"/>
          </a:xfrm>
          <a:prstGeom prst="rect">
            <a:avLst/>
          </a:prstGeom>
          <a:noFill/>
          <a:ln w="9525">
            <a:noFill/>
            <a:miter lim="800000"/>
            <a:headEnd/>
            <a:tailEnd/>
          </a:ln>
        </p:spPr>
      </p:pic>
    </p:spTree>
    <p:extLst>
      <p:ext uri="{BB962C8B-B14F-4D97-AF65-F5344CB8AC3E}">
        <p14:creationId xmlns:p14="http://schemas.microsoft.com/office/powerpoint/2010/main" val="318990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2"/>
          <p:cNvSpPr>
            <a:spLocks noGrp="1"/>
          </p:cNvSpPr>
          <p:nvPr>
            <p:ph type="sldNum" sz="quarter" idx="10"/>
          </p:nvPr>
        </p:nvSpPr>
        <p:spPr>
          <a:noFill/>
        </p:spPr>
        <p:txBody>
          <a:bodyPr/>
          <a:lstStyle/>
          <a:p>
            <a:fld id="{AB6EBFD1-E599-4C26-B675-A0C04E95E031}" type="slidenum">
              <a:rPr lang="en-GB" smtClean="0"/>
              <a:pPr/>
              <a:t>27</a:t>
            </a:fld>
            <a:endParaRPr lang="en-GB" smtClean="0"/>
          </a:p>
        </p:txBody>
      </p:sp>
      <p:sp>
        <p:nvSpPr>
          <p:cNvPr id="38915" name="Rectangle 2"/>
          <p:cNvSpPr>
            <a:spLocks noGrp="1" noChangeArrowheads="1"/>
          </p:cNvSpPr>
          <p:nvPr>
            <p:ph type="title"/>
          </p:nvPr>
        </p:nvSpPr>
        <p:spPr/>
        <p:txBody>
          <a:bodyPr/>
          <a:lstStyle/>
          <a:p>
            <a:pPr eaLnBrk="1" hangingPunct="1"/>
            <a:r>
              <a:rPr lang="en-US" dirty="0" smtClean="0"/>
              <a:t>What feedback is provided by a copying machine?</a:t>
            </a:r>
          </a:p>
        </p:txBody>
      </p:sp>
      <p:pic>
        <p:nvPicPr>
          <p:cNvPr id="38916" name="Picture 5" descr="Copier"/>
          <p:cNvPicPr>
            <a:picLocks noChangeAspect="1" noChangeArrowheads="1"/>
          </p:cNvPicPr>
          <p:nvPr/>
        </p:nvPicPr>
        <p:blipFill>
          <a:blip r:embed="rId2" cstate="print"/>
          <a:srcRect/>
          <a:stretch>
            <a:fillRect/>
          </a:stretch>
        </p:blipFill>
        <p:spPr bwMode="auto">
          <a:xfrm>
            <a:off x="990600" y="2362200"/>
            <a:ext cx="6934200" cy="3082925"/>
          </a:xfrm>
          <a:prstGeom prst="rect">
            <a:avLst/>
          </a:prstGeom>
          <a:noFill/>
          <a:ln w="9525">
            <a:noFill/>
            <a:miter lim="800000"/>
            <a:headEnd/>
            <a:tailEnd/>
          </a:ln>
        </p:spPr>
      </p:pic>
    </p:spTree>
    <p:extLst>
      <p:ext uri="{BB962C8B-B14F-4D97-AF65-F5344CB8AC3E}">
        <p14:creationId xmlns:p14="http://schemas.microsoft.com/office/powerpoint/2010/main" val="14574655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smtClean="0"/>
              <a:t>Clicker Question #6 </a:t>
            </a:r>
          </a:p>
        </p:txBody>
      </p:sp>
      <p:sp>
        <p:nvSpPr>
          <p:cNvPr id="3" name="Content Placeholder 2"/>
          <p:cNvSpPr>
            <a:spLocks noGrp="1"/>
          </p:cNvSpPr>
          <p:nvPr>
            <p:ph idx="1"/>
          </p:nvPr>
        </p:nvSpPr>
        <p:spPr>
          <a:xfrm>
            <a:off x="208738" y="1605387"/>
            <a:ext cx="8839200" cy="4652962"/>
          </a:xfrm>
        </p:spPr>
        <p:txBody>
          <a:bodyPr/>
          <a:lstStyle/>
          <a:p>
            <a:pPr marL="0" indent="0">
              <a:buFontTx/>
              <a:buNone/>
              <a:defRPr/>
            </a:pPr>
            <a:r>
              <a:rPr lang="en-US" sz="2800" dirty="0" smtClean="0"/>
              <a:t>Which of the following best describes </a:t>
            </a:r>
            <a:r>
              <a:rPr lang="en-US" sz="2800" i="1" dirty="0" smtClean="0"/>
              <a:t>conceptual model</a:t>
            </a:r>
            <a:r>
              <a:rPr lang="en-US" sz="2800" dirty="0" smtClean="0"/>
              <a:t>?</a:t>
            </a:r>
          </a:p>
          <a:p>
            <a:pPr marL="514350" indent="-514350">
              <a:buFontTx/>
              <a:buAutoNum type="alphaUcPeriod"/>
              <a:defRPr/>
            </a:pPr>
            <a:r>
              <a:rPr lang="en-US" sz="2800" dirty="0" smtClean="0"/>
              <a:t>An analysis of the usability of a given device</a:t>
            </a:r>
          </a:p>
          <a:p>
            <a:pPr marL="514350" indent="-514350">
              <a:buFontTx/>
              <a:buAutoNum type="alphaUcPeriod"/>
              <a:defRPr/>
            </a:pPr>
            <a:r>
              <a:rPr lang="en-US" sz="2800" dirty="0" smtClean="0"/>
              <a:t>A set of interrelated concepts relevant to a device</a:t>
            </a:r>
          </a:p>
          <a:p>
            <a:pPr marL="514350" indent="-514350">
              <a:buFontTx/>
              <a:buAutoNum type="alphaUcPeriod"/>
              <a:defRPr/>
            </a:pPr>
            <a:r>
              <a:rPr lang="en-US" sz="2800" dirty="0" smtClean="0"/>
              <a:t>A description, usually simplified, of how a device works</a:t>
            </a:r>
            <a:endParaRPr lang="en-US" sz="2800" dirty="0"/>
          </a:p>
          <a:p>
            <a:pPr marL="514350" indent="-514350">
              <a:buFontTx/>
              <a:buAutoNum type="alphaUcPeriod"/>
              <a:defRPr/>
            </a:pPr>
            <a:r>
              <a:rPr lang="en-US" sz="2800" dirty="0" smtClean="0"/>
              <a:t>A low-level model of a device’s design</a:t>
            </a:r>
          </a:p>
          <a:p>
            <a:pPr marL="514350" indent="-514350">
              <a:buFontTx/>
              <a:buAutoNum type="alphaUcPeriod"/>
              <a:defRPr/>
            </a:pPr>
            <a:r>
              <a:rPr lang="en-US" sz="2800" dirty="0" smtClean="0"/>
              <a:t>None of the above</a:t>
            </a:r>
          </a:p>
          <a:p>
            <a:pPr>
              <a:buFontTx/>
              <a:buNone/>
              <a:defRPr/>
            </a:pPr>
            <a:endParaRPr lang="en-US" dirty="0"/>
          </a:p>
        </p:txBody>
      </p:sp>
      <p:sp>
        <p:nvSpPr>
          <p:cNvPr id="11268" name="Slide Number Placeholder 3"/>
          <p:cNvSpPr>
            <a:spLocks noGrp="1"/>
          </p:cNvSpPr>
          <p:nvPr>
            <p:ph type="sldNum" sz="quarter" idx="10"/>
          </p:nvPr>
        </p:nvSpPr>
        <p:spPr>
          <a:noFill/>
        </p:spPr>
        <p:txBody>
          <a:bodyPr/>
          <a:lstStyle/>
          <a:p>
            <a:fld id="{E8C518A6-1179-4802-8ACC-4AFF67ADDD97}" type="slidenum">
              <a:rPr lang="en-GB" smtClean="0"/>
              <a:pPr/>
              <a:t>28</a:t>
            </a:fld>
            <a:endParaRPr lang="en-GB" smtClean="0"/>
          </a:p>
        </p:txBody>
      </p:sp>
    </p:spTree>
    <p:extLst>
      <p:ext uri="{BB962C8B-B14F-4D97-AF65-F5344CB8AC3E}">
        <p14:creationId xmlns:p14="http://schemas.microsoft.com/office/powerpoint/2010/main" val="1006645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p:spPr>
        <p:txBody>
          <a:bodyPr/>
          <a:lstStyle/>
          <a:p>
            <a:fld id="{A937F55B-C0AA-423A-8599-78977108D0C2}" type="slidenum">
              <a:rPr lang="en-GB" smtClean="0"/>
              <a:pPr/>
              <a:t>29</a:t>
            </a:fld>
            <a:endParaRPr lang="en-GB" smtClean="0"/>
          </a:p>
        </p:txBody>
      </p:sp>
      <p:sp>
        <p:nvSpPr>
          <p:cNvPr id="30723" name="Rectangle 2"/>
          <p:cNvSpPr>
            <a:spLocks noGrp="1" noChangeArrowheads="1"/>
          </p:cNvSpPr>
          <p:nvPr>
            <p:ph type="title"/>
          </p:nvPr>
        </p:nvSpPr>
        <p:spPr/>
        <p:txBody>
          <a:bodyPr/>
          <a:lstStyle/>
          <a:p>
            <a:pPr eaLnBrk="1" hangingPunct="1"/>
            <a:r>
              <a:rPr lang="en-US" dirty="0" smtClean="0"/>
              <a:t>Clicker Question #7: How does this thermostat work?</a:t>
            </a:r>
          </a:p>
        </p:txBody>
      </p:sp>
      <p:pic>
        <p:nvPicPr>
          <p:cNvPr id="30724" name="Picture 7" descr="Thermostat"/>
          <p:cNvPicPr>
            <a:picLocks noGrp="1" noChangeAspect="1" noChangeArrowheads="1"/>
          </p:cNvPicPr>
          <p:nvPr>
            <p:ph idx="1"/>
          </p:nvPr>
        </p:nvPicPr>
        <p:blipFill>
          <a:blip r:embed="rId2" cstate="print"/>
          <a:srcRect/>
          <a:stretch>
            <a:fillRect/>
          </a:stretch>
        </p:blipFill>
        <p:spPr>
          <a:xfrm>
            <a:off x="381000" y="1753177"/>
            <a:ext cx="2894013" cy="4378325"/>
          </a:xfrm>
        </p:spPr>
      </p:pic>
      <p:sp>
        <p:nvSpPr>
          <p:cNvPr id="2" name="TextBox 1"/>
          <p:cNvSpPr txBox="1"/>
          <p:nvPr/>
        </p:nvSpPr>
        <p:spPr>
          <a:xfrm>
            <a:off x="3733800" y="1681778"/>
            <a:ext cx="5105400" cy="3785652"/>
          </a:xfrm>
          <a:prstGeom prst="rect">
            <a:avLst/>
          </a:prstGeom>
          <a:noFill/>
        </p:spPr>
        <p:txBody>
          <a:bodyPr wrap="square" rtlCol="0">
            <a:spAutoFit/>
          </a:bodyPr>
          <a:lstStyle/>
          <a:p>
            <a:r>
              <a:rPr lang="en-US" dirty="0" smtClean="0"/>
              <a:t>What does turning the knob do?</a:t>
            </a:r>
            <a:endParaRPr lang="en-US" dirty="0"/>
          </a:p>
          <a:p>
            <a:pPr marL="457200" indent="-457200">
              <a:buAutoNum type="alphaUcPeriod"/>
            </a:pPr>
            <a:r>
              <a:rPr lang="en-US" dirty="0" smtClean="0"/>
              <a:t>Turns the heat on or off</a:t>
            </a:r>
            <a:r>
              <a:rPr lang="en-US" b="1" dirty="0" smtClean="0"/>
              <a:t>, </a:t>
            </a:r>
            <a:r>
              <a:rPr lang="en-US" dirty="0" smtClean="0"/>
              <a:t>based on whether current temp is higher or lower than goal temp.</a:t>
            </a:r>
          </a:p>
          <a:p>
            <a:pPr marL="457200" indent="-457200">
              <a:buAutoNum type="alphaUcPeriod"/>
            </a:pPr>
            <a:r>
              <a:rPr lang="en-US" dirty="0" smtClean="0"/>
              <a:t>Turns heat higher or lower, depending on relationship of current temp to goal temp?</a:t>
            </a:r>
          </a:p>
          <a:p>
            <a:pPr marL="457200" indent="-457200">
              <a:buAutoNum type="alphaUcPeriod"/>
            </a:pPr>
            <a:r>
              <a:rPr lang="en-US" dirty="0" smtClean="0"/>
              <a:t>Neither</a:t>
            </a:r>
            <a:endParaRPr lang="en-US" dirty="0"/>
          </a:p>
        </p:txBody>
      </p:sp>
    </p:spTree>
    <p:extLst>
      <p:ext uri="{BB962C8B-B14F-4D97-AF65-F5344CB8AC3E}">
        <p14:creationId xmlns:p14="http://schemas.microsoft.com/office/powerpoint/2010/main" val="10946935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This Class is About Norman’s Design Concepts (Ch. 1 and 4)</a:t>
            </a:r>
            <a:endParaRPr lang="en-US" i="1" dirty="0"/>
          </a:p>
        </p:txBody>
      </p:sp>
      <p:sp>
        <p:nvSpPr>
          <p:cNvPr id="3" name="Content Placeholder 2"/>
          <p:cNvSpPr>
            <a:spLocks noGrp="1"/>
          </p:cNvSpPr>
          <p:nvPr>
            <p:ph idx="1"/>
          </p:nvPr>
        </p:nvSpPr>
        <p:spPr>
          <a:xfrm>
            <a:off x="381000" y="1905000"/>
            <a:ext cx="8763000" cy="4267200"/>
          </a:xfrm>
        </p:spPr>
        <p:txBody>
          <a:bodyPr>
            <a:normAutofit/>
          </a:bodyPr>
          <a:lstStyle/>
          <a:p>
            <a:pPr marL="0" indent="0" algn="ctr">
              <a:buNone/>
            </a:pPr>
            <a:r>
              <a:rPr lang="en-US" u="sng" dirty="0" smtClean="0"/>
              <a:t>Key Questions for Today’s Class</a:t>
            </a:r>
          </a:p>
          <a:p>
            <a:pPr marL="744538" indent="-744538">
              <a:buFont typeface="+mj-lt"/>
              <a:buAutoNum type="arabicPeriod"/>
            </a:pPr>
            <a:r>
              <a:rPr lang="en-US" dirty="0" smtClean="0"/>
              <a:t>What are Norman’s design concepts?</a:t>
            </a:r>
          </a:p>
          <a:p>
            <a:pPr marL="744538" indent="-744538">
              <a:buFont typeface="+mj-lt"/>
              <a:buAutoNum type="arabicPeriod"/>
            </a:pPr>
            <a:r>
              <a:rPr lang="en-US" dirty="0" smtClean="0"/>
              <a:t>How can they be applied to everyday objects? </a:t>
            </a:r>
          </a:p>
          <a:p>
            <a:pPr marL="0" indent="0">
              <a:buNone/>
            </a:pPr>
            <a:endParaRPr lang="en-US" dirty="0" smtClean="0"/>
          </a:p>
        </p:txBody>
      </p:sp>
    </p:spTree>
    <p:extLst>
      <p:ext uri="{BB962C8B-B14F-4D97-AF65-F5344CB8AC3E}">
        <p14:creationId xmlns:p14="http://schemas.microsoft.com/office/powerpoint/2010/main" val="3904412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Model: How does vending machine at SRC work?</a:t>
            </a:r>
            <a:endParaRPr lang="en-US" dirty="0"/>
          </a:p>
        </p:txBody>
      </p:sp>
      <p:sp>
        <p:nvSpPr>
          <p:cNvPr id="4" name="Slide Number Placeholder 3"/>
          <p:cNvSpPr>
            <a:spLocks noGrp="1"/>
          </p:cNvSpPr>
          <p:nvPr>
            <p:ph type="sldNum" sz="quarter" idx="10"/>
          </p:nvPr>
        </p:nvSpPr>
        <p:spPr/>
        <p:txBody>
          <a:bodyPr/>
          <a:lstStyle/>
          <a:p>
            <a:pPr>
              <a:defRPr/>
            </a:pPr>
            <a:fld id="{C6A1A877-898D-489F-A108-627FC2322397}" type="slidenum">
              <a:rPr lang="en-GB" smtClean="0"/>
              <a:pPr>
                <a:defRPr/>
              </a:pPr>
              <a:t>30</a:t>
            </a:fld>
            <a:endParaRPr lang="en-GB"/>
          </a:p>
        </p:txBody>
      </p:sp>
      <p:pic>
        <p:nvPicPr>
          <p:cNvPr id="5" name="圖片 0" descr="CIMG0684.JPG"/>
          <p:cNvPicPr/>
          <p:nvPr/>
        </p:nvPicPr>
        <p:blipFill>
          <a:blip r:embed="rId2" cstate="print"/>
          <a:stretch>
            <a:fillRect/>
          </a:stretch>
        </p:blipFill>
        <p:spPr>
          <a:xfrm rot="5400000">
            <a:off x="1857375" y="2257425"/>
            <a:ext cx="4514849" cy="3352800"/>
          </a:xfrm>
          <a:prstGeom prst="rect">
            <a:avLst/>
          </a:prstGeom>
        </p:spPr>
      </p:pic>
    </p:spTree>
    <p:extLst>
      <p:ext uri="{BB962C8B-B14F-4D97-AF65-F5344CB8AC3E}">
        <p14:creationId xmlns:p14="http://schemas.microsoft.com/office/powerpoint/2010/main" val="33891682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Conceptual model: My watch is more learnable than the author’s watch!</a:t>
            </a:r>
            <a:endParaRPr lang="en-US" sz="3600"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16200000">
            <a:off x="927965" y="1714498"/>
            <a:ext cx="2971801" cy="3962402"/>
          </a:xfrm>
        </p:spPr>
      </p:pic>
      <p:sp>
        <p:nvSpPr>
          <p:cNvPr id="4" name="Slide Number Placeholder 3"/>
          <p:cNvSpPr>
            <a:spLocks noGrp="1"/>
          </p:cNvSpPr>
          <p:nvPr>
            <p:ph type="sldNum" sz="quarter" idx="10"/>
          </p:nvPr>
        </p:nvSpPr>
        <p:spPr/>
        <p:txBody>
          <a:bodyPr/>
          <a:lstStyle/>
          <a:p>
            <a:pPr>
              <a:defRPr/>
            </a:pPr>
            <a:fld id="{C6A1A877-898D-489F-A108-627FC2322397}" type="slidenum">
              <a:rPr lang="en-GB" smtClean="0"/>
              <a:pPr>
                <a:defRPr/>
              </a:pPr>
              <a:t>31</a:t>
            </a:fld>
            <a:endParaRPr lang="en-GB"/>
          </a:p>
        </p:txBody>
      </p:sp>
      <p:sp>
        <p:nvSpPr>
          <p:cNvPr id="6" name="AutoShape 2" descr="https://mail.google.com/mail/u/0/?ui=2&amp;ik=983889119c&amp;view=fimg&amp;th=1523c694ae621c46&amp;attid=0.1&amp;disp=emb&amp;realattid=1523c69162fbd387c151&amp;attbid=ANGjdJ_EZj5Egj7-Vw3hQJ6zsymrCOlhVIqEtW_OpZXiM-3q6iq_4knZTF-2dHGasIbccohqgR__C5uyIQjsfDDbdZAP5ZHmMdEooBhlydNvSNeDLpXI6zS8GuEBF1M&amp;sz=s0-l75-ft&amp;ats=1452712510517&amp;rm=1523c694ae621c46&amp;zw&amp;atsh=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8197" y="2209798"/>
            <a:ext cx="3962403" cy="2971802"/>
          </a:xfrm>
          <a:prstGeom prst="rect">
            <a:avLst/>
          </a:prstGeom>
        </p:spPr>
      </p:pic>
    </p:spTree>
    <p:extLst>
      <p:ext uri="{BB962C8B-B14F-4D97-AF65-F5344CB8AC3E}">
        <p14:creationId xmlns:p14="http://schemas.microsoft.com/office/powerpoint/2010/main" val="18585126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a:t>
            </a:r>
            <a:endParaRPr lang="en-US" dirty="0"/>
          </a:p>
        </p:txBody>
      </p:sp>
      <p:sp>
        <p:nvSpPr>
          <p:cNvPr id="3" name="Content Placeholder 2"/>
          <p:cNvSpPr>
            <a:spLocks noGrp="1"/>
          </p:cNvSpPr>
          <p:nvPr>
            <p:ph idx="1"/>
          </p:nvPr>
        </p:nvSpPr>
        <p:spPr>
          <a:xfrm>
            <a:off x="131956" y="1534028"/>
            <a:ext cx="8839200" cy="4652962"/>
          </a:xfrm>
        </p:spPr>
        <p:txBody>
          <a:bodyPr/>
          <a:lstStyle/>
          <a:p>
            <a:r>
              <a:rPr lang="en-US" sz="2400" dirty="0" smtClean="0"/>
              <a:t>Individual Assignment #1 will be due at the start of class on Tuesday</a:t>
            </a:r>
          </a:p>
          <a:p>
            <a:r>
              <a:rPr lang="en-US" sz="2400" dirty="0" smtClean="0"/>
              <a:t>There will be a reading quiz on Norman concepts on Tuesday!</a:t>
            </a:r>
          </a:p>
          <a:p>
            <a:r>
              <a:rPr lang="en-US" sz="2400" dirty="0" smtClean="0"/>
              <a:t>The following students will be asked to present their results to the class:</a:t>
            </a:r>
          </a:p>
          <a:p>
            <a:pPr lvl="1"/>
            <a:r>
              <a:rPr lang="en-US" sz="2200" dirty="0" err="1" smtClean="0"/>
              <a:t>Sananeh</a:t>
            </a:r>
            <a:endParaRPr lang="en-US" sz="2200" dirty="0" smtClean="0"/>
          </a:p>
          <a:p>
            <a:pPr lvl="1"/>
            <a:r>
              <a:rPr lang="en-US" sz="2200" dirty="0" smtClean="0"/>
              <a:t>Jeff A.</a:t>
            </a:r>
          </a:p>
          <a:p>
            <a:pPr lvl="1"/>
            <a:r>
              <a:rPr lang="en-US" sz="2200" dirty="0" smtClean="0"/>
              <a:t>Sandra</a:t>
            </a:r>
          </a:p>
          <a:p>
            <a:pPr lvl="1"/>
            <a:r>
              <a:rPr lang="en-US" sz="2200" dirty="0" smtClean="0"/>
              <a:t>William</a:t>
            </a:r>
          </a:p>
          <a:p>
            <a:pPr lvl="1"/>
            <a:r>
              <a:rPr lang="en-US" sz="2200" dirty="0" smtClean="0"/>
              <a:t>Oliver</a:t>
            </a:r>
          </a:p>
          <a:p>
            <a:pPr lvl="1"/>
            <a:r>
              <a:rPr lang="en-US" sz="2200" dirty="0" smtClean="0"/>
              <a:t>Josh</a:t>
            </a:r>
          </a:p>
          <a:p>
            <a:pPr marL="0" indent="0">
              <a:buNone/>
            </a:pPr>
            <a:endParaRPr lang="en-US" sz="2800" dirty="0" smtClean="0"/>
          </a:p>
          <a:p>
            <a:pPr marL="0" indent="0">
              <a:buNone/>
            </a:pPr>
            <a:endParaRPr lang="en-US" sz="2800" dirty="0"/>
          </a:p>
        </p:txBody>
      </p:sp>
      <p:sp>
        <p:nvSpPr>
          <p:cNvPr id="4" name="Slide Number Placeholder 3"/>
          <p:cNvSpPr>
            <a:spLocks noGrp="1"/>
          </p:cNvSpPr>
          <p:nvPr>
            <p:ph type="sldNum" sz="quarter" idx="10"/>
          </p:nvPr>
        </p:nvSpPr>
        <p:spPr/>
        <p:txBody>
          <a:bodyPr/>
          <a:lstStyle/>
          <a:p>
            <a:pPr>
              <a:defRPr/>
            </a:pPr>
            <a:fld id="{C6A1A877-898D-489F-A108-627FC2322397}" type="slidenum">
              <a:rPr lang="en-GB" smtClean="0"/>
              <a:pPr>
                <a:defRPr/>
              </a:pPr>
              <a:t>32</a:t>
            </a:fld>
            <a:endParaRPr lang="en-GB"/>
          </a:p>
        </p:txBody>
      </p:sp>
    </p:spTree>
    <p:extLst>
      <p:ext uri="{BB962C8B-B14F-4D97-AF65-F5344CB8AC3E}">
        <p14:creationId xmlns:p14="http://schemas.microsoft.com/office/powerpoint/2010/main" val="588727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p:spPr>
        <p:txBody>
          <a:bodyPr/>
          <a:lstStyle/>
          <a:p>
            <a:fld id="{FA661EBE-B505-4D70-9835-90E924A92B0B}" type="slidenum">
              <a:rPr lang="en-GB" smtClean="0"/>
              <a:pPr/>
              <a:t>4</a:t>
            </a:fld>
            <a:endParaRPr lang="en-GB" smtClean="0"/>
          </a:p>
        </p:txBody>
      </p:sp>
      <p:sp>
        <p:nvSpPr>
          <p:cNvPr id="8195" name="Rectangle 2"/>
          <p:cNvSpPr>
            <a:spLocks noGrp="1" noChangeArrowheads="1"/>
          </p:cNvSpPr>
          <p:nvPr>
            <p:ph type="title"/>
          </p:nvPr>
        </p:nvSpPr>
        <p:spPr>
          <a:xfrm>
            <a:off x="228599" y="381000"/>
            <a:ext cx="8689975" cy="1022350"/>
          </a:xfrm>
        </p:spPr>
        <p:txBody>
          <a:bodyPr/>
          <a:lstStyle/>
          <a:p>
            <a:pPr eaLnBrk="1" hangingPunct="1"/>
            <a:r>
              <a:rPr lang="en-GB" dirty="0" smtClean="0"/>
              <a:t>Design Concepts are Generalizable Abstractions</a:t>
            </a:r>
          </a:p>
        </p:txBody>
      </p:sp>
      <p:sp>
        <p:nvSpPr>
          <p:cNvPr id="8196" name="Rectangle 3"/>
          <p:cNvSpPr>
            <a:spLocks noGrp="1" noChangeArrowheads="1"/>
          </p:cNvSpPr>
          <p:nvPr>
            <p:ph type="body" idx="1"/>
          </p:nvPr>
        </p:nvSpPr>
        <p:spPr>
          <a:xfrm>
            <a:off x="152400" y="1676400"/>
            <a:ext cx="8839200" cy="4327525"/>
          </a:xfrm>
        </p:spPr>
        <p:txBody>
          <a:bodyPr/>
          <a:lstStyle/>
          <a:p>
            <a:pPr eaLnBrk="1" hangingPunct="1">
              <a:lnSpc>
                <a:spcPct val="90000"/>
              </a:lnSpc>
            </a:pPr>
            <a:r>
              <a:rPr lang="en-GB" sz="2800" dirty="0" smtClean="0"/>
              <a:t>Generalizable </a:t>
            </a:r>
            <a:r>
              <a:rPr lang="en-US" sz="2800" dirty="0" smtClean="0"/>
              <a:t>abstractions for thinking about different aspects of design</a:t>
            </a:r>
          </a:p>
          <a:p>
            <a:pPr eaLnBrk="1" hangingPunct="1">
              <a:lnSpc>
                <a:spcPct val="90000"/>
              </a:lnSpc>
            </a:pPr>
            <a:r>
              <a:rPr lang="en-US" sz="2800" dirty="0" smtClean="0"/>
              <a:t>Help determine what to provide and what not to provide in the interface</a:t>
            </a:r>
          </a:p>
          <a:p>
            <a:pPr eaLnBrk="1" hangingPunct="1">
              <a:lnSpc>
                <a:spcPct val="90000"/>
              </a:lnSpc>
            </a:pPr>
            <a:r>
              <a:rPr lang="en-US" sz="2800" dirty="0" smtClean="0"/>
              <a:t>Derived from a mix of theory-based knowledge, experience and common-sense</a:t>
            </a:r>
          </a:p>
          <a:p>
            <a:pPr eaLnBrk="1" hangingPunct="1">
              <a:lnSpc>
                <a:spcPct val="90000"/>
              </a:lnSpc>
            </a:pPr>
            <a:r>
              <a:rPr lang="en-US" sz="2800" i="1" dirty="0" smtClean="0"/>
              <a:t>For discussion: What’s your initial sense of how easy design concepts are to apply?</a:t>
            </a:r>
          </a:p>
          <a:p>
            <a:pPr eaLnBrk="1" hangingPunct="1">
              <a:lnSpc>
                <a:spcPct val="90000"/>
              </a:lnSpc>
            </a:pPr>
            <a:endParaRPr lang="en-US" sz="2800" dirty="0" smtClean="0"/>
          </a:p>
          <a:p>
            <a:pPr eaLnBrk="1" hangingPunct="1">
              <a:lnSpc>
                <a:spcPct val="90000"/>
              </a:lnSpc>
            </a:pPr>
            <a:endParaRPr lang="en-GB"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smtClean="0"/>
              <a:t>Clicker Question </a:t>
            </a:r>
            <a:r>
              <a:rPr lang="en-US" dirty="0"/>
              <a:t>1</a:t>
            </a:r>
            <a:endParaRPr lang="en-US" dirty="0" smtClean="0"/>
          </a:p>
        </p:txBody>
      </p:sp>
      <p:sp>
        <p:nvSpPr>
          <p:cNvPr id="3" name="Content Placeholder 2"/>
          <p:cNvSpPr>
            <a:spLocks noGrp="1"/>
          </p:cNvSpPr>
          <p:nvPr>
            <p:ph idx="1"/>
          </p:nvPr>
        </p:nvSpPr>
        <p:spPr>
          <a:xfrm>
            <a:off x="208738" y="1605387"/>
            <a:ext cx="8839200" cy="4652962"/>
          </a:xfrm>
        </p:spPr>
        <p:txBody>
          <a:bodyPr/>
          <a:lstStyle/>
          <a:p>
            <a:pPr marL="0" indent="0">
              <a:buFontTx/>
              <a:buNone/>
              <a:defRPr/>
            </a:pPr>
            <a:r>
              <a:rPr lang="en-US" sz="2800" dirty="0" smtClean="0"/>
              <a:t>Which of the following best describes </a:t>
            </a:r>
            <a:r>
              <a:rPr lang="en-US" sz="2800" i="1" dirty="0" smtClean="0"/>
              <a:t>affordance</a:t>
            </a:r>
            <a:r>
              <a:rPr lang="en-US" sz="2800" dirty="0" smtClean="0"/>
              <a:t>?</a:t>
            </a:r>
          </a:p>
          <a:p>
            <a:pPr marL="514350" indent="-514350">
              <a:buFontTx/>
              <a:buAutoNum type="alphaUcPeriod"/>
              <a:defRPr/>
            </a:pPr>
            <a:r>
              <a:rPr lang="en-US" sz="2800" dirty="0" smtClean="0"/>
              <a:t>Relationship between a person and an object that suggests what can be done with object</a:t>
            </a:r>
          </a:p>
          <a:p>
            <a:pPr marL="514350" indent="-514350">
              <a:buFontTx/>
              <a:buAutoNum type="alphaUcPeriod"/>
              <a:defRPr/>
            </a:pPr>
            <a:r>
              <a:rPr lang="en-US" sz="2800" dirty="0" smtClean="0"/>
              <a:t>Properties of an object that suggest what can be done with it</a:t>
            </a:r>
          </a:p>
          <a:p>
            <a:pPr marL="514350" indent="-514350">
              <a:buFontTx/>
              <a:buAutoNum type="alphaUcPeriod"/>
              <a:defRPr/>
            </a:pPr>
            <a:r>
              <a:rPr lang="en-US" sz="2800" dirty="0" smtClean="0"/>
              <a:t>Properties of an object that make it usable to humans</a:t>
            </a:r>
          </a:p>
          <a:p>
            <a:pPr marL="514350" indent="-514350">
              <a:buFontTx/>
              <a:buAutoNum type="alphaUcPeriod"/>
              <a:defRPr/>
            </a:pPr>
            <a:r>
              <a:rPr lang="en-US" sz="2800" dirty="0" smtClean="0"/>
              <a:t>None of the above</a:t>
            </a:r>
          </a:p>
          <a:p>
            <a:pPr>
              <a:buFontTx/>
              <a:buNone/>
              <a:defRPr/>
            </a:pPr>
            <a:endParaRPr lang="en-US" dirty="0"/>
          </a:p>
        </p:txBody>
      </p:sp>
      <p:sp>
        <p:nvSpPr>
          <p:cNvPr id="11268" name="Slide Number Placeholder 3"/>
          <p:cNvSpPr>
            <a:spLocks noGrp="1"/>
          </p:cNvSpPr>
          <p:nvPr>
            <p:ph type="sldNum" sz="quarter" idx="10"/>
          </p:nvPr>
        </p:nvSpPr>
        <p:spPr>
          <a:noFill/>
        </p:spPr>
        <p:txBody>
          <a:bodyPr/>
          <a:lstStyle/>
          <a:p>
            <a:fld id="{E8C518A6-1179-4802-8ACC-4AFF67ADDD97}" type="slidenum">
              <a:rPr lang="en-GB" smtClean="0"/>
              <a:pPr/>
              <a:t>5</a:t>
            </a:fld>
            <a:endParaRPr lang="en-GB" smtClean="0"/>
          </a:p>
        </p:txBody>
      </p:sp>
    </p:spTree>
    <p:extLst>
      <p:ext uri="{BB962C8B-B14F-4D97-AF65-F5344CB8AC3E}">
        <p14:creationId xmlns:p14="http://schemas.microsoft.com/office/powerpoint/2010/main" val="2888568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p>
            <a:fld id="{65EA42C2-5BBD-43CE-92AF-C524FB17542A}" type="slidenum">
              <a:rPr lang="en-GB" smtClean="0"/>
              <a:pPr/>
              <a:t>6</a:t>
            </a:fld>
            <a:endParaRPr lang="en-GB" smtClean="0"/>
          </a:p>
        </p:txBody>
      </p:sp>
      <p:sp>
        <p:nvSpPr>
          <p:cNvPr id="12291" name="Rectangle 2"/>
          <p:cNvSpPr>
            <a:spLocks noGrp="1" noChangeArrowheads="1"/>
          </p:cNvSpPr>
          <p:nvPr>
            <p:ph type="title"/>
          </p:nvPr>
        </p:nvSpPr>
        <p:spPr/>
        <p:txBody>
          <a:bodyPr/>
          <a:lstStyle/>
          <a:p>
            <a:pPr eaLnBrk="1" hangingPunct="1"/>
            <a:r>
              <a:rPr lang="en-US" smtClean="0"/>
              <a:t>Affordances (Gibson)</a:t>
            </a:r>
          </a:p>
        </p:txBody>
      </p:sp>
      <p:sp>
        <p:nvSpPr>
          <p:cNvPr id="12292" name="Rectangle 3"/>
          <p:cNvSpPr>
            <a:spLocks noGrp="1" noChangeArrowheads="1"/>
          </p:cNvSpPr>
          <p:nvPr>
            <p:ph type="body" idx="1"/>
          </p:nvPr>
        </p:nvSpPr>
        <p:spPr/>
        <p:txBody>
          <a:bodyPr/>
          <a:lstStyle/>
          <a:p>
            <a:pPr eaLnBrk="1" hangingPunct="1"/>
            <a:r>
              <a:rPr lang="en-US" dirty="0" smtClean="0"/>
              <a:t>Relationship between interacting agent (usually a person) and an object</a:t>
            </a:r>
          </a:p>
          <a:p>
            <a:pPr lvl="1" eaLnBrk="1" hangingPunct="1"/>
            <a:r>
              <a:rPr lang="en-US" dirty="0" smtClean="0"/>
              <a:t>Interacting agent has capabilities and intentions that dictate how object might be used</a:t>
            </a:r>
          </a:p>
          <a:p>
            <a:pPr lvl="1" eaLnBrk="1" hangingPunct="1"/>
            <a:r>
              <a:rPr lang="en-US" dirty="0" smtClean="0"/>
              <a:t>The object has properties that suggest how it might be used</a:t>
            </a:r>
          </a:p>
          <a:p>
            <a:pPr eaLnBrk="1" hangingPunct="1">
              <a:buFont typeface="Wingdings" panose="05000000000000000000" pitchFamily="2" charset="2"/>
              <a:buChar char="è"/>
            </a:pPr>
            <a:r>
              <a:rPr lang="en-US" dirty="0" smtClean="0"/>
              <a:t>Relationship between what you want to do and what is possible with the object</a:t>
            </a:r>
          </a:p>
          <a:p>
            <a:pPr eaLnBrk="1" hangingPunct="1"/>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Affordances are NOT properties of objects</a:t>
            </a:r>
            <a:endParaRPr lang="en-US" dirty="0"/>
          </a:p>
        </p:txBody>
      </p:sp>
      <p:sp>
        <p:nvSpPr>
          <p:cNvPr id="3" name="Content Placeholder 2"/>
          <p:cNvSpPr>
            <a:spLocks noGrp="1"/>
          </p:cNvSpPr>
          <p:nvPr>
            <p:ph idx="1"/>
          </p:nvPr>
        </p:nvSpPr>
        <p:spPr/>
        <p:txBody>
          <a:bodyPr/>
          <a:lstStyle/>
          <a:p>
            <a:pPr marL="0" indent="0">
              <a:buNone/>
            </a:pPr>
            <a:r>
              <a:rPr lang="en-US" sz="2800" dirty="0"/>
              <a:t>“The presence of an affordance is jointly determined by the qualities of the object and the abilities of the agent that is interacting. This relational definition of affordance gives considerable difficulty to many people. We are used to thinking that properties are associated with objects. But affordance is not a property. An affordance is a relationship. Whether an affordance exists depends upon the properties of both the object and the agent</a:t>
            </a:r>
            <a:r>
              <a:rPr lang="en-US" sz="2800" dirty="0" smtClean="0"/>
              <a:t>.” --Norman</a:t>
            </a:r>
            <a:endParaRPr lang="en-US" sz="2800" dirty="0"/>
          </a:p>
        </p:txBody>
      </p:sp>
      <p:sp>
        <p:nvSpPr>
          <p:cNvPr id="4" name="Slide Number Placeholder 3"/>
          <p:cNvSpPr>
            <a:spLocks noGrp="1"/>
          </p:cNvSpPr>
          <p:nvPr>
            <p:ph type="sldNum" sz="quarter" idx="10"/>
          </p:nvPr>
        </p:nvSpPr>
        <p:spPr/>
        <p:txBody>
          <a:bodyPr/>
          <a:lstStyle/>
          <a:p>
            <a:pPr>
              <a:defRPr/>
            </a:pPr>
            <a:fld id="{C6A1A877-898D-489F-A108-627FC2322397}" type="slidenum">
              <a:rPr lang="en-GB" smtClean="0"/>
              <a:pPr>
                <a:defRPr/>
              </a:pPr>
              <a:t>7</a:t>
            </a:fld>
            <a:endParaRPr lang="en-GB"/>
          </a:p>
        </p:txBody>
      </p:sp>
    </p:spTree>
    <p:extLst>
      <p:ext uri="{BB962C8B-B14F-4D97-AF65-F5344CB8AC3E}">
        <p14:creationId xmlns:p14="http://schemas.microsoft.com/office/powerpoint/2010/main" val="2595546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2"/>
          <p:cNvSpPr>
            <a:spLocks noGrp="1"/>
          </p:cNvSpPr>
          <p:nvPr>
            <p:ph type="sldNum" sz="quarter" idx="10"/>
          </p:nvPr>
        </p:nvSpPr>
        <p:spPr>
          <a:noFill/>
        </p:spPr>
        <p:txBody>
          <a:bodyPr/>
          <a:lstStyle/>
          <a:p>
            <a:fld id="{1B96C27C-F906-4781-8A8E-93908D39B196}" type="slidenum">
              <a:rPr lang="en-GB" smtClean="0"/>
              <a:pPr/>
              <a:t>8</a:t>
            </a:fld>
            <a:endParaRPr lang="en-GB" smtClean="0"/>
          </a:p>
        </p:txBody>
      </p:sp>
      <p:sp>
        <p:nvSpPr>
          <p:cNvPr id="13315" name="Rectangle 2"/>
          <p:cNvSpPr>
            <a:spLocks noGrp="1" noChangeArrowheads="1"/>
          </p:cNvSpPr>
          <p:nvPr>
            <p:ph type="title"/>
          </p:nvPr>
        </p:nvSpPr>
        <p:spPr/>
        <p:txBody>
          <a:bodyPr/>
          <a:lstStyle/>
          <a:p>
            <a:pPr eaLnBrk="1" hangingPunct="1"/>
            <a:r>
              <a:rPr lang="en-US" dirty="0" smtClean="0"/>
              <a:t>Doorknob affords (is for) turning</a:t>
            </a:r>
          </a:p>
        </p:txBody>
      </p:sp>
      <p:pic>
        <p:nvPicPr>
          <p:cNvPr id="13316" name="Picture 3" descr="Doorknob"/>
          <p:cNvPicPr>
            <a:picLocks noChangeAspect="1" noChangeArrowheads="1"/>
          </p:cNvPicPr>
          <p:nvPr/>
        </p:nvPicPr>
        <p:blipFill>
          <a:blip r:embed="rId3" cstate="print"/>
          <a:srcRect l="6876"/>
          <a:stretch>
            <a:fillRect/>
          </a:stretch>
        </p:blipFill>
        <p:spPr bwMode="auto">
          <a:xfrm>
            <a:off x="2212975" y="1905000"/>
            <a:ext cx="5178425" cy="4171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2"/>
          <p:cNvSpPr>
            <a:spLocks noGrp="1"/>
          </p:cNvSpPr>
          <p:nvPr>
            <p:ph type="sldNum" sz="quarter" idx="10"/>
          </p:nvPr>
        </p:nvSpPr>
        <p:spPr>
          <a:noFill/>
        </p:spPr>
        <p:txBody>
          <a:bodyPr/>
          <a:lstStyle/>
          <a:p>
            <a:fld id="{A253DBCC-09BD-495B-BCFF-8EEB4EA987A1}" type="slidenum">
              <a:rPr lang="en-GB" smtClean="0"/>
              <a:pPr/>
              <a:t>9</a:t>
            </a:fld>
            <a:endParaRPr lang="en-GB" smtClean="0"/>
          </a:p>
        </p:txBody>
      </p:sp>
      <p:sp>
        <p:nvSpPr>
          <p:cNvPr id="14339" name="Rectangle 2"/>
          <p:cNvSpPr>
            <a:spLocks noGrp="1" noChangeArrowheads="1"/>
          </p:cNvSpPr>
          <p:nvPr>
            <p:ph type="title"/>
          </p:nvPr>
        </p:nvSpPr>
        <p:spPr/>
        <p:txBody>
          <a:bodyPr/>
          <a:lstStyle/>
          <a:p>
            <a:pPr eaLnBrk="1" hangingPunct="1"/>
            <a:r>
              <a:rPr lang="en-US" dirty="0" smtClean="0"/>
              <a:t>Doorknob (2) affords ??</a:t>
            </a:r>
          </a:p>
        </p:txBody>
      </p:sp>
      <p:pic>
        <p:nvPicPr>
          <p:cNvPr id="14340" name="Picture 4" descr="DoorSwedish"/>
          <p:cNvPicPr>
            <a:picLocks noChangeAspect="1" noChangeArrowheads="1"/>
          </p:cNvPicPr>
          <p:nvPr/>
        </p:nvPicPr>
        <p:blipFill>
          <a:blip r:embed="rId2" cstate="print"/>
          <a:srcRect/>
          <a:stretch>
            <a:fillRect/>
          </a:stretch>
        </p:blipFill>
        <p:spPr bwMode="auto">
          <a:xfrm>
            <a:off x="1524000" y="1676400"/>
            <a:ext cx="5791200" cy="46339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idbook">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3333CC"/>
      </a:folHlink>
    </a:clrScheme>
    <a:fontScheme name="idboo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Char char="•"/>
          <a:tabLst/>
          <a:defRPr kumimoji="0" lang="en-US"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Char char="•"/>
          <a:tabLst/>
          <a:defRPr kumimoji="0" lang="en-US"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idbook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dboo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dboo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dbook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dboo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dboo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dboo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\\penelope\MCSUsers\Staff\hcs2\Interaction Design\website\idbook.pot</Template>
  <TotalTime>4226</TotalTime>
  <Words>1385</Words>
  <Application>Microsoft Office PowerPoint</Application>
  <PresentationFormat>On-screen Show (4:3)</PresentationFormat>
  <Paragraphs>159</Paragraphs>
  <Slides>32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Geneva</vt:lpstr>
      <vt:lpstr>Times</vt:lpstr>
      <vt:lpstr>Verdana</vt:lpstr>
      <vt:lpstr>Wingdings</vt:lpstr>
      <vt:lpstr>idbook</vt:lpstr>
      <vt:lpstr> </vt:lpstr>
      <vt:lpstr>Intro Thoughts:  On Design Thinking</vt:lpstr>
      <vt:lpstr>This Class is About Norman’s Design Concepts (Ch. 1 and 4)</vt:lpstr>
      <vt:lpstr>Design Concepts are Generalizable Abstractions</vt:lpstr>
      <vt:lpstr>Clicker Question 1</vt:lpstr>
      <vt:lpstr>Affordances (Gibson)</vt:lpstr>
      <vt:lpstr>Affordances are NOT properties of objects</vt:lpstr>
      <vt:lpstr>Doorknob affords (is for) turning</vt:lpstr>
      <vt:lpstr>Doorknob (2) affords ??</vt:lpstr>
      <vt:lpstr>Door handles at CUB afford ??</vt:lpstr>
      <vt:lpstr>Clicker Question 2 </vt:lpstr>
      <vt:lpstr>Signifiers “signify” affordances</vt:lpstr>
      <vt:lpstr>Affordances must be perceivable!</vt:lpstr>
      <vt:lpstr>Signifier: People waiting on train platform</vt:lpstr>
      <vt:lpstr>Signifier: Door Label</vt:lpstr>
      <vt:lpstr>Door handles at CUB need signifiers!</vt:lpstr>
      <vt:lpstr>Why might a bookmark be an “accidental signifier?”</vt:lpstr>
      <vt:lpstr>Clicker Question #3 (Self-Assessment)</vt:lpstr>
      <vt:lpstr>Clicker Question #4</vt:lpstr>
      <vt:lpstr>Mapping: How does knob position relate to flue?</vt:lpstr>
      <vt:lpstr>Mapping: How do burner controls relate to burners?</vt:lpstr>
      <vt:lpstr>Mapping: How do burner controls relate to burners?</vt:lpstr>
      <vt:lpstr>Mapping: How do butterfly ballot choices relate to candidates?</vt:lpstr>
      <vt:lpstr>Clicker Question #5</vt:lpstr>
      <vt:lpstr>Feedback</vt:lpstr>
      <vt:lpstr>What feedback is provided when manipulating a fireplace flue?</vt:lpstr>
      <vt:lpstr>What feedback is provided by a copying machine?</vt:lpstr>
      <vt:lpstr>Clicker Question #6 </vt:lpstr>
      <vt:lpstr>Clicker Question #7: How does this thermostat work?</vt:lpstr>
      <vt:lpstr>Conceptual Model: How does vending machine at SRC work?</vt:lpstr>
      <vt:lpstr>Conceptual model: My watch is more learnable than the author’s watch!</vt:lpstr>
      <vt:lpstr>Announcements</vt:lpstr>
    </vt:vector>
  </TitlesOfParts>
  <Company>COGS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Yvonne Rogers</dc:creator>
  <cp:lastModifiedBy>Microsoft account</cp:lastModifiedBy>
  <cp:revision>276</cp:revision>
  <dcterms:created xsi:type="dcterms:W3CDTF">2001-04-10T10:22:28Z</dcterms:created>
  <dcterms:modified xsi:type="dcterms:W3CDTF">2017-01-12T04:22:36Z</dcterms:modified>
</cp:coreProperties>
</file>