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0"/>
  </p:notesMasterIdLst>
  <p:sldIdLst>
    <p:sldId id="256" r:id="rId2"/>
    <p:sldId id="514" r:id="rId3"/>
    <p:sldId id="502" r:id="rId4"/>
    <p:sldId id="493" r:id="rId5"/>
    <p:sldId id="494" r:id="rId6"/>
    <p:sldId id="503" r:id="rId7"/>
    <p:sldId id="505" r:id="rId8"/>
    <p:sldId id="506" r:id="rId9"/>
    <p:sldId id="504" r:id="rId10"/>
    <p:sldId id="511" r:id="rId11"/>
    <p:sldId id="512" r:id="rId12"/>
    <p:sldId id="539" r:id="rId13"/>
    <p:sldId id="537" r:id="rId14"/>
    <p:sldId id="510" r:id="rId15"/>
    <p:sldId id="538" r:id="rId16"/>
    <p:sldId id="540" r:id="rId17"/>
    <p:sldId id="541" r:id="rId18"/>
    <p:sldId id="542" r:id="rId19"/>
    <p:sldId id="518" r:id="rId20"/>
    <p:sldId id="521" r:id="rId21"/>
    <p:sldId id="543" r:id="rId22"/>
    <p:sldId id="500" r:id="rId23"/>
    <p:sldId id="517" r:id="rId24"/>
    <p:sldId id="547" r:id="rId25"/>
    <p:sldId id="548" r:id="rId26"/>
    <p:sldId id="549" r:id="rId27"/>
    <p:sldId id="550" r:id="rId28"/>
    <p:sldId id="536" r:id="rId29"/>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9951" autoAdjust="0"/>
  </p:normalViewPr>
  <p:slideViewPr>
    <p:cSldViewPr>
      <p:cViewPr varScale="1">
        <p:scale>
          <a:sx n="87" d="100"/>
          <a:sy n="87" d="100"/>
        </p:scale>
        <p:origin x="6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153314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22</a:t>
            </a:fld>
            <a:endParaRPr lang="en-US"/>
          </a:p>
        </p:txBody>
      </p:sp>
    </p:spTree>
    <p:extLst>
      <p:ext uri="{BB962C8B-B14F-4D97-AF65-F5344CB8AC3E}">
        <p14:creationId xmlns:p14="http://schemas.microsoft.com/office/powerpoint/2010/main" val="2787100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There are also implications for design based on Norman’s analysis of humans’ emotional experiences</a:t>
            </a:r>
            <a:r>
              <a:rPr lang="en-US" baseline="0" dirty="0" smtClean="0"/>
              <a:t> when interacting with technology…</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23</a:t>
            </a:fld>
            <a:endParaRPr lang="en-US"/>
          </a:p>
        </p:txBody>
      </p:sp>
    </p:spTree>
    <p:extLst>
      <p:ext uri="{BB962C8B-B14F-4D97-AF65-F5344CB8AC3E}">
        <p14:creationId xmlns:p14="http://schemas.microsoft.com/office/powerpoint/2010/main" val="93591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Implication</a:t>
            </a:r>
            <a:r>
              <a:rPr lang="en-US" sz="1200" baseline="0" dirty="0" smtClean="0"/>
              <a:t> of analysis of emotion: </a:t>
            </a:r>
            <a:r>
              <a:rPr lang="en-US" sz="1200" dirty="0" smtClean="0"/>
              <a:t>Idea that a person (as opposed to technology) is at fault when something goes wrong is deeply entrenched (</a:t>
            </a:r>
            <a:r>
              <a:rPr lang="en-US" sz="1200" i="1" dirty="0" smtClean="0"/>
              <a:t>learned helplessness). </a:t>
            </a:r>
            <a:r>
              <a:rPr lang="en-US" sz="1200" dirty="0" smtClean="0"/>
              <a:t>Human error is intrinsic; technology should be designed to take it into account</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24</a:t>
            </a:fld>
            <a:endParaRPr lang="en-US"/>
          </a:p>
        </p:txBody>
      </p:sp>
    </p:spTree>
    <p:extLst>
      <p:ext uri="{BB962C8B-B14F-4D97-AF65-F5344CB8AC3E}">
        <p14:creationId xmlns:p14="http://schemas.microsoft.com/office/powerpoint/2010/main" val="346616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25</a:t>
            </a:fld>
            <a:endParaRPr lang="en-US"/>
          </a:p>
        </p:txBody>
      </p:sp>
    </p:spTree>
    <p:extLst>
      <p:ext uri="{BB962C8B-B14F-4D97-AF65-F5344CB8AC3E}">
        <p14:creationId xmlns:p14="http://schemas.microsoft.com/office/powerpoint/2010/main" val="2855992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concepts be used to inspire design?</a:t>
            </a:r>
          </a:p>
          <a:p>
            <a:r>
              <a:rPr lang="en-US" dirty="0"/>
              <a:t>Start</a:t>
            </a:r>
            <a:r>
              <a:rPr lang="en-US" baseline="0" dirty="0"/>
              <a:t> with conceptual model. How should we organize the design?</a:t>
            </a:r>
            <a:endParaRPr lang="en-US" dirty="0"/>
          </a:p>
        </p:txBody>
      </p:sp>
      <p:sp>
        <p:nvSpPr>
          <p:cNvPr id="4" name="Slide Number Placeholder 3"/>
          <p:cNvSpPr>
            <a:spLocks noGrp="1"/>
          </p:cNvSpPr>
          <p:nvPr>
            <p:ph type="sldNum" sz="quarter" idx="10"/>
          </p:nvPr>
        </p:nvSpPr>
        <p:spPr/>
        <p:txBody>
          <a:bodyPr/>
          <a:lstStyle/>
          <a:p>
            <a:pPr>
              <a:defRPr/>
            </a:pPr>
            <a:fld id="{5B1A5A2A-236D-4435-90E5-EBF98E48D02A}" type="slidenum">
              <a:rPr lang="en-US" smtClean="0"/>
              <a:pPr>
                <a:defRPr/>
              </a:pPr>
              <a:t>26</a:t>
            </a:fld>
            <a:endParaRPr lang="en-US"/>
          </a:p>
        </p:txBody>
      </p:sp>
    </p:spTree>
    <p:extLst>
      <p:ext uri="{BB962C8B-B14F-4D97-AF65-F5344CB8AC3E}">
        <p14:creationId xmlns:p14="http://schemas.microsoft.com/office/powerpoint/2010/main" val="3350983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As I come up with design ideas,</a:t>
            </a:r>
            <a:r>
              <a:rPr lang="en-US" baseline="0" dirty="0" smtClean="0"/>
              <a:t> I like to use design principles as inspiration. Be inspired by principles of natural mapping, affordance, feedback, constraints, visibility, transfer effects, etc.</a:t>
            </a:r>
          </a:p>
          <a:p>
            <a:pPr marL="171450" indent="-171450">
              <a:buFont typeface="Arial" panose="020B0604020202020204" pitchFamily="34" charset="0"/>
              <a:buChar char="•"/>
            </a:pPr>
            <a:r>
              <a:rPr lang="en-US" baseline="0" dirty="0" smtClean="0"/>
              <a:t>Model my own brainstorming on this as students look on, but also elicit participation as appropriate…</a:t>
            </a:r>
          </a:p>
          <a:p>
            <a:pPr marL="171450" indent="-171450">
              <a:buFont typeface="Arial" panose="020B0604020202020204" pitchFamily="34" charset="0"/>
              <a:buChar char="•"/>
            </a:pPr>
            <a:r>
              <a:rPr lang="en-US" baseline="0" dirty="0" smtClean="0"/>
              <a:t>Sketch ideas on whiteboard…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27</a:t>
            </a:fld>
            <a:endParaRPr lang="en-US"/>
          </a:p>
        </p:txBody>
      </p:sp>
    </p:spTree>
    <p:extLst>
      <p:ext uri="{BB962C8B-B14F-4D97-AF65-F5344CB8AC3E}">
        <p14:creationId xmlns:p14="http://schemas.microsoft.com/office/powerpoint/2010/main" val="145246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a:t>
            </a:fld>
            <a:endParaRPr lang="en-US"/>
          </a:p>
        </p:txBody>
      </p:sp>
    </p:spTree>
    <p:extLst>
      <p:ext uri="{BB962C8B-B14F-4D97-AF65-F5344CB8AC3E}">
        <p14:creationId xmlns:p14="http://schemas.microsoft.com/office/powerpoint/2010/main" val="2232232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a:t>
            </a:fld>
            <a:endParaRPr lang="en-US"/>
          </a:p>
        </p:txBody>
      </p:sp>
    </p:spTree>
    <p:extLst>
      <p:ext uri="{BB962C8B-B14F-4D97-AF65-F5344CB8AC3E}">
        <p14:creationId xmlns:p14="http://schemas.microsoft.com/office/powerpoint/2010/main" val="142273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169066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Potential gulf</a:t>
            </a:r>
            <a:r>
              <a:rPr lang="en-US" baseline="0" dirty="0" smtClean="0"/>
              <a:t> of execution with finding “replace” functionality, which is way to right on ribbon.</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13</a:t>
            </a:fld>
            <a:endParaRPr lang="en-US"/>
          </a:p>
        </p:txBody>
      </p:sp>
    </p:spTree>
    <p:extLst>
      <p:ext uri="{BB962C8B-B14F-4D97-AF65-F5344CB8AC3E}">
        <p14:creationId xmlns:p14="http://schemas.microsoft.com/office/powerpoint/2010/main" val="205740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15</a:t>
            </a:fld>
            <a:endParaRPr lang="en-US"/>
          </a:p>
        </p:txBody>
      </p:sp>
    </p:spTree>
    <p:extLst>
      <p:ext uri="{BB962C8B-B14F-4D97-AF65-F5344CB8AC3E}">
        <p14:creationId xmlns:p14="http://schemas.microsoft.com/office/powerpoint/2010/main" val="266170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Emotions</a:t>
            </a:r>
            <a:r>
              <a:rPr lang="en-US" baseline="0" dirty="0" smtClean="0"/>
              <a:t> generated at behavioral level arise from expectations: satisfaction if expectations met, disappointment if they are not.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19</a:t>
            </a:fld>
            <a:endParaRPr lang="en-US"/>
          </a:p>
        </p:txBody>
      </p:sp>
    </p:spTree>
    <p:extLst>
      <p:ext uri="{BB962C8B-B14F-4D97-AF65-F5344CB8AC3E}">
        <p14:creationId xmlns:p14="http://schemas.microsoft.com/office/powerpoint/2010/main" val="281154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state (behavioral</a:t>
            </a:r>
            <a:r>
              <a:rPr lang="en-US" baseline="0" dirty="0" smtClean="0"/>
              <a:t> level) </a:t>
            </a:r>
            <a:r>
              <a:rPr lang="en-US" dirty="0" smtClean="0"/>
              <a:t>sometimes</a:t>
            </a:r>
            <a:r>
              <a:rPr lang="en-US" baseline="0" dirty="0" smtClean="0"/>
              <a:t> a goal of human-computer interaction: “The flow state occurs when the challenge of the activity just slightly exceeds our skill level, so full attention is continually required. Flow requires that the activity be neither too easy nor too difficult relative to our level of skill. The constant tension coupled with continual progress and success can be an engaging, immersive experience sometimes lasting for hours.”</a:t>
            </a:r>
          </a:p>
        </p:txBody>
      </p:sp>
      <p:sp>
        <p:nvSpPr>
          <p:cNvPr id="4" name="Slide Number Placeholder 3"/>
          <p:cNvSpPr>
            <a:spLocks noGrp="1"/>
          </p:cNvSpPr>
          <p:nvPr>
            <p:ph type="sldNum" sz="quarter" idx="10"/>
          </p:nvPr>
        </p:nvSpPr>
        <p:spPr/>
        <p:txBody>
          <a:bodyPr/>
          <a:lstStyle/>
          <a:p>
            <a:fld id="{52F2A0C9-331B-4F15-A415-A3EC8DEDFC0A}" type="slidenum">
              <a:rPr lang="en-US" smtClean="0"/>
              <a:pPr/>
              <a:t>20</a:t>
            </a:fld>
            <a:endParaRPr lang="en-US"/>
          </a:p>
        </p:txBody>
      </p:sp>
    </p:spTree>
    <p:extLst>
      <p:ext uri="{BB962C8B-B14F-4D97-AF65-F5344CB8AC3E}">
        <p14:creationId xmlns:p14="http://schemas.microsoft.com/office/powerpoint/2010/main" val="368407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21</a:t>
            </a:fld>
            <a:endParaRPr lang="en-US"/>
          </a:p>
        </p:txBody>
      </p:sp>
    </p:spTree>
    <p:extLst>
      <p:ext uri="{BB962C8B-B14F-4D97-AF65-F5344CB8AC3E}">
        <p14:creationId xmlns:p14="http://schemas.microsoft.com/office/powerpoint/2010/main" val="82193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52400" y="4073525"/>
            <a:ext cx="88392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3525"/>
            <a:ext cx="43434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smtClean="0">
                <a:solidFill>
                  <a:schemeClr val="accent2"/>
                </a:solidFill>
              </a:rPr>
              <a:t>L#04—</a:t>
            </a:r>
            <a:r>
              <a:rPr lang="en-US" sz="1100" dirty="0" err="1" smtClean="0">
                <a:solidFill>
                  <a:schemeClr val="accent2"/>
                </a:solidFill>
              </a:rPr>
              <a:t>CptS</a:t>
            </a:r>
            <a:r>
              <a:rPr lang="en-US" sz="1100" dirty="0" smtClean="0">
                <a:solidFill>
                  <a:schemeClr val="accent2"/>
                </a:solidFill>
              </a:rPr>
              <a:t> 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smtClean="0">
                <a:solidFill>
                  <a:schemeClr val="accent2"/>
                </a:solidFill>
              </a:rPr>
              <a:t>1/19/17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r>
              <a:rPr lang="en-GB" sz="3600" dirty="0"/>
              <a:t/>
            </a:r>
            <a:br>
              <a:rPr lang="en-GB" sz="3600" dirty="0"/>
            </a:br>
            <a:r>
              <a:rPr lang="en-GB" sz="2800" dirty="0" smtClean="0"/>
              <a:t>Seven Stages of Action</a:t>
            </a:r>
            <a:r>
              <a:rPr lang="en-GB" sz="2800" dirty="0"/>
              <a:t/>
            </a:r>
            <a:br>
              <a:rPr lang="en-GB" sz="2800" dirty="0"/>
            </a:br>
            <a:r>
              <a:rPr lang="en-GB" sz="2800" i="1" dirty="0" smtClean="0"/>
              <a:t>(Norman 2)</a:t>
            </a:r>
            <a:r>
              <a:rPr lang="en-GB" sz="2800" i="1" dirty="0"/>
              <a:t/>
            </a:r>
            <a:br>
              <a:rPr lang="en-GB" sz="2800" i="1" dirty="0"/>
            </a:br>
            <a:endParaRPr lang="en-GB" sz="2800" i="1"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819400" y="1657529"/>
            <a:ext cx="2971800" cy="45481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Change Course Schedule in MS Excel</a:t>
            </a:r>
            <a:endParaRPr lang="en-US" dirty="0"/>
          </a:p>
        </p:txBody>
      </p:sp>
      <p:sp>
        <p:nvSpPr>
          <p:cNvPr id="3" name="Content Placeholder 2"/>
          <p:cNvSpPr>
            <a:spLocks noGrp="1"/>
          </p:cNvSpPr>
          <p:nvPr>
            <p:ph idx="1"/>
          </p:nvPr>
        </p:nvSpPr>
        <p:spPr>
          <a:xfrm>
            <a:off x="152400" y="1608931"/>
            <a:ext cx="4876800" cy="4652962"/>
          </a:xfrm>
        </p:spPr>
        <p:txBody>
          <a:bodyPr/>
          <a:lstStyle/>
          <a:p>
            <a:r>
              <a:rPr lang="en-US" sz="2200" u="sng" dirty="0" smtClean="0"/>
              <a:t>Goal</a:t>
            </a:r>
            <a:r>
              <a:rPr lang="en-US" sz="2200" dirty="0" smtClean="0"/>
              <a:t>: Change class dates on 2015 schedule so that they match new 2016 dates</a:t>
            </a:r>
          </a:p>
          <a:p>
            <a:r>
              <a:rPr lang="en-US" sz="2200" u="sng" dirty="0" smtClean="0"/>
              <a:t>Plan</a:t>
            </a:r>
            <a:r>
              <a:rPr lang="en-US" sz="2200" dirty="0" smtClean="0"/>
              <a:t>: Change date of first class from 1/11 to 1/12</a:t>
            </a:r>
          </a:p>
          <a:p>
            <a:r>
              <a:rPr lang="en-US" sz="2200" u="sng" dirty="0" smtClean="0"/>
              <a:t>Specify</a:t>
            </a:r>
            <a:r>
              <a:rPr lang="en-US" sz="2200" dirty="0" smtClean="0"/>
              <a:t>: Position cursor in cell of first date, type in 1/12</a:t>
            </a:r>
          </a:p>
          <a:p>
            <a:r>
              <a:rPr lang="en-US" sz="2200" u="sng" dirty="0" smtClean="0"/>
              <a:t>Execute</a:t>
            </a:r>
            <a:r>
              <a:rPr lang="en-US" sz="2200" dirty="0" smtClean="0"/>
              <a:t>: Perform the steps</a:t>
            </a:r>
          </a:p>
          <a:p>
            <a:r>
              <a:rPr lang="en-US" sz="2200" u="sng" dirty="0" smtClean="0"/>
              <a:t>Perceive</a:t>
            </a:r>
            <a:r>
              <a:rPr lang="en-US" sz="2200" dirty="0" smtClean="0"/>
              <a:t>: All dates are changing instantly</a:t>
            </a:r>
          </a:p>
          <a:p>
            <a:r>
              <a:rPr lang="en-US" sz="2200" u="sng" dirty="0" smtClean="0"/>
              <a:t>Interpret</a:t>
            </a:r>
            <a:r>
              <a:rPr lang="en-US" sz="2200" dirty="0" smtClean="0"/>
              <a:t>: All dates are one more than previously shown</a:t>
            </a:r>
          </a:p>
          <a:p>
            <a:r>
              <a:rPr lang="en-US" sz="2200" u="sng" dirty="0" smtClean="0"/>
              <a:t>Compare</a:t>
            </a:r>
            <a:r>
              <a:rPr lang="en-US" sz="2200" dirty="0" smtClean="0"/>
              <a:t>: Goal achieved!</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pic>
        <p:nvPicPr>
          <p:cNvPr id="5" name="Picture 4"/>
          <p:cNvPicPr>
            <a:picLocks noChangeAspect="1"/>
          </p:cNvPicPr>
          <p:nvPr/>
        </p:nvPicPr>
        <p:blipFill>
          <a:blip r:embed="rId2"/>
          <a:stretch>
            <a:fillRect/>
          </a:stretch>
        </p:blipFill>
        <p:spPr>
          <a:xfrm>
            <a:off x="4956752" y="2438400"/>
            <a:ext cx="3943350" cy="2631076"/>
          </a:xfrm>
          <a:prstGeom prst="rect">
            <a:avLst/>
          </a:prstGeom>
        </p:spPr>
      </p:pic>
    </p:spTree>
    <p:extLst>
      <p:ext uri="{BB962C8B-B14F-4D97-AF65-F5344CB8AC3E}">
        <p14:creationId xmlns:p14="http://schemas.microsoft.com/office/powerpoint/2010/main" val="192483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Try It: MS Word Editing Sequence</a:t>
            </a:r>
            <a:endParaRPr lang="en-US" dirty="0"/>
          </a:p>
        </p:txBody>
      </p:sp>
      <p:sp>
        <p:nvSpPr>
          <p:cNvPr id="3" name="Content Placeholder 2"/>
          <p:cNvSpPr>
            <a:spLocks noGrp="1"/>
          </p:cNvSpPr>
          <p:nvPr>
            <p:ph idx="1"/>
          </p:nvPr>
        </p:nvSpPr>
        <p:spPr/>
        <p:txBody>
          <a:bodyPr/>
          <a:lstStyle/>
          <a:p>
            <a:r>
              <a:rPr lang="en-US" dirty="0" smtClean="0"/>
              <a:t>Type the following into a blank document: “The quick brown fox jumps over the quick and lazy dog.”</a:t>
            </a:r>
          </a:p>
          <a:p>
            <a:r>
              <a:rPr lang="en-US" dirty="0" smtClean="0"/>
              <a:t>Establish the following goal: Replace all instances of “quick” with “swift”</a:t>
            </a:r>
          </a:p>
          <a:p>
            <a:r>
              <a:rPr lang="en-US" dirty="0" smtClean="0"/>
              <a:t>Following the previous examples, walk though the seven stages of action, providing a brief description of each step.</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spTree>
    <p:extLst>
      <p:ext uri="{BB962C8B-B14F-4D97-AF65-F5344CB8AC3E}">
        <p14:creationId xmlns:p14="http://schemas.microsoft.com/office/powerpoint/2010/main" val="396344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reflection…</a:t>
            </a:r>
            <a:endParaRPr lang="en-US" dirty="0"/>
          </a:p>
        </p:txBody>
      </p:sp>
      <p:sp>
        <p:nvSpPr>
          <p:cNvPr id="3" name="Content Placeholder 2"/>
          <p:cNvSpPr>
            <a:spLocks noGrp="1"/>
          </p:cNvSpPr>
          <p:nvPr>
            <p:ph idx="1"/>
          </p:nvPr>
        </p:nvSpPr>
        <p:spPr/>
        <p:txBody>
          <a:bodyPr/>
          <a:lstStyle/>
          <a:p>
            <a:r>
              <a:rPr lang="en-US" dirty="0" smtClean="0"/>
              <a:t>Did you identify any gulfs of execution or evaluation when you performed the task?</a:t>
            </a:r>
          </a:p>
          <a:p>
            <a:r>
              <a:rPr lang="en-US" dirty="0" smtClean="0"/>
              <a:t>Do you have any ideas for eliminating them?</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spTree>
    <p:extLst>
      <p:ext uri="{BB962C8B-B14F-4D97-AF65-F5344CB8AC3E}">
        <p14:creationId xmlns:p14="http://schemas.microsoft.com/office/powerpoint/2010/main" val="398427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br>
              <a:rPr lang="en-US" dirty="0" smtClean="0"/>
            </a:br>
            <a:r>
              <a:rPr lang="en-US" dirty="0" smtClean="0"/>
              <a:t>(Possible Gulf of Exec. </a:t>
            </a:r>
            <a:r>
              <a:rPr lang="en-US" dirty="0" smtClean="0">
                <a:solidFill>
                  <a:srgbClr val="00B0F0"/>
                </a:solidFill>
              </a:rPr>
              <a:t>in Blue</a:t>
            </a:r>
            <a:r>
              <a:rPr lang="en-US" dirty="0" smtClean="0"/>
              <a:t>)</a:t>
            </a:r>
            <a:endParaRPr lang="en-US" dirty="0"/>
          </a:p>
        </p:txBody>
      </p:sp>
      <p:sp>
        <p:nvSpPr>
          <p:cNvPr id="3" name="Content Placeholder 2"/>
          <p:cNvSpPr>
            <a:spLocks noGrp="1"/>
          </p:cNvSpPr>
          <p:nvPr>
            <p:ph idx="1"/>
          </p:nvPr>
        </p:nvSpPr>
        <p:spPr/>
        <p:txBody>
          <a:bodyPr/>
          <a:lstStyle/>
          <a:p>
            <a:r>
              <a:rPr lang="en-US" sz="2400" u="sng" dirty="0" smtClean="0"/>
              <a:t>Goal</a:t>
            </a:r>
            <a:r>
              <a:rPr lang="en-US" sz="2400" dirty="0" smtClean="0"/>
              <a:t>: Replace all instances of “quick” with “swift”</a:t>
            </a:r>
          </a:p>
          <a:p>
            <a:r>
              <a:rPr lang="en-US" sz="2400" u="sng" dirty="0">
                <a:solidFill>
                  <a:srgbClr val="0070C0"/>
                </a:solidFill>
              </a:rPr>
              <a:t>Plan</a:t>
            </a:r>
            <a:r>
              <a:rPr lang="en-US" sz="2400" dirty="0" smtClean="0">
                <a:solidFill>
                  <a:srgbClr val="0070C0"/>
                </a:solidFill>
              </a:rPr>
              <a:t>: Use find-replace</a:t>
            </a:r>
          </a:p>
          <a:p>
            <a:r>
              <a:rPr lang="en-US" sz="2400" u="sng" dirty="0" smtClean="0">
                <a:solidFill>
                  <a:srgbClr val="0070C0"/>
                </a:solidFill>
              </a:rPr>
              <a:t>Specify</a:t>
            </a:r>
            <a:r>
              <a:rPr lang="en-US" sz="2400" dirty="0" smtClean="0">
                <a:solidFill>
                  <a:srgbClr val="0070C0"/>
                </a:solidFill>
              </a:rPr>
              <a:t>: Click on “Replace” in File Ribbon, then enter “quick” and “swift” into text boxes, then click “Replace All”</a:t>
            </a:r>
          </a:p>
          <a:p>
            <a:r>
              <a:rPr lang="en-US" sz="2400" u="sng" dirty="0" smtClean="0"/>
              <a:t>Execute</a:t>
            </a:r>
            <a:r>
              <a:rPr lang="en-US" sz="2400" dirty="0" smtClean="0"/>
              <a:t>: Execute above sequence</a:t>
            </a:r>
          </a:p>
          <a:p>
            <a:r>
              <a:rPr lang="en-US" sz="2400" u="sng" dirty="0" smtClean="0"/>
              <a:t>Perceive</a:t>
            </a:r>
            <a:r>
              <a:rPr lang="en-US" sz="2400" dirty="0" smtClean="0"/>
              <a:t>: quick replaced with swift in document, and modal dialog stating “All done. We made 2 replacements.”</a:t>
            </a:r>
          </a:p>
          <a:p>
            <a:r>
              <a:rPr lang="en-US" sz="2400" u="sng" dirty="0" smtClean="0"/>
              <a:t>Interpret</a:t>
            </a:r>
            <a:r>
              <a:rPr lang="en-US" sz="2400" dirty="0" smtClean="0"/>
              <a:t>: quick replaced with swift in two places</a:t>
            </a:r>
          </a:p>
          <a:p>
            <a:r>
              <a:rPr lang="en-US" sz="2400" u="sng" dirty="0" smtClean="0"/>
              <a:t>Compare</a:t>
            </a:r>
            <a:r>
              <a:rPr lang="en-US" sz="2400" dirty="0" smtClean="0"/>
              <a:t>: Success—goal met</a:t>
            </a:r>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13</a:t>
            </a:fld>
            <a:endParaRPr lang="en-GB"/>
          </a:p>
        </p:txBody>
      </p:sp>
    </p:spTree>
    <p:extLst>
      <p:ext uri="{BB962C8B-B14F-4D97-AF65-F5344CB8AC3E}">
        <p14:creationId xmlns:p14="http://schemas.microsoft.com/office/powerpoint/2010/main" val="411273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practice, things aren’t so simple (or so complicated!)</a:t>
            </a:r>
            <a:endParaRPr lang="en-US" dirty="0"/>
          </a:p>
        </p:txBody>
      </p:sp>
      <p:sp>
        <p:nvSpPr>
          <p:cNvPr id="3" name="Content Placeholder 2"/>
          <p:cNvSpPr>
            <a:spLocks noGrp="1"/>
          </p:cNvSpPr>
          <p:nvPr>
            <p:ph idx="1"/>
          </p:nvPr>
        </p:nvSpPr>
        <p:spPr/>
        <p:txBody>
          <a:bodyPr/>
          <a:lstStyle/>
          <a:p>
            <a:r>
              <a:rPr lang="en-US" sz="2600" dirty="0" smtClean="0"/>
              <a:t>There may be numerous sequences with multiple feedback loops that build on each other</a:t>
            </a:r>
          </a:p>
          <a:p>
            <a:r>
              <a:rPr lang="en-US" sz="2600" dirty="0" err="1" smtClean="0"/>
              <a:t>Subgoals</a:t>
            </a:r>
            <a:r>
              <a:rPr lang="en-US" sz="2600" dirty="0" smtClean="0"/>
              <a:t> and </a:t>
            </a:r>
            <a:r>
              <a:rPr lang="en-US" sz="2600" dirty="0" err="1" smtClean="0"/>
              <a:t>subplans</a:t>
            </a:r>
            <a:r>
              <a:rPr lang="en-US" sz="2600" dirty="0" smtClean="0"/>
              <a:t> may need to be created (e.g., satisfy hunger </a:t>
            </a:r>
            <a:r>
              <a:rPr lang="en-US" sz="2600" dirty="0" smtClean="0">
                <a:sym typeface="Wingdings" panose="05000000000000000000" pitchFamily="2" charset="2"/>
              </a:rPr>
              <a:t> cook meal  read recipe  turn on light)</a:t>
            </a:r>
            <a:endParaRPr lang="en-US" sz="2600" dirty="0" smtClean="0"/>
          </a:p>
          <a:p>
            <a:r>
              <a:rPr lang="en-US" sz="2600" dirty="0" smtClean="0"/>
              <a:t>Goals may be discarded or forgotten; they may be opportunistic rather than planned</a:t>
            </a:r>
          </a:p>
          <a:p>
            <a:r>
              <a:rPr lang="en-US" sz="2600" dirty="0"/>
              <a:t>These stages often proceed without conscious effort</a:t>
            </a:r>
          </a:p>
          <a:p>
            <a:r>
              <a:rPr lang="en-US" sz="2600" dirty="0"/>
              <a:t>Most behavior does not require all stages</a:t>
            </a:r>
          </a:p>
          <a:p>
            <a:endParaRPr lang="en-US" sz="28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spTree>
    <p:extLst>
      <p:ext uri="{BB962C8B-B14F-4D97-AF65-F5344CB8AC3E}">
        <p14:creationId xmlns:p14="http://schemas.microsoft.com/office/powerpoint/2010/main" val="337015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About How Humans Act in the World (Ch. 2 + 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fontScale="92500" lnSpcReduction="20000"/>
          </a:bodyPr>
          <a:lstStyle/>
          <a:p>
            <a:pPr marL="0" indent="0" algn="ctr">
              <a:buNone/>
            </a:pPr>
            <a:r>
              <a:rPr lang="en-US" u="sng" dirty="0" smtClean="0"/>
              <a:t>Key Questions for Today’s Class</a:t>
            </a:r>
          </a:p>
          <a:p>
            <a:pPr marL="744538" indent="-744538">
              <a:buFont typeface="+mj-lt"/>
              <a:buAutoNum type="arabicPeriod"/>
            </a:pPr>
            <a:r>
              <a:rPr lang="en-US" dirty="0" smtClean="0">
                <a:solidFill>
                  <a:schemeClr val="bg1">
                    <a:lumMod val="75000"/>
                  </a:schemeClr>
                </a:solidFill>
              </a:rPr>
              <a:t>How does Norman’s “seven stages of action” model account for human behavior? </a:t>
            </a:r>
          </a:p>
          <a:p>
            <a:pPr marL="744538" indent="-744538">
              <a:buFont typeface="+mj-lt"/>
              <a:buAutoNum type="arabicPeriod"/>
            </a:pPr>
            <a:r>
              <a:rPr lang="en-US" dirty="0" smtClean="0"/>
              <a:t>How do human emotions influence action?</a:t>
            </a:r>
          </a:p>
          <a:p>
            <a:pPr marL="744538" indent="-744538">
              <a:buFont typeface="+mj-lt"/>
              <a:buAutoNum type="arabicPeriod"/>
            </a:pPr>
            <a:r>
              <a:rPr lang="en-US" dirty="0" smtClean="0"/>
              <a:t>How can the “seven stages of action” model help guide design?</a:t>
            </a:r>
            <a:endParaRPr lang="en-US" dirty="0"/>
          </a:p>
          <a:p>
            <a:pPr marL="744538" indent="-744538">
              <a:buFont typeface="+mj-lt"/>
              <a:buAutoNum type="arabicPeriod"/>
            </a:pPr>
            <a:r>
              <a:rPr lang="en-US" dirty="0"/>
              <a:t>Design </a:t>
            </a:r>
            <a:r>
              <a:rPr lang="en-US" dirty="0" smtClean="0"/>
              <a:t>Studio</a:t>
            </a:r>
            <a:r>
              <a:rPr lang="en-US" dirty="0"/>
              <a:t>: Programmable Thermostat</a:t>
            </a:r>
          </a:p>
        </p:txBody>
      </p:sp>
    </p:spTree>
    <p:extLst>
      <p:ext uri="{BB962C8B-B14F-4D97-AF65-F5344CB8AC3E}">
        <p14:creationId xmlns:p14="http://schemas.microsoft.com/office/powerpoint/2010/main" val="127716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Question #3</a:t>
            </a:r>
            <a:endParaRPr lang="en-US" dirty="0"/>
          </a:p>
        </p:txBody>
      </p:sp>
      <p:sp>
        <p:nvSpPr>
          <p:cNvPr id="3" name="Content Placeholder 2"/>
          <p:cNvSpPr>
            <a:spLocks noGrp="1"/>
          </p:cNvSpPr>
          <p:nvPr>
            <p:ph idx="1"/>
          </p:nvPr>
        </p:nvSpPr>
        <p:spPr/>
        <p:txBody>
          <a:bodyPr/>
          <a:lstStyle/>
          <a:p>
            <a:pPr marL="0" indent="0">
              <a:buNone/>
            </a:pPr>
            <a:r>
              <a:rPr lang="en-US" dirty="0" smtClean="0"/>
              <a:t>What emotional state does Norman associate with the Plan and Compare stages of action?</a:t>
            </a:r>
          </a:p>
          <a:p>
            <a:pPr marL="514350" indent="-514350">
              <a:buAutoNum type="alphaUcPeriod"/>
            </a:pPr>
            <a:r>
              <a:rPr lang="en-US" dirty="0" smtClean="0"/>
              <a:t>Visceral</a:t>
            </a:r>
          </a:p>
          <a:p>
            <a:pPr marL="514350" indent="-514350">
              <a:buAutoNum type="alphaUcPeriod"/>
            </a:pPr>
            <a:r>
              <a:rPr lang="en-US" dirty="0" smtClean="0"/>
              <a:t>Behavioral</a:t>
            </a:r>
          </a:p>
          <a:p>
            <a:pPr marL="514350" indent="-514350">
              <a:buAutoNum type="alphaUcPeriod"/>
            </a:pPr>
            <a:r>
              <a:rPr lang="en-US" dirty="0" smtClean="0"/>
              <a:t>Reflective</a:t>
            </a:r>
          </a:p>
          <a:p>
            <a:pPr marL="514350" indent="-514350">
              <a:buAutoNum type="alphaUcPeriod"/>
            </a:pPr>
            <a:r>
              <a:rPr lang="en-US" dirty="0" smtClean="0"/>
              <a:t>Contemplative</a:t>
            </a:r>
          </a:p>
          <a:p>
            <a:pPr marL="514350" indent="-514350">
              <a:buAutoNum type="alphaUcPeriod"/>
            </a:pPr>
            <a:r>
              <a:rPr lang="en-US" dirty="0" smtClean="0"/>
              <a:t>None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16</a:t>
            </a:fld>
            <a:endParaRPr lang="en-GB"/>
          </a:p>
        </p:txBody>
      </p:sp>
    </p:spTree>
    <p:extLst>
      <p:ext uri="{BB962C8B-B14F-4D97-AF65-F5344CB8AC3E}">
        <p14:creationId xmlns:p14="http://schemas.microsoft.com/office/powerpoint/2010/main" val="271511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Question #4</a:t>
            </a:r>
            <a:endParaRPr lang="en-US" dirty="0"/>
          </a:p>
        </p:txBody>
      </p:sp>
      <p:sp>
        <p:nvSpPr>
          <p:cNvPr id="3" name="Content Placeholder 2"/>
          <p:cNvSpPr>
            <a:spLocks noGrp="1"/>
          </p:cNvSpPr>
          <p:nvPr>
            <p:ph idx="1"/>
          </p:nvPr>
        </p:nvSpPr>
        <p:spPr/>
        <p:txBody>
          <a:bodyPr/>
          <a:lstStyle/>
          <a:p>
            <a:pPr marL="0" indent="0">
              <a:buNone/>
            </a:pPr>
            <a:r>
              <a:rPr lang="en-US" dirty="0" smtClean="0"/>
              <a:t>What emotional state does Norman associate with the Specify and Interpret stages of action?</a:t>
            </a:r>
          </a:p>
          <a:p>
            <a:pPr marL="514350" indent="-514350">
              <a:buAutoNum type="alphaUcPeriod"/>
            </a:pPr>
            <a:r>
              <a:rPr lang="en-US" dirty="0" smtClean="0"/>
              <a:t>Visceral</a:t>
            </a:r>
          </a:p>
          <a:p>
            <a:pPr marL="514350" indent="-514350">
              <a:buAutoNum type="alphaUcPeriod"/>
            </a:pPr>
            <a:r>
              <a:rPr lang="en-US" dirty="0" smtClean="0"/>
              <a:t>Behavioral</a:t>
            </a:r>
          </a:p>
          <a:p>
            <a:pPr marL="514350" indent="-514350">
              <a:buAutoNum type="alphaUcPeriod"/>
            </a:pPr>
            <a:r>
              <a:rPr lang="en-US" dirty="0" smtClean="0"/>
              <a:t>Reflective</a:t>
            </a:r>
          </a:p>
          <a:p>
            <a:pPr marL="514350" indent="-514350">
              <a:buAutoNum type="alphaUcPeriod"/>
            </a:pPr>
            <a:r>
              <a:rPr lang="en-US" dirty="0" smtClean="0"/>
              <a:t>Contemplative</a:t>
            </a:r>
          </a:p>
          <a:p>
            <a:pPr marL="514350" indent="-514350">
              <a:buAutoNum type="alphaUcPeriod"/>
            </a:pPr>
            <a:r>
              <a:rPr lang="en-US" dirty="0" smtClean="0"/>
              <a:t>None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17</a:t>
            </a:fld>
            <a:endParaRPr lang="en-GB"/>
          </a:p>
        </p:txBody>
      </p:sp>
    </p:spTree>
    <p:extLst>
      <p:ext uri="{BB962C8B-B14F-4D97-AF65-F5344CB8AC3E}">
        <p14:creationId xmlns:p14="http://schemas.microsoft.com/office/powerpoint/2010/main" val="2543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Question #5</a:t>
            </a:r>
            <a:endParaRPr lang="en-US" dirty="0"/>
          </a:p>
        </p:txBody>
      </p:sp>
      <p:sp>
        <p:nvSpPr>
          <p:cNvPr id="3" name="Content Placeholder 2"/>
          <p:cNvSpPr>
            <a:spLocks noGrp="1"/>
          </p:cNvSpPr>
          <p:nvPr>
            <p:ph idx="1"/>
          </p:nvPr>
        </p:nvSpPr>
        <p:spPr/>
        <p:txBody>
          <a:bodyPr/>
          <a:lstStyle/>
          <a:p>
            <a:pPr marL="0" indent="0">
              <a:buNone/>
            </a:pPr>
            <a:r>
              <a:rPr lang="en-US" dirty="0" smtClean="0"/>
              <a:t>What emotional state does Norman associate with the Perform and Perceive stages of action?</a:t>
            </a:r>
          </a:p>
          <a:p>
            <a:pPr marL="514350" indent="-514350">
              <a:buAutoNum type="alphaUcPeriod"/>
            </a:pPr>
            <a:r>
              <a:rPr lang="en-US" dirty="0" smtClean="0"/>
              <a:t>Visceral</a:t>
            </a:r>
          </a:p>
          <a:p>
            <a:pPr marL="514350" indent="-514350">
              <a:buAutoNum type="alphaUcPeriod"/>
            </a:pPr>
            <a:r>
              <a:rPr lang="en-US" dirty="0" smtClean="0"/>
              <a:t>Behavioral</a:t>
            </a:r>
          </a:p>
          <a:p>
            <a:pPr marL="514350" indent="-514350">
              <a:buAutoNum type="alphaUcPeriod"/>
            </a:pPr>
            <a:r>
              <a:rPr lang="en-US" dirty="0" smtClean="0"/>
              <a:t>Reflective</a:t>
            </a:r>
          </a:p>
          <a:p>
            <a:pPr marL="514350" indent="-514350">
              <a:buAutoNum type="alphaUcPeriod"/>
            </a:pPr>
            <a:r>
              <a:rPr lang="en-US" dirty="0" smtClean="0"/>
              <a:t>Contemplative</a:t>
            </a:r>
          </a:p>
          <a:p>
            <a:pPr marL="514350" indent="-514350">
              <a:buAutoNum type="alphaUcPeriod"/>
            </a:pPr>
            <a:r>
              <a:rPr lang="en-US" dirty="0" smtClean="0"/>
              <a:t>None of the above</a:t>
            </a:r>
          </a:p>
          <a:p>
            <a:pPr marL="514350" indent="-514350">
              <a:buAutoNum type="alphaUcPeriod"/>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spTree>
    <p:extLst>
      <p:ext uri="{BB962C8B-B14F-4D97-AF65-F5344CB8AC3E}">
        <p14:creationId xmlns:p14="http://schemas.microsoft.com/office/powerpoint/2010/main" val="417227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levels of cognitive and emotional processing</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19</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827410309"/>
              </p:ext>
            </p:extLst>
          </p:nvPr>
        </p:nvGraphicFramePr>
        <p:xfrm>
          <a:off x="231775" y="1600200"/>
          <a:ext cx="8455026" cy="4572000"/>
        </p:xfrm>
        <a:graphic>
          <a:graphicData uri="http://schemas.openxmlformats.org/drawingml/2006/table">
            <a:tbl>
              <a:tblPr firstRow="1" bandRow="1">
                <a:tableStyleId>{9D7B26C5-4107-4FEC-AEDC-1716B250A1EF}</a:tableStyleId>
              </a:tblPr>
              <a:tblGrid>
                <a:gridCol w="2818342"/>
                <a:gridCol w="2818342"/>
                <a:gridCol w="2818342"/>
              </a:tblGrid>
              <a:tr h="316648">
                <a:tc>
                  <a:txBody>
                    <a:bodyPr/>
                    <a:lstStyle/>
                    <a:p>
                      <a:r>
                        <a:rPr lang="en-US" dirty="0" smtClean="0"/>
                        <a:t>Visceral</a:t>
                      </a:r>
                      <a:endParaRPr lang="en-US" dirty="0"/>
                    </a:p>
                  </a:txBody>
                  <a:tcPr/>
                </a:tc>
                <a:tc>
                  <a:txBody>
                    <a:bodyPr/>
                    <a:lstStyle/>
                    <a:p>
                      <a:r>
                        <a:rPr lang="en-US" dirty="0" smtClean="0"/>
                        <a:t>Behavioral</a:t>
                      </a:r>
                      <a:endParaRPr lang="en-US" dirty="0"/>
                    </a:p>
                  </a:txBody>
                  <a:tcPr/>
                </a:tc>
                <a:tc>
                  <a:txBody>
                    <a:bodyPr/>
                    <a:lstStyle/>
                    <a:p>
                      <a:r>
                        <a:rPr lang="en-US" dirty="0" smtClean="0"/>
                        <a:t>Reflective</a:t>
                      </a:r>
                      <a:endParaRPr lang="en-US" dirty="0"/>
                    </a:p>
                  </a:txBody>
                  <a:tcPr/>
                </a:tc>
              </a:tr>
              <a:tr h="725875">
                <a:tc>
                  <a:txBody>
                    <a:bodyPr/>
                    <a:lstStyle/>
                    <a:p>
                      <a:pPr marL="0" lvl="1" indent="0"/>
                      <a:r>
                        <a:rPr lang="en-US" dirty="0" smtClean="0"/>
                        <a:t>Reaction to present state (pre-emotional)</a:t>
                      </a:r>
                    </a:p>
                    <a:p>
                      <a:endParaRPr lang="en-US" dirty="0"/>
                    </a:p>
                  </a:txBody>
                  <a:tcPr/>
                </a:tc>
                <a:tc>
                  <a:txBody>
                    <a:bodyPr/>
                    <a:lstStyle/>
                    <a:p>
                      <a:r>
                        <a:rPr lang="en-US" dirty="0" smtClean="0"/>
                        <a:t>Reaction to matches</a:t>
                      </a:r>
                      <a:r>
                        <a:rPr lang="en-US" baseline="0" dirty="0" smtClean="0"/>
                        <a:t> between present state and learned patterns</a:t>
                      </a:r>
                      <a:endParaRPr lang="en-US" dirty="0"/>
                    </a:p>
                  </a:txBody>
                  <a:tcPr/>
                </a:tc>
                <a:tc>
                  <a:txBody>
                    <a:bodyPr/>
                    <a:lstStyle/>
                    <a:p>
                      <a:r>
                        <a:rPr lang="en-US" baseline="0" dirty="0" smtClean="0"/>
                        <a:t>After-the-fact reasoning, analysis, and decision-making</a:t>
                      </a:r>
                      <a:endParaRPr lang="en-US" dirty="0"/>
                    </a:p>
                  </a:txBody>
                  <a:tcPr/>
                </a:tc>
              </a:tr>
              <a:tr h="1158240">
                <a:tc>
                  <a:txBody>
                    <a:bodyPr/>
                    <a:lstStyle/>
                    <a:p>
                      <a:pPr marL="0" lvl="1" indent="0"/>
                      <a:r>
                        <a:rPr lang="en-US" dirty="0" smtClean="0"/>
                        <a:t>Responses</a:t>
                      </a:r>
                      <a:r>
                        <a:rPr lang="en-US" baseline="0" dirty="0" smtClean="0"/>
                        <a:t> are fast and subconscious, producing affective state</a:t>
                      </a:r>
                      <a:endParaRPr lang="en-US" dirty="0" smtClean="0"/>
                    </a:p>
                  </a:txBody>
                  <a:tcPr/>
                </a:tc>
                <a:tc>
                  <a:txBody>
                    <a:bodyPr/>
                    <a:lstStyle/>
                    <a:p>
                      <a:r>
                        <a:rPr lang="en-US" dirty="0" smtClean="0"/>
                        <a:t>Responses are largely</a:t>
                      </a:r>
                      <a:r>
                        <a:rPr lang="en-US" baseline="0" dirty="0" smtClean="0"/>
                        <a:t> subconscious, producing actions we can’t explain</a:t>
                      </a:r>
                      <a:endParaRPr lang="en-US" dirty="0"/>
                    </a:p>
                  </a:txBody>
                  <a:tcPr/>
                </a:tc>
                <a:tc>
                  <a:txBody>
                    <a:bodyPr/>
                    <a:lstStyle/>
                    <a:p>
                      <a:r>
                        <a:rPr lang="en-US" dirty="0" smtClean="0"/>
                        <a:t>Reponses are slow,</a:t>
                      </a:r>
                      <a:r>
                        <a:rPr lang="en-US" baseline="0" dirty="0" smtClean="0"/>
                        <a:t> deep, and </a:t>
                      </a:r>
                      <a:r>
                        <a:rPr lang="en-US" dirty="0" smtClean="0"/>
                        <a:t>conscious</a:t>
                      </a:r>
                      <a:endParaRPr lang="en-US" dirty="0"/>
                    </a:p>
                  </a:txBody>
                  <a:tcPr/>
                </a:tc>
              </a:tr>
              <a:tr h="725875">
                <a:tc>
                  <a:txBody>
                    <a:bodyPr/>
                    <a:lstStyle/>
                    <a:p>
                      <a:pPr marL="0" lvl="1" indent="0"/>
                      <a:r>
                        <a:rPr lang="en-US" dirty="0" smtClean="0"/>
                        <a:t>Linked to musculature: tense</a:t>
                      </a:r>
                      <a:r>
                        <a:rPr lang="en-US" baseline="0" dirty="0" smtClean="0"/>
                        <a:t> = positive, relaxed =negative</a:t>
                      </a:r>
                      <a:endParaRPr lang="en-US" dirty="0"/>
                    </a:p>
                  </a:txBody>
                  <a:tcPr/>
                </a:tc>
                <a:tc>
                  <a:txBody>
                    <a:bodyPr/>
                    <a:lstStyle/>
                    <a:p>
                      <a:r>
                        <a:rPr lang="en-US" dirty="0" smtClean="0"/>
                        <a:t>Linked to thoughts: We think of a goal and behavioral level takes care of it</a:t>
                      </a:r>
                      <a:endParaRPr lang="en-US" dirty="0"/>
                    </a:p>
                  </a:txBody>
                  <a:tcPr/>
                </a:tc>
                <a:tc>
                  <a:txBody>
                    <a:bodyPr/>
                    <a:lstStyle/>
                    <a:p>
                      <a:r>
                        <a:rPr lang="en-US" dirty="0" smtClean="0"/>
                        <a:t>Linked to assigning</a:t>
                      </a:r>
                      <a:r>
                        <a:rPr lang="en-US" baseline="0" dirty="0" smtClean="0"/>
                        <a:t> causality to past, present, and future events</a:t>
                      </a:r>
                      <a:endParaRPr lang="en-US" dirty="0"/>
                    </a:p>
                  </a:txBody>
                  <a:tcPr/>
                </a:tc>
              </a:tr>
              <a:tr h="72587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Examples: startle reflex, fear of heights, dislike of bitter tastes</a:t>
                      </a:r>
                    </a:p>
                  </a:txBody>
                  <a:tcPr/>
                </a:tc>
                <a:tc>
                  <a:txBody>
                    <a:bodyPr/>
                    <a:lstStyle/>
                    <a:p>
                      <a:r>
                        <a:rPr lang="en-US" dirty="0" smtClean="0"/>
                        <a:t>Examples:</a:t>
                      </a:r>
                      <a:r>
                        <a:rPr lang="en-US" baseline="0" dirty="0" smtClean="0"/>
                        <a:t> Picking up cup, hitting a ball, talking</a:t>
                      </a:r>
                      <a:endParaRPr lang="en-US" dirty="0"/>
                    </a:p>
                  </a:txBody>
                  <a:tcPr/>
                </a:tc>
                <a:tc>
                  <a:txBody>
                    <a:bodyPr/>
                    <a:lstStyle/>
                    <a:p>
                      <a:r>
                        <a:rPr lang="en-US" dirty="0" smtClean="0"/>
                        <a:t>Examples: Guilt, pride, praise, blame</a:t>
                      </a:r>
                      <a:endParaRPr lang="en-US" dirty="0"/>
                    </a:p>
                  </a:txBody>
                  <a:tcPr/>
                </a:tc>
              </a:tr>
            </a:tbl>
          </a:graphicData>
        </a:graphic>
      </p:graphicFrame>
    </p:spTree>
    <p:extLst>
      <p:ext uri="{BB962C8B-B14F-4D97-AF65-F5344CB8AC3E}">
        <p14:creationId xmlns:p14="http://schemas.microsoft.com/office/powerpoint/2010/main" val="81687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on the importance of understanding people</a:t>
            </a:r>
            <a:endParaRPr lang="en-US" dirty="0"/>
          </a:p>
        </p:txBody>
      </p:sp>
      <p:sp>
        <p:nvSpPr>
          <p:cNvPr id="3" name="Content Placeholder 2"/>
          <p:cNvSpPr>
            <a:spLocks noGrp="1"/>
          </p:cNvSpPr>
          <p:nvPr>
            <p:ph idx="1"/>
          </p:nvPr>
        </p:nvSpPr>
        <p:spPr>
          <a:xfrm>
            <a:off x="152400" y="1524000"/>
            <a:ext cx="8839200" cy="4800600"/>
          </a:xfrm>
        </p:spPr>
        <p:txBody>
          <a:bodyPr/>
          <a:lstStyle/>
          <a:p>
            <a:pPr marL="0" indent="0">
              <a:buNone/>
            </a:pPr>
            <a:r>
              <a:rPr lang="en-US" sz="2400" dirty="0"/>
              <a:t>“Why do we need to know about the human mind? Because things are designed to be used by people, and without a deep understanding of people, the designs are apt to be faulty, difficult to use, difficult to understand. That is why it is useful to consider the seven stages of </a:t>
            </a:r>
            <a:r>
              <a:rPr lang="en-US" sz="2400" dirty="0" smtClean="0"/>
              <a:t>action…Most </a:t>
            </a:r>
            <a:r>
              <a:rPr lang="en-US" sz="2400" dirty="0"/>
              <a:t>of us start by believing we already understand both human behavior and the human mind…But the truth is, we don’t. Most of human behavior is a result of subconscious processes. We are unaware of them. As a result, many of our beliefs about how people behave— including beliefs about ourselves— are wrong</a:t>
            </a:r>
            <a:r>
              <a:rPr lang="en-US" sz="2400" dirty="0" smtClean="0"/>
              <a:t>.” (p. 44)</a:t>
            </a:r>
            <a:endParaRPr lang="en-US" sz="2400" dirty="0"/>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273197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levels of </a:t>
            </a:r>
            <a:r>
              <a:rPr lang="en-US" dirty="0"/>
              <a:t>p</a:t>
            </a:r>
            <a:r>
              <a:rPr lang="en-US" dirty="0" smtClean="0"/>
              <a:t>rocessing </a:t>
            </a:r>
            <a:r>
              <a:rPr lang="en-US" dirty="0"/>
              <a:t>f</a:t>
            </a:r>
            <a:r>
              <a:rPr lang="en-US" dirty="0" smtClean="0"/>
              <a:t>it </a:t>
            </a:r>
            <a:r>
              <a:rPr lang="en-US" dirty="0"/>
              <a:t>s</a:t>
            </a:r>
            <a:r>
              <a:rPr lang="en-US" dirty="0" smtClean="0"/>
              <a:t>eamlessly into action model</a:t>
            </a:r>
            <a:endParaRPr lang="en-US" dirty="0"/>
          </a:p>
        </p:txBody>
      </p:sp>
      <p:sp>
        <p:nvSpPr>
          <p:cNvPr id="3" name="Content Placeholder 2"/>
          <p:cNvSpPr>
            <a:spLocks noGrp="1"/>
          </p:cNvSpPr>
          <p:nvPr>
            <p:ph idx="1"/>
          </p:nvPr>
        </p:nvSpPr>
        <p:spPr>
          <a:xfrm>
            <a:off x="152400" y="1524000"/>
            <a:ext cx="5257800" cy="4652962"/>
          </a:xfrm>
        </p:spPr>
        <p:txBody>
          <a:bodyPr/>
          <a:lstStyle/>
          <a:p>
            <a:r>
              <a:rPr lang="en-US" sz="2500" u="sng" dirty="0" smtClean="0"/>
              <a:t>Visceral</a:t>
            </a:r>
            <a:r>
              <a:rPr lang="en-US" sz="2500" dirty="0" smtClean="0"/>
              <a:t> emotions generated in performing and perceiving: calmness or anxiety</a:t>
            </a:r>
          </a:p>
          <a:p>
            <a:r>
              <a:rPr lang="en-US" sz="2500" u="sng" dirty="0" smtClean="0"/>
              <a:t>Behavioral</a:t>
            </a:r>
            <a:r>
              <a:rPr lang="en-US" sz="2500" dirty="0" smtClean="0"/>
              <a:t> emotions generated by expectations relative to  specifying or interpreting: Relief or despair</a:t>
            </a:r>
          </a:p>
          <a:p>
            <a:r>
              <a:rPr lang="en-US" sz="2500" u="sng" dirty="0" smtClean="0"/>
              <a:t>Reflective</a:t>
            </a:r>
            <a:r>
              <a:rPr lang="en-US" sz="2500" dirty="0" smtClean="0"/>
              <a:t> emotions generated by planning or comparing: satisfaction, pride, blame</a:t>
            </a:r>
            <a:endParaRPr lang="en-US" sz="25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20</a:t>
            </a:fld>
            <a:endParaRPr lang="en-GB"/>
          </a:p>
        </p:txBody>
      </p:sp>
      <p:pic>
        <p:nvPicPr>
          <p:cNvPr id="5" name="Picture 4"/>
          <p:cNvPicPr>
            <a:picLocks noChangeAspect="1"/>
          </p:cNvPicPr>
          <p:nvPr/>
        </p:nvPicPr>
        <p:blipFill>
          <a:blip r:embed="rId3"/>
          <a:stretch>
            <a:fillRect/>
          </a:stretch>
        </p:blipFill>
        <p:spPr>
          <a:xfrm>
            <a:off x="5562600" y="2286000"/>
            <a:ext cx="3127375" cy="3057878"/>
          </a:xfrm>
          <a:prstGeom prst="rect">
            <a:avLst/>
          </a:prstGeom>
        </p:spPr>
      </p:pic>
    </p:spTree>
    <p:extLst>
      <p:ext uri="{BB962C8B-B14F-4D97-AF65-F5344CB8AC3E}">
        <p14:creationId xmlns:p14="http://schemas.microsoft.com/office/powerpoint/2010/main" val="364488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About How Humans Act in the World (Ch. 2 + 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fontScale="92500" lnSpcReduction="20000"/>
          </a:bodyPr>
          <a:lstStyle/>
          <a:p>
            <a:pPr marL="0" indent="0" algn="ctr">
              <a:buNone/>
            </a:pPr>
            <a:r>
              <a:rPr lang="en-US" u="sng" dirty="0" smtClean="0"/>
              <a:t>Key Questions for Today’s Class</a:t>
            </a:r>
          </a:p>
          <a:p>
            <a:pPr marL="744538" indent="-744538">
              <a:buFont typeface="+mj-lt"/>
              <a:buAutoNum type="arabicPeriod"/>
            </a:pPr>
            <a:r>
              <a:rPr lang="en-US" dirty="0" smtClean="0">
                <a:solidFill>
                  <a:schemeClr val="bg1">
                    <a:lumMod val="75000"/>
                  </a:schemeClr>
                </a:solidFill>
              </a:rPr>
              <a:t>How does Norman’s “seven stages of action” model account for human behavior? </a:t>
            </a:r>
          </a:p>
          <a:p>
            <a:pPr marL="744538" indent="-744538">
              <a:buFont typeface="+mj-lt"/>
              <a:buAutoNum type="arabicPeriod"/>
            </a:pPr>
            <a:r>
              <a:rPr lang="en-US" dirty="0" smtClean="0">
                <a:solidFill>
                  <a:schemeClr val="bg1">
                    <a:lumMod val="75000"/>
                  </a:schemeClr>
                </a:solidFill>
              </a:rPr>
              <a:t>How do human emotions influence action?</a:t>
            </a:r>
          </a:p>
          <a:p>
            <a:pPr marL="744538" indent="-744538">
              <a:buFont typeface="+mj-lt"/>
              <a:buAutoNum type="arabicPeriod"/>
            </a:pPr>
            <a:r>
              <a:rPr lang="en-US" dirty="0" smtClean="0"/>
              <a:t>How can the “seven stages of action” model help guide design?</a:t>
            </a:r>
            <a:endParaRPr lang="en-US" dirty="0"/>
          </a:p>
          <a:p>
            <a:pPr marL="744538" indent="-744538">
              <a:buFont typeface="+mj-lt"/>
              <a:buAutoNum type="arabicPeriod"/>
            </a:pPr>
            <a:r>
              <a:rPr lang="en-US" dirty="0"/>
              <a:t>Design </a:t>
            </a:r>
            <a:r>
              <a:rPr lang="en-US" dirty="0" smtClean="0"/>
              <a:t>Studio</a:t>
            </a:r>
            <a:r>
              <a:rPr lang="en-US" dirty="0"/>
              <a:t>: Programmable Thermostat</a:t>
            </a:r>
          </a:p>
        </p:txBody>
      </p:sp>
    </p:spTree>
    <p:extLst>
      <p:ext uri="{BB962C8B-B14F-4D97-AF65-F5344CB8AC3E}">
        <p14:creationId xmlns:p14="http://schemas.microsoft.com/office/powerpoint/2010/main" val="89819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Question #6</a:t>
            </a:r>
            <a:br>
              <a:rPr lang="en-US" dirty="0" smtClean="0"/>
            </a:br>
            <a:r>
              <a:rPr lang="en-US" dirty="0" smtClean="0"/>
              <a:t>(Extra Credit!)</a:t>
            </a:r>
            <a:endParaRPr lang="en-US" dirty="0"/>
          </a:p>
        </p:txBody>
      </p:sp>
      <p:sp>
        <p:nvSpPr>
          <p:cNvPr id="3" name="Content Placeholder 2"/>
          <p:cNvSpPr>
            <a:spLocks noGrp="1"/>
          </p:cNvSpPr>
          <p:nvPr>
            <p:ph idx="1"/>
          </p:nvPr>
        </p:nvSpPr>
        <p:spPr/>
        <p:txBody>
          <a:bodyPr/>
          <a:lstStyle/>
          <a:p>
            <a:pPr marL="0" indent="0">
              <a:buNone/>
            </a:pPr>
            <a:r>
              <a:rPr lang="en-US" dirty="0" smtClean="0"/>
              <a:t>Norman’s concept of </a:t>
            </a:r>
            <a:r>
              <a:rPr lang="en-US" i="1" dirty="0" smtClean="0"/>
              <a:t>feedback </a:t>
            </a:r>
            <a:r>
              <a:rPr lang="en-US" dirty="0" smtClean="0"/>
              <a:t>is most relevant to which of the following stages of the “Seven Stages of Action” model?</a:t>
            </a:r>
          </a:p>
          <a:p>
            <a:pPr marL="514350" indent="-514350">
              <a:buAutoNum type="alphaUcPeriod"/>
            </a:pPr>
            <a:r>
              <a:rPr lang="en-US" dirty="0" smtClean="0"/>
              <a:t>Planning the action</a:t>
            </a:r>
          </a:p>
          <a:p>
            <a:pPr marL="514350" indent="-514350">
              <a:buAutoNum type="alphaUcPeriod"/>
            </a:pPr>
            <a:r>
              <a:rPr lang="en-US" dirty="0" smtClean="0"/>
              <a:t>Specifying the action</a:t>
            </a:r>
          </a:p>
          <a:p>
            <a:pPr marL="514350" indent="-514350">
              <a:buAutoNum type="alphaUcPeriod"/>
            </a:pPr>
            <a:r>
              <a:rPr lang="en-US" dirty="0" smtClean="0"/>
              <a:t>Forming the goal</a:t>
            </a:r>
          </a:p>
          <a:p>
            <a:pPr marL="514350" indent="-514350">
              <a:buAutoNum type="alphaUcPeriod"/>
            </a:pPr>
            <a:r>
              <a:rPr lang="en-US" dirty="0" smtClean="0"/>
              <a:t>Interpreting the outcome</a:t>
            </a:r>
          </a:p>
          <a:p>
            <a:pPr marL="514350" indent="-514350">
              <a:buAutoNum type="alphaUcPeriod"/>
            </a:pPr>
            <a:r>
              <a:rPr lang="en-US" dirty="0" smtClean="0"/>
              <a:t>It’s equally relevant to all of the above</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Norman’s </a:t>
            </a:r>
            <a:r>
              <a:rPr lang="en-US" dirty="0" smtClean="0"/>
              <a:t>model </a:t>
            </a:r>
            <a:r>
              <a:rPr lang="en-US" dirty="0"/>
              <a:t>of </a:t>
            </a:r>
            <a:r>
              <a:rPr lang="en-US" dirty="0" smtClean="0"/>
              <a:t>human </a:t>
            </a:r>
            <a:r>
              <a:rPr lang="en-US" dirty="0"/>
              <a:t>a</a:t>
            </a:r>
            <a:r>
              <a:rPr lang="en-US" dirty="0" smtClean="0"/>
              <a:t>ction </a:t>
            </a:r>
            <a:r>
              <a:rPr lang="en-US" dirty="0"/>
              <a:t>h</a:t>
            </a:r>
            <a:r>
              <a:rPr lang="en-US" dirty="0" smtClean="0"/>
              <a:t>as implications </a:t>
            </a:r>
            <a:r>
              <a:rPr lang="en-US" dirty="0"/>
              <a:t>for </a:t>
            </a:r>
            <a:r>
              <a:rPr lang="en-US" dirty="0" smtClean="0"/>
              <a:t>design</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23</a:t>
            </a:fld>
            <a:endParaRPr lang="en-GB"/>
          </a:p>
        </p:txBody>
      </p:sp>
      <p:pic>
        <p:nvPicPr>
          <p:cNvPr id="5" name="Picture 4"/>
          <p:cNvPicPr>
            <a:picLocks noChangeAspect="1"/>
          </p:cNvPicPr>
          <p:nvPr/>
        </p:nvPicPr>
        <p:blipFill>
          <a:blip r:embed="rId3"/>
          <a:stretch>
            <a:fillRect/>
          </a:stretch>
        </p:blipFill>
        <p:spPr>
          <a:xfrm>
            <a:off x="1981200" y="1600200"/>
            <a:ext cx="4791959" cy="4572000"/>
          </a:xfrm>
          <a:prstGeom prst="rect">
            <a:avLst/>
          </a:prstGeom>
        </p:spPr>
      </p:pic>
      <p:sp>
        <p:nvSpPr>
          <p:cNvPr id="6" name="Line Callout 1 (No Border) 5"/>
          <p:cNvSpPr/>
          <p:nvPr/>
        </p:nvSpPr>
        <p:spPr bwMode="auto">
          <a:xfrm>
            <a:off x="457200" y="2133600"/>
            <a:ext cx="1676400" cy="685800"/>
          </a:xfrm>
          <a:prstGeom prst="callout1">
            <a:avLst>
              <a:gd name="adj1" fmla="val 148379"/>
              <a:gd name="adj2" fmla="val 149715"/>
              <a:gd name="adj3" fmla="val 105429"/>
              <a:gd name="adj4" fmla="val 73355"/>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dirty="0" smtClean="0"/>
              <a:t>Visibility, signifiers</a:t>
            </a:r>
            <a:endParaRPr kumimoji="0" lang="en-US" sz="2400" b="0" i="0" u="none" strike="noStrike" cap="none" normalizeH="0" baseline="0" dirty="0" smtClean="0">
              <a:ln>
                <a:noFill/>
              </a:ln>
              <a:solidFill>
                <a:schemeClr val="tx1"/>
              </a:solidFill>
              <a:effectLst/>
              <a:latin typeface="Verdana" pitchFamily="34" charset="0"/>
            </a:endParaRPr>
          </a:p>
        </p:txBody>
      </p:sp>
      <p:sp>
        <p:nvSpPr>
          <p:cNvPr id="7" name="Line Callout 1 (No Border) 6"/>
          <p:cNvSpPr/>
          <p:nvPr/>
        </p:nvSpPr>
        <p:spPr bwMode="auto">
          <a:xfrm>
            <a:off x="76200" y="3070225"/>
            <a:ext cx="1997364" cy="685800"/>
          </a:xfrm>
          <a:prstGeom prst="callout1">
            <a:avLst>
              <a:gd name="adj1" fmla="val 133564"/>
              <a:gd name="adj2" fmla="val 152470"/>
              <a:gd name="adj3" fmla="val 65025"/>
              <a:gd name="adj4" fmla="val 71968"/>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dirty="0" smtClean="0"/>
              <a:t>Affordances</a:t>
            </a:r>
            <a:endParaRPr kumimoji="0" lang="en-US" sz="2400" b="0" i="0" u="none" strike="noStrike" cap="none" normalizeH="0" baseline="0" dirty="0" smtClean="0">
              <a:ln>
                <a:noFill/>
              </a:ln>
              <a:solidFill>
                <a:schemeClr val="tx1"/>
              </a:solidFill>
              <a:effectLst/>
              <a:latin typeface="Verdana" pitchFamily="34" charset="0"/>
            </a:endParaRPr>
          </a:p>
        </p:txBody>
      </p:sp>
      <p:sp>
        <p:nvSpPr>
          <p:cNvPr id="8" name="Line Callout 1 (No Border) 7"/>
          <p:cNvSpPr/>
          <p:nvPr/>
        </p:nvSpPr>
        <p:spPr bwMode="auto">
          <a:xfrm>
            <a:off x="76200" y="3810000"/>
            <a:ext cx="1905000" cy="685800"/>
          </a:xfrm>
          <a:prstGeom prst="callout1">
            <a:avLst>
              <a:gd name="adj1" fmla="val 133564"/>
              <a:gd name="adj2" fmla="val 150200"/>
              <a:gd name="adj3" fmla="val 137752"/>
              <a:gd name="adj4" fmla="val 65597"/>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dirty="0" smtClean="0"/>
              <a:t>Conceptual model, natural mappings, constraints</a:t>
            </a:r>
            <a:endParaRPr kumimoji="0" lang="en-US" sz="2400" b="0" i="0" u="none" strike="noStrike" cap="none" normalizeH="0" baseline="0" dirty="0" smtClean="0">
              <a:ln>
                <a:noFill/>
              </a:ln>
              <a:solidFill>
                <a:schemeClr val="tx1"/>
              </a:solidFill>
              <a:effectLst/>
              <a:latin typeface="Verdana" pitchFamily="34" charset="0"/>
            </a:endParaRPr>
          </a:p>
        </p:txBody>
      </p:sp>
      <p:sp>
        <p:nvSpPr>
          <p:cNvPr id="10" name="Line Callout 1 (No Border) 9"/>
          <p:cNvSpPr/>
          <p:nvPr/>
        </p:nvSpPr>
        <p:spPr bwMode="auto">
          <a:xfrm>
            <a:off x="6995506" y="3575115"/>
            <a:ext cx="1905001" cy="469769"/>
          </a:xfrm>
          <a:prstGeom prst="callout1">
            <a:avLst>
              <a:gd name="adj1" fmla="val 102296"/>
              <a:gd name="adj2" fmla="val -52699"/>
              <a:gd name="adj3" fmla="val 65235"/>
              <a:gd name="adj4" fmla="val 343"/>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dirty="0" smtClean="0"/>
              <a:t>Feedback </a:t>
            </a:r>
            <a:endParaRPr kumimoji="0" lang="en-US" sz="2400" b="0" i="0" u="none" strike="noStrike" cap="none" normalizeH="0" baseline="0" dirty="0" smtClean="0">
              <a:ln>
                <a:noFill/>
              </a:ln>
              <a:solidFill>
                <a:schemeClr val="tx1"/>
              </a:solidFill>
              <a:effectLst/>
              <a:latin typeface="Verdana" pitchFamily="34" charset="0"/>
            </a:endParaRPr>
          </a:p>
        </p:txBody>
      </p:sp>
      <p:cxnSp>
        <p:nvCxnSpPr>
          <p:cNvPr id="12" name="Straight Connector 11"/>
          <p:cNvCxnSpPr/>
          <p:nvPr/>
        </p:nvCxnSpPr>
        <p:spPr bwMode="auto">
          <a:xfrm flipH="1" flipV="1">
            <a:off x="6019800" y="3413125"/>
            <a:ext cx="975706" cy="350837"/>
          </a:xfrm>
          <a:prstGeom prst="line">
            <a:avLst/>
          </a:prstGeom>
          <a:noFill/>
          <a:ln w="2857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H="1">
            <a:off x="5943600" y="3976933"/>
            <a:ext cx="1052723" cy="709399"/>
          </a:xfrm>
          <a:prstGeom prst="line">
            <a:avLst/>
          </a:prstGeom>
          <a:noFill/>
          <a:ln w="285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6795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implication: Do not blame the user! (p. 65)</a:t>
            </a:r>
            <a:endParaRPr lang="en-US" dirty="0"/>
          </a:p>
        </p:txBody>
      </p:sp>
      <p:sp>
        <p:nvSpPr>
          <p:cNvPr id="3" name="Content Placeholder 2"/>
          <p:cNvSpPr>
            <a:spLocks noGrp="1"/>
          </p:cNvSpPr>
          <p:nvPr>
            <p:ph idx="1"/>
          </p:nvPr>
        </p:nvSpPr>
        <p:spPr/>
        <p:txBody>
          <a:bodyPr/>
          <a:lstStyle/>
          <a:p>
            <a:r>
              <a:rPr lang="en-US" dirty="0" smtClean="0"/>
              <a:t>People’s difficulties are clues as to where products can be improved</a:t>
            </a:r>
          </a:p>
          <a:p>
            <a:r>
              <a:rPr lang="en-US" dirty="0" smtClean="0"/>
              <a:t>Replace error messages with help and guidance</a:t>
            </a:r>
          </a:p>
          <a:p>
            <a:r>
              <a:rPr lang="en-US" dirty="0" smtClean="0"/>
              <a:t>Allow problems to be corrected directly from help and guidance messages</a:t>
            </a:r>
          </a:p>
          <a:p>
            <a:r>
              <a:rPr lang="en-US" dirty="0" smtClean="0"/>
              <a:t>Allow people to continue, even when they have difficulties</a:t>
            </a:r>
          </a:p>
          <a:p>
            <a:r>
              <a:rPr lang="en-US" dirty="0" smtClean="0"/>
              <a:t>Help users think positively!</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spTree>
    <p:extLst>
      <p:ext uri="{BB962C8B-B14F-4D97-AF65-F5344CB8AC3E}">
        <p14:creationId xmlns:p14="http://schemas.microsoft.com/office/powerpoint/2010/main" val="2181569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About How Humans Act in the World (Ch. 2 + 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fontScale="92500" lnSpcReduction="20000"/>
          </a:bodyPr>
          <a:lstStyle/>
          <a:p>
            <a:pPr marL="0" indent="0" algn="ctr">
              <a:buNone/>
            </a:pPr>
            <a:r>
              <a:rPr lang="en-US" u="sng" dirty="0" smtClean="0"/>
              <a:t>Key Questions for Today’s Class</a:t>
            </a:r>
          </a:p>
          <a:p>
            <a:pPr marL="744538" indent="-744538">
              <a:buFont typeface="+mj-lt"/>
              <a:buAutoNum type="arabicPeriod"/>
            </a:pPr>
            <a:r>
              <a:rPr lang="en-US" dirty="0" smtClean="0">
                <a:solidFill>
                  <a:schemeClr val="bg1">
                    <a:lumMod val="75000"/>
                  </a:schemeClr>
                </a:solidFill>
              </a:rPr>
              <a:t>How does Norman’s “seven stages of action” model account for human behavior? </a:t>
            </a:r>
          </a:p>
          <a:p>
            <a:pPr marL="744538" indent="-744538">
              <a:buFont typeface="+mj-lt"/>
              <a:buAutoNum type="arabicPeriod"/>
            </a:pPr>
            <a:r>
              <a:rPr lang="en-US" dirty="0" smtClean="0">
                <a:solidFill>
                  <a:schemeClr val="bg1">
                    <a:lumMod val="75000"/>
                  </a:schemeClr>
                </a:solidFill>
              </a:rPr>
              <a:t>How do human emotions influence action?</a:t>
            </a:r>
          </a:p>
          <a:p>
            <a:pPr marL="744538" indent="-744538">
              <a:buFont typeface="+mj-lt"/>
              <a:buAutoNum type="arabicPeriod"/>
            </a:pPr>
            <a:r>
              <a:rPr lang="en-US" dirty="0" smtClean="0">
                <a:solidFill>
                  <a:schemeClr val="bg1">
                    <a:lumMod val="75000"/>
                  </a:schemeClr>
                </a:solidFill>
              </a:rPr>
              <a:t>How can the “seven stages of action” model help guide design?</a:t>
            </a:r>
            <a:endParaRPr lang="en-US" dirty="0">
              <a:solidFill>
                <a:schemeClr val="bg1">
                  <a:lumMod val="75000"/>
                </a:schemeClr>
              </a:solidFill>
            </a:endParaRPr>
          </a:p>
          <a:p>
            <a:pPr marL="744538" indent="-744538">
              <a:buFont typeface="+mj-lt"/>
              <a:buAutoNum type="arabicPeriod"/>
            </a:pPr>
            <a:r>
              <a:rPr lang="en-US" dirty="0" smtClean="0"/>
              <a:t>Design Studio: Programmable Thermostat</a:t>
            </a:r>
          </a:p>
        </p:txBody>
      </p:sp>
    </p:spTree>
    <p:extLst>
      <p:ext uri="{BB962C8B-B14F-4D97-AF65-F5344CB8AC3E}">
        <p14:creationId xmlns:p14="http://schemas.microsoft.com/office/powerpoint/2010/main" val="123333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Designer Studio:</a:t>
            </a:r>
            <a:r>
              <a:rPr lang="en-US" dirty="0"/>
              <a:t/>
            </a:r>
            <a:br>
              <a:rPr lang="en-US" dirty="0"/>
            </a:br>
            <a:r>
              <a:rPr lang="en-US" dirty="0"/>
              <a:t>Programmable Thermostat</a:t>
            </a:r>
          </a:p>
        </p:txBody>
      </p:sp>
      <p:sp>
        <p:nvSpPr>
          <p:cNvPr id="3" name="Content Placeholder 2"/>
          <p:cNvSpPr>
            <a:spLocks noGrp="1"/>
          </p:cNvSpPr>
          <p:nvPr>
            <p:ph idx="1"/>
          </p:nvPr>
        </p:nvSpPr>
        <p:spPr/>
        <p:txBody>
          <a:bodyPr/>
          <a:lstStyle/>
          <a:p>
            <a:pPr marL="0" indent="0">
              <a:buNone/>
            </a:pPr>
            <a:r>
              <a:rPr lang="en-US" sz="2000" dirty="0"/>
              <a:t>Design a simple programmable thermostat to be mounted on the interior wall of a home. Users of the thermostat must be able to accomplish the following three tasks:</a:t>
            </a:r>
          </a:p>
          <a:p>
            <a:r>
              <a:rPr lang="en-US" sz="2000" i="1" dirty="0"/>
              <a:t>Set the temperature</a:t>
            </a:r>
            <a:r>
              <a:rPr lang="en-US" sz="2000" dirty="0"/>
              <a:t>. Users of the thermostat must be able to set the thermostat to maintain a given temperatures during four different periods throughout the day: morning (7 am - 11:59 am), afternoon (12 noon - 4:59 pm), evening  (5 pm - 9:59 pm), and night (10 pm – 6:59 am). Users should be able to set temperatures ranging from 50 degrees to 80 degrees Fahrenheit. </a:t>
            </a:r>
          </a:p>
          <a:p>
            <a:r>
              <a:rPr lang="en-US" sz="2000" i="1" dirty="0"/>
              <a:t>Override the temperature</a:t>
            </a:r>
            <a:r>
              <a:rPr lang="en-US" sz="2000" dirty="0"/>
              <a:t>. Users must be able to override the preset temperature at any time. </a:t>
            </a:r>
          </a:p>
          <a:p>
            <a:r>
              <a:rPr lang="en-US" sz="2000" i="1" dirty="0"/>
              <a:t>Hold the temperature</a:t>
            </a:r>
            <a:r>
              <a:rPr lang="en-US" sz="2000" dirty="0"/>
              <a:t>. Users must be able to hold a given temperature indefinitely.</a:t>
            </a:r>
          </a:p>
          <a:p>
            <a:pPr marL="0" indent="0">
              <a:buNone/>
            </a:pPr>
            <a:endParaRPr lang="en-US" sz="2000" dirty="0"/>
          </a:p>
        </p:txBody>
      </p:sp>
      <p:sp>
        <p:nvSpPr>
          <p:cNvPr id="4" name="Slide Number Placeholder 3"/>
          <p:cNvSpPr>
            <a:spLocks noGrp="1"/>
          </p:cNvSpPr>
          <p:nvPr>
            <p:ph type="sldNum" sz="quarter" idx="10"/>
          </p:nvPr>
        </p:nvSpPr>
        <p:spPr/>
        <p:txBody>
          <a:bodyPr/>
          <a:lstStyle/>
          <a:p>
            <a:pPr>
              <a:defRPr/>
            </a:pPr>
            <a:fld id="{C6A1A877-898D-489F-A108-627FC2322397}" type="slidenum">
              <a:rPr lang="en-GB" smtClean="0"/>
              <a:pPr>
                <a:defRPr/>
              </a:pPr>
              <a:t>26</a:t>
            </a:fld>
            <a:endParaRPr lang="en-GB"/>
          </a:p>
        </p:txBody>
      </p:sp>
    </p:spTree>
    <p:extLst>
      <p:ext uri="{BB962C8B-B14F-4D97-AF65-F5344CB8AC3E}">
        <p14:creationId xmlns:p14="http://schemas.microsoft.com/office/powerpoint/2010/main" val="29529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Possible Design Method</a:t>
            </a:r>
            <a:br>
              <a:rPr lang="en-US" dirty="0" smtClean="0"/>
            </a:br>
            <a:r>
              <a:rPr lang="en-US" sz="2400" dirty="0" smtClean="0"/>
              <a:t>(Based on “10+10” Method in optional Greenberg text)</a:t>
            </a:r>
            <a:endParaRPr lang="en-US" sz="2400" dirty="0"/>
          </a:p>
        </p:txBody>
      </p:sp>
      <p:sp>
        <p:nvSpPr>
          <p:cNvPr id="3" name="Content Placeholder 2"/>
          <p:cNvSpPr>
            <a:spLocks noGrp="1"/>
          </p:cNvSpPr>
          <p:nvPr>
            <p:ph idx="1"/>
          </p:nvPr>
        </p:nvSpPr>
        <p:spPr/>
        <p:txBody>
          <a:bodyPr/>
          <a:lstStyle/>
          <a:p>
            <a:r>
              <a:rPr lang="en-US" sz="2400" dirty="0" smtClean="0"/>
              <a:t>Generate at several alternate design ideas</a:t>
            </a:r>
          </a:p>
          <a:p>
            <a:pPr lvl="1"/>
            <a:r>
              <a:rPr lang="en-US" sz="2400" dirty="0" smtClean="0"/>
              <a:t>Brainstorm! </a:t>
            </a:r>
          </a:p>
          <a:p>
            <a:pPr lvl="1"/>
            <a:r>
              <a:rPr lang="en-US" sz="2400" dirty="0" smtClean="0"/>
              <a:t>Don’t judge the merits of ideas at this time</a:t>
            </a:r>
          </a:p>
          <a:p>
            <a:pPr lvl="1"/>
            <a:r>
              <a:rPr lang="en-US" sz="2400" dirty="0" smtClean="0"/>
              <a:t>Draw on familiar interfaces as appropriate, but don’t let them box you in</a:t>
            </a:r>
          </a:p>
          <a:p>
            <a:pPr lvl="1"/>
            <a:r>
              <a:rPr lang="en-US" sz="2400" dirty="0" smtClean="0"/>
              <a:t>Focus on finding a suitable </a:t>
            </a:r>
            <a:r>
              <a:rPr lang="en-US" sz="2400" i="1" dirty="0" smtClean="0"/>
              <a:t>conceptual model </a:t>
            </a:r>
            <a:r>
              <a:rPr lang="en-US" sz="2400" dirty="0" smtClean="0"/>
              <a:t>for organizing the interface</a:t>
            </a:r>
          </a:p>
          <a:p>
            <a:pPr lvl="1"/>
            <a:r>
              <a:rPr lang="en-US" sz="2400" dirty="0"/>
              <a:t>Sketch design concepts in quick drawings</a:t>
            </a:r>
          </a:p>
          <a:p>
            <a:r>
              <a:rPr lang="en-US" sz="2400" dirty="0" smtClean="0"/>
              <a:t>Choose most promising one as starting point</a:t>
            </a:r>
          </a:p>
          <a:p>
            <a:r>
              <a:rPr lang="en-US" sz="2400" dirty="0" smtClean="0"/>
              <a:t>Flesh it out in greater detail</a:t>
            </a:r>
          </a:p>
          <a:p>
            <a:r>
              <a:rPr lang="en-US" sz="2400" dirty="0" smtClean="0"/>
              <a:t>Iteratively refine based on feedback</a:t>
            </a:r>
          </a:p>
          <a:p>
            <a:pPr marL="0" indent="0">
              <a:buNone/>
            </a:pP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27</a:t>
            </a:fld>
            <a:endParaRPr lang="en-GB"/>
          </a:p>
        </p:txBody>
      </p:sp>
    </p:spTree>
    <p:extLst>
      <p:ext uri="{BB962C8B-B14F-4D97-AF65-F5344CB8AC3E}">
        <p14:creationId xmlns:p14="http://schemas.microsoft.com/office/powerpoint/2010/main" val="220471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sz="2400" dirty="0" smtClean="0"/>
              <a:t>Complete IA#2 by next </a:t>
            </a:r>
            <a:r>
              <a:rPr lang="en-US" sz="2400" dirty="0" smtClean="0"/>
              <a:t>Tuesday</a:t>
            </a:r>
          </a:p>
          <a:p>
            <a:r>
              <a:rPr lang="en-US" sz="2400" dirty="0" smtClean="0"/>
              <a:t>Presenters for IA#2</a:t>
            </a:r>
          </a:p>
          <a:p>
            <a:pPr lvl="1"/>
            <a:r>
              <a:rPr lang="en-US" sz="2400" dirty="0" err="1" smtClean="0"/>
              <a:t>Sayonsom</a:t>
            </a:r>
            <a:endParaRPr lang="en-US" sz="2400" dirty="0"/>
          </a:p>
          <a:p>
            <a:pPr lvl="1"/>
            <a:r>
              <a:rPr lang="en-US" sz="2400" dirty="0" smtClean="0"/>
              <a:t>Wai </a:t>
            </a:r>
            <a:r>
              <a:rPr lang="en-US" sz="2400" dirty="0" err="1"/>
              <a:t>Lok</a:t>
            </a:r>
            <a:endParaRPr lang="en-US" sz="2400" dirty="0"/>
          </a:p>
          <a:p>
            <a:pPr lvl="1"/>
            <a:r>
              <a:rPr lang="en-US" sz="2400" dirty="0" err="1" smtClean="0"/>
              <a:t>Shyam</a:t>
            </a:r>
            <a:endParaRPr lang="en-US" sz="2400" dirty="0"/>
          </a:p>
          <a:p>
            <a:pPr lvl="1"/>
            <a:r>
              <a:rPr lang="en-US" sz="2400" dirty="0" smtClean="0"/>
              <a:t>Ryan</a:t>
            </a:r>
            <a:endParaRPr lang="en-US" sz="2400" dirty="0"/>
          </a:p>
          <a:p>
            <a:pPr lvl="1"/>
            <a:r>
              <a:rPr lang="en-US" sz="2400" dirty="0" smtClean="0"/>
              <a:t>Justin</a:t>
            </a:r>
            <a:endParaRPr lang="en-US" sz="2400" dirty="0" smtClean="0"/>
          </a:p>
          <a:p>
            <a:r>
              <a:rPr lang="en-US" sz="2400" dirty="0" smtClean="0"/>
              <a:t>Read Cognitive Walkthrough Supplement by next Tuesday</a:t>
            </a:r>
          </a:p>
          <a:p>
            <a:r>
              <a:rPr lang="en-US" sz="2400" dirty="0" smtClean="0"/>
              <a:t>Have a GREAT weekend!</a:t>
            </a: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28</a:t>
            </a:fld>
            <a:endParaRPr lang="en-GB"/>
          </a:p>
        </p:txBody>
      </p:sp>
    </p:spTree>
    <p:extLst>
      <p:ext uri="{BB962C8B-B14F-4D97-AF65-F5344CB8AC3E}">
        <p14:creationId xmlns:p14="http://schemas.microsoft.com/office/powerpoint/2010/main" val="413741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This class is about </a:t>
            </a:r>
            <a:r>
              <a:rPr lang="en-US" sz="3200" dirty="0"/>
              <a:t>h</a:t>
            </a:r>
            <a:r>
              <a:rPr lang="en-US" sz="3200" dirty="0" smtClean="0"/>
              <a:t>ow </a:t>
            </a:r>
            <a:r>
              <a:rPr lang="en-US" sz="3200" dirty="0"/>
              <a:t>h</a:t>
            </a:r>
            <a:r>
              <a:rPr lang="en-US" sz="3200" dirty="0" smtClean="0"/>
              <a:t>umans </a:t>
            </a:r>
            <a:r>
              <a:rPr lang="en-US" sz="3200" dirty="0"/>
              <a:t>a</a:t>
            </a:r>
            <a:r>
              <a:rPr lang="en-US" sz="3200" dirty="0" smtClean="0"/>
              <a:t>ct in the world (Norman Ch. 2)</a:t>
            </a:r>
            <a:endParaRPr lang="en-US" sz="3200" i="1" dirty="0"/>
          </a:p>
        </p:txBody>
      </p:sp>
      <p:sp>
        <p:nvSpPr>
          <p:cNvPr id="3" name="Content Placeholder 2"/>
          <p:cNvSpPr>
            <a:spLocks noGrp="1"/>
          </p:cNvSpPr>
          <p:nvPr>
            <p:ph idx="1"/>
          </p:nvPr>
        </p:nvSpPr>
        <p:spPr>
          <a:xfrm>
            <a:off x="362932" y="1676400"/>
            <a:ext cx="8763000" cy="4495800"/>
          </a:xfrm>
        </p:spPr>
        <p:txBody>
          <a:bodyPr>
            <a:normAutofit fontScale="92500" lnSpcReduction="20000"/>
          </a:bodyPr>
          <a:lstStyle/>
          <a:p>
            <a:pPr marL="0" indent="0" algn="ctr">
              <a:buNone/>
            </a:pPr>
            <a:r>
              <a:rPr lang="en-US" u="sng" dirty="0" smtClean="0"/>
              <a:t>Key Questions for Today’s Class</a:t>
            </a:r>
          </a:p>
          <a:p>
            <a:pPr marL="744538" indent="-744538">
              <a:buFont typeface="+mj-lt"/>
              <a:buAutoNum type="arabicPeriod"/>
            </a:pPr>
            <a:r>
              <a:rPr lang="en-US" dirty="0" smtClean="0"/>
              <a:t>How does Norman’s “seven stages of action” model account for human behavior? </a:t>
            </a:r>
          </a:p>
          <a:p>
            <a:pPr marL="744538" indent="-744538">
              <a:buFont typeface="+mj-lt"/>
              <a:buAutoNum type="arabicPeriod"/>
            </a:pPr>
            <a:r>
              <a:rPr lang="en-US" dirty="0" smtClean="0"/>
              <a:t>How do human emotions influence action?</a:t>
            </a:r>
          </a:p>
          <a:p>
            <a:pPr marL="744538" indent="-744538">
              <a:buFont typeface="+mj-lt"/>
              <a:buAutoNum type="arabicPeriod"/>
            </a:pPr>
            <a:r>
              <a:rPr lang="en-US" dirty="0" smtClean="0"/>
              <a:t>How can the “seven stages of action” model help guide design?</a:t>
            </a:r>
            <a:endParaRPr lang="en-US" dirty="0"/>
          </a:p>
          <a:p>
            <a:pPr marL="744538" indent="-744538">
              <a:buFont typeface="+mj-lt"/>
              <a:buAutoNum type="arabicPeriod"/>
            </a:pPr>
            <a:r>
              <a:rPr lang="en-US" dirty="0" smtClean="0"/>
              <a:t>Design Studio: Programmable Thermostat</a:t>
            </a:r>
          </a:p>
        </p:txBody>
      </p:sp>
    </p:spTree>
    <p:extLst>
      <p:ext uri="{BB962C8B-B14F-4D97-AF65-F5344CB8AC3E}">
        <p14:creationId xmlns:p14="http://schemas.microsoft.com/office/powerpoint/2010/main" val="233929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Quiz Question #1</a:t>
            </a:r>
            <a:endParaRPr lang="en-US" dirty="0"/>
          </a:p>
        </p:txBody>
      </p:sp>
      <p:sp>
        <p:nvSpPr>
          <p:cNvPr id="3" name="Content Placeholder 2"/>
          <p:cNvSpPr>
            <a:spLocks noGrp="1"/>
          </p:cNvSpPr>
          <p:nvPr>
            <p:ph idx="1"/>
          </p:nvPr>
        </p:nvSpPr>
        <p:spPr>
          <a:xfrm>
            <a:off x="152400" y="1671638"/>
            <a:ext cx="4876800" cy="4652962"/>
          </a:xfrm>
        </p:spPr>
        <p:txBody>
          <a:bodyPr/>
          <a:lstStyle/>
          <a:p>
            <a:pPr marL="0" indent="0">
              <a:buNone/>
            </a:pPr>
            <a:r>
              <a:rPr lang="en-US" sz="2400" dirty="0" smtClean="0"/>
              <a:t>Where in the Seven Stages of Action model do Gulfs of Execution occur?</a:t>
            </a:r>
          </a:p>
          <a:p>
            <a:pPr marL="285750" lvl="1">
              <a:buNone/>
            </a:pPr>
            <a:r>
              <a:rPr lang="en-US" sz="2000" dirty="0" smtClean="0"/>
              <a:t>1. Form the goal</a:t>
            </a:r>
          </a:p>
          <a:p>
            <a:pPr marL="285750" lvl="1">
              <a:buNone/>
            </a:pPr>
            <a:r>
              <a:rPr lang="en-US" sz="2000" dirty="0" smtClean="0"/>
              <a:t>2. Plan the action sequence</a:t>
            </a:r>
          </a:p>
          <a:p>
            <a:pPr marL="285750" lvl="1">
              <a:buNone/>
            </a:pPr>
            <a:r>
              <a:rPr lang="en-US" sz="2000" dirty="0" smtClean="0"/>
              <a:t>3. Specify the action sequence</a:t>
            </a:r>
          </a:p>
          <a:p>
            <a:pPr marL="285750" lvl="1">
              <a:buNone/>
            </a:pPr>
            <a:r>
              <a:rPr lang="en-US" sz="2000" dirty="0" smtClean="0"/>
              <a:t>4. Execute the action sequenced</a:t>
            </a:r>
          </a:p>
          <a:p>
            <a:pPr marL="285750" lvl="1">
              <a:buNone/>
            </a:pPr>
            <a:r>
              <a:rPr lang="en-US" sz="2000" dirty="0" smtClean="0"/>
              <a:t>5. Perceive state of the system</a:t>
            </a:r>
          </a:p>
          <a:p>
            <a:pPr marL="285750" lvl="1">
              <a:buNone/>
            </a:pPr>
            <a:r>
              <a:rPr lang="en-US" sz="2000" dirty="0" smtClean="0"/>
              <a:t>6. Interpret state of system</a:t>
            </a:r>
          </a:p>
          <a:p>
            <a:pPr marL="285750" lvl="1">
              <a:buNone/>
            </a:pPr>
            <a:r>
              <a:rPr lang="en-US" sz="2000" dirty="0" smtClean="0"/>
              <a:t>7. Compare outcome to goal</a:t>
            </a:r>
            <a:endParaRPr lang="en-US" sz="2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4</a:t>
            </a:fld>
            <a:endParaRPr lang="en-GB"/>
          </a:p>
        </p:txBody>
      </p:sp>
      <p:sp>
        <p:nvSpPr>
          <p:cNvPr id="5" name="TextBox 4"/>
          <p:cNvSpPr txBox="1"/>
          <p:nvPr/>
        </p:nvSpPr>
        <p:spPr>
          <a:xfrm>
            <a:off x="5181600" y="2133600"/>
            <a:ext cx="2590800" cy="31208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dirty="0" smtClean="0"/>
              <a:t>Chose from:</a:t>
            </a:r>
          </a:p>
          <a:p>
            <a:pPr>
              <a:buNone/>
            </a:pPr>
            <a:endParaRPr lang="en-US" dirty="0"/>
          </a:p>
          <a:p>
            <a:pPr>
              <a:buNone/>
            </a:pPr>
            <a:r>
              <a:rPr lang="en-US" dirty="0" smtClean="0"/>
              <a:t>A: Stages </a:t>
            </a:r>
            <a:r>
              <a:rPr lang="en-US" dirty="0"/>
              <a:t>2</a:t>
            </a:r>
            <a:r>
              <a:rPr lang="en-US" dirty="0" smtClean="0"/>
              <a:t>-4</a:t>
            </a:r>
          </a:p>
          <a:p>
            <a:pPr>
              <a:buNone/>
            </a:pPr>
            <a:r>
              <a:rPr lang="en-US" dirty="0" smtClean="0"/>
              <a:t>B: Stages 5-6</a:t>
            </a:r>
          </a:p>
          <a:p>
            <a:pPr>
              <a:buNone/>
            </a:pPr>
            <a:r>
              <a:rPr lang="en-US" dirty="0" smtClean="0"/>
              <a:t>C: Stages 4-5</a:t>
            </a:r>
          </a:p>
          <a:p>
            <a:pPr>
              <a:buNone/>
            </a:pPr>
            <a:r>
              <a:rPr lang="en-US" dirty="0" smtClean="0"/>
              <a:t>D: Stages 5-7</a:t>
            </a:r>
          </a:p>
          <a:p>
            <a:pPr>
              <a:buNone/>
            </a:pPr>
            <a:r>
              <a:rPr lang="en-US" dirty="0"/>
              <a:t>E</a:t>
            </a:r>
            <a:r>
              <a:rPr lang="en-US" dirty="0" smtClean="0"/>
              <a:t>: Stages 1-7</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Quiz Question #2</a:t>
            </a:r>
            <a:endParaRPr lang="en-US" dirty="0"/>
          </a:p>
        </p:txBody>
      </p:sp>
      <p:sp>
        <p:nvSpPr>
          <p:cNvPr id="3" name="Content Placeholder 2"/>
          <p:cNvSpPr>
            <a:spLocks noGrp="1"/>
          </p:cNvSpPr>
          <p:nvPr>
            <p:ph idx="1"/>
          </p:nvPr>
        </p:nvSpPr>
        <p:spPr>
          <a:xfrm>
            <a:off x="152400" y="1671638"/>
            <a:ext cx="4876800" cy="4652962"/>
          </a:xfrm>
        </p:spPr>
        <p:txBody>
          <a:bodyPr/>
          <a:lstStyle/>
          <a:p>
            <a:pPr marL="0" indent="0">
              <a:buNone/>
            </a:pPr>
            <a:r>
              <a:rPr lang="en-US" sz="2400" dirty="0" smtClean="0"/>
              <a:t>Where in the Seven Stages of Action model do Gulfs of Evaluation occur?</a:t>
            </a:r>
          </a:p>
          <a:p>
            <a:pPr marL="285750" lvl="1">
              <a:buNone/>
            </a:pPr>
            <a:r>
              <a:rPr lang="en-US" sz="2000" dirty="0"/>
              <a:t>1. Form the goal</a:t>
            </a:r>
          </a:p>
          <a:p>
            <a:pPr marL="285750" lvl="1">
              <a:buNone/>
            </a:pPr>
            <a:r>
              <a:rPr lang="en-US" sz="2000" dirty="0"/>
              <a:t>2. Plan the action sequence</a:t>
            </a:r>
          </a:p>
          <a:p>
            <a:pPr marL="285750" lvl="1">
              <a:buNone/>
            </a:pPr>
            <a:r>
              <a:rPr lang="en-US" sz="2000" dirty="0"/>
              <a:t>3. Specify the action sequence</a:t>
            </a:r>
          </a:p>
          <a:p>
            <a:pPr marL="285750" lvl="1">
              <a:buNone/>
            </a:pPr>
            <a:r>
              <a:rPr lang="en-US" sz="2000" dirty="0"/>
              <a:t>4. Execute the action sequenced</a:t>
            </a:r>
          </a:p>
          <a:p>
            <a:pPr marL="285750" lvl="1">
              <a:buNone/>
            </a:pPr>
            <a:r>
              <a:rPr lang="en-US" sz="2000" dirty="0"/>
              <a:t>5. Perceive state of the system</a:t>
            </a:r>
          </a:p>
          <a:p>
            <a:pPr marL="285750" lvl="1">
              <a:buNone/>
            </a:pPr>
            <a:r>
              <a:rPr lang="en-US" sz="2000" dirty="0"/>
              <a:t>6. Interpret state of system</a:t>
            </a:r>
          </a:p>
          <a:p>
            <a:pPr marL="285750" lvl="1">
              <a:buNone/>
            </a:pPr>
            <a:r>
              <a:rPr lang="en-US" sz="2000" dirty="0"/>
              <a:t>7. Compare outcome to goal</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sp>
        <p:nvSpPr>
          <p:cNvPr id="5" name="TextBox 4"/>
          <p:cNvSpPr txBox="1"/>
          <p:nvPr/>
        </p:nvSpPr>
        <p:spPr>
          <a:xfrm>
            <a:off x="5181600" y="2133600"/>
            <a:ext cx="2590800" cy="31208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dirty="0" smtClean="0"/>
              <a:t>Chose from:</a:t>
            </a:r>
          </a:p>
          <a:p>
            <a:pPr>
              <a:buNone/>
            </a:pPr>
            <a:endParaRPr lang="en-US" dirty="0"/>
          </a:p>
          <a:p>
            <a:pPr>
              <a:buNone/>
            </a:pPr>
            <a:r>
              <a:rPr lang="en-US" dirty="0" smtClean="0"/>
              <a:t>A: Stages </a:t>
            </a:r>
            <a:r>
              <a:rPr lang="en-US" dirty="0"/>
              <a:t>2</a:t>
            </a:r>
            <a:r>
              <a:rPr lang="en-US" dirty="0" smtClean="0"/>
              <a:t>-4</a:t>
            </a:r>
          </a:p>
          <a:p>
            <a:pPr>
              <a:buNone/>
            </a:pPr>
            <a:r>
              <a:rPr lang="en-US" dirty="0" smtClean="0"/>
              <a:t>B: Stages 3-4</a:t>
            </a:r>
          </a:p>
          <a:p>
            <a:pPr>
              <a:buNone/>
            </a:pPr>
            <a:r>
              <a:rPr lang="en-US" dirty="0" smtClean="0"/>
              <a:t>C: Stages 4-5</a:t>
            </a:r>
          </a:p>
          <a:p>
            <a:pPr>
              <a:buNone/>
            </a:pPr>
            <a:r>
              <a:rPr lang="en-US" dirty="0" smtClean="0"/>
              <a:t>D: Stages 5-7</a:t>
            </a:r>
          </a:p>
          <a:p>
            <a:pPr>
              <a:buNone/>
            </a:pPr>
            <a:r>
              <a:rPr lang="en-US" dirty="0" smtClean="0"/>
              <a:t>E: Stages 1-7</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3604D3B-A22B-4715-BBF2-78239E8CDA3C}" type="slidenum">
              <a:rPr lang="en-GB"/>
              <a:pPr/>
              <a:t>6</a:t>
            </a:fld>
            <a:endParaRPr lang="en-GB"/>
          </a:p>
        </p:txBody>
      </p:sp>
      <p:sp>
        <p:nvSpPr>
          <p:cNvPr id="175106" name="Rectangle 1026"/>
          <p:cNvSpPr>
            <a:spLocks noGrp="1" noChangeArrowheads="1"/>
          </p:cNvSpPr>
          <p:nvPr>
            <p:ph type="title"/>
          </p:nvPr>
        </p:nvSpPr>
        <p:spPr/>
        <p:txBody>
          <a:bodyPr/>
          <a:lstStyle/>
          <a:p>
            <a:r>
              <a:rPr lang="en-US" sz="3600" dirty="0" smtClean="0"/>
              <a:t>Seven Stages of Action Model</a:t>
            </a:r>
            <a:endParaRPr lang="en-US" sz="3600" dirty="0"/>
          </a:p>
        </p:txBody>
      </p:sp>
      <p:sp>
        <p:nvSpPr>
          <p:cNvPr id="175107" name="Rectangle 1027"/>
          <p:cNvSpPr>
            <a:spLocks noGrp="1" noChangeArrowheads="1"/>
          </p:cNvSpPr>
          <p:nvPr>
            <p:ph type="body" idx="1"/>
          </p:nvPr>
        </p:nvSpPr>
        <p:spPr>
          <a:xfrm>
            <a:off x="152400" y="1671638"/>
            <a:ext cx="5486400" cy="4652962"/>
          </a:xfrm>
        </p:spPr>
        <p:txBody>
          <a:bodyPr/>
          <a:lstStyle/>
          <a:p>
            <a:r>
              <a:rPr lang="en-US" sz="2400" dirty="0" smtClean="0"/>
              <a:t>Establish goal</a:t>
            </a:r>
            <a:endParaRPr lang="en-US" sz="2400" dirty="0"/>
          </a:p>
          <a:p>
            <a:r>
              <a:rPr lang="en-US" sz="2400" dirty="0" smtClean="0"/>
              <a:t>Plan course of action to meet goal</a:t>
            </a:r>
            <a:endParaRPr lang="en-US" sz="2400" dirty="0"/>
          </a:p>
          <a:p>
            <a:r>
              <a:rPr lang="en-US" sz="2400" dirty="0" smtClean="0"/>
              <a:t>Specify sequence of action steps </a:t>
            </a:r>
          </a:p>
          <a:p>
            <a:r>
              <a:rPr lang="en-US" sz="2400" dirty="0" smtClean="0"/>
              <a:t>Perform the steps</a:t>
            </a:r>
            <a:endParaRPr lang="en-US" sz="2400" dirty="0"/>
          </a:p>
          <a:p>
            <a:r>
              <a:rPr lang="en-US" sz="2400" dirty="0" smtClean="0"/>
              <a:t>Perceive </a:t>
            </a:r>
            <a:r>
              <a:rPr lang="en-US" sz="2400" dirty="0"/>
              <a:t>the state of the system</a:t>
            </a:r>
          </a:p>
          <a:p>
            <a:r>
              <a:rPr lang="en-US" sz="2400" dirty="0" smtClean="0"/>
              <a:t>Interpret </a:t>
            </a:r>
            <a:r>
              <a:rPr lang="en-US" sz="2400" dirty="0"/>
              <a:t>the </a:t>
            </a:r>
            <a:r>
              <a:rPr lang="en-US" sz="2400" dirty="0" smtClean="0"/>
              <a:t>perception</a:t>
            </a:r>
          </a:p>
          <a:p>
            <a:r>
              <a:rPr lang="en-US" sz="2400" dirty="0" smtClean="0"/>
              <a:t>Compare outcome against goal</a:t>
            </a:r>
            <a:endParaRPr lang="en-US" sz="2400" dirty="0"/>
          </a:p>
        </p:txBody>
      </p:sp>
      <p:pic>
        <p:nvPicPr>
          <p:cNvPr id="5" name="Picture 4"/>
          <p:cNvPicPr>
            <a:picLocks noChangeAspect="1"/>
          </p:cNvPicPr>
          <p:nvPr/>
        </p:nvPicPr>
        <p:blipFill>
          <a:blip r:embed="rId2"/>
          <a:stretch>
            <a:fillRect/>
          </a:stretch>
        </p:blipFill>
        <p:spPr>
          <a:xfrm>
            <a:off x="5181600" y="1671638"/>
            <a:ext cx="3810000" cy="3478068"/>
          </a:xfrm>
          <a:prstGeom prst="rect">
            <a:avLst/>
          </a:prstGeom>
        </p:spPr>
      </p:pic>
    </p:spTree>
    <p:extLst>
      <p:ext uri="{BB962C8B-B14F-4D97-AF65-F5344CB8AC3E}">
        <p14:creationId xmlns:p14="http://schemas.microsoft.com/office/powerpoint/2010/main" val="3832857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5D1F78-AB74-4110-985C-78273F889311}" type="slidenum">
              <a:rPr lang="en-GB"/>
              <a:pPr/>
              <a:t>7</a:t>
            </a:fld>
            <a:endParaRPr lang="en-GB"/>
          </a:p>
        </p:txBody>
      </p:sp>
      <p:sp>
        <p:nvSpPr>
          <p:cNvPr id="177154" name="Rectangle 1026"/>
          <p:cNvSpPr>
            <a:spLocks noGrp="1" noChangeArrowheads="1"/>
          </p:cNvSpPr>
          <p:nvPr>
            <p:ph type="title"/>
          </p:nvPr>
        </p:nvSpPr>
        <p:spPr/>
        <p:txBody>
          <a:bodyPr/>
          <a:lstStyle/>
          <a:p>
            <a:r>
              <a:rPr lang="en-US" dirty="0"/>
              <a:t> </a:t>
            </a:r>
            <a:r>
              <a:rPr lang="en-US" sz="3600" dirty="0"/>
              <a:t>Gulf of Execution </a:t>
            </a:r>
            <a:r>
              <a:rPr lang="en-US" sz="3600" dirty="0" smtClean="0"/>
              <a:t>occurs </a:t>
            </a:r>
            <a:r>
              <a:rPr lang="en-US" sz="3600" dirty="0"/>
              <a:t>w</a:t>
            </a:r>
            <a:r>
              <a:rPr lang="en-US" sz="3600" dirty="0" smtClean="0"/>
              <a:t>hen </a:t>
            </a:r>
            <a:r>
              <a:rPr lang="en-US" sz="3600" dirty="0"/>
              <a:t>u</a:t>
            </a:r>
            <a:r>
              <a:rPr lang="en-US" sz="3600" dirty="0" smtClean="0"/>
              <a:t>ser </a:t>
            </a:r>
            <a:r>
              <a:rPr lang="en-US" sz="3600" dirty="0"/>
              <a:t>c</a:t>
            </a:r>
            <a:r>
              <a:rPr lang="en-US" sz="3600" dirty="0" smtClean="0"/>
              <a:t>an’t </a:t>
            </a:r>
            <a:r>
              <a:rPr lang="en-US" sz="3600" dirty="0"/>
              <a:t>m</a:t>
            </a:r>
            <a:r>
              <a:rPr lang="en-US" sz="3600" dirty="0" smtClean="0"/>
              <a:t>ap </a:t>
            </a:r>
            <a:r>
              <a:rPr lang="en-US" sz="3600" dirty="0"/>
              <a:t>i</a:t>
            </a:r>
            <a:r>
              <a:rPr lang="en-US" sz="3600" dirty="0" smtClean="0"/>
              <a:t>ntention </a:t>
            </a:r>
            <a:r>
              <a:rPr lang="en-US" sz="3600" dirty="0"/>
              <a:t>t</a:t>
            </a:r>
            <a:r>
              <a:rPr lang="en-US" sz="3600" dirty="0" smtClean="0"/>
              <a:t>o action</a:t>
            </a:r>
            <a:endParaRPr lang="en-US" sz="3600" dirty="0"/>
          </a:p>
        </p:txBody>
      </p:sp>
      <p:sp>
        <p:nvSpPr>
          <p:cNvPr id="177155" name="Rectangle 1027"/>
          <p:cNvSpPr>
            <a:spLocks noGrp="1" noChangeArrowheads="1"/>
          </p:cNvSpPr>
          <p:nvPr>
            <p:ph type="body" idx="1"/>
          </p:nvPr>
        </p:nvSpPr>
        <p:spPr>
          <a:xfrm>
            <a:off x="152400" y="1671638"/>
            <a:ext cx="5440536" cy="4652962"/>
          </a:xfrm>
        </p:spPr>
        <p:txBody>
          <a:bodyPr/>
          <a:lstStyle/>
          <a:p>
            <a:r>
              <a:rPr lang="en-US" sz="2400" dirty="0"/>
              <a:t>Execution: Stages 2-4</a:t>
            </a:r>
          </a:p>
          <a:p>
            <a:pPr lvl="1"/>
            <a:r>
              <a:rPr lang="en-US" sz="2200" dirty="0" smtClean="0"/>
              <a:t>Planning (a </a:t>
            </a:r>
            <a:r>
              <a:rPr lang="en-US" sz="2200" dirty="0"/>
              <a:t>specific action to satisfy the goal)</a:t>
            </a:r>
          </a:p>
          <a:p>
            <a:pPr lvl="1"/>
            <a:r>
              <a:rPr lang="en-US" sz="2200" dirty="0" smtClean="0"/>
              <a:t>Specifying the action (within </a:t>
            </a:r>
            <a:r>
              <a:rPr lang="en-US" sz="2200" dirty="0"/>
              <a:t>the system) </a:t>
            </a:r>
          </a:p>
          <a:p>
            <a:pPr lvl="1"/>
            <a:r>
              <a:rPr lang="en-US" sz="2200" dirty="0"/>
              <a:t>Executing the action (within the system)</a:t>
            </a:r>
          </a:p>
          <a:p>
            <a:r>
              <a:rPr lang="en-US" sz="2400" dirty="0"/>
              <a:t>Can user perform action without extra effort?</a:t>
            </a:r>
          </a:p>
          <a:p>
            <a:r>
              <a:rPr lang="en-US" sz="2400" dirty="0"/>
              <a:t>Do system-level actions match the ones the user wants to perform?</a:t>
            </a:r>
          </a:p>
          <a:p>
            <a:pPr lvl="1"/>
            <a:endParaRPr lang="en-US" dirty="0"/>
          </a:p>
        </p:txBody>
      </p:sp>
      <p:pic>
        <p:nvPicPr>
          <p:cNvPr id="5" name="Picture 4"/>
          <p:cNvPicPr>
            <a:picLocks noChangeAspect="1"/>
          </p:cNvPicPr>
          <p:nvPr/>
        </p:nvPicPr>
        <p:blipFill>
          <a:blip r:embed="rId2"/>
          <a:stretch>
            <a:fillRect/>
          </a:stretch>
        </p:blipFill>
        <p:spPr>
          <a:xfrm>
            <a:off x="5592936" y="2133600"/>
            <a:ext cx="3382500" cy="3124200"/>
          </a:xfrm>
          <a:prstGeom prst="rect">
            <a:avLst/>
          </a:prstGeom>
        </p:spPr>
      </p:pic>
      <p:sp>
        <p:nvSpPr>
          <p:cNvPr id="6" name="Rectangle 5"/>
          <p:cNvSpPr/>
          <p:nvPr/>
        </p:nvSpPr>
        <p:spPr bwMode="auto">
          <a:xfrm>
            <a:off x="5715000" y="2781300"/>
            <a:ext cx="1371600" cy="19431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892862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875C49-97F3-4278-80A4-91307168E20D}" type="slidenum">
              <a:rPr lang="en-GB"/>
              <a:pPr/>
              <a:t>8</a:t>
            </a:fld>
            <a:endParaRPr lang="en-GB"/>
          </a:p>
        </p:txBody>
      </p:sp>
      <p:sp>
        <p:nvSpPr>
          <p:cNvPr id="178178" name="Rectangle 1026"/>
          <p:cNvSpPr>
            <a:spLocks noGrp="1" noChangeArrowheads="1"/>
          </p:cNvSpPr>
          <p:nvPr>
            <p:ph type="title"/>
          </p:nvPr>
        </p:nvSpPr>
        <p:spPr/>
        <p:txBody>
          <a:bodyPr/>
          <a:lstStyle/>
          <a:p>
            <a:r>
              <a:rPr lang="en-US" sz="3600" dirty="0"/>
              <a:t>Gulf of Evaluation </a:t>
            </a:r>
            <a:r>
              <a:rPr lang="en-US" sz="3600" dirty="0" smtClean="0"/>
              <a:t>occurs </a:t>
            </a:r>
            <a:r>
              <a:rPr lang="en-US" sz="3600" dirty="0"/>
              <a:t>w</a:t>
            </a:r>
            <a:r>
              <a:rPr lang="en-US" sz="3600" dirty="0" smtClean="0"/>
              <a:t>hen </a:t>
            </a:r>
            <a:r>
              <a:rPr lang="en-US" sz="3600" dirty="0"/>
              <a:t>u</a:t>
            </a:r>
            <a:r>
              <a:rPr lang="en-US" sz="3600" dirty="0" smtClean="0"/>
              <a:t>ser </a:t>
            </a:r>
            <a:r>
              <a:rPr lang="en-US" sz="3600" dirty="0"/>
              <a:t>c</a:t>
            </a:r>
            <a:r>
              <a:rPr lang="en-US" sz="3600" dirty="0" smtClean="0"/>
              <a:t>an’t </a:t>
            </a:r>
            <a:r>
              <a:rPr lang="en-US" sz="3600" dirty="0"/>
              <a:t>t</a:t>
            </a:r>
            <a:r>
              <a:rPr lang="en-US" sz="3600" dirty="0" smtClean="0"/>
              <a:t>ell </a:t>
            </a:r>
            <a:r>
              <a:rPr lang="en-US" sz="3600" dirty="0"/>
              <a:t>w</a:t>
            </a:r>
            <a:r>
              <a:rPr lang="en-US" sz="3600" dirty="0" smtClean="0"/>
              <a:t>hether </a:t>
            </a:r>
            <a:r>
              <a:rPr lang="en-US" sz="3600" dirty="0"/>
              <a:t>a</a:t>
            </a:r>
            <a:r>
              <a:rPr lang="en-US" sz="3600" dirty="0" smtClean="0"/>
              <a:t>ction </a:t>
            </a:r>
            <a:r>
              <a:rPr lang="en-US" sz="3600" dirty="0"/>
              <a:t>s</a:t>
            </a:r>
            <a:r>
              <a:rPr lang="en-US" sz="3600" dirty="0" smtClean="0"/>
              <a:t>ucceeded</a:t>
            </a:r>
            <a:endParaRPr lang="en-US" sz="3600" dirty="0"/>
          </a:p>
        </p:txBody>
      </p:sp>
      <p:sp>
        <p:nvSpPr>
          <p:cNvPr id="178179" name="Rectangle 1027"/>
          <p:cNvSpPr>
            <a:spLocks noGrp="1" noChangeArrowheads="1"/>
          </p:cNvSpPr>
          <p:nvPr>
            <p:ph type="body" idx="1"/>
          </p:nvPr>
        </p:nvSpPr>
        <p:spPr>
          <a:xfrm>
            <a:off x="152400" y="1671638"/>
            <a:ext cx="6096000" cy="4652962"/>
          </a:xfrm>
        </p:spPr>
        <p:txBody>
          <a:bodyPr/>
          <a:lstStyle/>
          <a:p>
            <a:pPr>
              <a:lnSpc>
                <a:spcPct val="90000"/>
              </a:lnSpc>
            </a:pPr>
            <a:r>
              <a:rPr lang="en-US" sz="2200" dirty="0"/>
              <a:t>Evaluation: Stages 5-7</a:t>
            </a:r>
          </a:p>
          <a:p>
            <a:pPr lvl="1">
              <a:lnSpc>
                <a:spcPct val="90000"/>
              </a:lnSpc>
            </a:pPr>
            <a:r>
              <a:rPr lang="en-US" sz="2200" dirty="0"/>
              <a:t>Perceiving the state of the system</a:t>
            </a:r>
          </a:p>
          <a:p>
            <a:pPr lvl="1">
              <a:lnSpc>
                <a:spcPct val="90000"/>
              </a:lnSpc>
            </a:pPr>
            <a:r>
              <a:rPr lang="en-US" sz="2200" dirty="0"/>
              <a:t>Interpreting the state of the system</a:t>
            </a:r>
          </a:p>
          <a:p>
            <a:pPr lvl="1">
              <a:lnSpc>
                <a:spcPct val="90000"/>
              </a:lnSpc>
            </a:pPr>
            <a:r>
              <a:rPr lang="en-US" sz="2200" dirty="0" smtClean="0"/>
              <a:t>Comparing the outcome against the goal</a:t>
            </a:r>
            <a:endParaRPr lang="en-US" sz="2200" dirty="0"/>
          </a:p>
          <a:p>
            <a:pPr>
              <a:lnSpc>
                <a:spcPct val="90000"/>
              </a:lnSpc>
            </a:pPr>
            <a:r>
              <a:rPr lang="en-US" sz="2200" dirty="0"/>
              <a:t>Does system provide physical representation that enables </a:t>
            </a:r>
            <a:r>
              <a:rPr lang="en-US" sz="2200" dirty="0" smtClean="0"/>
              <a:t>user </a:t>
            </a:r>
            <a:r>
              <a:rPr lang="en-US" sz="2200" dirty="0"/>
              <a:t>to easily interpret result of action?</a:t>
            </a:r>
          </a:p>
          <a:p>
            <a:pPr>
              <a:lnSpc>
                <a:spcPct val="90000"/>
              </a:lnSpc>
            </a:pPr>
            <a:r>
              <a:rPr lang="en-US" sz="2200" dirty="0"/>
              <a:t>System should provide info. on its state that</a:t>
            </a:r>
          </a:p>
          <a:p>
            <a:pPr lvl="1">
              <a:lnSpc>
                <a:spcPct val="90000"/>
              </a:lnSpc>
            </a:pPr>
            <a:r>
              <a:rPr lang="en-US" sz="2200" dirty="0"/>
              <a:t>is easy to obtain</a:t>
            </a:r>
          </a:p>
          <a:p>
            <a:pPr lvl="1">
              <a:lnSpc>
                <a:spcPct val="90000"/>
              </a:lnSpc>
            </a:pPr>
            <a:r>
              <a:rPr lang="en-US" sz="2200" dirty="0"/>
              <a:t>is easy to interpret</a:t>
            </a:r>
          </a:p>
          <a:p>
            <a:pPr lvl="1">
              <a:lnSpc>
                <a:spcPct val="90000"/>
              </a:lnSpc>
            </a:pPr>
            <a:r>
              <a:rPr lang="en-US" sz="2200" dirty="0"/>
              <a:t>matches the way the user thinks about system</a:t>
            </a:r>
          </a:p>
          <a:p>
            <a:pPr lvl="1">
              <a:lnSpc>
                <a:spcPct val="90000"/>
              </a:lnSpc>
            </a:pPr>
            <a:endParaRPr lang="en-US" sz="2400" dirty="0"/>
          </a:p>
        </p:txBody>
      </p:sp>
      <p:pic>
        <p:nvPicPr>
          <p:cNvPr id="5" name="Picture 4"/>
          <p:cNvPicPr>
            <a:picLocks noChangeAspect="1"/>
          </p:cNvPicPr>
          <p:nvPr/>
        </p:nvPicPr>
        <p:blipFill>
          <a:blip r:embed="rId2"/>
          <a:stretch>
            <a:fillRect/>
          </a:stretch>
        </p:blipFill>
        <p:spPr>
          <a:xfrm>
            <a:off x="6096000" y="2743200"/>
            <a:ext cx="2928750" cy="2705100"/>
          </a:xfrm>
          <a:prstGeom prst="rect">
            <a:avLst/>
          </a:prstGeom>
        </p:spPr>
      </p:pic>
      <p:sp>
        <p:nvSpPr>
          <p:cNvPr id="2" name="Rectangle 1"/>
          <p:cNvSpPr/>
          <p:nvPr/>
        </p:nvSpPr>
        <p:spPr bwMode="auto">
          <a:xfrm>
            <a:off x="7800932" y="3200400"/>
            <a:ext cx="1168400" cy="1828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849981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D6BE6B5-2146-459E-BB7E-5A2417F205AA}" type="slidenum">
              <a:rPr lang="en-GB"/>
              <a:pPr/>
              <a:t>9</a:t>
            </a:fld>
            <a:endParaRPr lang="en-GB"/>
          </a:p>
        </p:txBody>
      </p:sp>
      <p:sp>
        <p:nvSpPr>
          <p:cNvPr id="176130" name="Rectangle 1026"/>
          <p:cNvSpPr>
            <a:spLocks noGrp="1" noChangeArrowheads="1"/>
          </p:cNvSpPr>
          <p:nvPr>
            <p:ph type="title"/>
          </p:nvPr>
        </p:nvSpPr>
        <p:spPr/>
        <p:txBody>
          <a:bodyPr/>
          <a:lstStyle/>
          <a:p>
            <a:r>
              <a:rPr lang="en-US"/>
              <a:t>Example: Shortening a Microsoft Word Document</a:t>
            </a:r>
          </a:p>
        </p:txBody>
      </p:sp>
      <p:sp>
        <p:nvSpPr>
          <p:cNvPr id="176131" name="Rectangle 1027"/>
          <p:cNvSpPr>
            <a:spLocks noGrp="1" noChangeArrowheads="1"/>
          </p:cNvSpPr>
          <p:nvPr>
            <p:ph type="body" idx="1"/>
          </p:nvPr>
        </p:nvSpPr>
        <p:spPr>
          <a:xfrm>
            <a:off x="152400" y="1501308"/>
            <a:ext cx="4875110" cy="4652962"/>
          </a:xfrm>
        </p:spPr>
        <p:txBody>
          <a:bodyPr/>
          <a:lstStyle/>
          <a:p>
            <a:r>
              <a:rPr lang="en-US" sz="2200" u="sng" dirty="0" smtClean="0"/>
              <a:t>Goal</a:t>
            </a:r>
            <a:r>
              <a:rPr lang="en-US" sz="2200" dirty="0" smtClean="0"/>
              <a:t>: Shorten the document</a:t>
            </a:r>
          </a:p>
          <a:p>
            <a:r>
              <a:rPr lang="en-US" sz="2200" u="sng" dirty="0" smtClean="0"/>
              <a:t>Plan</a:t>
            </a:r>
            <a:r>
              <a:rPr lang="en-US" sz="2200" dirty="0" smtClean="0"/>
              <a:t>: Delete </a:t>
            </a:r>
            <a:r>
              <a:rPr lang="en-US" sz="2200" dirty="0"/>
              <a:t>the word “</a:t>
            </a:r>
            <a:r>
              <a:rPr lang="en-US" sz="2200" dirty="0">
                <a:solidFill>
                  <a:srgbClr val="000000"/>
                </a:solidFill>
                <a:latin typeface="Arial" charset="0"/>
                <a:cs typeface="Arial" charset="0"/>
              </a:rPr>
              <a:t>outlaw</a:t>
            </a:r>
            <a:r>
              <a:rPr lang="en-US" sz="2200" dirty="0"/>
              <a:t>”</a:t>
            </a:r>
          </a:p>
          <a:p>
            <a:r>
              <a:rPr lang="en-US" sz="2200" u="sng" dirty="0" smtClean="0"/>
              <a:t>Specify</a:t>
            </a:r>
            <a:r>
              <a:rPr lang="en-US" sz="2200" dirty="0" smtClean="0"/>
              <a:t>: </a:t>
            </a:r>
            <a:r>
              <a:rPr lang="en-US" sz="2200" dirty="0"/>
              <a:t>P</a:t>
            </a:r>
            <a:r>
              <a:rPr lang="en-US" sz="2200" dirty="0" smtClean="0"/>
              <a:t>osition </a:t>
            </a:r>
            <a:r>
              <a:rPr lang="en-US" sz="2200" dirty="0"/>
              <a:t>cursor to right of word and hit delete multiple times (other actions are possible too)</a:t>
            </a:r>
          </a:p>
          <a:p>
            <a:r>
              <a:rPr lang="en-US" sz="2200" u="sng" dirty="0" smtClean="0"/>
              <a:t>Execute</a:t>
            </a:r>
            <a:r>
              <a:rPr lang="en-US" sz="2200" dirty="0" smtClean="0"/>
              <a:t>: </a:t>
            </a:r>
            <a:r>
              <a:rPr lang="en-US" sz="2200" dirty="0"/>
              <a:t>actually perform deletion</a:t>
            </a:r>
          </a:p>
          <a:p>
            <a:r>
              <a:rPr lang="en-US" sz="2200" u="sng" dirty="0" smtClean="0"/>
              <a:t>Perceive</a:t>
            </a:r>
            <a:r>
              <a:rPr lang="en-US" sz="2200" dirty="0" smtClean="0"/>
              <a:t>: </a:t>
            </a:r>
            <a:r>
              <a:rPr lang="en-US" sz="2200" dirty="0"/>
              <a:t>Letters are disappearing. . .</a:t>
            </a:r>
          </a:p>
          <a:p>
            <a:r>
              <a:rPr lang="en-US" sz="2200" u="sng" dirty="0"/>
              <a:t>Interpret state</a:t>
            </a:r>
            <a:r>
              <a:rPr lang="en-US" sz="2200" dirty="0"/>
              <a:t>: Word is being deleted</a:t>
            </a:r>
          </a:p>
          <a:p>
            <a:r>
              <a:rPr lang="en-US" sz="2200" u="sng" dirty="0" smtClean="0"/>
              <a:t>Compare</a:t>
            </a:r>
            <a:r>
              <a:rPr lang="en-US" sz="2200" dirty="0" smtClean="0"/>
              <a:t>: Goal met!</a:t>
            </a:r>
            <a:endParaRPr lang="en-US" sz="2200" dirty="0"/>
          </a:p>
        </p:txBody>
      </p:sp>
      <p:pic>
        <p:nvPicPr>
          <p:cNvPr id="2" name="Picture 1"/>
          <p:cNvPicPr>
            <a:picLocks noChangeAspect="1"/>
          </p:cNvPicPr>
          <p:nvPr/>
        </p:nvPicPr>
        <p:blipFill>
          <a:blip r:embed="rId3"/>
          <a:stretch>
            <a:fillRect/>
          </a:stretch>
        </p:blipFill>
        <p:spPr>
          <a:xfrm>
            <a:off x="5014155" y="2133600"/>
            <a:ext cx="3977445" cy="3276600"/>
          </a:xfrm>
          <a:prstGeom prst="rect">
            <a:avLst/>
          </a:prstGeom>
        </p:spPr>
      </p:pic>
    </p:spTree>
    <p:extLst>
      <p:ext uri="{BB962C8B-B14F-4D97-AF65-F5344CB8AC3E}">
        <p14:creationId xmlns:p14="http://schemas.microsoft.com/office/powerpoint/2010/main" val="2556157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4673</TotalTime>
  <Words>2052</Words>
  <Application>Microsoft Office PowerPoint</Application>
  <PresentationFormat>On-screen Show (4:3)</PresentationFormat>
  <Paragraphs>256</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vt:lpstr>
      <vt:lpstr>Verdana</vt:lpstr>
      <vt:lpstr>Wingdings</vt:lpstr>
      <vt:lpstr>idbook</vt:lpstr>
      <vt:lpstr> Seven Stages of Action (Norman 2) </vt:lpstr>
      <vt:lpstr>Norman on the importance of understanding people</vt:lpstr>
      <vt:lpstr>This class is about how humans act in the world (Norman Ch. 2)</vt:lpstr>
      <vt:lpstr>Reading Quiz Question #1</vt:lpstr>
      <vt:lpstr>Reading Quiz Question #2</vt:lpstr>
      <vt:lpstr>Seven Stages of Action Model</vt:lpstr>
      <vt:lpstr> Gulf of Execution occurs when user can’t map intention to action</vt:lpstr>
      <vt:lpstr>Gulf of Evaluation occurs when user can’t tell whether action succeeded</vt:lpstr>
      <vt:lpstr>Example: Shortening a Microsoft Word Document</vt:lpstr>
      <vt:lpstr>Example: Change Course Schedule in MS Excel</vt:lpstr>
      <vt:lpstr>You Try It: MS Word Editing Sequence</vt:lpstr>
      <vt:lpstr>For reflection…</vt:lpstr>
      <vt:lpstr>Possible solution (Possible Gulf of Exec. in Blue)</vt:lpstr>
      <vt:lpstr>In practice, things aren’t so simple (or so complicated!)</vt:lpstr>
      <vt:lpstr>This Class is About How Humans Act in the World (Ch. 2 + CW Supplement)</vt:lpstr>
      <vt:lpstr>Reading Question #3</vt:lpstr>
      <vt:lpstr>Reading Question #4</vt:lpstr>
      <vt:lpstr>Reading Question #5</vt:lpstr>
      <vt:lpstr>Three levels of cognitive and emotional processing</vt:lpstr>
      <vt:lpstr>Three levels of processing fit seamlessly into action model</vt:lpstr>
      <vt:lpstr>This Class is About How Humans Act in the World (Ch. 2 + CW Supplement)</vt:lpstr>
      <vt:lpstr>Reading Question #6 (Extra Credit!)</vt:lpstr>
      <vt:lpstr>Norman’s model of human action has implications for design</vt:lpstr>
      <vt:lpstr>Design implication: Do not blame the user! (p. 65)</vt:lpstr>
      <vt:lpstr>This Class is About How Humans Act in the World (Ch. 2 + CW Supplement)</vt:lpstr>
      <vt:lpstr>Designer Studio: Programmable Thermostat</vt:lpstr>
      <vt:lpstr>A Possible Design Method (Based on “10+10” Method in optional Greenberg text)</vt:lpstr>
      <vt:lpstr>Announcements</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149</cp:revision>
  <dcterms:created xsi:type="dcterms:W3CDTF">2001-04-10T10:22:28Z</dcterms:created>
  <dcterms:modified xsi:type="dcterms:W3CDTF">2017-01-19T00:50:49Z</dcterms:modified>
</cp:coreProperties>
</file>