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8"/>
  </p:notesMasterIdLst>
  <p:sldIdLst>
    <p:sldId id="256" r:id="rId2"/>
    <p:sldId id="514" r:id="rId3"/>
    <p:sldId id="502" r:id="rId4"/>
    <p:sldId id="599" r:id="rId5"/>
    <p:sldId id="629" r:id="rId6"/>
    <p:sldId id="600" r:id="rId7"/>
    <p:sldId id="601" r:id="rId8"/>
    <p:sldId id="602" r:id="rId9"/>
    <p:sldId id="603" r:id="rId10"/>
    <p:sldId id="633" r:id="rId11"/>
    <p:sldId id="631" r:id="rId12"/>
    <p:sldId id="632" r:id="rId13"/>
    <p:sldId id="604" r:id="rId14"/>
    <p:sldId id="630" r:id="rId15"/>
    <p:sldId id="605" r:id="rId16"/>
    <p:sldId id="606" r:id="rId17"/>
    <p:sldId id="607" r:id="rId18"/>
    <p:sldId id="634" r:id="rId19"/>
    <p:sldId id="655" r:id="rId20"/>
    <p:sldId id="609" r:id="rId21"/>
    <p:sldId id="611" r:id="rId22"/>
    <p:sldId id="638" r:id="rId23"/>
    <p:sldId id="637" r:id="rId24"/>
    <p:sldId id="639" r:id="rId25"/>
    <p:sldId id="640" r:id="rId26"/>
    <p:sldId id="612" r:id="rId27"/>
    <p:sldId id="608" r:id="rId28"/>
    <p:sldId id="641" r:id="rId29"/>
    <p:sldId id="642" r:id="rId30"/>
    <p:sldId id="643" r:id="rId31"/>
    <p:sldId id="644" r:id="rId32"/>
    <p:sldId id="645" r:id="rId33"/>
    <p:sldId id="656" r:id="rId34"/>
    <p:sldId id="613" r:id="rId35"/>
    <p:sldId id="614" r:id="rId36"/>
    <p:sldId id="651" r:id="rId37"/>
    <p:sldId id="652" r:id="rId38"/>
    <p:sldId id="646" r:id="rId39"/>
    <p:sldId id="647" r:id="rId40"/>
    <p:sldId id="648" r:id="rId41"/>
    <p:sldId id="649" r:id="rId42"/>
    <p:sldId id="650" r:id="rId43"/>
    <p:sldId id="654" r:id="rId44"/>
    <p:sldId id="657" r:id="rId45"/>
    <p:sldId id="658" r:id="rId46"/>
    <p:sldId id="536" r:id="rId47"/>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4" autoAdjust="0"/>
    <p:restoredTop sz="66482" autoAdjust="0"/>
  </p:normalViewPr>
  <p:slideViewPr>
    <p:cSldViewPr>
      <p:cViewPr varScale="1">
        <p:scale>
          <a:sx n="68" d="100"/>
          <a:sy n="68"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Artist</a:t>
            </a:r>
            <a:r>
              <a:rPr lang="en-US" baseline="0" dirty="0" smtClean="0"/>
              <a:t> Jackson Pollock</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a:t>
            </a:r>
            <a:r>
              <a:rPr lang="en-US" dirty="0" err="1" smtClean="0"/>
              <a:t>dockable</a:t>
            </a:r>
            <a:r>
              <a:rPr lang="en-US" baseline="0" dirty="0" smtClean="0"/>
              <a:t> help could be an issue!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286062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can’t I select text in Adobe Reader?</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4209721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Corollary:</a:t>
            </a:r>
            <a:r>
              <a:rPr lang="en-US" baseline="0" dirty="0" smtClean="0"/>
              <a:t> Once a user is working down a goal path, don’t distract the user!</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12</a:t>
            </a:fld>
            <a:endParaRPr lang="en-US"/>
          </a:p>
        </p:txBody>
      </p:sp>
    </p:spTree>
    <p:extLst>
      <p:ext uri="{BB962C8B-B14F-4D97-AF65-F5344CB8AC3E}">
        <p14:creationId xmlns:p14="http://schemas.microsoft.com/office/powerpoint/2010/main" val="378101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10761968-8124-4B97-8EA6-76ED1A3B1A00}" type="slidenum">
              <a:rPr lang="en-US" altLang="en-US" sz="1200"/>
              <a:pPr/>
              <a:t>13</a:t>
            </a:fld>
            <a:endParaRPr lang="en-US" altLang="en-US" sz="1200"/>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Long-term memory</a:t>
            </a:r>
          </a:p>
          <a:p>
            <a:pPr>
              <a:buFontTx/>
              <a:buChar char="-"/>
            </a:pPr>
            <a:r>
              <a:rPr lang="en-US" altLang="en-US" dirty="0" smtClean="0">
                <a:latin typeface="Times" panose="02020603050405020304" pitchFamily="18" charset="0"/>
              </a:rPr>
              <a:t>Everything we’ve ever experienced is stored in there, but…</a:t>
            </a:r>
          </a:p>
          <a:p>
            <a:pPr>
              <a:buFontTx/>
              <a:buChar char="-"/>
            </a:pPr>
            <a:r>
              <a:rPr lang="en-US" altLang="en-US" dirty="0" smtClean="0">
                <a:latin typeface="Times" panose="02020603050405020304" pitchFamily="18" charset="0"/>
              </a:rPr>
              <a:t>It’s full of errors</a:t>
            </a:r>
          </a:p>
          <a:p>
            <a:pPr lvl="1">
              <a:buFontTx/>
              <a:buChar char="-"/>
            </a:pPr>
            <a:r>
              <a:rPr lang="en-US" altLang="en-US" dirty="0" smtClean="0">
                <a:latin typeface="Times" panose="02020603050405020304" pitchFamily="18" charset="0"/>
              </a:rPr>
              <a:t>I have a vivid memory of being run over by a plow as a child, but my father says it happened to my brother.  One of us has a faulty memory.</a:t>
            </a:r>
          </a:p>
          <a:p>
            <a:pPr lvl="1">
              <a:buFontTx/>
              <a:buChar char="-"/>
            </a:pPr>
            <a:r>
              <a:rPr lang="en-US" altLang="en-US" dirty="0" smtClean="0">
                <a:latin typeface="Times" panose="02020603050405020304" pitchFamily="18" charset="0"/>
              </a:rPr>
              <a:t>Microsoft Word users remember a command to insert a page number, but not which menu it was on.</a:t>
            </a:r>
          </a:p>
          <a:p>
            <a:pPr>
              <a:buFontTx/>
              <a:buChar char="-"/>
            </a:pPr>
            <a:r>
              <a:rPr lang="en-US" altLang="en-US" dirty="0" smtClean="0">
                <a:latin typeface="Times" panose="02020603050405020304" pitchFamily="18" charset="0"/>
              </a:rPr>
              <a:t>Memories are weighted based on the emotions we felt at the time.</a:t>
            </a:r>
          </a:p>
          <a:p>
            <a:pPr lvl="1">
              <a:buFontTx/>
              <a:buChar char="-"/>
            </a:pPr>
            <a:r>
              <a:rPr lang="en-US" altLang="en-US" dirty="0" smtClean="0">
                <a:latin typeface="Times" panose="02020603050405020304" pitchFamily="18" charset="0"/>
              </a:rPr>
              <a:t>I remember my first day at nursery school, but not my fifth day.</a:t>
            </a:r>
          </a:p>
          <a:p>
            <a:pPr lvl="1">
              <a:buFontTx/>
              <a:buChar char="-"/>
            </a:pPr>
            <a:r>
              <a:rPr lang="en-US" altLang="en-US" dirty="0" smtClean="0">
                <a:latin typeface="Times" panose="02020603050405020304" pitchFamily="18" charset="0"/>
              </a:rPr>
              <a:t>The dog was excited when he saw a cat in the bush, so that memory was strong &amp; vivid.</a:t>
            </a:r>
          </a:p>
          <a:p>
            <a:pPr>
              <a:buFontTx/>
              <a:buChar char="-"/>
            </a:pPr>
            <a:r>
              <a:rPr lang="en-US" altLang="en-US" dirty="0" smtClean="0">
                <a:latin typeface="Times" panose="02020603050405020304" pitchFamily="18" charset="0"/>
              </a:rPr>
              <a:t>Because our LTM is unreliable, we invent and use memory aids:</a:t>
            </a:r>
          </a:p>
          <a:p>
            <a:r>
              <a:rPr lang="en-US" altLang="en-US" dirty="0" smtClean="0">
                <a:latin typeface="Times" panose="02020603050405020304" pitchFamily="18" charset="0"/>
              </a:rPr>
              <a:t>   writing, making lists, </a:t>
            </a:r>
            <a:r>
              <a:rPr lang="en-US" altLang="en-US" dirty="0" err="1" smtClean="0">
                <a:latin typeface="Times" panose="02020603050405020304" pitchFamily="18" charset="0"/>
              </a:rPr>
              <a:t>mneumonics</a:t>
            </a:r>
            <a:r>
              <a:rPr lang="en-US" altLang="en-US" dirty="0" smtClean="0">
                <a:latin typeface="Times" panose="02020603050405020304" pitchFamily="18" charset="0"/>
              </a:rPr>
              <a:t> (every good boy…), phone directories, datebooks, PDAs, computers</a:t>
            </a:r>
          </a:p>
          <a:p>
            <a:pPr>
              <a:buFontTx/>
              <a:buChar char="-"/>
            </a:pPr>
            <a:r>
              <a:rPr lang="en-US" altLang="en-US" dirty="0" smtClean="0">
                <a:latin typeface="Times" panose="02020603050405020304" pitchFamily="18" charset="0"/>
              </a:rPr>
              <a:t>Memories change over time:</a:t>
            </a:r>
          </a:p>
          <a:p>
            <a:pPr lvl="1">
              <a:buFontTx/>
              <a:buChar char="-"/>
            </a:pPr>
            <a:r>
              <a:rPr lang="en-US" altLang="en-US" dirty="0" smtClean="0">
                <a:latin typeface="Times" panose="02020603050405020304" pitchFamily="18" charset="0"/>
              </a:rPr>
              <a:t>E.g., on an ocean cruise, you see a whale-shark, but later you assure your friends you saw a whale.</a:t>
            </a:r>
          </a:p>
          <a:p>
            <a:pPr lvl="1">
              <a:buFontTx/>
              <a:buChar char="-"/>
            </a:pPr>
            <a:r>
              <a:rPr lang="en-US" altLang="en-US" dirty="0" smtClean="0">
                <a:latin typeface="Times" panose="02020603050405020304" pitchFamily="18" charset="0"/>
              </a:rPr>
              <a:t>President Reagan remembered being in Europe in WW2, but was only in a movie about it.</a:t>
            </a:r>
          </a:p>
        </p:txBody>
      </p:sp>
    </p:spTree>
    <p:extLst>
      <p:ext uri="{BB962C8B-B14F-4D97-AF65-F5344CB8AC3E}">
        <p14:creationId xmlns:p14="http://schemas.microsoft.com/office/powerpoint/2010/main" val="3228169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Uses “</a:t>
            </a:r>
            <a:r>
              <a:rPr lang="en-US" dirty="0" err="1" smtClean="0"/>
              <a:t>lossy</a:t>
            </a:r>
            <a:r>
              <a:rPr lang="en-US" dirty="0" smtClean="0"/>
              <a:t>” compression methods</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14</a:t>
            </a:fld>
            <a:endParaRPr lang="en-US"/>
          </a:p>
        </p:txBody>
      </p:sp>
    </p:spTree>
    <p:extLst>
      <p:ext uri="{BB962C8B-B14F-4D97-AF65-F5344CB8AC3E}">
        <p14:creationId xmlns:p14="http://schemas.microsoft.com/office/powerpoint/2010/main" val="160920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FAA51677-6657-4376-A6BF-B50030BFF740}" type="slidenum">
              <a:rPr lang="en-US" altLang="en-US" sz="1200"/>
              <a:pPr/>
              <a:t>15</a:t>
            </a:fld>
            <a:endParaRPr lang="en-US" altLang="en-US" sz="1200"/>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Long-term memory</a:t>
            </a:r>
          </a:p>
          <a:p>
            <a:pPr>
              <a:buFontTx/>
              <a:buChar char="-"/>
            </a:pPr>
            <a:r>
              <a:rPr lang="en-US" altLang="en-US" dirty="0" smtClean="0">
                <a:latin typeface="Times" panose="02020603050405020304" pitchFamily="18" charset="0"/>
              </a:rPr>
              <a:t>In that slide showing tools, was there a roll of tape?  (Yes)</a:t>
            </a:r>
          </a:p>
          <a:p>
            <a:pPr>
              <a:buFontTx/>
              <a:buChar char="-"/>
            </a:pPr>
            <a:r>
              <a:rPr lang="en-US" altLang="en-US" dirty="0" smtClean="0">
                <a:latin typeface="Times" panose="02020603050405020304" pitchFamily="18" charset="0"/>
              </a:rPr>
              <a:t>What was your previous phone number?</a:t>
            </a:r>
          </a:p>
          <a:p>
            <a:pPr>
              <a:buFontTx/>
              <a:buChar char="-"/>
            </a:pPr>
            <a:r>
              <a:rPr lang="en-US" altLang="en-US" dirty="0" smtClean="0">
                <a:latin typeface="Times" panose="02020603050405020304" pitchFamily="18" charset="0"/>
              </a:rPr>
              <a:t>Pollack painting or </a:t>
            </a:r>
            <a:r>
              <a:rPr lang="en-US" altLang="en-US" dirty="0" err="1" smtClean="0">
                <a:latin typeface="Times" panose="02020603050405020304" pitchFamily="18" charset="0"/>
              </a:rPr>
              <a:t>dalmatian</a:t>
            </a:r>
            <a:endParaRPr lang="en-US" altLang="en-US" dirty="0" smtClean="0">
              <a:latin typeface="Times" panose="02020603050405020304" pitchFamily="18" charset="0"/>
            </a:endParaRPr>
          </a:p>
          <a:p>
            <a:pPr>
              <a:buFontTx/>
              <a:buChar char="-"/>
            </a:pPr>
            <a:endParaRPr lang="en-US" altLang="en-US" dirty="0" smtClean="0">
              <a:latin typeface="Times" panose="02020603050405020304" pitchFamily="18" charset="0"/>
            </a:endParaRPr>
          </a:p>
        </p:txBody>
      </p:sp>
    </p:spTree>
    <p:extLst>
      <p:ext uri="{BB962C8B-B14F-4D97-AF65-F5344CB8AC3E}">
        <p14:creationId xmlns:p14="http://schemas.microsoft.com/office/powerpoint/2010/main" val="1875934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DBE78257-967E-4706-9DD7-5CD08AB5800E}" type="slidenum">
              <a:rPr lang="en-US" altLang="en-US" sz="1200"/>
              <a:pPr/>
              <a:t>16</a:t>
            </a:fld>
            <a:endParaRPr lang="en-US" altLang="en-US" sz="1200"/>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Thumbs down</a:t>
            </a:r>
          </a:p>
        </p:txBody>
      </p:sp>
    </p:spTree>
    <p:extLst>
      <p:ext uri="{BB962C8B-B14F-4D97-AF65-F5344CB8AC3E}">
        <p14:creationId xmlns:p14="http://schemas.microsoft.com/office/powerpoint/2010/main" val="2248089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2F20EE7C-548E-468A-A469-68D87DB72A14}" type="slidenum">
              <a:rPr lang="en-US" altLang="en-US" sz="1200"/>
              <a:pPr/>
              <a:t>17</a:t>
            </a:fld>
            <a:endParaRPr lang="en-US" altLang="en-US" sz="1200"/>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Better,</a:t>
            </a:r>
            <a:r>
              <a:rPr lang="en-US" altLang="en-US" baseline="0" dirty="0" smtClean="0">
                <a:latin typeface="Times" panose="02020603050405020304" pitchFamily="18" charset="0"/>
              </a:rPr>
              <a:t> but still burdens memory, since people may have trouble answering these questions. Some questions could have many possible answers.</a:t>
            </a:r>
            <a:endParaRPr lang="en-US" altLang="en-US" dirty="0" smtClean="0">
              <a:latin typeface="Times" panose="02020603050405020304" pitchFamily="18" charset="0"/>
            </a:endParaRPr>
          </a:p>
        </p:txBody>
      </p:sp>
    </p:spTree>
    <p:extLst>
      <p:ext uri="{BB962C8B-B14F-4D97-AF65-F5344CB8AC3E}">
        <p14:creationId xmlns:p14="http://schemas.microsoft.com/office/powerpoint/2010/main" val="15565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Powerpoint</a:t>
            </a:r>
            <a:r>
              <a:rPr lang="en-US" dirty="0" smtClean="0"/>
              <a:t>, Word, and Excel all exhibit consistency</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2986952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r>
              <a:rPr lang="en-US" baseline="0" dirty="0" smtClean="0"/>
              <a:t> Today is a reading questions holiday! </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19</a:t>
            </a:fld>
            <a:endParaRPr lang="en-US"/>
          </a:p>
        </p:txBody>
      </p:sp>
    </p:spTree>
    <p:extLst>
      <p:ext uri="{BB962C8B-B14F-4D97-AF65-F5344CB8AC3E}">
        <p14:creationId xmlns:p14="http://schemas.microsoft.com/office/powerpoint/2010/main" val="318091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a:t>
            </a:fld>
            <a:endParaRPr lang="en-US"/>
          </a:p>
        </p:txBody>
      </p:sp>
    </p:spTree>
    <p:extLst>
      <p:ext uri="{BB962C8B-B14F-4D97-AF65-F5344CB8AC3E}">
        <p14:creationId xmlns:p14="http://schemas.microsoft.com/office/powerpoint/2010/main" val="3491279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83FD2020-E366-4BFD-BA23-1A2663375552}" type="slidenum">
              <a:rPr lang="en-US" altLang="en-US" sz="1200"/>
              <a:pPr/>
              <a:t>20</a:t>
            </a:fld>
            <a:endParaRPr lang="en-US" altLang="en-US" sz="1200"/>
          </a:p>
        </p:txBody>
      </p:sp>
      <p:sp>
        <p:nvSpPr>
          <p:cNvPr id="55299" name="Rectangle 2"/>
          <p:cNvSpPr>
            <a:spLocks noGrp="1" noRot="1" noChangeAspect="1" noChangeArrowheads="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panose="02020603050405020304" pitchFamily="18" charset="0"/>
            </a:endParaRPr>
          </a:p>
        </p:txBody>
      </p:sp>
    </p:spTree>
    <p:extLst>
      <p:ext uri="{BB962C8B-B14F-4D97-AF65-F5344CB8AC3E}">
        <p14:creationId xmlns:p14="http://schemas.microsoft.com/office/powerpoint/2010/main" val="1136295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latin typeface="Times" panose="02020603050405020304" pitchFamily="18" charset="0"/>
              </a:rPr>
              <a:t>Also check out “Door study” at YouTube.</a:t>
            </a:r>
          </a:p>
          <a:p>
            <a:r>
              <a:rPr lang="en-US" altLang="en-US" smtClean="0">
                <a:latin typeface="Times" panose="02020603050405020304" pitchFamily="18" charset="0"/>
              </a:rPr>
              <a:t>And “Derren Brown Person Swap” show.</a:t>
            </a:r>
          </a:p>
        </p:txBody>
      </p:sp>
      <p:sp>
        <p:nvSpPr>
          <p:cNvPr id="593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E1DADC0B-5F98-4B09-A7B8-70A2095D0386}" type="slidenum">
              <a:rPr lang="en-US" altLang="en-US" sz="1200"/>
              <a:pPr/>
              <a:t>21</a:t>
            </a:fld>
            <a:endParaRPr lang="en-US" altLang="en-US" sz="1200"/>
          </a:p>
        </p:txBody>
      </p:sp>
    </p:spTree>
    <p:extLst>
      <p:ext uri="{BB962C8B-B14F-4D97-AF65-F5344CB8AC3E}">
        <p14:creationId xmlns:p14="http://schemas.microsoft.com/office/powerpoint/2010/main" val="1552095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demos 1, 2, and 3</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22</a:t>
            </a:fld>
            <a:endParaRPr lang="en-US"/>
          </a:p>
        </p:txBody>
      </p:sp>
    </p:spTree>
    <p:extLst>
      <p:ext uri="{BB962C8B-B14F-4D97-AF65-F5344CB8AC3E}">
        <p14:creationId xmlns:p14="http://schemas.microsoft.com/office/powerpoint/2010/main" val="2747953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flicker task demos (all five demos as time allows)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23</a:t>
            </a:fld>
            <a:endParaRPr lang="en-US"/>
          </a:p>
        </p:txBody>
      </p:sp>
    </p:spTree>
    <p:extLst>
      <p:ext uri="{BB962C8B-B14F-4D97-AF65-F5344CB8AC3E}">
        <p14:creationId xmlns:p14="http://schemas.microsoft.com/office/powerpoint/2010/main" val="3533812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story</a:t>
            </a:r>
            <a:r>
              <a:rPr lang="en-US" baseline="0" dirty="0" smtClean="0"/>
              <a:t> of missed flaps checklist on takeoff in two MD-80 accidents about a year about in the late 1980s. Checklists were laminated sheets of paper not meant to be checked/marked up. In complex </a:t>
            </a:r>
            <a:r>
              <a:rPr lang="en-US" baseline="0" dirty="0" err="1" smtClean="0"/>
              <a:t>takehoff</a:t>
            </a:r>
            <a:r>
              <a:rPr lang="en-US" baseline="0" dirty="0" smtClean="0"/>
              <a:t> scenarios involving changes in runways due to bad weather, pilots actually forgot to deploy flaps at takeoff, leading to immediate crash. To top it off, the warning systems on board had been intentionally dismantled, because they tended to go off during taxing and annoyed pilots, so they flipped the circuit breakers. </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25</a:t>
            </a:fld>
            <a:endParaRPr lang="en-US"/>
          </a:p>
        </p:txBody>
      </p:sp>
    </p:spTree>
    <p:extLst>
      <p:ext uri="{BB962C8B-B14F-4D97-AF65-F5344CB8AC3E}">
        <p14:creationId xmlns:p14="http://schemas.microsoft.com/office/powerpoint/2010/main" val="20453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7633A399-ABD6-48D5-B60F-51D4145BBC7B}" type="slidenum">
              <a:rPr lang="en-US" altLang="en-US" sz="1200"/>
              <a:pPr/>
              <a:t>26</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smtClean="0">
                <a:latin typeface="Times" panose="02020603050405020304" pitchFamily="18" charset="0"/>
              </a:rPr>
              <a:t>EXERCISE: More examples?</a:t>
            </a:r>
          </a:p>
          <a:p>
            <a:pPr>
              <a:buFontTx/>
              <a:buChar char="•"/>
            </a:pPr>
            <a:r>
              <a:rPr lang="en-US" altLang="en-US" smtClean="0">
                <a:latin typeface="Times" panose="02020603050405020304" pitchFamily="18" charset="0"/>
              </a:rPr>
              <a:t>Telephones are left off-hook</a:t>
            </a:r>
          </a:p>
          <a:p>
            <a:pPr>
              <a:buFontTx/>
              <a:buChar char="•"/>
            </a:pPr>
            <a:r>
              <a:rPr lang="en-US" altLang="en-US" smtClean="0">
                <a:latin typeface="Times" panose="02020603050405020304" pitchFamily="18" charset="0"/>
              </a:rPr>
              <a:t>Turn signals are left blinking</a:t>
            </a:r>
          </a:p>
          <a:p>
            <a:pPr>
              <a:buFontTx/>
              <a:buChar char="•"/>
            </a:pPr>
            <a:r>
              <a:rPr lang="en-US" altLang="en-US" smtClean="0">
                <a:latin typeface="Times" panose="02020603050405020304" pitchFamily="18" charset="0"/>
              </a:rPr>
              <a:t>Computers in libraries are left with the user still logged in</a:t>
            </a:r>
          </a:p>
          <a:p>
            <a:pPr>
              <a:buFontTx/>
              <a:buChar char="•"/>
            </a:pPr>
            <a:endParaRPr lang="en-US" altLang="en-US" smtClean="0">
              <a:latin typeface="Times" panose="02020603050405020304" pitchFamily="18" charset="0"/>
            </a:endParaRPr>
          </a:p>
          <a:p>
            <a:r>
              <a:rPr lang="en-US" altLang="en-US" smtClean="0">
                <a:latin typeface="Times" panose="02020603050405020304" pitchFamily="18" charset="0"/>
              </a:rPr>
              <a:t>EXERCISE: What are common solutions?</a:t>
            </a:r>
          </a:p>
          <a:p>
            <a:pPr>
              <a:buFontTx/>
              <a:buChar char="•"/>
            </a:pPr>
            <a:r>
              <a:rPr lang="en-US" altLang="en-US" smtClean="0">
                <a:latin typeface="Times" panose="02020603050405020304" pitchFamily="18" charset="0"/>
              </a:rPr>
              <a:t>Spring-loaded modes</a:t>
            </a:r>
          </a:p>
          <a:p>
            <a:pPr>
              <a:buFontTx/>
              <a:buChar char="•"/>
            </a:pPr>
            <a:r>
              <a:rPr lang="en-US" altLang="en-US" smtClean="0">
                <a:latin typeface="Times" panose="02020603050405020304" pitchFamily="18" charset="0"/>
              </a:rPr>
              <a:t>Reminder sounds in cars: lights are ON</a:t>
            </a:r>
          </a:p>
          <a:p>
            <a:pPr>
              <a:buFontTx/>
              <a:buChar char="•"/>
            </a:pPr>
            <a:r>
              <a:rPr lang="en-US" altLang="en-US" smtClean="0">
                <a:latin typeface="Times" panose="02020603050405020304" pitchFamily="18" charset="0"/>
              </a:rPr>
              <a:t>Hmmm… could copiers notice page was left?  How would they know user is done?</a:t>
            </a:r>
          </a:p>
        </p:txBody>
      </p:sp>
    </p:spTree>
    <p:extLst>
      <p:ext uri="{BB962C8B-B14F-4D97-AF65-F5344CB8AC3E}">
        <p14:creationId xmlns:p14="http://schemas.microsoft.com/office/powerpoint/2010/main" val="4269676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A662429C-5DFE-4D1B-91C2-7B47630B5524}" type="slidenum">
              <a:rPr lang="en-US" altLang="en-US" sz="1200"/>
              <a:pPr/>
              <a:t>27</a:t>
            </a:fld>
            <a:endParaRPr lang="en-US" altLang="en-US" sz="1200"/>
          </a:p>
        </p:txBody>
      </p:sp>
      <p:sp>
        <p:nvSpPr>
          <p:cNvPr id="53251" name="Rectangle 2"/>
          <p:cNvSpPr>
            <a:spLocks noGrp="1" noRot="1" noChangeAspect="1" noChangeArrowheads="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smtClean="0">
              <a:latin typeface="Times" panose="02020603050405020304" pitchFamily="18" charset="0"/>
            </a:endParaRPr>
          </a:p>
        </p:txBody>
      </p:sp>
    </p:spTree>
    <p:extLst>
      <p:ext uri="{BB962C8B-B14F-4D97-AF65-F5344CB8AC3E}">
        <p14:creationId xmlns:p14="http://schemas.microsoft.com/office/powerpoint/2010/main" val="1360654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type of checklist could have prevented</a:t>
            </a:r>
            <a:r>
              <a:rPr lang="en-US" baseline="0" dirty="0" smtClean="0"/>
              <a:t> the MD-80 accidents. Warnings could have gone off that the checklist items had not yet been completed.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28</a:t>
            </a:fld>
            <a:endParaRPr lang="en-US"/>
          </a:p>
        </p:txBody>
      </p:sp>
    </p:spTree>
    <p:extLst>
      <p:ext uri="{BB962C8B-B14F-4D97-AF65-F5344CB8AC3E}">
        <p14:creationId xmlns:p14="http://schemas.microsoft.com/office/powerpoint/2010/main" val="4255215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0533BDD1-4CA4-49AA-8511-C85AD47A78C4}" type="slidenum">
              <a:rPr lang="en-US" altLang="en-US" sz="1200"/>
              <a:pPr/>
              <a:t>31</a:t>
            </a:fld>
            <a:endParaRPr lang="en-US" altLang="en-US" sz="1200"/>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tLang="en-US" dirty="0" smtClean="0">
              <a:latin typeface="Times" panose="02020603050405020304" pitchFamily="18" charset="0"/>
            </a:endParaRPr>
          </a:p>
        </p:txBody>
      </p:sp>
    </p:spTree>
    <p:extLst>
      <p:ext uri="{BB962C8B-B14F-4D97-AF65-F5344CB8AC3E}">
        <p14:creationId xmlns:p14="http://schemas.microsoft.com/office/powerpoint/2010/main" val="3043344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r>
              <a:rPr lang="en-US" baseline="0" dirty="0" smtClean="0"/>
              <a:t> Today is a reading questions holiday! </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33</a:t>
            </a:fld>
            <a:endParaRPr lang="en-US"/>
          </a:p>
        </p:txBody>
      </p:sp>
    </p:spTree>
    <p:extLst>
      <p:ext uri="{BB962C8B-B14F-4D97-AF65-F5344CB8AC3E}">
        <p14:creationId xmlns:p14="http://schemas.microsoft.com/office/powerpoint/2010/main" val="382718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r>
              <a:rPr lang="en-US" baseline="0" dirty="0" smtClean="0"/>
              <a:t> Today is a reading questions holiday! </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1533142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A46427E4-912A-4002-80E2-3D3E47276749}" type="slidenum">
              <a:rPr lang="en-US" altLang="en-US" sz="1200"/>
              <a:pPr/>
              <a:t>34</a:t>
            </a:fld>
            <a:endParaRPr lang="en-US" altLang="en-US" sz="1200"/>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We’ve already learned why this is the case: Perceptions activate</a:t>
            </a:r>
            <a:r>
              <a:rPr lang="en-US" altLang="en-US" baseline="0" dirty="0" smtClean="0">
                <a:latin typeface="Times" panose="02020603050405020304" pitchFamily="18" charset="0"/>
              </a:rPr>
              <a:t> neural patterns; similar perceptions cause similar patterns of neural activity; repeated activations make subsequent activations easier.  Activations stimulated by perceptions are easier than activations stimulated by other brain activity. Recognition amounts to perception and long-term memory working hand-in-hand</a:t>
            </a:r>
            <a:endParaRPr lang="en-US" altLang="en-US" dirty="0" smtClean="0">
              <a:latin typeface="Times" panose="02020603050405020304" pitchFamily="18" charset="0"/>
            </a:endParaRPr>
          </a:p>
          <a:p>
            <a:r>
              <a:rPr lang="en-US" altLang="en-US" dirty="0" smtClean="0">
                <a:latin typeface="Times" panose="02020603050405020304" pitchFamily="18" charset="0"/>
              </a:rPr>
              <a:t>One important feature of long-term memory:</a:t>
            </a:r>
          </a:p>
          <a:p>
            <a:r>
              <a:rPr lang="en-US" altLang="en-US" dirty="0" smtClean="0">
                <a:latin typeface="Times" panose="02020603050405020304" pitchFamily="18" charset="0"/>
              </a:rPr>
              <a:t>Recognition is easy; recall is hard.</a:t>
            </a:r>
          </a:p>
          <a:p>
            <a:pPr>
              <a:buFontTx/>
              <a:buChar char="-"/>
            </a:pPr>
            <a:r>
              <a:rPr lang="en-US" altLang="en-US" dirty="0" smtClean="0">
                <a:latin typeface="Times" panose="02020603050405020304" pitchFamily="18" charset="0"/>
              </a:rPr>
              <a:t>Leopard vs. zebra</a:t>
            </a:r>
          </a:p>
          <a:p>
            <a:pPr>
              <a:buFontTx/>
              <a:buChar char="-"/>
            </a:pPr>
            <a:r>
              <a:rPr lang="en-US" altLang="en-US" dirty="0" smtClean="0">
                <a:latin typeface="Times" panose="02020603050405020304" pitchFamily="18" charset="0"/>
              </a:rPr>
              <a:t>Mozart &amp; Bill Gates (facial recognition is done by dedicated mechanisms)</a:t>
            </a:r>
          </a:p>
          <a:p>
            <a:pPr>
              <a:buFontTx/>
              <a:buChar char="-"/>
            </a:pPr>
            <a:r>
              <a:rPr lang="en-US" altLang="en-US" dirty="0" smtClean="0">
                <a:latin typeface="Times" panose="02020603050405020304" pitchFamily="18" charset="0"/>
              </a:rPr>
              <a:t>Salieri &amp; friend’s father</a:t>
            </a:r>
          </a:p>
          <a:p>
            <a:pPr>
              <a:buFontTx/>
              <a:buChar char="-"/>
            </a:pPr>
            <a:r>
              <a:rPr lang="en-US" altLang="en-US" dirty="0" smtClean="0">
                <a:latin typeface="Times" panose="02020603050405020304" pitchFamily="18" charset="0"/>
              </a:rPr>
              <a:t>Europe &amp; Kasparov v. </a:t>
            </a:r>
            <a:r>
              <a:rPr lang="en-US" altLang="en-US" dirty="0" err="1" smtClean="0">
                <a:latin typeface="Times" panose="02020603050405020304" pitchFamily="18" charset="0"/>
              </a:rPr>
              <a:t>Karpov</a:t>
            </a:r>
            <a:r>
              <a:rPr lang="en-US" altLang="en-US" dirty="0" smtClean="0">
                <a:latin typeface="Times" panose="02020603050405020304" pitchFamily="18" charset="0"/>
              </a:rPr>
              <a:t> 1986 (pattern</a:t>
            </a:r>
            <a:r>
              <a:rPr lang="en-US" altLang="en-US" baseline="0" dirty="0" smtClean="0">
                <a:latin typeface="Times" panose="02020603050405020304" pitchFamily="18" charset="0"/>
              </a:rPr>
              <a:t> recognition must be learned over time)</a:t>
            </a:r>
            <a:endParaRPr lang="en-US" altLang="en-US" dirty="0" smtClean="0">
              <a:latin typeface="Times" panose="02020603050405020304" pitchFamily="18" charset="0"/>
            </a:endParaRPr>
          </a:p>
        </p:txBody>
      </p:sp>
    </p:spTree>
    <p:extLst>
      <p:ext uri="{BB962C8B-B14F-4D97-AF65-F5344CB8AC3E}">
        <p14:creationId xmlns:p14="http://schemas.microsoft.com/office/powerpoint/2010/main" val="231925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Greek</a:t>
            </a:r>
            <a:r>
              <a:rPr lang="en-US" baseline="0" dirty="0" smtClean="0"/>
              <a:t> method emphasized spatial storytelling. You imagined a map and remembered items relative to points in the map.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35</a:t>
            </a:fld>
            <a:endParaRPr lang="en-US"/>
          </a:p>
        </p:txBody>
      </p:sp>
    </p:spTree>
    <p:extLst>
      <p:ext uri="{BB962C8B-B14F-4D97-AF65-F5344CB8AC3E}">
        <p14:creationId xmlns:p14="http://schemas.microsoft.com/office/powerpoint/2010/main" val="1841603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Dual-coding theory (not</a:t>
            </a:r>
            <a:r>
              <a:rPr lang="en-US" baseline="0" dirty="0" smtClean="0"/>
              <a:t> mentioned in book) is also applicable here</a:t>
            </a:r>
            <a:r>
              <a:rPr lang="en-US" baseline="0" dirty="0" smtClean="0"/>
              <a:t>. We encode pictures and words separately in the brain. When we build connections between visual and textual stores in the brain, we have an easier time with recall, because we can draw on multiple connections.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38</a:t>
            </a:fld>
            <a:endParaRPr lang="en-US"/>
          </a:p>
        </p:txBody>
      </p:sp>
    </p:spTree>
    <p:extLst>
      <p:ext uri="{BB962C8B-B14F-4D97-AF65-F5344CB8AC3E}">
        <p14:creationId xmlns:p14="http://schemas.microsoft.com/office/powerpoint/2010/main" val="3109637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r>
              <a:rPr lang="en-US" baseline="0" dirty="0" smtClean="0"/>
              <a:t> Today is a reading questions holiday! </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44</a:t>
            </a:fld>
            <a:endParaRPr lang="en-US"/>
          </a:p>
        </p:txBody>
      </p:sp>
    </p:spTree>
    <p:extLst>
      <p:ext uri="{BB962C8B-B14F-4D97-AF65-F5344CB8AC3E}">
        <p14:creationId xmlns:p14="http://schemas.microsoft.com/office/powerpoint/2010/main" val="1742550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45</a:t>
            </a:fld>
            <a:endParaRPr lang="en-US"/>
          </a:p>
        </p:txBody>
      </p:sp>
    </p:spTree>
    <p:extLst>
      <p:ext uri="{BB962C8B-B14F-4D97-AF65-F5344CB8AC3E}">
        <p14:creationId xmlns:p14="http://schemas.microsoft.com/office/powerpoint/2010/main" val="522368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out of town on Tuesday, so Carla</a:t>
            </a:r>
            <a:r>
              <a:rPr lang="en-US" baseline="0" dirty="0" smtClean="0"/>
              <a:t> and Daniel will run the class. You be good for them!</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46</a:t>
            </a:fld>
            <a:endParaRPr lang="en-US"/>
          </a:p>
        </p:txBody>
      </p:sp>
    </p:spTree>
    <p:extLst>
      <p:ext uri="{BB962C8B-B14F-4D97-AF65-F5344CB8AC3E}">
        <p14:creationId xmlns:p14="http://schemas.microsoft.com/office/powerpoint/2010/main" val="3992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E67DAE1D-D0A7-4DCF-98C6-05F3BE6F7EBF}" type="slidenum">
              <a:rPr lang="en-US" altLang="en-US" sz="1200"/>
              <a:pPr/>
              <a:t>4</a:t>
            </a:fld>
            <a:endParaRPr lang="en-US" altLang="en-US" sz="1200"/>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Times" panose="02020603050405020304" pitchFamily="18" charset="0"/>
            </a:endParaRPr>
          </a:p>
        </p:txBody>
      </p:sp>
    </p:spTree>
    <p:extLst>
      <p:ext uri="{BB962C8B-B14F-4D97-AF65-F5344CB8AC3E}">
        <p14:creationId xmlns:p14="http://schemas.microsoft.com/office/powerpoint/2010/main" val="336166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Warehouse metaphor:</a:t>
            </a:r>
          </a:p>
          <a:p>
            <a:pPr marL="0" indent="0">
              <a:buFont typeface="Arial" panose="020B0604020202020204" pitchFamily="34" charset="0"/>
              <a:buNone/>
            </a:pPr>
            <a:r>
              <a:rPr lang="en-US" baseline="0" dirty="0" smtClean="0"/>
              <a:t>*  Long-term Memories are stored haphazardly in a </a:t>
            </a:r>
            <a:r>
              <a:rPr lang="en-US" baseline="0" dirty="0" err="1" smtClean="0"/>
              <a:t>large,musty</a:t>
            </a:r>
            <a:r>
              <a:rPr lang="en-US" baseline="0" dirty="0" smtClean="0"/>
              <a:t> warehouse. </a:t>
            </a:r>
          </a:p>
          <a:p>
            <a:pPr marL="171450" indent="-171450">
              <a:buFont typeface="Arial" panose="020B0604020202020204" pitchFamily="34" charset="0"/>
              <a:buChar char="•"/>
            </a:pPr>
            <a:r>
              <a:rPr lang="en-US" baseline="0" dirty="0" smtClean="0"/>
              <a:t>Perceptions enter through one of our five senses (taste, touch, sight, hearing, smell) (the DOORS on the left). The perceptions are briefly illuminated by the light from outside, but the doors quickly shut, and the perceptions are quickly pushed (by more perceptions coming in) into the memory piles</a:t>
            </a:r>
          </a:p>
          <a:p>
            <a:pPr marL="171450" indent="-171450">
              <a:buFont typeface="Arial" panose="020B0604020202020204" pitchFamily="34" charset="0"/>
              <a:buChar char="•"/>
            </a:pPr>
            <a:r>
              <a:rPr lang="en-US" baseline="0" dirty="0" smtClean="0"/>
              <a:t>Spotlights represent our focus of attention right now. They swing around (controlled by executive function of attention), briefly illuminating memory piles. Working memory is what is illuminated by the spotlights right now: the few items attended to at any moment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a:t>
            </a:fld>
            <a:endParaRPr lang="en-US"/>
          </a:p>
        </p:txBody>
      </p:sp>
    </p:spTree>
    <p:extLst>
      <p:ext uri="{BB962C8B-B14F-4D97-AF65-F5344CB8AC3E}">
        <p14:creationId xmlns:p14="http://schemas.microsoft.com/office/powerpoint/2010/main" val="236249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EA1CD3FE-63F9-4808-A4CB-970C58C493DA}" type="slidenum">
              <a:rPr lang="en-US" altLang="en-US" sz="1200"/>
              <a:pPr/>
              <a:t>6</a:t>
            </a:fld>
            <a:endParaRPr lang="en-US" altLang="en-US" sz="1200"/>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Short-term memory</a:t>
            </a:r>
          </a:p>
          <a:p>
            <a:pPr>
              <a:buFontTx/>
              <a:buChar char="-"/>
            </a:pPr>
            <a:r>
              <a:rPr lang="en-US" altLang="en-US" dirty="0" smtClean="0">
                <a:latin typeface="Times" panose="02020603050405020304" pitchFamily="18" charset="0"/>
              </a:rPr>
              <a:t>Our attention: What we’re conscious of doing right now.  Those of you who are paying attention, my last few words go into your STM, and then are quickly combined into one item: an assertion, and you quickly forget the exact words I used.</a:t>
            </a:r>
          </a:p>
          <a:p>
            <a:pPr>
              <a:buFontTx/>
              <a:buChar char="-"/>
            </a:pPr>
            <a:r>
              <a:rPr lang="en-US" altLang="en-US" dirty="0" smtClean="0">
                <a:latin typeface="Times" panose="02020603050405020304" pitchFamily="18" charset="0"/>
              </a:rPr>
              <a:t>STM only holds 3-5 items.</a:t>
            </a:r>
          </a:p>
          <a:p>
            <a:pPr>
              <a:buFontTx/>
              <a:buChar char="-"/>
            </a:pPr>
            <a:r>
              <a:rPr lang="en-US" altLang="en-US" dirty="0" smtClean="0">
                <a:latin typeface="Times" panose="02020603050405020304" pitchFamily="18" charset="0"/>
              </a:rPr>
              <a:t>If items in STM don’t get combined or rehearsed, they are at risk of being bumped out by later items.</a:t>
            </a:r>
          </a:p>
          <a:p>
            <a:pPr>
              <a:buFontTx/>
              <a:buChar char="-"/>
            </a:pPr>
            <a:r>
              <a:rPr lang="en-US" altLang="en-US" dirty="0" smtClean="0">
                <a:latin typeface="Times" panose="02020603050405020304" pitchFamily="18" charset="0"/>
              </a:rPr>
              <a:t>Dropping items out of STM corresponds to forgetting or losing track of something you were doing.</a:t>
            </a:r>
          </a:p>
          <a:p>
            <a:pPr>
              <a:buFontTx/>
              <a:buChar char="-"/>
            </a:pPr>
            <a:r>
              <a:rPr lang="en-US" altLang="en-US" dirty="0" smtClean="0">
                <a:latin typeface="Times" panose="02020603050405020304" pitchFamily="18" charset="0"/>
              </a:rPr>
              <a:t>Who here has gotten up from studying to go into another room to get something, but when you get there you can’t remember what you came for?</a:t>
            </a:r>
          </a:p>
          <a:p>
            <a:pPr>
              <a:buFontTx/>
              <a:buChar char="-"/>
            </a:pPr>
            <a:r>
              <a:rPr lang="en-US" altLang="en-US" dirty="0" smtClean="0">
                <a:latin typeface="Times" panose="02020603050405020304" pitchFamily="18" charset="0"/>
              </a:rPr>
              <a:t>Who here has, after taking a phone call, not been able to remember what they were doing?</a:t>
            </a:r>
          </a:p>
          <a:p>
            <a:pPr>
              <a:buFontTx/>
              <a:buChar char="-"/>
            </a:pPr>
            <a:r>
              <a:rPr lang="en-US" altLang="en-US" dirty="0" smtClean="0">
                <a:latin typeface="Times" panose="02020603050405020304" pitchFamily="18" charset="0"/>
              </a:rPr>
              <a:t>This limit is one reason that UI design guidelines say to avoid UIs that have modes: people forget what mode the system is in and do the wrong thing.</a:t>
            </a:r>
          </a:p>
        </p:txBody>
      </p:sp>
    </p:spTree>
    <p:extLst>
      <p:ext uri="{BB962C8B-B14F-4D97-AF65-F5344CB8AC3E}">
        <p14:creationId xmlns:p14="http://schemas.microsoft.com/office/powerpoint/2010/main" val="176068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2DA87644-225B-4596-96A1-B128CC9CF1E1}" type="slidenum">
              <a:rPr lang="en-US" altLang="en-US" sz="1200"/>
              <a:pPr/>
              <a:t>7</a:t>
            </a:fld>
            <a:endParaRPr lang="en-US" altLang="en-US" sz="1200"/>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latin typeface="Times" panose="02020603050405020304" pitchFamily="18" charset="0"/>
              </a:rPr>
              <a:t>Short-term Memory Test</a:t>
            </a:r>
          </a:p>
          <a:p>
            <a:pPr>
              <a:buFontTx/>
              <a:buChar char="-"/>
            </a:pPr>
            <a:r>
              <a:rPr lang="en-US" altLang="en-US" dirty="0" smtClean="0">
                <a:latin typeface="Times" panose="02020603050405020304" pitchFamily="18" charset="0"/>
              </a:rPr>
              <a:t>Memorize numbers.  (wait 10 seconds, cover)</a:t>
            </a:r>
          </a:p>
          <a:p>
            <a:pPr>
              <a:buFontTx/>
              <a:buChar char="-"/>
            </a:pPr>
            <a:r>
              <a:rPr lang="en-US" altLang="en-US" dirty="0" smtClean="0">
                <a:latin typeface="Times" panose="02020603050405020304" pitchFamily="18" charset="0"/>
              </a:rPr>
              <a:t>What were they?  (get answers, uncover)</a:t>
            </a:r>
          </a:p>
          <a:p>
            <a:pPr>
              <a:buFontTx/>
              <a:buChar char="-"/>
            </a:pPr>
            <a:r>
              <a:rPr lang="en-US" altLang="en-US" dirty="0" smtClean="0">
                <a:latin typeface="Times" panose="02020603050405020304" pitchFamily="18" charset="0"/>
              </a:rPr>
              <a:t>(cover)</a:t>
            </a:r>
          </a:p>
          <a:p>
            <a:pPr>
              <a:buFontTx/>
              <a:buChar char="-"/>
            </a:pPr>
            <a:r>
              <a:rPr lang="en-US" altLang="en-US" dirty="0" smtClean="0">
                <a:latin typeface="Times" panose="02020603050405020304" pitchFamily="18" charset="0"/>
              </a:rPr>
              <a:t>Say your phone number backwards.</a:t>
            </a:r>
          </a:p>
          <a:p>
            <a:pPr>
              <a:buFontTx/>
              <a:buChar char="-"/>
            </a:pPr>
            <a:r>
              <a:rPr lang="en-US" altLang="en-US" dirty="0" smtClean="0">
                <a:latin typeface="Times" panose="02020603050405020304" pitchFamily="18" charset="0"/>
              </a:rPr>
              <a:t>What were the numbers?</a:t>
            </a:r>
          </a:p>
          <a:p>
            <a:pPr>
              <a:buFontTx/>
              <a:buChar char="-"/>
            </a:pPr>
            <a:r>
              <a:rPr lang="en-US" altLang="en-US" dirty="0" smtClean="0">
                <a:latin typeface="Times" panose="02020603050405020304" pitchFamily="18" charset="0"/>
              </a:rPr>
              <a:t>Saying your phone number backwards uses up a lot of STM slots.</a:t>
            </a:r>
          </a:p>
          <a:p>
            <a:pPr>
              <a:buFontTx/>
              <a:buChar char="-"/>
            </a:pPr>
            <a:r>
              <a:rPr lang="en-US" altLang="en-US" dirty="0" smtClean="0">
                <a:latin typeface="Times" panose="02020603050405020304" pitchFamily="18" charset="0"/>
              </a:rPr>
              <a:t>Knocks other items out.</a:t>
            </a:r>
          </a:p>
          <a:p>
            <a:pPr>
              <a:buFontTx/>
              <a:buChar char="-"/>
            </a:pPr>
            <a:r>
              <a:rPr lang="en-US" altLang="en-US" dirty="0" smtClean="0">
                <a:latin typeface="Times" panose="02020603050405020304" pitchFamily="18" charset="0"/>
              </a:rPr>
              <a:t>Memorize these numbers.  (wait 10 seconds, cover)</a:t>
            </a:r>
          </a:p>
          <a:p>
            <a:pPr>
              <a:buFontTx/>
              <a:buChar char="-"/>
            </a:pPr>
            <a:r>
              <a:rPr lang="en-US" altLang="en-US" dirty="0" smtClean="0">
                <a:latin typeface="Times" panose="02020603050405020304" pitchFamily="18" charset="0"/>
              </a:rPr>
              <a:t>What were they?  (get answers, uncover)</a:t>
            </a:r>
          </a:p>
          <a:p>
            <a:pPr>
              <a:buFontTx/>
              <a:buChar char="-"/>
            </a:pPr>
            <a:r>
              <a:rPr lang="en-US" altLang="en-US" dirty="0" smtClean="0">
                <a:latin typeface="Times" panose="02020603050405020304" pitchFamily="18" charset="0"/>
              </a:rPr>
              <a:t>It’s easier if you noticed these are the first seven digits of pi.</a:t>
            </a:r>
          </a:p>
          <a:p>
            <a:pPr>
              <a:buFontTx/>
              <a:buChar char="-"/>
            </a:pPr>
            <a:r>
              <a:rPr lang="en-US" altLang="en-US" dirty="0" smtClean="0">
                <a:latin typeface="Times" panose="02020603050405020304" pitchFamily="18" charset="0"/>
              </a:rPr>
              <a:t>Memorize these numbers. (wait 10 seconds, cover)</a:t>
            </a:r>
          </a:p>
          <a:p>
            <a:pPr>
              <a:buFontTx/>
              <a:buChar char="-"/>
            </a:pPr>
            <a:r>
              <a:rPr lang="en-US" altLang="en-US" dirty="0" smtClean="0">
                <a:latin typeface="Times" panose="02020603050405020304" pitchFamily="18" charset="0"/>
              </a:rPr>
              <a:t>What were they?  (get answers, uncover)</a:t>
            </a:r>
          </a:p>
          <a:p>
            <a:pPr>
              <a:buFontTx/>
              <a:buChar char="-"/>
            </a:pPr>
            <a:r>
              <a:rPr lang="en-US" altLang="en-US" dirty="0" smtClean="0">
                <a:latin typeface="Times" panose="02020603050405020304" pitchFamily="18" charset="0"/>
              </a:rPr>
              <a:t>It’s easier if you noticed these are the first seven odd integers.</a:t>
            </a:r>
          </a:p>
          <a:p>
            <a:pPr>
              <a:buFontTx/>
              <a:buChar char="-"/>
            </a:pPr>
            <a:r>
              <a:rPr lang="en-US" altLang="en-US" dirty="0" smtClean="0">
                <a:latin typeface="Times" panose="02020603050405020304" pitchFamily="18" charset="0"/>
              </a:rPr>
              <a:t>Memorize these words (wait 15 seconds, cover)</a:t>
            </a:r>
          </a:p>
          <a:p>
            <a:pPr>
              <a:buFontTx/>
              <a:buChar char="-"/>
            </a:pPr>
            <a:r>
              <a:rPr lang="en-US" altLang="en-US" dirty="0" smtClean="0">
                <a:latin typeface="Times" panose="02020603050405020304" pitchFamily="18" charset="0"/>
              </a:rPr>
              <a:t>What were they?  (get answers, uncover)</a:t>
            </a:r>
          </a:p>
          <a:p>
            <a:endParaRPr lang="en-US" altLang="en-US" dirty="0" smtClean="0">
              <a:latin typeface="Times" panose="02020603050405020304" pitchFamily="18" charset="0"/>
            </a:endParaRPr>
          </a:p>
        </p:txBody>
      </p:sp>
    </p:spTree>
    <p:extLst>
      <p:ext uri="{BB962C8B-B14F-4D97-AF65-F5344CB8AC3E}">
        <p14:creationId xmlns:p14="http://schemas.microsoft.com/office/powerpoint/2010/main" val="280994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8</a:t>
            </a:fld>
            <a:endParaRPr lang="en-US"/>
          </a:p>
        </p:txBody>
      </p:sp>
    </p:spTree>
    <p:extLst>
      <p:ext uri="{BB962C8B-B14F-4D97-AF65-F5344CB8AC3E}">
        <p14:creationId xmlns:p14="http://schemas.microsoft.com/office/powerpoint/2010/main" val="320287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C8EC7077-E98E-4B9E-A2A0-EA7542C33FE5}" type="slidenum">
              <a:rPr lang="en-US" altLang="en-US" sz="1200"/>
              <a:pPr/>
              <a:t>9</a:t>
            </a:fld>
            <a:endParaRPr lang="en-US" altLang="en-US" sz="1200"/>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latin typeface="Times" panose="02020603050405020304" pitchFamily="18" charset="0"/>
              </a:rPr>
              <a:t>Sometimes known as the “Vietnam helicopter” blooper.</a:t>
            </a:r>
          </a:p>
        </p:txBody>
      </p:sp>
    </p:spTree>
    <p:extLst>
      <p:ext uri="{BB962C8B-B14F-4D97-AF65-F5344CB8AC3E}">
        <p14:creationId xmlns:p14="http://schemas.microsoft.com/office/powerpoint/2010/main" val="341974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52400" y="4073525"/>
            <a:ext cx="88392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3525"/>
            <a:ext cx="43434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smtClean="0">
                <a:solidFill>
                  <a:schemeClr val="accent2"/>
                </a:solidFill>
              </a:rPr>
              <a:t>L#08—</a:t>
            </a:r>
            <a:r>
              <a:rPr lang="en-US" sz="1100" dirty="0" err="1" smtClean="0">
                <a:solidFill>
                  <a:schemeClr val="accent2"/>
                </a:solidFill>
              </a:rPr>
              <a:t>CptS</a:t>
            </a:r>
            <a:r>
              <a:rPr lang="en-US" sz="1100" dirty="0" smtClean="0">
                <a:solidFill>
                  <a:schemeClr val="accent2"/>
                </a:solidFill>
              </a:rPr>
              <a:t> 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smtClean="0">
                <a:solidFill>
                  <a:schemeClr val="accent2"/>
                </a:solidFill>
              </a:rPr>
              <a:t>2/2/17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igitalsynopsis.com/design/gif-icons-menu-transition-animations/" TargetMode="External"/><Relationship Id="rId2" Type="http://schemas.openxmlformats.org/officeDocument/2006/relationships/hyperlink" Target="http://www.centigrade.de/blog/en/article/animations-in-user-interface-design-essential-nutrient-instead-of-eye-cand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r>
              <a:rPr lang="en-GB" sz="3600" dirty="0"/>
              <a:t/>
            </a:r>
            <a:br>
              <a:rPr lang="en-GB" sz="3600" dirty="0"/>
            </a:br>
            <a:r>
              <a:rPr lang="en-GB" sz="3600" dirty="0" smtClean="0"/>
              <a:t>Human Memory</a:t>
            </a:r>
            <a:r>
              <a:rPr lang="en-GB" sz="3600" dirty="0"/>
              <a:t/>
            </a:r>
            <a:br>
              <a:rPr lang="en-GB" sz="3600" dirty="0"/>
            </a:br>
            <a:r>
              <a:rPr lang="en-GB" sz="3600" i="1" dirty="0" smtClean="0"/>
              <a:t>(Johnson 7-9, Norman 3)</a:t>
            </a:r>
            <a:r>
              <a:rPr lang="en-GB" sz="3600" i="1" dirty="0"/>
              <a:t/>
            </a:r>
            <a:br>
              <a:rPr lang="en-GB" sz="3600" i="1" dirty="0"/>
            </a:br>
            <a:endParaRPr lang="en-GB" sz="3600" i="1" dirty="0"/>
          </a:p>
        </p:txBody>
      </p:sp>
      <p:sp>
        <p:nvSpPr>
          <p:cNvPr id="2" name="Rectangle 1"/>
          <p:cNvSpPr/>
          <p:nvPr/>
        </p:nvSpPr>
        <p:spPr>
          <a:xfrm>
            <a:off x="1828800" y="6057006"/>
            <a:ext cx="5029200" cy="276999"/>
          </a:xfrm>
          <a:prstGeom prst="rect">
            <a:avLst/>
          </a:prstGeom>
        </p:spPr>
        <p:txBody>
          <a:bodyPr wrap="square">
            <a:spAutoFit/>
          </a:bodyPr>
          <a:lstStyle/>
          <a:p>
            <a:pPr>
              <a:buNone/>
            </a:pPr>
            <a:r>
              <a:rPr lang="en-US" sz="1200" dirty="0"/>
              <a:t>http://www.catholic.org/news/technology/story.php?id=64369</a:t>
            </a:r>
          </a:p>
        </p:txBody>
      </p:sp>
      <p:pic>
        <p:nvPicPr>
          <p:cNvPr id="1026" name="Picture 2" descr="http://www.catholic.org/files/images/ins_news/2015091526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1688052"/>
            <a:ext cx="3744817" cy="4368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 for ALVIS: Allow help to be </a:t>
            </a:r>
            <a:r>
              <a:rPr lang="en-US" dirty="0" err="1" smtClean="0"/>
              <a:t>dockable</a:t>
            </a:r>
            <a:r>
              <a:rPr lang="en-US" dirty="0" smtClean="0"/>
              <a:t>!</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pic>
        <p:nvPicPr>
          <p:cNvPr id="5" name="Picture 4"/>
          <p:cNvPicPr>
            <a:picLocks noChangeAspect="1"/>
          </p:cNvPicPr>
          <p:nvPr/>
        </p:nvPicPr>
        <p:blipFill>
          <a:blip r:embed="rId3"/>
          <a:stretch>
            <a:fillRect/>
          </a:stretch>
        </p:blipFill>
        <p:spPr>
          <a:xfrm>
            <a:off x="1905000" y="1548719"/>
            <a:ext cx="5517859" cy="4773386"/>
          </a:xfrm>
          <a:prstGeom prst="rect">
            <a:avLst/>
          </a:prstGeom>
        </p:spPr>
      </p:pic>
    </p:spTree>
    <p:extLst>
      <p:ext uri="{BB962C8B-B14F-4D97-AF65-F5344CB8AC3E}">
        <p14:creationId xmlns:p14="http://schemas.microsoft.com/office/powerpoint/2010/main" val="1926178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 Be careful with modes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pic>
        <p:nvPicPr>
          <p:cNvPr id="6" name="Picture 5"/>
          <p:cNvPicPr>
            <a:picLocks noChangeAspect="1"/>
          </p:cNvPicPr>
          <p:nvPr/>
        </p:nvPicPr>
        <p:blipFill>
          <a:blip r:embed="rId3"/>
          <a:stretch>
            <a:fillRect/>
          </a:stretch>
        </p:blipFill>
        <p:spPr>
          <a:xfrm>
            <a:off x="761999" y="1600200"/>
            <a:ext cx="7201341" cy="4648200"/>
          </a:xfrm>
          <a:prstGeom prst="rect">
            <a:avLst/>
          </a:prstGeom>
        </p:spPr>
      </p:pic>
    </p:spTree>
    <p:extLst>
      <p:ext uri="{BB962C8B-B14F-4D97-AF65-F5344CB8AC3E}">
        <p14:creationId xmlns:p14="http://schemas.microsoft.com/office/powerpoint/2010/main" val="1546907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 One “call to action” per page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pic>
        <p:nvPicPr>
          <p:cNvPr id="7" name="Picture 6"/>
          <p:cNvPicPr>
            <a:picLocks noChangeAspect="1"/>
          </p:cNvPicPr>
          <p:nvPr/>
        </p:nvPicPr>
        <p:blipFill>
          <a:blip r:embed="rId3"/>
          <a:stretch>
            <a:fillRect/>
          </a:stretch>
        </p:blipFill>
        <p:spPr>
          <a:xfrm>
            <a:off x="184030" y="1981200"/>
            <a:ext cx="2903102" cy="2895600"/>
          </a:xfrm>
          <a:prstGeom prst="rect">
            <a:avLst/>
          </a:prstGeom>
        </p:spPr>
      </p:pic>
      <p:pic>
        <p:nvPicPr>
          <p:cNvPr id="8" name="Picture 7"/>
          <p:cNvPicPr>
            <a:picLocks noChangeAspect="1"/>
          </p:cNvPicPr>
          <p:nvPr/>
        </p:nvPicPr>
        <p:blipFill>
          <a:blip r:embed="rId4"/>
          <a:stretch>
            <a:fillRect/>
          </a:stretch>
        </p:blipFill>
        <p:spPr>
          <a:xfrm>
            <a:off x="3505200" y="2376487"/>
            <a:ext cx="2391341" cy="2500313"/>
          </a:xfrm>
          <a:prstGeom prst="rect">
            <a:avLst/>
          </a:prstGeom>
        </p:spPr>
      </p:pic>
      <p:pic>
        <p:nvPicPr>
          <p:cNvPr id="9" name="Picture 8"/>
          <p:cNvPicPr>
            <a:picLocks noChangeAspect="1"/>
          </p:cNvPicPr>
          <p:nvPr/>
        </p:nvPicPr>
        <p:blipFill>
          <a:blip r:embed="rId5"/>
          <a:stretch>
            <a:fillRect/>
          </a:stretch>
        </p:blipFill>
        <p:spPr>
          <a:xfrm>
            <a:off x="6554667" y="2309004"/>
            <a:ext cx="2358157" cy="2590800"/>
          </a:xfrm>
          <a:prstGeom prst="rect">
            <a:avLst/>
          </a:prstGeom>
        </p:spPr>
      </p:pic>
      <p:sp>
        <p:nvSpPr>
          <p:cNvPr id="10" name="Right Arrow 9"/>
          <p:cNvSpPr/>
          <p:nvPr/>
        </p:nvSpPr>
        <p:spPr bwMode="auto">
          <a:xfrm>
            <a:off x="3069879" y="3554412"/>
            <a:ext cx="418068" cy="381000"/>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1" name="Right Arrow 10"/>
          <p:cNvSpPr/>
          <p:nvPr/>
        </p:nvSpPr>
        <p:spPr bwMode="auto">
          <a:xfrm>
            <a:off x="6016570" y="3554412"/>
            <a:ext cx="418068" cy="381000"/>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326871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4294967295"/>
          </p:nvPr>
        </p:nvSpPr>
        <p:spPr>
          <a:xfrm>
            <a:off x="4305300" y="6400800"/>
            <a:ext cx="5334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buNone/>
            </a:pPr>
            <a:fld id="{88F89C02-0D1E-4DCF-880E-5C97A63C6489}" type="slidenum">
              <a:rPr lang="en-US" altLang="en-US" sz="1400" b="0">
                <a:solidFill>
                  <a:schemeClr val="bg2"/>
                </a:solidFill>
                <a:latin typeface="Arial" panose="020B0604020202020204" pitchFamily="34" charset="0"/>
              </a:rPr>
              <a:pPr>
                <a:buNone/>
              </a:pPr>
              <a:t>13</a:t>
            </a:fld>
            <a:endParaRPr lang="en-US" altLang="en-US" sz="1400" b="0" dirty="0">
              <a:solidFill>
                <a:schemeClr val="bg2"/>
              </a:solidFill>
              <a:latin typeface="Arial" panose="020B0604020202020204" pitchFamily="34" charset="0"/>
            </a:endParaRPr>
          </a:p>
        </p:txBody>
      </p:sp>
      <p:sp>
        <p:nvSpPr>
          <p:cNvPr id="44035" name="Rectangle 2"/>
          <p:cNvSpPr>
            <a:spLocks noGrp="1" noChangeArrowheads="1"/>
          </p:cNvSpPr>
          <p:nvPr>
            <p:ph type="title"/>
          </p:nvPr>
        </p:nvSpPr>
        <p:spPr/>
        <p:txBody>
          <a:bodyPr/>
          <a:lstStyle/>
          <a:p>
            <a:r>
              <a:rPr lang="en-US" altLang="en-US" dirty="0" smtClean="0">
                <a:cs typeface="Helvetica" panose="020B0604020202020204" pitchFamily="34" charset="0"/>
              </a:rPr>
              <a:t>Long-term memories are patterns of neural activity</a:t>
            </a:r>
          </a:p>
        </p:txBody>
      </p:sp>
      <p:sp>
        <p:nvSpPr>
          <p:cNvPr id="44036" name="Rectangle 3"/>
          <p:cNvSpPr>
            <a:spLocks noGrp="1" noChangeArrowheads="1"/>
          </p:cNvSpPr>
          <p:nvPr>
            <p:ph type="body" idx="1"/>
          </p:nvPr>
        </p:nvSpPr>
        <p:spPr>
          <a:xfrm>
            <a:off x="150829" y="1676400"/>
            <a:ext cx="4876800" cy="4648200"/>
          </a:xfrm>
        </p:spPr>
        <p:txBody>
          <a:bodyPr/>
          <a:lstStyle/>
          <a:p>
            <a:r>
              <a:rPr lang="en-US" altLang="en-US" sz="2400" dirty="0" smtClean="0"/>
              <a:t>Experiences trigger patterns corresponding to features</a:t>
            </a:r>
          </a:p>
          <a:p>
            <a:pPr lvl="1"/>
            <a:r>
              <a:rPr lang="en-US" altLang="en-US" sz="2400" dirty="0" smtClean="0"/>
              <a:t>Similar experience triggers same pattern </a:t>
            </a:r>
            <a:r>
              <a:rPr lang="en-US" altLang="en-US" sz="2400" dirty="0" smtClean="0">
                <a:sym typeface="Wingdings" panose="05000000000000000000" pitchFamily="2" charset="2"/>
              </a:rPr>
              <a:t> </a:t>
            </a:r>
            <a:r>
              <a:rPr lang="en-US" altLang="en-US" sz="2400" i="1" dirty="0" smtClean="0">
                <a:sym typeface="Wingdings" panose="05000000000000000000" pitchFamily="2" charset="2"/>
              </a:rPr>
              <a:t>recognition</a:t>
            </a:r>
          </a:p>
          <a:p>
            <a:pPr lvl="1"/>
            <a:r>
              <a:rPr lang="en-US" altLang="en-US" sz="2400" dirty="0" smtClean="0">
                <a:sym typeface="Wingdings" panose="05000000000000000000" pitchFamily="2" charset="2"/>
              </a:rPr>
              <a:t>Internal neural activity triggers pattern  </a:t>
            </a:r>
            <a:r>
              <a:rPr lang="en-US" altLang="en-US" sz="2400" i="1" dirty="0" smtClean="0">
                <a:sym typeface="Wingdings" panose="05000000000000000000" pitchFamily="2" charset="2"/>
              </a:rPr>
              <a:t>recall</a:t>
            </a:r>
          </a:p>
          <a:p>
            <a:pPr lvl="1"/>
            <a:r>
              <a:rPr lang="en-US" altLang="en-US" sz="2400" dirty="0" smtClean="0">
                <a:sym typeface="Wingdings" panose="05000000000000000000" pitchFamily="2" charset="2"/>
              </a:rPr>
              <a:t>The more frequently a pattern is triggered, the easier it is to recognize and recall</a:t>
            </a:r>
            <a:endParaRPr lang="en-US" altLang="en-US" sz="2400" dirty="0" smtClean="0"/>
          </a:p>
          <a:p>
            <a:pPr marL="0" indent="0">
              <a:buNone/>
            </a:pPr>
            <a:endParaRPr lang="en-US" altLang="en-US" dirty="0" smtClean="0"/>
          </a:p>
        </p:txBody>
      </p:sp>
      <p:pic>
        <p:nvPicPr>
          <p:cNvPr id="2050" name="Picture 2" descr="http://djhurij4nde4r.cloudfront.net/images/images/000/082/651/fullsize/Neural_Activity_Source_Localization.jpg?13869018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441" y="2209800"/>
            <a:ext cx="4087159" cy="3055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968660" y="5325996"/>
            <a:ext cx="3958719" cy="738664"/>
          </a:xfrm>
          <a:prstGeom prst="rect">
            <a:avLst/>
          </a:prstGeom>
        </p:spPr>
        <p:txBody>
          <a:bodyPr wrap="square">
            <a:spAutoFit/>
          </a:bodyPr>
          <a:lstStyle/>
          <a:p>
            <a:pPr>
              <a:buNone/>
            </a:pPr>
            <a:r>
              <a:rPr lang="en-US" sz="1400" dirty="0"/>
              <a:t>http://license.umn.edu/technologies/z05027_algorithm-for-non-invasive-source-localization-of-neural-activity</a:t>
            </a:r>
          </a:p>
        </p:txBody>
      </p:sp>
    </p:spTree>
    <p:extLst>
      <p:ext uri="{BB962C8B-B14F-4D97-AF65-F5344CB8AC3E}">
        <p14:creationId xmlns:p14="http://schemas.microsoft.com/office/powerpoint/2010/main" val="1608510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memory is faulty</a:t>
            </a:r>
            <a:endParaRPr lang="en-US" dirty="0"/>
          </a:p>
        </p:txBody>
      </p:sp>
      <p:sp>
        <p:nvSpPr>
          <p:cNvPr id="3" name="Content Placeholder 2"/>
          <p:cNvSpPr>
            <a:spLocks noGrp="1"/>
          </p:cNvSpPr>
          <p:nvPr>
            <p:ph idx="1"/>
          </p:nvPr>
        </p:nvSpPr>
        <p:spPr/>
        <p:txBody>
          <a:bodyPr/>
          <a:lstStyle/>
          <a:p>
            <a:r>
              <a:rPr lang="en-US" altLang="en-US" dirty="0" smtClean="0"/>
              <a:t>error-prone</a:t>
            </a:r>
            <a:r>
              <a:rPr lang="en-US" altLang="en-US" dirty="0"/>
              <a:t>, impressionist, free-associative, easily biased</a:t>
            </a:r>
          </a:p>
          <a:p>
            <a:r>
              <a:rPr lang="en-US" altLang="en-US" dirty="0"/>
              <a:t>Memories change when features are dropped or added</a:t>
            </a:r>
          </a:p>
          <a:p>
            <a:pPr lvl="1"/>
            <a:r>
              <a:rPr lang="en-US" altLang="en-US" dirty="0"/>
              <a:t>See whale-shark, remember whale</a:t>
            </a:r>
          </a:p>
          <a:p>
            <a:r>
              <a:rPr lang="en-US" altLang="en-US" dirty="0"/>
              <a:t>Seldom-followed routines hard to recall</a:t>
            </a:r>
          </a:p>
          <a:p>
            <a:pPr lvl="1"/>
            <a:r>
              <a:rPr lang="en-US" altLang="en-US" dirty="0" smtClean="0"/>
              <a:t>We need written </a:t>
            </a:r>
            <a:r>
              <a:rPr lang="en-US" altLang="en-US" dirty="0"/>
              <a:t>food </a:t>
            </a:r>
            <a:r>
              <a:rPr lang="en-US" altLang="en-US" dirty="0" smtClean="0"/>
              <a:t>recipes</a:t>
            </a:r>
          </a:p>
          <a:p>
            <a:pPr lvl="1"/>
            <a:r>
              <a:rPr lang="en-US" altLang="en-US" dirty="0" smtClean="0"/>
              <a:t>Pilots need checklists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spTree>
    <p:extLst>
      <p:ext uri="{BB962C8B-B14F-4D97-AF65-F5344CB8AC3E}">
        <p14:creationId xmlns:p14="http://schemas.microsoft.com/office/powerpoint/2010/main" val="62610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4294967295"/>
          </p:nvPr>
        </p:nvSpPr>
        <p:spPr>
          <a:xfrm>
            <a:off x="3619500" y="6510230"/>
            <a:ext cx="1905000" cy="27157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buNone/>
            </a:pPr>
            <a:fld id="{C9A2FFAD-A4EC-4B37-B87D-F4039641657C}" type="slidenum">
              <a:rPr lang="en-US" altLang="en-US" sz="1400" b="0">
                <a:solidFill>
                  <a:schemeClr val="bg2"/>
                </a:solidFill>
                <a:latin typeface="Arial" panose="020B0604020202020204" pitchFamily="34" charset="0"/>
              </a:rPr>
              <a:pPr>
                <a:buNone/>
              </a:pPr>
              <a:t>15</a:t>
            </a:fld>
            <a:endParaRPr lang="en-US" altLang="en-US" sz="1400" b="0" dirty="0">
              <a:solidFill>
                <a:schemeClr val="bg2"/>
              </a:solidFill>
              <a:latin typeface="Arial" panose="020B0604020202020204" pitchFamily="34" charset="0"/>
            </a:endParaRPr>
          </a:p>
        </p:txBody>
      </p:sp>
      <p:sp>
        <p:nvSpPr>
          <p:cNvPr id="46083" name="Rectangle 2"/>
          <p:cNvSpPr>
            <a:spLocks noGrp="1" noChangeArrowheads="1"/>
          </p:cNvSpPr>
          <p:nvPr>
            <p:ph type="title"/>
          </p:nvPr>
        </p:nvSpPr>
        <p:spPr/>
        <p:txBody>
          <a:bodyPr/>
          <a:lstStyle/>
          <a:p>
            <a:pPr>
              <a:buFont typeface="Monotype Sorts" charset="2"/>
              <a:buNone/>
            </a:pPr>
            <a:r>
              <a:rPr lang="en-US" altLang="en-US" b="1" dirty="0"/>
              <a:t>Long-term memory (LTM) </a:t>
            </a:r>
            <a:r>
              <a:rPr lang="en-US" altLang="en-US" b="1" dirty="0" smtClean="0"/>
              <a:t>test</a:t>
            </a:r>
            <a:endParaRPr lang="en-US" altLang="en-US" dirty="0"/>
          </a:p>
        </p:txBody>
      </p:sp>
      <p:sp>
        <p:nvSpPr>
          <p:cNvPr id="46084" name="Rectangle 3"/>
          <p:cNvSpPr>
            <a:spLocks noGrp="1" noChangeArrowheads="1"/>
          </p:cNvSpPr>
          <p:nvPr>
            <p:ph type="body" idx="1"/>
          </p:nvPr>
        </p:nvSpPr>
        <p:spPr>
          <a:xfrm>
            <a:off x="457200" y="1676400"/>
            <a:ext cx="8178800" cy="4648200"/>
          </a:xfrm>
        </p:spPr>
        <p:txBody>
          <a:bodyPr/>
          <a:lstStyle/>
          <a:p>
            <a:pPr>
              <a:buFont typeface="Monotype Sorts" charset="2"/>
              <a:buNone/>
            </a:pPr>
            <a:endParaRPr lang="en-US" altLang="en-US" dirty="0" smtClean="0"/>
          </a:p>
        </p:txBody>
      </p:sp>
      <p:sp>
        <p:nvSpPr>
          <p:cNvPr id="1953796" name="Rectangle 4"/>
          <p:cNvSpPr>
            <a:spLocks noChangeArrowheads="1"/>
          </p:cNvSpPr>
          <p:nvPr/>
        </p:nvSpPr>
        <p:spPr bwMode="auto">
          <a:xfrm>
            <a:off x="457200" y="23622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dirty="0">
                <a:latin typeface="Arial" panose="020B0604020202020204" pitchFamily="34" charset="0"/>
              </a:rPr>
              <a:t>Sing first line of </a:t>
            </a:r>
            <a:r>
              <a:rPr kumimoji="1" lang="en-US" altLang="en-US" sz="3200" b="0" dirty="0" smtClean="0">
                <a:latin typeface="Arial" panose="020B0604020202020204" pitchFamily="34" charset="0"/>
              </a:rPr>
              <a:t>the </a:t>
            </a:r>
            <a:r>
              <a:rPr kumimoji="1" lang="en-US" altLang="en-US" sz="3200" b="0" dirty="0">
                <a:latin typeface="Arial" panose="020B0604020202020204" pitchFamily="34" charset="0"/>
              </a:rPr>
              <a:t>national anthem.</a:t>
            </a:r>
          </a:p>
        </p:txBody>
      </p:sp>
      <p:sp>
        <p:nvSpPr>
          <p:cNvPr id="1953797" name="Rectangle 5"/>
          <p:cNvSpPr>
            <a:spLocks noChangeArrowheads="1"/>
          </p:cNvSpPr>
          <p:nvPr/>
        </p:nvSpPr>
        <p:spPr bwMode="auto">
          <a:xfrm>
            <a:off x="457200" y="29718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dirty="0">
                <a:latin typeface="Arial" panose="020B0604020202020204" pitchFamily="34" charset="0"/>
              </a:rPr>
              <a:t>What was your </a:t>
            </a:r>
            <a:r>
              <a:rPr kumimoji="1" lang="en-US" altLang="en-US" sz="3200" b="0" i="1" dirty="0">
                <a:latin typeface="Arial" panose="020B0604020202020204" pitchFamily="34" charset="0"/>
              </a:rPr>
              <a:t>previous</a:t>
            </a:r>
            <a:r>
              <a:rPr kumimoji="1" lang="en-US" altLang="en-US" sz="3200" b="0" dirty="0">
                <a:latin typeface="Arial" panose="020B0604020202020204" pitchFamily="34" charset="0"/>
              </a:rPr>
              <a:t> phone number?</a:t>
            </a:r>
          </a:p>
        </p:txBody>
      </p:sp>
      <p:pic>
        <p:nvPicPr>
          <p:cNvPr id="7" name="Picture 6" descr="1.2_Dalmati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560553"/>
            <a:ext cx="35290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7200" y="3581400"/>
            <a:ext cx="3886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dirty="0">
                <a:latin typeface="Arial" panose="020B0604020202020204" pitchFamily="34" charset="0"/>
              </a:rPr>
              <a:t>Random ink spots</a:t>
            </a:r>
            <a:br>
              <a:rPr kumimoji="1" lang="en-US" altLang="en-US" sz="3200" b="0" dirty="0">
                <a:latin typeface="Arial" panose="020B0604020202020204" pitchFamily="34" charset="0"/>
              </a:rPr>
            </a:br>
            <a:r>
              <a:rPr kumimoji="1" lang="en-US" altLang="en-US" sz="3200" b="0" dirty="0">
                <a:latin typeface="Arial" panose="020B0604020202020204" pitchFamily="34" charset="0"/>
              </a:rPr>
              <a:t>or </a:t>
            </a:r>
            <a:r>
              <a:rPr kumimoji="1" lang="en-US" altLang="en-US" sz="3200" b="0" dirty="0" err="1">
                <a:latin typeface="Arial" panose="020B0604020202020204" pitchFamily="34" charset="0"/>
              </a:rPr>
              <a:t>dalmatian</a:t>
            </a:r>
            <a:r>
              <a:rPr kumimoji="1" lang="en-US" altLang="en-US" sz="3200" b="0" dirty="0">
                <a:latin typeface="Arial" panose="020B0604020202020204" pitchFamily="34" charset="0"/>
              </a:rPr>
              <a:t> dog?</a:t>
            </a:r>
          </a:p>
        </p:txBody>
      </p:sp>
    </p:spTree>
    <p:extLst>
      <p:ext uri="{BB962C8B-B14F-4D97-AF65-F5344CB8AC3E}">
        <p14:creationId xmlns:p14="http://schemas.microsoft.com/office/powerpoint/2010/main" val="411967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53796">
                                            <p:txEl>
                                              <p:pRg st="0" end="0"/>
                                            </p:txEl>
                                          </p:spTgt>
                                        </p:tgtEl>
                                        <p:attrNameLst>
                                          <p:attrName>style.visibility</p:attrName>
                                        </p:attrNameLst>
                                      </p:cBhvr>
                                      <p:to>
                                        <p:strVal val="visible"/>
                                      </p:to>
                                    </p:set>
                                    <p:anim calcmode="lin" valueType="num">
                                      <p:cBhvr additive="base">
                                        <p:cTn id="7" dur="500" fill="hold"/>
                                        <p:tgtEl>
                                          <p:spTgt spid="1953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5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53797">
                                            <p:txEl>
                                              <p:pRg st="0" end="0"/>
                                            </p:txEl>
                                          </p:spTgt>
                                        </p:tgtEl>
                                        <p:attrNameLst>
                                          <p:attrName>style.visibility</p:attrName>
                                        </p:attrNameLst>
                                      </p:cBhvr>
                                      <p:to>
                                        <p:strVal val="visible"/>
                                      </p:to>
                                    </p:set>
                                    <p:anim calcmode="lin" valueType="num">
                                      <p:cBhvr additive="base">
                                        <p:cTn id="13" dur="500" fill="hold"/>
                                        <p:tgtEl>
                                          <p:spTgt spid="195379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537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accel="50000" decel="5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796" grpId="0" build="p" autoUpdateAnimBg="0"/>
      <p:bldP spid="1953797" grpId="0" build="p" autoUpdateAnimBg="0"/>
      <p:bldP spid="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4294967295"/>
          </p:nvPr>
        </p:nvSpPr>
        <p:spPr>
          <a:xfrm>
            <a:off x="3695700" y="6459794"/>
            <a:ext cx="1905000" cy="3048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5DB52875-3467-4E35-8C3A-1296AB139257}" type="slidenum">
              <a:rPr lang="en-US" altLang="en-US" sz="1400" b="0">
                <a:solidFill>
                  <a:schemeClr val="bg2"/>
                </a:solidFill>
                <a:latin typeface="Arial" panose="020B0604020202020204" pitchFamily="34" charset="0"/>
              </a:rPr>
              <a:pPr/>
              <a:t>16</a:t>
            </a:fld>
            <a:endParaRPr lang="en-US" altLang="en-US" sz="1400" b="0" dirty="0">
              <a:solidFill>
                <a:schemeClr val="bg2"/>
              </a:solidFill>
              <a:latin typeface="Arial" panose="020B0604020202020204" pitchFamily="34" charset="0"/>
            </a:endParaRPr>
          </a:p>
        </p:txBody>
      </p:sp>
      <p:sp>
        <p:nvSpPr>
          <p:cNvPr id="48131" name="Rectangle 2"/>
          <p:cNvSpPr>
            <a:spLocks noGrp="1" noChangeArrowheads="1"/>
          </p:cNvSpPr>
          <p:nvPr>
            <p:ph type="title"/>
          </p:nvPr>
        </p:nvSpPr>
        <p:spPr/>
        <p:txBody>
          <a:bodyPr/>
          <a:lstStyle/>
          <a:p>
            <a:r>
              <a:rPr lang="en-US" altLang="en-US" b="1" dirty="0" smtClean="0">
                <a:latin typeface="Helvetica" panose="020B0604020202020204" pitchFamily="34" charset="0"/>
                <a:cs typeface="Helvetica" panose="020B0604020202020204" pitchFamily="34" charset="0"/>
              </a:rPr>
              <a:t>Implication: Don’t burden long-term memory</a:t>
            </a:r>
          </a:p>
        </p:txBody>
      </p:sp>
      <p:sp>
        <p:nvSpPr>
          <p:cNvPr id="48132" name="Rectangle 3"/>
          <p:cNvSpPr>
            <a:spLocks noGrp="1" noChangeArrowheads="1"/>
          </p:cNvSpPr>
          <p:nvPr>
            <p:ph type="body" idx="1"/>
          </p:nvPr>
        </p:nvSpPr>
        <p:spPr>
          <a:xfrm>
            <a:off x="457200" y="1676400"/>
            <a:ext cx="8382000" cy="4648200"/>
          </a:xfrm>
        </p:spPr>
        <p:txBody>
          <a:bodyPr/>
          <a:lstStyle/>
          <a:p>
            <a:pPr>
              <a:buFont typeface="Monotype Sorts" charset="2"/>
              <a:buNone/>
            </a:pPr>
            <a:r>
              <a:rPr lang="en-US" altLang="en-US" b="1" smtClean="0"/>
              <a:t>Don’t burden long-term memory</a:t>
            </a:r>
          </a:p>
        </p:txBody>
      </p:sp>
      <p:pic>
        <p:nvPicPr>
          <p:cNvPr id="48133" name="Picture 5" descr="7.5_Client app_passwd_restri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47900"/>
            <a:ext cx="5197475"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5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3F8A369C-B71E-4129-BB89-552EBAD9B5D1}" type="slidenum">
              <a:rPr lang="en-US" altLang="en-US" sz="1400" b="0">
                <a:solidFill>
                  <a:schemeClr val="bg2"/>
                </a:solidFill>
                <a:latin typeface="Arial" panose="020B0604020202020204" pitchFamily="34" charset="0"/>
              </a:rPr>
              <a:pPr/>
              <a:t>17</a:t>
            </a:fld>
            <a:endParaRPr lang="en-US" altLang="en-US" sz="1400" b="0">
              <a:solidFill>
                <a:schemeClr val="bg2"/>
              </a:solidFill>
              <a:latin typeface="Arial" panose="020B0604020202020204" pitchFamily="34" charset="0"/>
            </a:endParaRPr>
          </a:p>
        </p:txBody>
      </p:sp>
      <p:sp>
        <p:nvSpPr>
          <p:cNvPr id="50179" name="Rectangle 2"/>
          <p:cNvSpPr>
            <a:spLocks noGrp="1" noChangeArrowheads="1"/>
          </p:cNvSpPr>
          <p:nvPr>
            <p:ph type="title"/>
          </p:nvPr>
        </p:nvSpPr>
        <p:spPr/>
        <p:txBody>
          <a:bodyPr/>
          <a:lstStyle/>
          <a:p>
            <a:r>
              <a:rPr lang="en-US" altLang="en-US" b="1" dirty="0" smtClean="0">
                <a:latin typeface="Helvetica" panose="020B0604020202020204" pitchFamily="34" charset="0"/>
                <a:cs typeface="Helvetica" panose="020B0604020202020204" pitchFamily="34" charset="0"/>
              </a:rPr>
              <a:t>Implication: Don’t burden long-term memory </a:t>
            </a:r>
          </a:p>
        </p:txBody>
      </p:sp>
      <p:sp>
        <p:nvSpPr>
          <p:cNvPr id="50180" name="Rectangle 3"/>
          <p:cNvSpPr>
            <a:spLocks noGrp="1" noChangeArrowheads="1"/>
          </p:cNvSpPr>
          <p:nvPr>
            <p:ph type="body" idx="1"/>
          </p:nvPr>
        </p:nvSpPr>
        <p:spPr>
          <a:xfrm>
            <a:off x="457200" y="1676400"/>
            <a:ext cx="8382000" cy="4648200"/>
          </a:xfrm>
        </p:spPr>
        <p:txBody>
          <a:bodyPr/>
          <a:lstStyle/>
          <a:p>
            <a:pPr>
              <a:buFont typeface="Monotype Sorts" charset="2"/>
              <a:buNone/>
            </a:pPr>
            <a:r>
              <a:rPr lang="en-US" altLang="en-US" b="1" smtClean="0"/>
              <a:t>Don’t burden long-term memory</a:t>
            </a:r>
          </a:p>
        </p:txBody>
      </p:sp>
      <p:pic>
        <p:nvPicPr>
          <p:cNvPr id="8" name="Picture 7" descr="Intuit-burdens LT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362200"/>
            <a:ext cx="652145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NetworkSolutions-less LTM burde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19450"/>
            <a:ext cx="8534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70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8" accel="50000" decel="50000"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0-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ntr" presetSubtype="2" accel="50000"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Consistency</a:t>
            </a:r>
            <a:endParaRPr lang="en-US" dirty="0"/>
          </a:p>
        </p:txBody>
      </p:sp>
      <p:sp>
        <p:nvSpPr>
          <p:cNvPr id="3" name="Content Placeholder 2"/>
          <p:cNvSpPr>
            <a:spLocks noGrp="1"/>
          </p:cNvSpPr>
          <p:nvPr>
            <p:ph idx="1"/>
          </p:nvPr>
        </p:nvSpPr>
        <p:spPr>
          <a:xfrm>
            <a:off x="152399" y="1671638"/>
            <a:ext cx="8766175" cy="4677404"/>
          </a:xfrm>
        </p:spPr>
        <p:txBody>
          <a:bodyPr/>
          <a:lstStyle/>
          <a:p>
            <a:r>
              <a:rPr lang="en-US" sz="2600" dirty="0" smtClean="0"/>
              <a:t>If menu items are always in the same place, it will be easier to remember where they are</a:t>
            </a:r>
          </a:p>
          <a:p>
            <a:r>
              <a:rPr lang="en-US" sz="2600" dirty="0" smtClean="0"/>
              <a:t>If menus are always in the same order, it will be easier to remember where they are</a:t>
            </a:r>
          </a:p>
          <a:p>
            <a:r>
              <a:rPr lang="en-US" sz="2600" dirty="0" smtClean="0"/>
              <a:t>If items are always in the same place on ribbons, it will be easier to remember where they are</a:t>
            </a:r>
            <a:endParaRPr lang="en-US" sz="26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pic>
        <p:nvPicPr>
          <p:cNvPr id="5" name="Picture 4"/>
          <p:cNvPicPr>
            <a:picLocks noChangeAspect="1"/>
          </p:cNvPicPr>
          <p:nvPr/>
        </p:nvPicPr>
        <p:blipFill>
          <a:blip r:embed="rId3"/>
          <a:stretch>
            <a:fillRect/>
          </a:stretch>
        </p:blipFill>
        <p:spPr>
          <a:xfrm>
            <a:off x="152399" y="4495800"/>
            <a:ext cx="8696325" cy="333375"/>
          </a:xfrm>
          <a:prstGeom prst="rect">
            <a:avLst/>
          </a:prstGeom>
        </p:spPr>
      </p:pic>
      <p:pic>
        <p:nvPicPr>
          <p:cNvPr id="7" name="Picture 6"/>
          <p:cNvPicPr>
            <a:picLocks noChangeAspect="1"/>
          </p:cNvPicPr>
          <p:nvPr/>
        </p:nvPicPr>
        <p:blipFill>
          <a:blip r:embed="rId4"/>
          <a:stretch>
            <a:fillRect/>
          </a:stretch>
        </p:blipFill>
        <p:spPr>
          <a:xfrm>
            <a:off x="152399" y="5146196"/>
            <a:ext cx="8534400" cy="295275"/>
          </a:xfrm>
          <a:prstGeom prst="rect">
            <a:avLst/>
          </a:prstGeom>
        </p:spPr>
      </p:pic>
      <p:pic>
        <p:nvPicPr>
          <p:cNvPr id="8" name="Picture 7"/>
          <p:cNvPicPr>
            <a:picLocks noChangeAspect="1"/>
          </p:cNvPicPr>
          <p:nvPr/>
        </p:nvPicPr>
        <p:blipFill>
          <a:blip r:embed="rId5"/>
          <a:stretch>
            <a:fillRect/>
          </a:stretch>
        </p:blipFill>
        <p:spPr>
          <a:xfrm>
            <a:off x="152399" y="5761367"/>
            <a:ext cx="7172325" cy="323850"/>
          </a:xfrm>
          <a:prstGeom prst="rect">
            <a:avLst/>
          </a:prstGeom>
        </p:spPr>
      </p:pic>
    </p:spTree>
    <p:extLst>
      <p:ext uri="{BB962C8B-B14F-4D97-AF65-F5344CB8AC3E}">
        <p14:creationId xmlns:p14="http://schemas.microsoft.com/office/powerpoint/2010/main" val="490848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t>
            </a:r>
            <a:r>
              <a:rPr lang="en-US" sz="3200" dirty="0"/>
              <a:t>a</a:t>
            </a:r>
            <a:r>
              <a:rPr lang="en-US" sz="3200" dirty="0" smtClean="0"/>
              <a:t>bout </a:t>
            </a:r>
            <a:r>
              <a:rPr lang="en-US" sz="3200" dirty="0"/>
              <a:t>h</a:t>
            </a:r>
            <a:r>
              <a:rPr lang="en-US" sz="3200" dirty="0" smtClean="0"/>
              <a:t>uman memory (Johnson 7-9 and Norman 3)</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Today’s Class</a:t>
            </a:r>
          </a:p>
          <a:p>
            <a:pPr marL="744538" indent="-744538">
              <a:buFont typeface="+mj-lt"/>
              <a:buAutoNum type="arabicPeriod"/>
            </a:pPr>
            <a:r>
              <a:rPr lang="en-US" dirty="0" smtClean="0">
                <a:solidFill>
                  <a:schemeClr val="bg1">
                    <a:lumMod val="75000"/>
                  </a:schemeClr>
                </a:solidFill>
              </a:rPr>
              <a:t>How does human memory work, and what are implications for design?</a:t>
            </a:r>
          </a:p>
          <a:p>
            <a:pPr marL="744538" indent="-744538">
              <a:buFont typeface="+mj-lt"/>
              <a:buAutoNum type="arabicPeriod"/>
            </a:pPr>
            <a:r>
              <a:rPr lang="en-US" dirty="0" smtClean="0"/>
              <a:t>How do attentional limits shape human thought and action, and what are implications for design?</a:t>
            </a:r>
          </a:p>
          <a:p>
            <a:pPr marL="744538" indent="-744538">
              <a:buFont typeface="+mj-lt"/>
              <a:buAutoNum type="arabicPeriod"/>
            </a:pPr>
            <a:r>
              <a:rPr lang="en-US" dirty="0" smtClean="0"/>
              <a:t>Recognition is easier than recall. What are the implications for design</a:t>
            </a:r>
            <a:r>
              <a:rPr lang="en-US" dirty="0" smtClean="0"/>
              <a:t>?</a:t>
            </a:r>
          </a:p>
          <a:p>
            <a:pPr marL="744538" indent="-744538">
              <a:buFont typeface="+mj-lt"/>
              <a:buAutoNum type="arabicPeriod"/>
            </a:pPr>
            <a:r>
              <a:rPr lang="en-US" dirty="0" smtClean="0"/>
              <a:t>IA#4: Swimmer’s Helper</a:t>
            </a: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1223907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on the difficulty of remembering nonsensical things</a:t>
            </a:r>
            <a:endParaRPr lang="en-US" dirty="0"/>
          </a:p>
        </p:txBody>
      </p:sp>
      <p:sp>
        <p:nvSpPr>
          <p:cNvPr id="3" name="Content Placeholder 2"/>
          <p:cNvSpPr>
            <a:spLocks noGrp="1"/>
          </p:cNvSpPr>
          <p:nvPr>
            <p:ph idx="1"/>
          </p:nvPr>
        </p:nvSpPr>
        <p:spPr>
          <a:xfrm>
            <a:off x="152400" y="1524000"/>
            <a:ext cx="8839200" cy="4800600"/>
          </a:xfrm>
        </p:spPr>
        <p:txBody>
          <a:bodyPr/>
          <a:lstStyle/>
          <a:p>
            <a:pPr marL="0" indent="0">
              <a:buNone/>
            </a:pPr>
            <a:r>
              <a:rPr lang="en-US" sz="2400" dirty="0"/>
              <a:t>“How can we remember all these secret </a:t>
            </a:r>
            <a:r>
              <a:rPr lang="en-US" sz="2400" dirty="0" smtClean="0"/>
              <a:t>[passwords]? </a:t>
            </a:r>
            <a:r>
              <a:rPr lang="en-US" sz="2400" dirty="0"/>
              <a:t>Most of us can’t, even with the use of mnemonics to make some sense of nonsensical material. Books and courses on improving memory can work, but the methods are laborious to learn and need continual practice to maintain. So we put the memory in the world, writing things down in books, on scraps of paper, even on the backs of our hands. But we disguise them to thwart would-be thieves. That creates another problem: How do we disguise the items, how do we hide them, and how do we remember what the disguise was or where we put it? Ah, the foibles of </a:t>
            </a:r>
            <a:r>
              <a:rPr lang="en-US" sz="2400" dirty="0" smtClean="0"/>
              <a:t>memory” </a:t>
            </a:r>
            <a:br>
              <a:rPr lang="en-US" sz="2400" dirty="0" smtClean="0"/>
            </a:br>
            <a:r>
              <a:rPr lang="en-US" sz="2400" dirty="0" smtClean="0"/>
              <a:t>							(p. 88)</a:t>
            </a:r>
            <a:endParaRPr lang="en-US" sz="2400" dirty="0"/>
          </a:p>
          <a:p>
            <a:pPr marL="0" indent="0">
              <a:buNone/>
            </a:pPr>
            <a:endParaRPr lang="en-US" sz="3000" dirty="0"/>
          </a:p>
          <a:p>
            <a:pPr marL="0" indent="0">
              <a:buNone/>
            </a:pP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2731978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8C3AC6FA-14F3-4306-A37C-0B2A66C838F8}" type="slidenum">
              <a:rPr lang="en-US" altLang="en-US" sz="1400" b="0">
                <a:solidFill>
                  <a:schemeClr val="bg2"/>
                </a:solidFill>
                <a:latin typeface="Arial" panose="020B0604020202020204" pitchFamily="34" charset="0"/>
              </a:rPr>
              <a:pPr/>
              <a:t>20</a:t>
            </a:fld>
            <a:endParaRPr lang="en-US" altLang="en-US" sz="1400" b="0">
              <a:solidFill>
                <a:schemeClr val="bg2"/>
              </a:solidFill>
              <a:latin typeface="Arial" panose="020B0604020202020204" pitchFamily="34" charset="0"/>
            </a:endParaRPr>
          </a:p>
        </p:txBody>
      </p:sp>
      <p:sp>
        <p:nvSpPr>
          <p:cNvPr id="54275" name="Rectangle 2"/>
          <p:cNvSpPr>
            <a:spLocks noGrp="1" noChangeArrowheads="1"/>
          </p:cNvSpPr>
          <p:nvPr>
            <p:ph type="title"/>
          </p:nvPr>
        </p:nvSpPr>
        <p:spPr/>
        <p:txBody>
          <a:bodyPr/>
          <a:lstStyle/>
          <a:p>
            <a:r>
              <a:rPr lang="en-US" altLang="en-US" dirty="0" smtClean="0">
                <a:cs typeface="Helvetica" panose="020B0604020202020204" pitchFamily="34" charset="0"/>
              </a:rPr>
              <a:t>Limits on attention </a:t>
            </a:r>
            <a:r>
              <a:rPr lang="en-US" altLang="en-US" dirty="0">
                <a:cs typeface="Helvetica" panose="020B0604020202020204" pitchFamily="34" charset="0"/>
              </a:rPr>
              <a:t>s</a:t>
            </a:r>
            <a:r>
              <a:rPr lang="en-US" altLang="en-US" dirty="0" smtClean="0">
                <a:cs typeface="Helvetica" panose="020B0604020202020204" pitchFamily="34" charset="0"/>
              </a:rPr>
              <a:t>hape </a:t>
            </a:r>
            <a:r>
              <a:rPr lang="en-US" altLang="en-US" dirty="0">
                <a:cs typeface="Helvetica" panose="020B0604020202020204" pitchFamily="34" charset="0"/>
              </a:rPr>
              <a:t>o</a:t>
            </a:r>
            <a:r>
              <a:rPr lang="en-US" altLang="en-US" dirty="0" smtClean="0">
                <a:cs typeface="Helvetica" panose="020B0604020202020204" pitchFamily="34" charset="0"/>
              </a:rPr>
              <a:t>ur thought and action</a:t>
            </a:r>
          </a:p>
        </p:txBody>
      </p:sp>
      <p:sp>
        <p:nvSpPr>
          <p:cNvPr id="54276" name="Rectangle 3"/>
          <p:cNvSpPr>
            <a:spLocks noGrp="1" noChangeArrowheads="1"/>
          </p:cNvSpPr>
          <p:nvPr>
            <p:ph type="body" idx="1"/>
          </p:nvPr>
        </p:nvSpPr>
        <p:spPr>
          <a:xfrm>
            <a:off x="125895" y="1600200"/>
            <a:ext cx="5665305" cy="4800600"/>
          </a:xfrm>
        </p:spPr>
        <p:txBody>
          <a:bodyPr/>
          <a:lstStyle/>
          <a:p>
            <a:r>
              <a:rPr lang="en-US" altLang="en-US" sz="2100" dirty="0" smtClean="0"/>
              <a:t>Users barely pay attention to computer tools</a:t>
            </a:r>
          </a:p>
          <a:p>
            <a:pPr lvl="1"/>
            <a:r>
              <a:rPr lang="en-US" altLang="en-US" sz="2100" dirty="0" smtClean="0"/>
              <a:t>Focus attention on own goals, data</a:t>
            </a:r>
          </a:p>
          <a:p>
            <a:r>
              <a:rPr lang="en-US" altLang="en-US" sz="2100" dirty="0" smtClean="0"/>
              <a:t>Think about computer, UI superficially</a:t>
            </a:r>
          </a:p>
          <a:p>
            <a:pPr lvl="1"/>
            <a:r>
              <a:rPr lang="en-US" altLang="en-US" sz="2100" dirty="0" smtClean="0"/>
              <a:t>Krug: </a:t>
            </a:r>
            <a:r>
              <a:rPr lang="en-US" altLang="en-US" sz="2100" i="1" dirty="0" smtClean="0"/>
              <a:t>Don’t Make Me Think </a:t>
            </a:r>
            <a:r>
              <a:rPr lang="en-US" altLang="en-US" sz="2100" dirty="0" smtClean="0"/>
              <a:t>(about your software)</a:t>
            </a:r>
          </a:p>
          <a:p>
            <a:r>
              <a:rPr lang="en-US" altLang="en-US" sz="2100" dirty="0" smtClean="0"/>
              <a:t>Intently focused on achieving goal</a:t>
            </a:r>
          </a:p>
          <a:p>
            <a:pPr lvl="1"/>
            <a:r>
              <a:rPr lang="en-US" altLang="en-US" sz="2100" dirty="0" smtClean="0"/>
              <a:t>Prefer familiar paths over exploration </a:t>
            </a:r>
          </a:p>
          <a:p>
            <a:pPr lvl="1"/>
            <a:r>
              <a:rPr lang="en-US" altLang="en-US" sz="2100" dirty="0" smtClean="0"/>
              <a:t>User: “I’m in a hurry, so I’ll do it the long way.”</a:t>
            </a:r>
          </a:p>
          <a:p>
            <a:r>
              <a:rPr lang="en-US" altLang="en-US" sz="2100" dirty="0" smtClean="0"/>
              <a:t>Akin to following “scent” toward goal</a:t>
            </a:r>
          </a:p>
        </p:txBody>
      </p:sp>
      <p:pic>
        <p:nvPicPr>
          <p:cNvPr id="3074" name="Picture 2" descr="http://visionforlifeworks.com/blog/wp-content/uploads/2014/04/tunnel-visio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21" y="1603513"/>
            <a:ext cx="3067879" cy="23009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TrkJ-TGFLjTzKWb0XH9s9P6NVosrmobVJLrZQ2-shjNa5xRi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736" y="4004075"/>
            <a:ext cx="1719848" cy="221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626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smtClean="0">
                <a:cs typeface="Helvetica" panose="020B0604020202020204" pitchFamily="34" charset="0"/>
              </a:rPr>
              <a:t>When focused on tasks, we don’t notice other things</a:t>
            </a:r>
          </a:p>
        </p:txBody>
      </p:sp>
      <p:sp>
        <p:nvSpPr>
          <p:cNvPr id="3" name="Content Placeholder 2"/>
          <p:cNvSpPr>
            <a:spLocks noGrp="1"/>
          </p:cNvSpPr>
          <p:nvPr>
            <p:ph idx="1"/>
          </p:nvPr>
        </p:nvSpPr>
        <p:spPr>
          <a:xfrm>
            <a:off x="152400" y="1671638"/>
            <a:ext cx="6096000" cy="4652962"/>
          </a:xfrm>
        </p:spPr>
        <p:txBody>
          <a:bodyPr/>
          <a:lstStyle/>
          <a:p>
            <a:r>
              <a:rPr lang="en-US" altLang="en-US" sz="2400" dirty="0" smtClean="0"/>
              <a:t>Keeping track of extra features in short-term memory is </a:t>
            </a:r>
            <a:r>
              <a:rPr lang="en-US" altLang="en-US" sz="2400" i="1" dirty="0" smtClean="0"/>
              <a:t>work</a:t>
            </a:r>
            <a:endParaRPr lang="en-US" altLang="en-US" sz="2400" dirty="0" smtClean="0"/>
          </a:p>
          <a:p>
            <a:r>
              <a:rPr lang="en-US" altLang="en-US" sz="2400" dirty="0" smtClean="0"/>
              <a:t>We notice and remember only those features crucial to task</a:t>
            </a:r>
          </a:p>
          <a:p>
            <a:pPr marL="974725" indent="-457200">
              <a:buNone/>
            </a:pPr>
            <a:r>
              <a:rPr lang="en-US" altLang="en-US" sz="2400" dirty="0" smtClean="0">
                <a:sym typeface="Wingdings" panose="05000000000000000000" pitchFamily="2" charset="2"/>
              </a:rPr>
              <a:t>	We don’t notice objects/events that we would have otherwise noticed (</a:t>
            </a:r>
            <a:r>
              <a:rPr lang="en-US" altLang="en-US" sz="2400" i="1" dirty="0" err="1" smtClean="0">
                <a:sym typeface="Wingdings" panose="05000000000000000000" pitchFamily="2" charset="2"/>
              </a:rPr>
              <a:t>inattentional</a:t>
            </a:r>
            <a:r>
              <a:rPr lang="en-US" altLang="en-US" sz="2400" i="1" dirty="0" smtClean="0">
                <a:sym typeface="Wingdings" panose="05000000000000000000" pitchFamily="2" charset="2"/>
              </a:rPr>
              <a:t> blindness)</a:t>
            </a:r>
            <a:endParaRPr lang="en-US" altLang="en-US" sz="2400" dirty="0" smtClean="0">
              <a:sym typeface="Wingdings" panose="05000000000000000000" pitchFamily="2" charset="2"/>
            </a:endParaRPr>
          </a:p>
          <a:p>
            <a:pPr marL="1033463" indent="-515938">
              <a:buNone/>
            </a:pPr>
            <a:r>
              <a:rPr lang="en-US" altLang="en-US" sz="2400" dirty="0" smtClean="0">
                <a:sym typeface="Wingdings" panose="05000000000000000000" pitchFamily="2" charset="2"/>
              </a:rPr>
              <a:t> We are “blind” to changes (</a:t>
            </a:r>
            <a:r>
              <a:rPr lang="en-US" altLang="en-US" sz="2400" i="1" dirty="0" smtClean="0">
                <a:sym typeface="Wingdings" panose="05000000000000000000" pitchFamily="2" charset="2"/>
              </a:rPr>
              <a:t>change blindness</a:t>
            </a:r>
            <a:r>
              <a:rPr lang="en-US" altLang="en-US" sz="2400" dirty="0" smtClean="0">
                <a:sym typeface="Wingdings" panose="05000000000000000000" pitchFamily="2" charset="2"/>
              </a:rPr>
              <a:t>)</a:t>
            </a:r>
            <a:endParaRPr lang="en-US" altLang="en-US" sz="2400" dirty="0" smtClean="0"/>
          </a:p>
          <a:p>
            <a:pPr marL="0" indent="0">
              <a:buNone/>
            </a:pPr>
            <a:endParaRPr lang="en-US" altLang="en-US" dirty="0" smtClean="0"/>
          </a:p>
        </p:txBody>
      </p:sp>
      <p:sp>
        <p:nvSpPr>
          <p:cNvPr id="121860" name="Slide Number Placeholder 3"/>
          <p:cNvSpPr>
            <a:spLocks noGrp="1"/>
          </p:cNvSpPr>
          <p:nvPr>
            <p:ph type="sldNum" sz="quarter" idx="4294967295"/>
          </p:nvPr>
        </p:nvSpPr>
        <p:spPr>
          <a:xfrm>
            <a:off x="3619500" y="6469459"/>
            <a:ext cx="1905000" cy="248184"/>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D8A666DE-CB3A-405B-A5A0-E584836417ED}" type="slidenum">
              <a:rPr lang="en-US" altLang="en-US" sz="1400" b="0">
                <a:solidFill>
                  <a:schemeClr val="bg2"/>
                </a:solidFill>
                <a:latin typeface="Arial" panose="020B0604020202020204" pitchFamily="34" charset="0"/>
              </a:rPr>
              <a:pPr/>
              <a:t>21</a:t>
            </a:fld>
            <a:endParaRPr lang="en-US" altLang="en-US" sz="1400" b="0" dirty="0">
              <a:solidFill>
                <a:schemeClr val="bg2"/>
              </a:solidFill>
              <a:latin typeface="Arial" panose="020B0604020202020204" pitchFamily="34" charset="0"/>
            </a:endParaRPr>
          </a:p>
        </p:txBody>
      </p:sp>
      <p:pic>
        <p:nvPicPr>
          <p:cNvPr id="9" name="Picture 8" descr="Change-blindness-brighter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94412"/>
            <a:ext cx="2730500" cy="20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hange-blindness-brighter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3894" y="1720293"/>
            <a:ext cx="2732606" cy="204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71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30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30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30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r>
              <a:rPr lang="en-US" sz="3600" dirty="0" smtClean="0"/>
              <a:t>Demo 1: Demonstration of </a:t>
            </a:r>
            <a:r>
              <a:rPr lang="en-US" sz="3600" dirty="0" err="1" smtClean="0"/>
              <a:t>inattentional</a:t>
            </a:r>
            <a:r>
              <a:rPr lang="en-US" sz="3600" dirty="0" smtClean="0"/>
              <a:t>/change blindness</a:t>
            </a:r>
            <a:endParaRPr lang="en-US" sz="3600" dirty="0"/>
          </a:p>
        </p:txBody>
      </p:sp>
      <p:sp>
        <p:nvSpPr>
          <p:cNvPr id="3" name="Content Placeholder 2"/>
          <p:cNvSpPr>
            <a:spLocks noGrp="1"/>
          </p:cNvSpPr>
          <p:nvPr>
            <p:ph idx="1"/>
          </p:nvPr>
        </p:nvSpPr>
        <p:spPr/>
        <p:txBody>
          <a:bodyPr/>
          <a:lstStyle/>
          <a:p>
            <a:r>
              <a:rPr lang="en-US" dirty="0" smtClean="0"/>
              <a:t>These videos show participants in change detection studies</a:t>
            </a:r>
          </a:p>
          <a:p>
            <a:r>
              <a:rPr lang="en-US" dirty="0" smtClean="0"/>
              <a:t>What are participants attending to?</a:t>
            </a:r>
          </a:p>
          <a:p>
            <a:r>
              <a:rPr lang="en-US" dirty="0" smtClean="0"/>
              <a:t>Do you think you would have noticed the changes?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spTree>
    <p:extLst>
      <p:ext uri="{BB962C8B-B14F-4D97-AF65-F5344CB8AC3E}">
        <p14:creationId xmlns:p14="http://schemas.microsoft.com/office/powerpoint/2010/main" val="366354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To experience change blindness, try the flicker task</a:t>
            </a:r>
            <a:endParaRPr lang="en-US" dirty="0"/>
          </a:p>
        </p:txBody>
      </p:sp>
      <p:sp>
        <p:nvSpPr>
          <p:cNvPr id="3" name="Content Placeholder 2"/>
          <p:cNvSpPr>
            <a:spLocks noGrp="1"/>
          </p:cNvSpPr>
          <p:nvPr>
            <p:ph idx="1"/>
          </p:nvPr>
        </p:nvSpPr>
        <p:spPr/>
        <p:txBody>
          <a:bodyPr/>
          <a:lstStyle/>
          <a:p>
            <a:r>
              <a:rPr lang="en-US" dirty="0" smtClean="0"/>
              <a:t>We will view a series of flickering photographs</a:t>
            </a:r>
          </a:p>
          <a:p>
            <a:r>
              <a:rPr lang="en-US" dirty="0" smtClean="0"/>
              <a:t>Each photograph will disappear and reappear with one thing in the scene changing repeatedly.</a:t>
            </a:r>
          </a:p>
          <a:p>
            <a:r>
              <a:rPr lang="en-US" dirty="0" smtClean="0"/>
              <a:t>Raise your hand once you detect the change</a:t>
            </a:r>
          </a:p>
          <a:p>
            <a:r>
              <a:rPr lang="en-US" dirty="0" smtClean="0"/>
              <a:t>Remain quiet while others continue looking for change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23</a:t>
            </a:fld>
            <a:endParaRPr lang="en-GB"/>
          </a:p>
        </p:txBody>
      </p:sp>
    </p:spTree>
    <p:extLst>
      <p:ext uri="{BB962C8B-B14F-4D97-AF65-F5344CB8AC3E}">
        <p14:creationId xmlns:p14="http://schemas.microsoft.com/office/powerpoint/2010/main" val="2296247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 Make changes obvious!</a:t>
            </a:r>
            <a:endParaRPr lang="en-US" dirty="0"/>
          </a:p>
        </p:txBody>
      </p:sp>
      <p:sp>
        <p:nvSpPr>
          <p:cNvPr id="3" name="Content Placeholder 2"/>
          <p:cNvSpPr>
            <a:spLocks noGrp="1"/>
          </p:cNvSpPr>
          <p:nvPr>
            <p:ph idx="1"/>
          </p:nvPr>
        </p:nvSpPr>
        <p:spPr/>
        <p:txBody>
          <a:bodyPr/>
          <a:lstStyle/>
          <a:p>
            <a:r>
              <a:rPr lang="en-US" sz="2400" dirty="0" smtClean="0"/>
              <a:t>Examples</a:t>
            </a:r>
          </a:p>
          <a:p>
            <a:pPr lvl="1"/>
            <a:r>
              <a:rPr lang="en-US" sz="2400" dirty="0" smtClean="0"/>
              <a:t>Use animation (e.g., vibration) to draw attention to an object (e.g., an error message)</a:t>
            </a:r>
          </a:p>
          <a:p>
            <a:pPr lvl="2"/>
            <a:r>
              <a:rPr lang="en-US" dirty="0" smtClean="0"/>
              <a:t>See </a:t>
            </a:r>
            <a:r>
              <a:rPr lang="en-US" dirty="0" smtClean="0">
                <a:hlinkClick r:id="rId2"/>
              </a:rPr>
              <a:t>http://www.centigrade.de/blog/en/article/animations-in-user-interface-design-essential-nutrient-instead-of-eye-candy/</a:t>
            </a:r>
            <a:endParaRPr lang="en-US" dirty="0" smtClean="0"/>
          </a:p>
          <a:p>
            <a:pPr lvl="1"/>
            <a:r>
              <a:rPr lang="en-US" sz="2400" dirty="0" smtClean="0"/>
              <a:t>Use animation to highlight that one object has changed into another object</a:t>
            </a:r>
          </a:p>
          <a:p>
            <a:pPr lvl="2"/>
            <a:r>
              <a:rPr lang="en-US" dirty="0" smtClean="0"/>
              <a:t>See </a:t>
            </a:r>
            <a:r>
              <a:rPr lang="en-US" dirty="0" smtClean="0">
                <a:hlinkClick r:id="rId3"/>
              </a:rPr>
              <a:t>http://digitalsynopsis.com/design/gif-icons-menu-transition-animations/</a:t>
            </a:r>
            <a:endParaRPr lang="en-US" dirty="0" smtClean="0"/>
          </a:p>
          <a:p>
            <a:pPr marL="914400" lvl="2"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spTree>
    <p:extLst>
      <p:ext uri="{BB962C8B-B14F-4D97-AF65-F5344CB8AC3E}">
        <p14:creationId xmlns:p14="http://schemas.microsoft.com/office/powerpoint/2010/main" val="801404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use external memory aids to help us keep track of things</a:t>
            </a:r>
            <a:endParaRPr lang="en-US" dirty="0"/>
          </a:p>
        </p:txBody>
      </p:sp>
      <p:sp>
        <p:nvSpPr>
          <p:cNvPr id="3" name="Content Placeholder 2"/>
          <p:cNvSpPr>
            <a:spLocks noGrp="1"/>
          </p:cNvSpPr>
          <p:nvPr>
            <p:ph idx="1"/>
          </p:nvPr>
        </p:nvSpPr>
        <p:spPr>
          <a:xfrm>
            <a:off x="231775" y="1608931"/>
            <a:ext cx="4373079" cy="4652962"/>
          </a:xfrm>
        </p:spPr>
        <p:txBody>
          <a:bodyPr/>
          <a:lstStyle/>
          <a:p>
            <a:r>
              <a:rPr lang="en-US" sz="2500" dirty="0" smtClean="0"/>
              <a:t>Counting objects, laps, or other things (What one am I on?)</a:t>
            </a:r>
          </a:p>
          <a:p>
            <a:r>
              <a:rPr lang="en-US" sz="2500" dirty="0" smtClean="0"/>
              <a:t>Reading books (Where did I leave off?)</a:t>
            </a:r>
          </a:p>
          <a:p>
            <a:r>
              <a:rPr lang="en-US" sz="2500" dirty="0" smtClean="0"/>
              <a:t>Doing math (I need to carry the 1)</a:t>
            </a:r>
          </a:p>
          <a:p>
            <a:r>
              <a:rPr lang="en-US" sz="2500" dirty="0" smtClean="0"/>
              <a:t>Checklists (what needs to be done? What have I done so far?)</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25</a:t>
            </a:fld>
            <a:endParaRPr lang="en-GB"/>
          </a:p>
        </p:txBody>
      </p:sp>
      <p:pic>
        <p:nvPicPr>
          <p:cNvPr id="4098" name="Picture 2" descr="http://johannesmutzke.com/wp-content/uploads/2014/12/airline-pilot-checkli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104" y="2514600"/>
            <a:ext cx="4117975" cy="30884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57291" y="5581204"/>
            <a:ext cx="3657600" cy="307777"/>
          </a:xfrm>
          <a:prstGeom prst="rect">
            <a:avLst/>
          </a:prstGeom>
        </p:spPr>
        <p:txBody>
          <a:bodyPr wrap="square">
            <a:spAutoFit/>
          </a:bodyPr>
          <a:lstStyle/>
          <a:p>
            <a:pPr>
              <a:buNone/>
            </a:pPr>
            <a:r>
              <a:rPr lang="en-US" sz="1400" dirty="0"/>
              <a:t>http://johannesmutzke.com/?p=1232</a:t>
            </a:r>
          </a:p>
        </p:txBody>
      </p:sp>
    </p:spTree>
    <p:extLst>
      <p:ext uri="{BB962C8B-B14F-4D97-AF65-F5344CB8AC3E}">
        <p14:creationId xmlns:p14="http://schemas.microsoft.com/office/powerpoint/2010/main" val="468881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ECDC160A-97D5-4176-A4BB-17CA87667CDD}" type="slidenum">
              <a:rPr lang="en-US" altLang="en-US" sz="1400" b="0">
                <a:solidFill>
                  <a:schemeClr val="bg2"/>
                </a:solidFill>
                <a:latin typeface="Arial" panose="020B0604020202020204" pitchFamily="34" charset="0"/>
              </a:rPr>
              <a:pPr/>
              <a:t>26</a:t>
            </a:fld>
            <a:endParaRPr lang="en-US" altLang="en-US" sz="1400" b="0">
              <a:solidFill>
                <a:schemeClr val="bg2"/>
              </a:solidFill>
              <a:latin typeface="Arial" panose="020B0604020202020204" pitchFamily="34" charset="0"/>
            </a:endParaRPr>
          </a:p>
        </p:txBody>
      </p:sp>
      <p:sp>
        <p:nvSpPr>
          <p:cNvPr id="60419" name="Rectangle 2"/>
          <p:cNvSpPr>
            <a:spLocks noGrp="1" noChangeArrowheads="1"/>
          </p:cNvSpPr>
          <p:nvPr>
            <p:ph type="title"/>
          </p:nvPr>
        </p:nvSpPr>
        <p:spPr/>
        <p:txBody>
          <a:bodyPr/>
          <a:lstStyle/>
          <a:p>
            <a:r>
              <a:rPr lang="en-US" altLang="en-US" dirty="0" smtClean="0">
                <a:cs typeface="Helvetica" panose="020B0604020202020204" pitchFamily="34" charset="0"/>
              </a:rPr>
              <a:t>We quickly forget when we reach a goal</a:t>
            </a:r>
          </a:p>
        </p:txBody>
      </p:sp>
      <p:sp>
        <p:nvSpPr>
          <p:cNvPr id="121860" name="Rectangle 3"/>
          <p:cNvSpPr>
            <a:spLocks noGrp="1" noChangeArrowheads="1"/>
          </p:cNvSpPr>
          <p:nvPr>
            <p:ph type="body" idx="1"/>
          </p:nvPr>
        </p:nvSpPr>
        <p:spPr>
          <a:xfrm>
            <a:off x="152400" y="1600200"/>
            <a:ext cx="5029200" cy="4724400"/>
          </a:xfrm>
        </p:spPr>
        <p:txBody>
          <a:bodyPr/>
          <a:lstStyle/>
          <a:p>
            <a:r>
              <a:rPr lang="en-US" altLang="en-US" sz="2400" dirty="0" smtClean="0"/>
              <a:t>When we reach goal, we often let everything related to it fall out of STM</a:t>
            </a:r>
            <a:endParaRPr lang="en-US" altLang="en-US" sz="2400" dirty="0" smtClean="0">
              <a:sym typeface="Wingdings" panose="05000000000000000000" pitchFamily="2" charset="2"/>
            </a:endParaRPr>
          </a:p>
          <a:p>
            <a:r>
              <a:rPr lang="en-US" altLang="en-US" sz="2400" dirty="0" smtClean="0"/>
              <a:t>We often forget “loose ends” of tasks:</a:t>
            </a:r>
          </a:p>
          <a:p>
            <a:pPr lvl="1"/>
            <a:r>
              <a:rPr lang="en-US" altLang="en-US" sz="2400" dirty="0" smtClean="0"/>
              <a:t>Removing last page of document from copier</a:t>
            </a:r>
          </a:p>
          <a:p>
            <a:pPr lvl="1"/>
            <a:r>
              <a:rPr lang="en-US" altLang="en-US" sz="2400" dirty="0" smtClean="0"/>
              <a:t>Turning car headlights </a:t>
            </a:r>
            <a:r>
              <a:rPr lang="en-US" altLang="en-US" sz="2400" i="1" dirty="0" smtClean="0"/>
              <a:t>OFF</a:t>
            </a:r>
          </a:p>
          <a:p>
            <a:pPr lvl="1"/>
            <a:r>
              <a:rPr lang="en-US" altLang="en-US" sz="2400" dirty="0" smtClean="0"/>
              <a:t>Switching device or software back to normal mode</a:t>
            </a:r>
          </a:p>
        </p:txBody>
      </p:sp>
      <p:pic>
        <p:nvPicPr>
          <p:cNvPr id="7172" name="Picture 4" descr="http://ww2.justanswer.com/uploads/AM/amdhcds/2013-07-28_201457_steering_whe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9" y="2209800"/>
            <a:ext cx="3447173"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29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6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6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6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4294967295"/>
          </p:nvPr>
        </p:nvSpPr>
        <p:spPr>
          <a:xfrm>
            <a:off x="3695700" y="6491555"/>
            <a:ext cx="1905000" cy="24765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6375935A-17BC-4EBB-88FE-6A4B23812EF6}" type="slidenum">
              <a:rPr lang="en-US" altLang="en-US" sz="1400" b="0">
                <a:solidFill>
                  <a:schemeClr val="bg2"/>
                </a:solidFill>
                <a:latin typeface="Arial" panose="020B0604020202020204" pitchFamily="34" charset="0"/>
              </a:rPr>
              <a:pPr/>
              <a:t>27</a:t>
            </a:fld>
            <a:endParaRPr lang="en-US" altLang="en-US" sz="1400" b="0" dirty="0">
              <a:solidFill>
                <a:schemeClr val="bg2"/>
              </a:solidFill>
              <a:latin typeface="Arial" panose="020B0604020202020204" pitchFamily="34" charset="0"/>
            </a:endParaRPr>
          </a:p>
        </p:txBody>
      </p:sp>
      <p:sp>
        <p:nvSpPr>
          <p:cNvPr id="52227" name="Rectangle 2"/>
          <p:cNvSpPr>
            <a:spLocks noGrp="1" noChangeArrowheads="1"/>
          </p:cNvSpPr>
          <p:nvPr>
            <p:ph type="title"/>
          </p:nvPr>
        </p:nvSpPr>
        <p:spPr/>
        <p:txBody>
          <a:bodyPr/>
          <a:lstStyle/>
          <a:p>
            <a:r>
              <a:rPr lang="en-US" altLang="en-US" dirty="0" smtClean="0">
                <a:latin typeface="Helvetica" panose="020B0604020202020204" pitchFamily="34" charset="0"/>
                <a:cs typeface="Helvetica" panose="020B0604020202020204" pitchFamily="34" charset="0"/>
              </a:rPr>
              <a:t>Implication: Provide external memory aids to indicate progress</a:t>
            </a:r>
          </a:p>
        </p:txBody>
      </p:sp>
      <p:sp>
        <p:nvSpPr>
          <p:cNvPr id="52228" name="Rectangle 3"/>
          <p:cNvSpPr>
            <a:spLocks noGrp="1" noChangeArrowheads="1"/>
          </p:cNvSpPr>
          <p:nvPr>
            <p:ph type="body" idx="1"/>
          </p:nvPr>
        </p:nvSpPr>
        <p:spPr>
          <a:xfrm>
            <a:off x="457200" y="1676400"/>
            <a:ext cx="8382000" cy="4648200"/>
          </a:xfrm>
        </p:spPr>
        <p:txBody>
          <a:bodyPr/>
          <a:lstStyle/>
          <a:p>
            <a:pPr>
              <a:buFont typeface="Monotype Sorts" charset="2"/>
              <a:buNone/>
            </a:pPr>
            <a:endParaRPr lang="en-US" altLang="en-US" b="1" dirty="0" smtClean="0"/>
          </a:p>
        </p:txBody>
      </p:sp>
      <p:pic>
        <p:nvPicPr>
          <p:cNvPr id="52229" name="Picture 7" descr="8.1_MacOS_checkma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268" y="1828800"/>
            <a:ext cx="78914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813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Allow user to keep track of progress</a:t>
            </a:r>
            <a:endParaRPr lang="en-US" dirty="0"/>
          </a:p>
        </p:txBody>
      </p:sp>
      <p:sp>
        <p:nvSpPr>
          <p:cNvPr id="3" name="Content Placeholder 2"/>
          <p:cNvSpPr>
            <a:spLocks noGrp="1"/>
          </p:cNvSpPr>
          <p:nvPr>
            <p:ph idx="1"/>
          </p:nvPr>
        </p:nvSpPr>
        <p:spPr>
          <a:xfrm>
            <a:off x="152400" y="1513992"/>
            <a:ext cx="2703305" cy="4652962"/>
          </a:xfrm>
        </p:spPr>
        <p:txBody>
          <a:bodyPr/>
          <a:lstStyle/>
          <a:p>
            <a:r>
              <a:rPr lang="en-US" dirty="0" smtClean="0"/>
              <a:t>Example: Labeled wizard steps</a:t>
            </a:r>
          </a:p>
          <a:p>
            <a:pPr marL="0" indent="0">
              <a:buNone/>
            </a:pPr>
            <a:endParaRPr lang="en-US" dirty="0" smtClean="0"/>
          </a:p>
          <a:p>
            <a:r>
              <a:rPr lang="en-US" dirty="0" smtClean="0"/>
              <a:t>Example: Digital checklists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28</a:t>
            </a:fld>
            <a:endParaRPr lang="en-GB"/>
          </a:p>
        </p:txBody>
      </p:sp>
      <p:pic>
        <p:nvPicPr>
          <p:cNvPr id="6146" name="Picture 2" descr="My Yahoo! set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705" y="1603513"/>
            <a:ext cx="60960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ottnesbitt.net/weblog/wp-content/uploads/2013/07/ebook_update_checkl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001" y="3600976"/>
            <a:ext cx="3626545" cy="24856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6166954"/>
            <a:ext cx="4572000" cy="276999"/>
          </a:xfrm>
          <a:prstGeom prst="rect">
            <a:avLst/>
          </a:prstGeom>
        </p:spPr>
        <p:txBody>
          <a:bodyPr>
            <a:spAutoFit/>
          </a:bodyPr>
          <a:lstStyle/>
          <a:p>
            <a:pPr>
              <a:buNone/>
            </a:pPr>
            <a:r>
              <a:rPr lang="en-US" sz="1200" dirty="0"/>
              <a:t>https://scottnesbitt.net/weblog/updating-an-ebook/</a:t>
            </a:r>
          </a:p>
        </p:txBody>
      </p:sp>
      <p:sp>
        <p:nvSpPr>
          <p:cNvPr id="6" name="Rectangle 5"/>
          <p:cNvSpPr/>
          <p:nvPr/>
        </p:nvSpPr>
        <p:spPr>
          <a:xfrm>
            <a:off x="3810000" y="3394039"/>
            <a:ext cx="4572000" cy="276999"/>
          </a:xfrm>
          <a:prstGeom prst="rect">
            <a:avLst/>
          </a:prstGeom>
        </p:spPr>
        <p:txBody>
          <a:bodyPr>
            <a:spAutoFit/>
          </a:bodyPr>
          <a:lstStyle/>
          <a:p>
            <a:pPr>
              <a:buNone/>
            </a:pPr>
            <a:r>
              <a:rPr lang="en-US" sz="1200" dirty="0"/>
              <a:t>http://designinginterfaces.com/patterns/wizard/</a:t>
            </a:r>
          </a:p>
        </p:txBody>
      </p:sp>
    </p:spTree>
    <p:extLst>
      <p:ext uri="{BB962C8B-B14F-4D97-AF65-F5344CB8AC3E}">
        <p14:creationId xmlns:p14="http://schemas.microsoft.com/office/powerpoint/2010/main" val="3848743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Help users complete loose ends of task</a:t>
            </a:r>
            <a:endParaRPr lang="en-US" dirty="0"/>
          </a:p>
        </p:txBody>
      </p:sp>
      <p:sp>
        <p:nvSpPr>
          <p:cNvPr id="3" name="Content Placeholder 2"/>
          <p:cNvSpPr>
            <a:spLocks noGrp="1"/>
          </p:cNvSpPr>
          <p:nvPr>
            <p:ph idx="1"/>
          </p:nvPr>
        </p:nvSpPr>
        <p:spPr/>
        <p:txBody>
          <a:bodyPr/>
          <a:lstStyle/>
          <a:p>
            <a:r>
              <a:rPr lang="en-US" dirty="0" smtClean="0"/>
              <a:t>Remind users of loose ends </a:t>
            </a:r>
          </a:p>
          <a:p>
            <a:r>
              <a:rPr lang="en-US" dirty="0" smtClean="0"/>
              <a:t>E.g., Toyota: beep when headlights left on and engine is off)</a:t>
            </a:r>
          </a:p>
          <a:p>
            <a:r>
              <a:rPr lang="en-US" dirty="0" smtClean="0"/>
              <a:t>Automatically tie up loose ends </a:t>
            </a:r>
          </a:p>
          <a:p>
            <a:pPr lvl="1"/>
            <a:r>
              <a:rPr lang="en-US" dirty="0" smtClean="0"/>
              <a:t>E.g., </a:t>
            </a:r>
            <a:r>
              <a:rPr lang="en-US" dirty="0" err="1" smtClean="0"/>
              <a:t>subaru</a:t>
            </a:r>
            <a:r>
              <a:rPr lang="en-US" dirty="0" smtClean="0"/>
              <a:t>: Lights go off automatically when engine is turned off)</a:t>
            </a:r>
          </a:p>
          <a:p>
            <a:r>
              <a:rPr lang="en-US" dirty="0" smtClean="0"/>
              <a:t>Revert to “normal” modes automatically</a:t>
            </a:r>
          </a:p>
          <a:p>
            <a:pPr lvl="1"/>
            <a:r>
              <a:rPr lang="en-US" dirty="0" smtClean="0"/>
              <a:t>E.g. in ALVIS, after variable is created, “select” mode is restored (is this good?) </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29</a:t>
            </a:fld>
            <a:endParaRPr lang="en-GB"/>
          </a:p>
        </p:txBody>
      </p:sp>
    </p:spTree>
    <p:extLst>
      <p:ext uri="{BB962C8B-B14F-4D97-AF65-F5344CB8AC3E}">
        <p14:creationId xmlns:p14="http://schemas.microsoft.com/office/powerpoint/2010/main" val="390982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t>
            </a:r>
            <a:r>
              <a:rPr lang="en-US" sz="3200" dirty="0"/>
              <a:t>a</a:t>
            </a:r>
            <a:r>
              <a:rPr lang="en-US" sz="3200" dirty="0" smtClean="0"/>
              <a:t>bout </a:t>
            </a:r>
            <a:r>
              <a:rPr lang="en-US" sz="3200" dirty="0"/>
              <a:t>h</a:t>
            </a:r>
            <a:r>
              <a:rPr lang="en-US" sz="3200" dirty="0" smtClean="0"/>
              <a:t>uman memory (Johnson 7-9 and Norman 3)</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Today’s Class</a:t>
            </a:r>
          </a:p>
          <a:p>
            <a:pPr marL="744538" indent="-744538">
              <a:buFont typeface="+mj-lt"/>
              <a:buAutoNum type="arabicPeriod"/>
            </a:pPr>
            <a:r>
              <a:rPr lang="en-US" dirty="0" smtClean="0"/>
              <a:t>How does human memory work, and what are implications for design?</a:t>
            </a:r>
          </a:p>
          <a:p>
            <a:pPr marL="744538" indent="-744538">
              <a:buFont typeface="+mj-lt"/>
              <a:buAutoNum type="arabicPeriod"/>
            </a:pPr>
            <a:r>
              <a:rPr lang="en-US" dirty="0" smtClean="0"/>
              <a:t>How do attentional limits shape human thought and action, and what are implications for design?</a:t>
            </a:r>
          </a:p>
          <a:p>
            <a:pPr marL="744538" indent="-744538">
              <a:buFont typeface="+mj-lt"/>
              <a:buAutoNum type="arabicPeriod"/>
            </a:pPr>
            <a:r>
              <a:rPr lang="en-US" dirty="0" smtClean="0"/>
              <a:t>Recognition is easier than recall. What are the implications for design</a:t>
            </a:r>
            <a:r>
              <a:rPr lang="en-US" dirty="0" smtClean="0"/>
              <a:t>?</a:t>
            </a:r>
          </a:p>
          <a:p>
            <a:pPr marL="744538" indent="-744538">
              <a:buFont typeface="+mj-lt"/>
              <a:buAutoNum type="arabicPeriod"/>
            </a:pPr>
            <a:r>
              <a:rPr lang="en-US" dirty="0" smtClean="0"/>
              <a:t>IA#4: Swimmer’s Helper</a:t>
            </a: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2339292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follow the information scent</a:t>
            </a:r>
            <a:endParaRPr lang="en-US" dirty="0"/>
          </a:p>
        </p:txBody>
      </p:sp>
      <p:sp>
        <p:nvSpPr>
          <p:cNvPr id="3" name="Content Placeholder 2"/>
          <p:cNvSpPr>
            <a:spLocks noGrp="1"/>
          </p:cNvSpPr>
          <p:nvPr>
            <p:ph idx="1"/>
          </p:nvPr>
        </p:nvSpPr>
        <p:spPr>
          <a:xfrm>
            <a:off x="152400" y="1671638"/>
            <a:ext cx="4648200" cy="4652962"/>
          </a:xfrm>
        </p:spPr>
        <p:txBody>
          <a:bodyPr/>
          <a:lstStyle/>
          <a:p>
            <a:r>
              <a:rPr lang="en-US" sz="2400" dirty="0" smtClean="0"/>
              <a:t>Intent focus on goal leads to </a:t>
            </a:r>
            <a:r>
              <a:rPr lang="en-US" sz="2400" i="1" dirty="0" smtClean="0"/>
              <a:t>literal</a:t>
            </a:r>
            <a:r>
              <a:rPr lang="en-US" sz="2400" dirty="0" smtClean="0"/>
              <a:t> interpretation of interface items</a:t>
            </a:r>
          </a:p>
          <a:p>
            <a:r>
              <a:rPr lang="en-US" sz="2400" dirty="0" smtClean="0"/>
              <a:t>Assume these goals:</a:t>
            </a:r>
          </a:p>
          <a:p>
            <a:pPr lvl="1"/>
            <a:r>
              <a:rPr lang="en-US" sz="2400" dirty="0" smtClean="0"/>
              <a:t>Pay a bill</a:t>
            </a:r>
          </a:p>
          <a:p>
            <a:pPr lvl="1"/>
            <a:r>
              <a:rPr lang="en-US" sz="2400" dirty="0" smtClean="0"/>
              <a:t>Open a new account</a:t>
            </a:r>
          </a:p>
          <a:p>
            <a:pPr lvl="1"/>
            <a:r>
              <a:rPr lang="en-US" sz="2400" dirty="0" smtClean="0"/>
              <a:t>Purchase travelers’ </a:t>
            </a:r>
            <a:r>
              <a:rPr lang="en-US" sz="2400" dirty="0" err="1" smtClean="0"/>
              <a:t>cheques</a:t>
            </a:r>
            <a:endParaRPr lang="en-US" sz="2400" dirty="0" smtClean="0"/>
          </a:p>
          <a:p>
            <a:r>
              <a:rPr lang="en-US" dirty="0" smtClean="0"/>
              <a:t>Which items would attract your attention?</a:t>
            </a:r>
          </a:p>
          <a:p>
            <a:pPr lvl="1"/>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30</a:t>
            </a:fld>
            <a:endParaRPr lang="en-GB" dirty="0"/>
          </a:p>
        </p:txBody>
      </p:sp>
      <p:pic>
        <p:nvPicPr>
          <p:cNvPr id="5" name="Picture 5" descr="ATM_Screen_No_Arr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1375" y="2057400"/>
            <a:ext cx="426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28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BF780231-4B8A-4998-A871-B3D0F019E8F7}" type="slidenum">
              <a:rPr lang="en-US" altLang="en-US" sz="1400" b="0">
                <a:solidFill>
                  <a:schemeClr val="bg2"/>
                </a:solidFill>
                <a:latin typeface="Arial" panose="020B0604020202020204" pitchFamily="34" charset="0"/>
              </a:rPr>
              <a:pPr/>
              <a:t>31</a:t>
            </a:fld>
            <a:endParaRPr lang="en-US" altLang="en-US" sz="1400" b="0">
              <a:solidFill>
                <a:schemeClr val="bg2"/>
              </a:solidFill>
              <a:latin typeface="Arial" panose="020B0604020202020204" pitchFamily="34" charset="0"/>
            </a:endParaRPr>
          </a:p>
        </p:txBody>
      </p:sp>
      <p:sp>
        <p:nvSpPr>
          <p:cNvPr id="56323" name="Rectangle 2"/>
          <p:cNvSpPr>
            <a:spLocks noGrp="1" noChangeArrowheads="1"/>
          </p:cNvSpPr>
          <p:nvPr>
            <p:ph type="title"/>
          </p:nvPr>
        </p:nvSpPr>
        <p:spPr/>
        <p:txBody>
          <a:bodyPr/>
          <a:lstStyle/>
          <a:p>
            <a:r>
              <a:rPr lang="en-US" altLang="en-US" dirty="0" smtClean="0">
                <a:cs typeface="Helvetica" panose="020B0604020202020204" pitchFamily="34" charset="0"/>
              </a:rPr>
              <a:t>Implication: Anticipate users’ goals at each decision point</a:t>
            </a:r>
          </a:p>
        </p:txBody>
      </p:sp>
      <p:sp>
        <p:nvSpPr>
          <p:cNvPr id="56324" name="Rectangle 3"/>
          <p:cNvSpPr>
            <a:spLocks noGrp="1" noChangeArrowheads="1"/>
          </p:cNvSpPr>
          <p:nvPr>
            <p:ph type="body" idx="1"/>
          </p:nvPr>
        </p:nvSpPr>
        <p:spPr>
          <a:xfrm>
            <a:off x="457200" y="1676400"/>
            <a:ext cx="8458200" cy="4876800"/>
          </a:xfrm>
        </p:spPr>
        <p:txBody>
          <a:bodyPr/>
          <a:lstStyle/>
          <a:p>
            <a:r>
              <a:rPr lang="en-US" altLang="en-US" dirty="0" smtClean="0"/>
              <a:t>Need to match options to user’s moment-to-moment goals</a:t>
            </a:r>
          </a:p>
          <a:p>
            <a:r>
              <a:rPr lang="en-US" altLang="en-US" dirty="0" smtClean="0"/>
              <a:t>Which is better (clicker)?</a:t>
            </a:r>
          </a:p>
          <a:p>
            <a:pPr marL="0" indent="0">
              <a:buNone/>
            </a:pPr>
            <a:endParaRPr lang="en-US" altLang="en-US" dirty="0" smtClean="0"/>
          </a:p>
          <a:p>
            <a:pPr lvl="1"/>
            <a:endParaRPr lang="en-US" altLang="en-US" dirty="0" smtClean="0"/>
          </a:p>
        </p:txBody>
      </p:sp>
      <p:pic>
        <p:nvPicPr>
          <p:cNvPr id="2" name="Picture 1"/>
          <p:cNvPicPr>
            <a:picLocks noChangeAspect="1"/>
          </p:cNvPicPr>
          <p:nvPr/>
        </p:nvPicPr>
        <p:blipFill>
          <a:blip r:embed="rId3"/>
          <a:stretch>
            <a:fillRect/>
          </a:stretch>
        </p:blipFill>
        <p:spPr>
          <a:xfrm>
            <a:off x="609600" y="3657600"/>
            <a:ext cx="3638550" cy="1781175"/>
          </a:xfrm>
          <a:prstGeom prst="rect">
            <a:avLst/>
          </a:prstGeom>
        </p:spPr>
      </p:pic>
      <p:pic>
        <p:nvPicPr>
          <p:cNvPr id="3" name="Picture 2"/>
          <p:cNvPicPr>
            <a:picLocks noChangeAspect="1"/>
          </p:cNvPicPr>
          <p:nvPr/>
        </p:nvPicPr>
        <p:blipFill>
          <a:blip r:embed="rId4"/>
          <a:stretch>
            <a:fillRect/>
          </a:stretch>
        </p:blipFill>
        <p:spPr>
          <a:xfrm>
            <a:off x="4914900" y="3667125"/>
            <a:ext cx="3581400" cy="1771650"/>
          </a:xfrm>
          <a:prstGeom prst="rect">
            <a:avLst/>
          </a:prstGeom>
        </p:spPr>
      </p:pic>
      <p:sp>
        <p:nvSpPr>
          <p:cNvPr id="4" name="TextBox 3"/>
          <p:cNvSpPr txBox="1"/>
          <p:nvPr/>
        </p:nvSpPr>
        <p:spPr>
          <a:xfrm>
            <a:off x="1819275" y="5455340"/>
            <a:ext cx="609600" cy="461665"/>
          </a:xfrm>
          <a:prstGeom prst="rect">
            <a:avLst/>
          </a:prstGeom>
          <a:noFill/>
        </p:spPr>
        <p:txBody>
          <a:bodyPr wrap="square" rtlCol="0">
            <a:spAutoFit/>
          </a:bodyPr>
          <a:lstStyle/>
          <a:p>
            <a:pPr>
              <a:buNone/>
            </a:pPr>
            <a:r>
              <a:rPr lang="en-US" dirty="0" smtClean="0"/>
              <a:t>A</a:t>
            </a:r>
            <a:endParaRPr lang="en-US" dirty="0"/>
          </a:p>
        </p:txBody>
      </p:sp>
      <p:sp>
        <p:nvSpPr>
          <p:cNvPr id="9" name="TextBox 8"/>
          <p:cNvSpPr txBox="1"/>
          <p:nvPr/>
        </p:nvSpPr>
        <p:spPr>
          <a:xfrm>
            <a:off x="6705600" y="5455340"/>
            <a:ext cx="609600" cy="461665"/>
          </a:xfrm>
          <a:prstGeom prst="rect">
            <a:avLst/>
          </a:prstGeom>
          <a:noFill/>
        </p:spPr>
        <p:txBody>
          <a:bodyPr wrap="square" rtlCol="0">
            <a:spAutoFit/>
          </a:bodyPr>
          <a:lstStyle/>
          <a:p>
            <a:pPr>
              <a:buNone/>
            </a:pPr>
            <a:r>
              <a:rPr lang="en-US" dirty="0"/>
              <a:t>B</a:t>
            </a:r>
          </a:p>
        </p:txBody>
      </p:sp>
    </p:spTree>
    <p:extLst>
      <p:ext uri="{BB962C8B-B14F-4D97-AF65-F5344CB8AC3E}">
        <p14:creationId xmlns:p14="http://schemas.microsoft.com/office/powerpoint/2010/main" val="286260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in a hurry; I’ll do it the long way”</a:t>
            </a:r>
            <a:endParaRPr lang="en-US" dirty="0"/>
          </a:p>
        </p:txBody>
      </p:sp>
      <p:sp>
        <p:nvSpPr>
          <p:cNvPr id="3" name="Content Placeholder 2"/>
          <p:cNvSpPr>
            <a:spLocks noGrp="1"/>
          </p:cNvSpPr>
          <p:nvPr>
            <p:ph idx="1"/>
          </p:nvPr>
        </p:nvSpPr>
        <p:spPr/>
        <p:txBody>
          <a:bodyPr/>
          <a:lstStyle/>
          <a:p>
            <a:r>
              <a:rPr lang="en-US" dirty="0" smtClean="0"/>
              <a:t>Familiar path is preferred to new path, even if new path is more efficient</a:t>
            </a:r>
          </a:p>
          <a:p>
            <a:pPr lvl="1"/>
            <a:r>
              <a:rPr lang="en-US" sz="2400" dirty="0" smtClean="0"/>
              <a:t>More comfortable</a:t>
            </a:r>
          </a:p>
          <a:p>
            <a:pPr lvl="1"/>
            <a:r>
              <a:rPr lang="en-US" sz="2400" dirty="0" smtClean="0"/>
              <a:t>Less thought (we’re mentally lazy)</a:t>
            </a:r>
          </a:p>
          <a:p>
            <a:r>
              <a:rPr lang="en-US" dirty="0" smtClean="0"/>
              <a:t>Implications</a:t>
            </a:r>
          </a:p>
          <a:p>
            <a:pPr lvl="1"/>
            <a:r>
              <a:rPr lang="en-US" sz="2400" dirty="0" smtClean="0"/>
              <a:t>Make seldom-used systems (e.g., ATMs) easy to use at the expense of efficiency</a:t>
            </a:r>
          </a:p>
          <a:p>
            <a:pPr lvl="1"/>
            <a:r>
              <a:rPr lang="en-US" sz="2400" dirty="0" smtClean="0"/>
              <a:t>Guide users toward goals (wizards can help)</a:t>
            </a:r>
          </a:p>
          <a:p>
            <a:pPr lvl="1"/>
            <a:r>
              <a:rPr lang="en-US" sz="2400" dirty="0" smtClean="0"/>
              <a:t>Provide expert paths for those willing to learn</a:t>
            </a: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32</a:t>
            </a:fld>
            <a:endParaRPr lang="en-GB"/>
          </a:p>
        </p:txBody>
      </p:sp>
    </p:spTree>
    <p:extLst>
      <p:ext uri="{BB962C8B-B14F-4D97-AF65-F5344CB8AC3E}">
        <p14:creationId xmlns:p14="http://schemas.microsoft.com/office/powerpoint/2010/main" val="1752840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t>
            </a:r>
            <a:r>
              <a:rPr lang="en-US" sz="3200" dirty="0"/>
              <a:t>a</a:t>
            </a:r>
            <a:r>
              <a:rPr lang="en-US" sz="3200" dirty="0" smtClean="0"/>
              <a:t>bout </a:t>
            </a:r>
            <a:r>
              <a:rPr lang="en-US" sz="3200" dirty="0"/>
              <a:t>h</a:t>
            </a:r>
            <a:r>
              <a:rPr lang="en-US" sz="3200" dirty="0" smtClean="0"/>
              <a:t>uman memory (Johnson 7-9 and Norman 3)</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Today’s Class</a:t>
            </a:r>
          </a:p>
          <a:p>
            <a:pPr marL="744538" indent="-744538">
              <a:buFont typeface="+mj-lt"/>
              <a:buAutoNum type="arabicPeriod"/>
            </a:pPr>
            <a:r>
              <a:rPr lang="en-US" dirty="0" smtClean="0">
                <a:solidFill>
                  <a:schemeClr val="bg1">
                    <a:lumMod val="75000"/>
                  </a:schemeClr>
                </a:solidFill>
              </a:rPr>
              <a:t>How does human memory work, and what are implications for design?</a:t>
            </a:r>
          </a:p>
          <a:p>
            <a:pPr marL="744538" indent="-744538">
              <a:buFont typeface="+mj-lt"/>
              <a:buAutoNum type="arabicPeriod"/>
            </a:pPr>
            <a:r>
              <a:rPr lang="en-US" dirty="0" smtClean="0">
                <a:solidFill>
                  <a:schemeClr val="bg1">
                    <a:lumMod val="75000"/>
                  </a:schemeClr>
                </a:solidFill>
              </a:rPr>
              <a:t>How do attentional limits shape human thought and action, and what are implications for design?</a:t>
            </a:r>
          </a:p>
          <a:p>
            <a:pPr marL="744538" indent="-744538">
              <a:buFont typeface="+mj-lt"/>
              <a:buAutoNum type="arabicPeriod"/>
            </a:pPr>
            <a:r>
              <a:rPr lang="en-US" dirty="0" smtClean="0"/>
              <a:t>Recognition is easier than recall. What are the implications for design</a:t>
            </a:r>
            <a:r>
              <a:rPr lang="en-US" dirty="0" smtClean="0"/>
              <a:t>?</a:t>
            </a:r>
          </a:p>
          <a:p>
            <a:pPr marL="744538" indent="-744538">
              <a:buFont typeface="+mj-lt"/>
              <a:buAutoNum type="arabicPeriod"/>
            </a:pPr>
            <a:r>
              <a:rPr lang="en-US" dirty="0" smtClean="0"/>
              <a:t>IA#4: Swimmer’s Helper</a:t>
            </a: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1815155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859AC8BB-07AB-4D90-9129-8C6516694E25}" type="slidenum">
              <a:rPr lang="en-US" altLang="en-US" sz="1400" b="0">
                <a:solidFill>
                  <a:schemeClr val="bg2"/>
                </a:solidFill>
                <a:latin typeface="Arial" panose="020B0604020202020204" pitchFamily="34" charset="0"/>
              </a:rPr>
              <a:pPr/>
              <a:t>34</a:t>
            </a:fld>
            <a:endParaRPr lang="en-US" altLang="en-US" sz="1400" b="0">
              <a:solidFill>
                <a:schemeClr val="bg2"/>
              </a:solidFill>
              <a:latin typeface="Arial" panose="020B0604020202020204" pitchFamily="34" charset="0"/>
            </a:endParaRPr>
          </a:p>
        </p:txBody>
      </p:sp>
      <p:sp>
        <p:nvSpPr>
          <p:cNvPr id="62467" name="Rectangle 2"/>
          <p:cNvSpPr>
            <a:spLocks noGrp="1" noChangeArrowheads="1"/>
          </p:cNvSpPr>
          <p:nvPr>
            <p:ph type="title"/>
          </p:nvPr>
        </p:nvSpPr>
        <p:spPr/>
        <p:txBody>
          <a:bodyPr/>
          <a:lstStyle/>
          <a:p>
            <a:r>
              <a:rPr lang="en-US" altLang="en-US" dirty="0" smtClean="0">
                <a:cs typeface="Helvetica" panose="020B0604020202020204" pitchFamily="34" charset="0"/>
              </a:rPr>
              <a:t>Recognition is </a:t>
            </a:r>
            <a:r>
              <a:rPr lang="en-US" altLang="en-US" i="1" dirty="0" smtClean="0">
                <a:cs typeface="Helvetica" panose="020B0604020202020204" pitchFamily="34" charset="0"/>
              </a:rPr>
              <a:t>easy</a:t>
            </a:r>
          </a:p>
        </p:txBody>
      </p:sp>
      <p:sp>
        <p:nvSpPr>
          <p:cNvPr id="62468" name="Rectangle 3"/>
          <p:cNvSpPr>
            <a:spLocks noGrp="1" noChangeArrowheads="1"/>
          </p:cNvSpPr>
          <p:nvPr>
            <p:ph type="body" idx="1"/>
          </p:nvPr>
        </p:nvSpPr>
        <p:spPr/>
        <p:txBody>
          <a:bodyPr/>
          <a:lstStyle/>
          <a:p>
            <a:r>
              <a:rPr lang="en-US" altLang="en-US" sz="2600" dirty="0" smtClean="0"/>
              <a:t>We evolved to recognize things quickly</a:t>
            </a:r>
          </a:p>
          <a:p>
            <a:pPr lvl="1"/>
            <a:r>
              <a:rPr lang="en-US" altLang="en-US" sz="2600" dirty="0" smtClean="0"/>
              <a:t>We assess situations very quickly</a:t>
            </a:r>
          </a:p>
          <a:p>
            <a:pPr lvl="1"/>
            <a:r>
              <a:rPr lang="en-US" altLang="en-US" sz="2600" dirty="0" smtClean="0"/>
              <a:t>We recognize faces blindingly fast</a:t>
            </a:r>
          </a:p>
          <a:p>
            <a:pPr lvl="1"/>
            <a:r>
              <a:rPr lang="en-US" altLang="en-US" sz="2600" dirty="0" smtClean="0"/>
              <a:t>We recognize complex patterns</a:t>
            </a:r>
          </a:p>
        </p:txBody>
      </p:sp>
      <p:pic>
        <p:nvPicPr>
          <p:cNvPr id="2141188" name="Picture 4" descr="Leopard.png                                                    0039E1DB Mac G4 HD                      BBA76D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41148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89" name="Picture 5" descr=" Zebra.png                                                      0039E1DB Mac G4 HD                      BBA76D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352800"/>
            <a:ext cx="1730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0" name="Picture 6" descr="&#10;Mozart.png                                                     0039E1DB Mac G4 HD                      BBA76DE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8150" y="3805238"/>
            <a:ext cx="1958975"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1" name="Picture 7" descr=" Gates.png                                                      0039E1DB Mac G4 HD                      BBA76DE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810000"/>
            <a:ext cx="21463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2" name="Picture 8" descr="Salieri.png                                                    0039E1DB Mac G4 HD                      BBA76DE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0000"/>
            <a:ext cx="22002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3" name="Picture 9" descr="JimsDad.png                                                    0039E1DB Mac G4 HD                      BBA76DE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810000"/>
            <a:ext cx="23193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4" name="Picture 10" descr="&#10;Europe.png                                                     0039E1DB Mac G4 HD                      BBA76DE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810000"/>
            <a:ext cx="2589213"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195" name="Picture 11" descr="KasparovVKarpov1986.png                                        0039E1DB Mac G4 HD                      BBA76DE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3765550"/>
            <a:ext cx="282416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91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41188"/>
                                        </p:tgtEl>
                                        <p:attrNameLst>
                                          <p:attrName>style.visibility</p:attrName>
                                        </p:attrNameLst>
                                      </p:cBhvr>
                                      <p:to>
                                        <p:strVal val="visible"/>
                                      </p:to>
                                    </p:set>
                                    <p:anim calcmode="lin" valueType="num">
                                      <p:cBhvr additive="base">
                                        <p:cTn id="7" dur="500" fill="hold"/>
                                        <p:tgtEl>
                                          <p:spTgt spid="2141188"/>
                                        </p:tgtEl>
                                        <p:attrNameLst>
                                          <p:attrName>ppt_x</p:attrName>
                                        </p:attrNameLst>
                                      </p:cBhvr>
                                      <p:tavLst>
                                        <p:tav tm="0">
                                          <p:val>
                                            <p:strVal val="1+#ppt_w/2"/>
                                          </p:val>
                                        </p:tav>
                                        <p:tav tm="100000">
                                          <p:val>
                                            <p:strVal val="#ppt_x"/>
                                          </p:val>
                                        </p:tav>
                                      </p:tavLst>
                                    </p:anim>
                                    <p:anim calcmode="lin" valueType="num">
                                      <p:cBhvr additive="base">
                                        <p:cTn id="8" dur="500" fill="hold"/>
                                        <p:tgtEl>
                                          <p:spTgt spid="2141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41189"/>
                                        </p:tgtEl>
                                        <p:attrNameLst>
                                          <p:attrName>style.visibility</p:attrName>
                                        </p:attrNameLst>
                                      </p:cBhvr>
                                      <p:to>
                                        <p:strVal val="visible"/>
                                      </p:to>
                                    </p:set>
                                    <p:anim calcmode="lin" valueType="num">
                                      <p:cBhvr additive="base">
                                        <p:cTn id="13" dur="500" fill="hold"/>
                                        <p:tgtEl>
                                          <p:spTgt spid="2141189"/>
                                        </p:tgtEl>
                                        <p:attrNameLst>
                                          <p:attrName>ppt_x</p:attrName>
                                        </p:attrNameLst>
                                      </p:cBhvr>
                                      <p:tavLst>
                                        <p:tav tm="0">
                                          <p:val>
                                            <p:strVal val="1+#ppt_w/2"/>
                                          </p:val>
                                        </p:tav>
                                        <p:tav tm="100000">
                                          <p:val>
                                            <p:strVal val="#ppt_x"/>
                                          </p:val>
                                        </p:tav>
                                      </p:tavLst>
                                    </p:anim>
                                    <p:anim calcmode="lin" valueType="num">
                                      <p:cBhvr additive="base">
                                        <p:cTn id="14" dur="500" fill="hold"/>
                                        <p:tgtEl>
                                          <p:spTgt spid="2141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499"/>
                                          </p:stCondLst>
                                        </p:cTn>
                                        <p:tgtEl>
                                          <p:spTgt spid="2141189"/>
                                        </p:tgtEl>
                                        <p:attrNameLst>
                                          <p:attrName>style.visibility</p:attrName>
                                        </p:attrNameLst>
                                      </p:cBhvr>
                                      <p:to>
                                        <p:strVal val="hidden"/>
                                      </p:to>
                                    </p:set>
                                  </p:childTnLst>
                                </p:cTn>
                              </p:par>
                            </p:childTnLst>
                          </p:cTn>
                        </p:par>
                        <p:par>
                          <p:cTn id="19" fill="hold" nodeType="afterGroup">
                            <p:stCondLst>
                              <p:cond delay="500"/>
                            </p:stCondLst>
                            <p:childTnLst>
                              <p:par>
                                <p:cTn id="20" presetID="1" presetClass="exit" presetSubtype="0" fill="hold" nodeType="afterEffect">
                                  <p:stCondLst>
                                    <p:cond delay="0"/>
                                  </p:stCondLst>
                                  <p:childTnLst>
                                    <p:set>
                                      <p:cBhvr>
                                        <p:cTn id="21" dur="1" fill="hold">
                                          <p:stCondLst>
                                            <p:cond delay="499"/>
                                          </p:stCondLst>
                                        </p:cTn>
                                        <p:tgtEl>
                                          <p:spTgt spid="2141188"/>
                                        </p:tgtEl>
                                        <p:attrNameLst>
                                          <p:attrName>style.visibility</p:attrName>
                                        </p:attrNameLst>
                                      </p:cBhvr>
                                      <p:to>
                                        <p:strVal val="hidden"/>
                                      </p:to>
                                    </p:set>
                                  </p:childTnLst>
                                </p:cTn>
                              </p:par>
                            </p:childTnLst>
                          </p:cTn>
                        </p:par>
                        <p:par>
                          <p:cTn id="22" fill="hold" nodeType="afterGroup">
                            <p:stCondLst>
                              <p:cond delay="1000"/>
                            </p:stCondLst>
                            <p:childTnLst>
                              <p:par>
                                <p:cTn id="23" presetID="2" presetClass="entr" presetSubtype="2" fill="hold" nodeType="afterEffect">
                                  <p:stCondLst>
                                    <p:cond delay="0"/>
                                  </p:stCondLst>
                                  <p:childTnLst>
                                    <p:set>
                                      <p:cBhvr>
                                        <p:cTn id="24" dur="1" fill="hold">
                                          <p:stCondLst>
                                            <p:cond delay="0"/>
                                          </p:stCondLst>
                                        </p:cTn>
                                        <p:tgtEl>
                                          <p:spTgt spid="2141190"/>
                                        </p:tgtEl>
                                        <p:attrNameLst>
                                          <p:attrName>style.visibility</p:attrName>
                                        </p:attrNameLst>
                                      </p:cBhvr>
                                      <p:to>
                                        <p:strVal val="visible"/>
                                      </p:to>
                                    </p:set>
                                    <p:anim calcmode="lin" valueType="num">
                                      <p:cBhvr additive="base">
                                        <p:cTn id="25" dur="500" fill="hold"/>
                                        <p:tgtEl>
                                          <p:spTgt spid="2141190"/>
                                        </p:tgtEl>
                                        <p:attrNameLst>
                                          <p:attrName>ppt_x</p:attrName>
                                        </p:attrNameLst>
                                      </p:cBhvr>
                                      <p:tavLst>
                                        <p:tav tm="0">
                                          <p:val>
                                            <p:strVal val="1+#ppt_w/2"/>
                                          </p:val>
                                        </p:tav>
                                        <p:tav tm="100000">
                                          <p:val>
                                            <p:strVal val="#ppt_x"/>
                                          </p:val>
                                        </p:tav>
                                      </p:tavLst>
                                    </p:anim>
                                    <p:anim calcmode="lin" valueType="num">
                                      <p:cBhvr additive="base">
                                        <p:cTn id="26" dur="500" fill="hold"/>
                                        <p:tgtEl>
                                          <p:spTgt spid="2141190"/>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2" presetClass="entr" presetSubtype="2" fill="hold" nodeType="afterEffect">
                                  <p:stCondLst>
                                    <p:cond delay="0"/>
                                  </p:stCondLst>
                                  <p:childTnLst>
                                    <p:set>
                                      <p:cBhvr>
                                        <p:cTn id="29" dur="1" fill="hold">
                                          <p:stCondLst>
                                            <p:cond delay="0"/>
                                          </p:stCondLst>
                                        </p:cTn>
                                        <p:tgtEl>
                                          <p:spTgt spid="2141191"/>
                                        </p:tgtEl>
                                        <p:attrNameLst>
                                          <p:attrName>style.visibility</p:attrName>
                                        </p:attrNameLst>
                                      </p:cBhvr>
                                      <p:to>
                                        <p:strVal val="visible"/>
                                      </p:to>
                                    </p:set>
                                    <p:anim calcmode="lin" valueType="num">
                                      <p:cBhvr additive="base">
                                        <p:cTn id="30" dur="500" fill="hold"/>
                                        <p:tgtEl>
                                          <p:spTgt spid="2141191"/>
                                        </p:tgtEl>
                                        <p:attrNameLst>
                                          <p:attrName>ppt_x</p:attrName>
                                        </p:attrNameLst>
                                      </p:cBhvr>
                                      <p:tavLst>
                                        <p:tav tm="0">
                                          <p:val>
                                            <p:strVal val="1+#ppt_w/2"/>
                                          </p:val>
                                        </p:tav>
                                        <p:tav tm="100000">
                                          <p:val>
                                            <p:strVal val="#ppt_x"/>
                                          </p:val>
                                        </p:tav>
                                      </p:tavLst>
                                    </p:anim>
                                    <p:anim calcmode="lin" valueType="num">
                                      <p:cBhvr additive="base">
                                        <p:cTn id="31" dur="500" fill="hold"/>
                                        <p:tgtEl>
                                          <p:spTgt spid="214119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499"/>
                                          </p:stCondLst>
                                        </p:cTn>
                                        <p:tgtEl>
                                          <p:spTgt spid="2141191"/>
                                        </p:tgtEl>
                                        <p:attrNameLst>
                                          <p:attrName>style.visibility</p:attrName>
                                        </p:attrNameLst>
                                      </p:cBhvr>
                                      <p:to>
                                        <p:strVal val="hidden"/>
                                      </p:to>
                                    </p:set>
                                  </p:childTnLst>
                                </p:cTn>
                              </p:par>
                            </p:childTnLst>
                          </p:cTn>
                        </p:par>
                        <p:par>
                          <p:cTn id="36" fill="hold" nodeType="afterGroup">
                            <p:stCondLst>
                              <p:cond delay="500"/>
                            </p:stCondLst>
                            <p:childTnLst>
                              <p:par>
                                <p:cTn id="37" presetID="1" presetClass="exit" presetSubtype="0" fill="hold" nodeType="afterEffect">
                                  <p:stCondLst>
                                    <p:cond delay="0"/>
                                  </p:stCondLst>
                                  <p:childTnLst>
                                    <p:set>
                                      <p:cBhvr>
                                        <p:cTn id="38" dur="1" fill="hold">
                                          <p:stCondLst>
                                            <p:cond delay="499"/>
                                          </p:stCondLst>
                                        </p:cTn>
                                        <p:tgtEl>
                                          <p:spTgt spid="2141190"/>
                                        </p:tgtEl>
                                        <p:attrNameLst>
                                          <p:attrName>style.visibility</p:attrName>
                                        </p:attrNameLst>
                                      </p:cBhvr>
                                      <p:to>
                                        <p:strVal val="hidden"/>
                                      </p:to>
                                    </p:set>
                                  </p:childTnLst>
                                </p:cTn>
                              </p:par>
                            </p:childTnLst>
                          </p:cTn>
                        </p:par>
                        <p:par>
                          <p:cTn id="39" fill="hold" nodeType="afterGroup">
                            <p:stCondLst>
                              <p:cond delay="1000"/>
                            </p:stCondLst>
                            <p:childTnLst>
                              <p:par>
                                <p:cTn id="40" presetID="2" presetClass="entr" presetSubtype="2" fill="hold" nodeType="afterEffect">
                                  <p:stCondLst>
                                    <p:cond delay="0"/>
                                  </p:stCondLst>
                                  <p:childTnLst>
                                    <p:set>
                                      <p:cBhvr>
                                        <p:cTn id="41" dur="1" fill="hold">
                                          <p:stCondLst>
                                            <p:cond delay="0"/>
                                          </p:stCondLst>
                                        </p:cTn>
                                        <p:tgtEl>
                                          <p:spTgt spid="2141192"/>
                                        </p:tgtEl>
                                        <p:attrNameLst>
                                          <p:attrName>style.visibility</p:attrName>
                                        </p:attrNameLst>
                                      </p:cBhvr>
                                      <p:to>
                                        <p:strVal val="visible"/>
                                      </p:to>
                                    </p:set>
                                    <p:anim calcmode="lin" valueType="num">
                                      <p:cBhvr additive="base">
                                        <p:cTn id="42" dur="500" fill="hold"/>
                                        <p:tgtEl>
                                          <p:spTgt spid="2141192"/>
                                        </p:tgtEl>
                                        <p:attrNameLst>
                                          <p:attrName>ppt_x</p:attrName>
                                        </p:attrNameLst>
                                      </p:cBhvr>
                                      <p:tavLst>
                                        <p:tav tm="0">
                                          <p:val>
                                            <p:strVal val="1+#ppt_w/2"/>
                                          </p:val>
                                        </p:tav>
                                        <p:tav tm="100000">
                                          <p:val>
                                            <p:strVal val="#ppt_x"/>
                                          </p:val>
                                        </p:tav>
                                      </p:tavLst>
                                    </p:anim>
                                    <p:anim calcmode="lin" valueType="num">
                                      <p:cBhvr additive="base">
                                        <p:cTn id="43" dur="500" fill="hold"/>
                                        <p:tgtEl>
                                          <p:spTgt spid="2141192"/>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500"/>
                            </p:stCondLst>
                            <p:childTnLst>
                              <p:par>
                                <p:cTn id="45" presetID="2" presetClass="entr" presetSubtype="2" fill="hold" nodeType="afterEffect">
                                  <p:stCondLst>
                                    <p:cond delay="0"/>
                                  </p:stCondLst>
                                  <p:childTnLst>
                                    <p:set>
                                      <p:cBhvr>
                                        <p:cTn id="46" dur="1" fill="hold">
                                          <p:stCondLst>
                                            <p:cond delay="0"/>
                                          </p:stCondLst>
                                        </p:cTn>
                                        <p:tgtEl>
                                          <p:spTgt spid="2141193"/>
                                        </p:tgtEl>
                                        <p:attrNameLst>
                                          <p:attrName>style.visibility</p:attrName>
                                        </p:attrNameLst>
                                      </p:cBhvr>
                                      <p:to>
                                        <p:strVal val="visible"/>
                                      </p:to>
                                    </p:set>
                                    <p:anim calcmode="lin" valueType="num">
                                      <p:cBhvr additive="base">
                                        <p:cTn id="47" dur="500" fill="hold"/>
                                        <p:tgtEl>
                                          <p:spTgt spid="2141193"/>
                                        </p:tgtEl>
                                        <p:attrNameLst>
                                          <p:attrName>ppt_x</p:attrName>
                                        </p:attrNameLst>
                                      </p:cBhvr>
                                      <p:tavLst>
                                        <p:tav tm="0">
                                          <p:val>
                                            <p:strVal val="1+#ppt_w/2"/>
                                          </p:val>
                                        </p:tav>
                                        <p:tav tm="100000">
                                          <p:val>
                                            <p:strVal val="#ppt_x"/>
                                          </p:val>
                                        </p:tav>
                                      </p:tavLst>
                                    </p:anim>
                                    <p:anim calcmode="lin" valueType="num">
                                      <p:cBhvr additive="base">
                                        <p:cTn id="48" dur="500" fill="hold"/>
                                        <p:tgtEl>
                                          <p:spTgt spid="214119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499"/>
                                          </p:stCondLst>
                                        </p:cTn>
                                        <p:tgtEl>
                                          <p:spTgt spid="2141192"/>
                                        </p:tgtEl>
                                        <p:attrNameLst>
                                          <p:attrName>style.visibility</p:attrName>
                                        </p:attrNameLst>
                                      </p:cBhvr>
                                      <p:to>
                                        <p:strVal val="hidden"/>
                                      </p:to>
                                    </p:set>
                                  </p:childTnLst>
                                </p:cTn>
                              </p:par>
                            </p:childTnLst>
                          </p:cTn>
                        </p:par>
                        <p:par>
                          <p:cTn id="53" fill="hold" nodeType="afterGroup">
                            <p:stCondLst>
                              <p:cond delay="500"/>
                            </p:stCondLst>
                            <p:childTnLst>
                              <p:par>
                                <p:cTn id="54" presetID="1" presetClass="exit" presetSubtype="0" fill="hold" nodeType="afterEffect">
                                  <p:stCondLst>
                                    <p:cond delay="0"/>
                                  </p:stCondLst>
                                  <p:childTnLst>
                                    <p:set>
                                      <p:cBhvr>
                                        <p:cTn id="55" dur="1" fill="hold">
                                          <p:stCondLst>
                                            <p:cond delay="499"/>
                                          </p:stCondLst>
                                        </p:cTn>
                                        <p:tgtEl>
                                          <p:spTgt spid="2141193"/>
                                        </p:tgtEl>
                                        <p:attrNameLst>
                                          <p:attrName>style.visibility</p:attrName>
                                        </p:attrNameLst>
                                      </p:cBhvr>
                                      <p:to>
                                        <p:strVal val="hidden"/>
                                      </p:to>
                                    </p:set>
                                  </p:childTnLst>
                                </p:cTn>
                              </p:par>
                            </p:childTnLst>
                          </p:cTn>
                        </p:par>
                        <p:par>
                          <p:cTn id="56" fill="hold" nodeType="afterGroup">
                            <p:stCondLst>
                              <p:cond delay="1000"/>
                            </p:stCondLst>
                            <p:childTnLst>
                              <p:par>
                                <p:cTn id="57" presetID="2" presetClass="entr" presetSubtype="2" fill="hold" nodeType="afterEffect">
                                  <p:stCondLst>
                                    <p:cond delay="0"/>
                                  </p:stCondLst>
                                  <p:childTnLst>
                                    <p:set>
                                      <p:cBhvr>
                                        <p:cTn id="58" dur="1" fill="hold">
                                          <p:stCondLst>
                                            <p:cond delay="0"/>
                                          </p:stCondLst>
                                        </p:cTn>
                                        <p:tgtEl>
                                          <p:spTgt spid="2141194"/>
                                        </p:tgtEl>
                                        <p:attrNameLst>
                                          <p:attrName>style.visibility</p:attrName>
                                        </p:attrNameLst>
                                      </p:cBhvr>
                                      <p:to>
                                        <p:strVal val="visible"/>
                                      </p:to>
                                    </p:set>
                                    <p:anim calcmode="lin" valueType="num">
                                      <p:cBhvr additive="base">
                                        <p:cTn id="59" dur="500" fill="hold"/>
                                        <p:tgtEl>
                                          <p:spTgt spid="2141194"/>
                                        </p:tgtEl>
                                        <p:attrNameLst>
                                          <p:attrName>ppt_x</p:attrName>
                                        </p:attrNameLst>
                                      </p:cBhvr>
                                      <p:tavLst>
                                        <p:tav tm="0">
                                          <p:val>
                                            <p:strVal val="1+#ppt_w/2"/>
                                          </p:val>
                                        </p:tav>
                                        <p:tav tm="100000">
                                          <p:val>
                                            <p:strVal val="#ppt_x"/>
                                          </p:val>
                                        </p:tav>
                                      </p:tavLst>
                                    </p:anim>
                                    <p:anim calcmode="lin" valueType="num">
                                      <p:cBhvr additive="base">
                                        <p:cTn id="60" dur="500" fill="hold"/>
                                        <p:tgtEl>
                                          <p:spTgt spid="2141194"/>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500"/>
                            </p:stCondLst>
                            <p:childTnLst>
                              <p:par>
                                <p:cTn id="62" presetID="2" presetClass="entr" presetSubtype="2" fill="hold" nodeType="afterEffect">
                                  <p:stCondLst>
                                    <p:cond delay="0"/>
                                  </p:stCondLst>
                                  <p:childTnLst>
                                    <p:set>
                                      <p:cBhvr>
                                        <p:cTn id="63" dur="1" fill="hold">
                                          <p:stCondLst>
                                            <p:cond delay="0"/>
                                          </p:stCondLst>
                                        </p:cTn>
                                        <p:tgtEl>
                                          <p:spTgt spid="2141195"/>
                                        </p:tgtEl>
                                        <p:attrNameLst>
                                          <p:attrName>style.visibility</p:attrName>
                                        </p:attrNameLst>
                                      </p:cBhvr>
                                      <p:to>
                                        <p:strVal val="visible"/>
                                      </p:to>
                                    </p:set>
                                    <p:anim calcmode="lin" valueType="num">
                                      <p:cBhvr additive="base">
                                        <p:cTn id="64" dur="500" fill="hold"/>
                                        <p:tgtEl>
                                          <p:spTgt spid="2141195"/>
                                        </p:tgtEl>
                                        <p:attrNameLst>
                                          <p:attrName>ppt_x</p:attrName>
                                        </p:attrNameLst>
                                      </p:cBhvr>
                                      <p:tavLst>
                                        <p:tav tm="0">
                                          <p:val>
                                            <p:strVal val="1+#ppt_w/2"/>
                                          </p:val>
                                        </p:tav>
                                        <p:tav tm="100000">
                                          <p:val>
                                            <p:strVal val="#ppt_x"/>
                                          </p:val>
                                        </p:tav>
                                      </p:tavLst>
                                    </p:anim>
                                    <p:anim calcmode="lin" valueType="num">
                                      <p:cBhvr additive="base">
                                        <p:cTn id="65" dur="500" fill="hold"/>
                                        <p:tgtEl>
                                          <p:spTgt spid="2141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52A3FC08-090D-4F8A-8E32-F7F6ADB6F005}" type="slidenum">
              <a:rPr lang="en-US" altLang="en-US" sz="1400" b="0">
                <a:solidFill>
                  <a:schemeClr val="bg2"/>
                </a:solidFill>
                <a:latin typeface="Arial" panose="020B0604020202020204" pitchFamily="34" charset="0"/>
              </a:rPr>
              <a:pPr/>
              <a:t>35</a:t>
            </a:fld>
            <a:endParaRPr lang="en-US" altLang="en-US" sz="1400" b="0">
              <a:solidFill>
                <a:schemeClr val="bg2"/>
              </a:solidFill>
              <a:latin typeface="Arial" panose="020B0604020202020204" pitchFamily="34" charset="0"/>
            </a:endParaRPr>
          </a:p>
        </p:txBody>
      </p:sp>
      <p:sp>
        <p:nvSpPr>
          <p:cNvPr id="64515" name="Rectangle 2"/>
          <p:cNvSpPr>
            <a:spLocks noGrp="1" noChangeArrowheads="1"/>
          </p:cNvSpPr>
          <p:nvPr>
            <p:ph type="title"/>
          </p:nvPr>
        </p:nvSpPr>
        <p:spPr/>
        <p:txBody>
          <a:bodyPr/>
          <a:lstStyle/>
          <a:p>
            <a:r>
              <a:rPr lang="en-US" altLang="en-US" dirty="0" smtClean="0">
                <a:cs typeface="Helvetica" panose="020B0604020202020204" pitchFamily="34" charset="0"/>
              </a:rPr>
              <a:t>Recall is </a:t>
            </a:r>
            <a:r>
              <a:rPr lang="en-US" altLang="en-US" i="1" dirty="0">
                <a:cs typeface="Helvetica" panose="020B0604020202020204" pitchFamily="34" charset="0"/>
              </a:rPr>
              <a:t>h</a:t>
            </a:r>
            <a:r>
              <a:rPr lang="en-US" altLang="en-US" i="1" dirty="0" smtClean="0">
                <a:cs typeface="Helvetica" panose="020B0604020202020204" pitchFamily="34" charset="0"/>
              </a:rPr>
              <a:t>ard</a:t>
            </a:r>
          </a:p>
        </p:txBody>
      </p:sp>
      <p:sp>
        <p:nvSpPr>
          <p:cNvPr id="64516" name="Rectangle 3"/>
          <p:cNvSpPr>
            <a:spLocks noGrp="1" noChangeArrowheads="1"/>
          </p:cNvSpPr>
          <p:nvPr>
            <p:ph type="body" idx="1"/>
          </p:nvPr>
        </p:nvSpPr>
        <p:spPr>
          <a:xfrm>
            <a:off x="457200" y="1676400"/>
            <a:ext cx="8178800" cy="4552950"/>
          </a:xfrm>
        </p:spPr>
        <p:txBody>
          <a:bodyPr/>
          <a:lstStyle/>
          <a:p>
            <a:r>
              <a:rPr lang="en-US" altLang="en-US" dirty="0" smtClean="0"/>
              <a:t>We did </a:t>
            </a:r>
            <a:r>
              <a:rPr lang="en-US" altLang="en-US" i="1" dirty="0" smtClean="0"/>
              <a:t>not</a:t>
            </a:r>
            <a:r>
              <a:rPr lang="en-US" altLang="en-US" dirty="0" smtClean="0"/>
              <a:t> evolve to recall arbitrary facts</a:t>
            </a:r>
          </a:p>
          <a:p>
            <a:pPr lvl="1"/>
            <a:r>
              <a:rPr lang="en-US" altLang="en-US" dirty="0" smtClean="0"/>
              <a:t>Tricks for memorizing use </a:t>
            </a:r>
            <a:r>
              <a:rPr lang="en-US" altLang="en-US" i="1" dirty="0" smtClean="0"/>
              <a:t>recognition</a:t>
            </a:r>
            <a:r>
              <a:rPr lang="en-US" altLang="en-US" dirty="0" smtClean="0"/>
              <a:t> to stimulate </a:t>
            </a:r>
            <a:r>
              <a:rPr lang="en-US" altLang="en-US" i="1" dirty="0" smtClean="0"/>
              <a:t>recall</a:t>
            </a:r>
            <a:r>
              <a:rPr lang="en-US" altLang="en-US" dirty="0" smtClean="0"/>
              <a:t>, e.g., mnemonic devices</a:t>
            </a:r>
          </a:p>
          <a:p>
            <a:pPr lvl="1"/>
            <a:r>
              <a:rPr lang="en-US" altLang="en-US" dirty="0" smtClean="0"/>
              <a:t>We developed writing to </a:t>
            </a:r>
            <a:r>
              <a:rPr lang="en-US" altLang="en-US" i="1" dirty="0" smtClean="0"/>
              <a:t>avoid</a:t>
            </a:r>
            <a:r>
              <a:rPr lang="en-US" altLang="en-US" dirty="0" smtClean="0"/>
              <a:t> memorizing</a:t>
            </a:r>
          </a:p>
          <a:p>
            <a:pPr lvl="1"/>
            <a:r>
              <a:rPr lang="en-US" altLang="en-US" dirty="0" smtClean="0"/>
              <a:t>We rely on external memory aids: alarms, lists, calendars</a:t>
            </a:r>
          </a:p>
        </p:txBody>
      </p:sp>
    </p:spTree>
    <p:extLst>
      <p:ext uri="{BB962C8B-B14F-4D97-AF65-F5344CB8AC3E}">
        <p14:creationId xmlns:p14="http://schemas.microsoft.com/office/powerpoint/2010/main" val="219359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Make choices </a:t>
            </a:r>
            <a:r>
              <a:rPr lang="en-US" i="1" dirty="0" smtClean="0"/>
              <a:t>distinctive</a:t>
            </a:r>
            <a:endParaRPr lang="en-US" i="1" dirty="0"/>
          </a:p>
        </p:txBody>
      </p:sp>
      <p:sp>
        <p:nvSpPr>
          <p:cNvPr id="3" name="Content Placeholder 2"/>
          <p:cNvSpPr>
            <a:spLocks noGrp="1"/>
          </p:cNvSpPr>
          <p:nvPr>
            <p:ph idx="1"/>
          </p:nvPr>
        </p:nvSpPr>
        <p:spPr/>
        <p:txBody>
          <a:bodyPr/>
          <a:lstStyle/>
          <a:p>
            <a:r>
              <a:rPr lang="en-US" dirty="0" smtClean="0"/>
              <a:t>Are these choices distinctive?</a:t>
            </a:r>
          </a:p>
          <a:p>
            <a:endParaRPr lang="en-US" dirty="0"/>
          </a:p>
          <a:p>
            <a:endParaRPr lang="en-US" dirty="0" smtClean="0"/>
          </a:p>
          <a:p>
            <a:endParaRPr lang="en-US" dirty="0"/>
          </a:p>
          <a:p>
            <a:endParaRPr lang="en-US" dirty="0" smtClean="0"/>
          </a:p>
          <a:p>
            <a:r>
              <a:rPr lang="en-US" dirty="0" smtClean="0"/>
              <a:t>Are these choices distinctive?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36</a:t>
            </a:fld>
            <a:endParaRPr lang="en-GB"/>
          </a:p>
        </p:txBody>
      </p:sp>
      <p:pic>
        <p:nvPicPr>
          <p:cNvPr id="5" name="Picture 4"/>
          <p:cNvPicPr>
            <a:picLocks noChangeAspect="1"/>
          </p:cNvPicPr>
          <p:nvPr/>
        </p:nvPicPr>
        <p:blipFill>
          <a:blip r:embed="rId2"/>
          <a:stretch>
            <a:fillRect/>
          </a:stretch>
        </p:blipFill>
        <p:spPr>
          <a:xfrm>
            <a:off x="685800" y="2286000"/>
            <a:ext cx="4248150" cy="2238375"/>
          </a:xfrm>
          <a:prstGeom prst="rect">
            <a:avLst/>
          </a:prstGeom>
        </p:spPr>
      </p:pic>
      <p:pic>
        <p:nvPicPr>
          <p:cNvPr id="6" name="Picture 5"/>
          <p:cNvPicPr>
            <a:picLocks noChangeAspect="1"/>
          </p:cNvPicPr>
          <p:nvPr/>
        </p:nvPicPr>
        <p:blipFill>
          <a:blip r:embed="rId3"/>
          <a:stretch>
            <a:fillRect/>
          </a:stretch>
        </p:blipFill>
        <p:spPr>
          <a:xfrm>
            <a:off x="715203" y="5297487"/>
            <a:ext cx="4238625" cy="1076325"/>
          </a:xfrm>
          <a:prstGeom prst="rect">
            <a:avLst/>
          </a:prstGeom>
        </p:spPr>
      </p:pic>
    </p:spTree>
    <p:extLst>
      <p:ext uri="{BB962C8B-B14F-4D97-AF65-F5344CB8AC3E}">
        <p14:creationId xmlns:p14="http://schemas.microsoft.com/office/powerpoint/2010/main" val="247821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Exploit natural and cultural constraints</a:t>
            </a:r>
            <a:endParaRPr lang="en-US" dirty="0"/>
          </a:p>
        </p:txBody>
      </p:sp>
      <p:sp>
        <p:nvSpPr>
          <p:cNvPr id="3" name="Content Placeholder 2"/>
          <p:cNvSpPr>
            <a:spLocks noGrp="1"/>
          </p:cNvSpPr>
          <p:nvPr>
            <p:ph idx="1"/>
          </p:nvPr>
        </p:nvSpPr>
        <p:spPr/>
        <p:txBody>
          <a:bodyPr/>
          <a:lstStyle/>
          <a:p>
            <a:r>
              <a:rPr lang="en-US" dirty="0" smtClean="0"/>
              <a:t>Natural constraints (in the world) dictate what can be done with objects</a:t>
            </a:r>
          </a:p>
          <a:p>
            <a:r>
              <a:rPr lang="en-US" dirty="0" smtClean="0"/>
              <a:t>Cultural constraints and conventions (in the head) are broadly applicable to a variety of situations</a:t>
            </a:r>
          </a:p>
          <a:p>
            <a:r>
              <a:rPr lang="en-US" dirty="0" smtClean="0"/>
              <a:t>If these are exploited, need to learn and recall facts can be minimized</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37</a:t>
            </a:fld>
            <a:endParaRPr lang="en-GB"/>
          </a:p>
        </p:txBody>
      </p:sp>
    </p:spTree>
    <p:extLst>
      <p:ext uri="{BB962C8B-B14F-4D97-AF65-F5344CB8AC3E}">
        <p14:creationId xmlns:p14="http://schemas.microsoft.com/office/powerpoint/2010/main" val="4046462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a:t>
            </a:r>
            <a:r>
              <a:rPr lang="en-US" b="1" dirty="0" smtClean="0"/>
              <a:t>Show</a:t>
            </a:r>
            <a:r>
              <a:rPr lang="en-US" dirty="0" smtClean="0"/>
              <a:t> options and dually encode with pictures</a:t>
            </a:r>
            <a:endParaRPr lang="en-US" dirty="0"/>
          </a:p>
        </p:txBody>
      </p:sp>
      <p:sp>
        <p:nvSpPr>
          <p:cNvPr id="3" name="Content Placeholder 2"/>
          <p:cNvSpPr>
            <a:spLocks noGrp="1"/>
          </p:cNvSpPr>
          <p:nvPr>
            <p:ph idx="1"/>
          </p:nvPr>
        </p:nvSpPr>
        <p:spPr>
          <a:xfrm>
            <a:off x="152400" y="1671638"/>
            <a:ext cx="4648200" cy="4652962"/>
          </a:xfrm>
        </p:spPr>
        <p:txBody>
          <a:bodyPr/>
          <a:lstStyle/>
          <a:p>
            <a:r>
              <a:rPr lang="en-US" sz="3000" dirty="0" smtClean="0"/>
              <a:t>Easier to select from menu of options than remember commands</a:t>
            </a:r>
          </a:p>
          <a:p>
            <a:r>
              <a:rPr lang="en-US" sz="3000" dirty="0" smtClean="0"/>
              <a:t>Commands can be made more recognizable through pictures (icons) that connote meaning</a:t>
            </a:r>
            <a:endParaRPr lang="en-US" sz="3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38</a:t>
            </a:fld>
            <a:endParaRPr lang="en-GB" dirty="0"/>
          </a:p>
        </p:txBody>
      </p:sp>
      <p:pic>
        <p:nvPicPr>
          <p:cNvPr id="5" name="Picture 4" descr="&#10;Edit Menu.png                                                  0039E1DB Mac G4 HD                      BBA76D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212" y="1728235"/>
            <a:ext cx="1411288" cy="1644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Box 7"/>
          <p:cNvSpPr txBox="1">
            <a:spLocks noChangeArrowheads="1"/>
          </p:cNvSpPr>
          <p:nvPr/>
        </p:nvSpPr>
        <p:spPr bwMode="auto">
          <a:xfrm>
            <a:off x="7543800" y="2655887"/>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50000"/>
              </a:spcBef>
              <a:buNone/>
            </a:pPr>
            <a:r>
              <a:rPr lang="en-US" altLang="en-US" sz="2400" dirty="0">
                <a:latin typeface="Helvetica" panose="020B0604020202020204" pitchFamily="34" charset="0"/>
              </a:rPr>
              <a:t>Remove</a:t>
            </a:r>
            <a:endParaRPr lang="en-US" altLang="en-US" sz="2400" dirty="0"/>
          </a:p>
        </p:txBody>
      </p:sp>
      <p:sp>
        <p:nvSpPr>
          <p:cNvPr id="7" name="Text Box 8"/>
          <p:cNvSpPr txBox="1">
            <a:spLocks noChangeArrowheads="1"/>
          </p:cNvSpPr>
          <p:nvPr/>
        </p:nvSpPr>
        <p:spPr bwMode="auto">
          <a:xfrm>
            <a:off x="7315200" y="2655887"/>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50000"/>
              </a:spcBef>
              <a:buNone/>
            </a:pPr>
            <a:r>
              <a:rPr lang="en-US" altLang="en-US" sz="2400" dirty="0">
                <a:latin typeface="Helvetica" panose="020B0604020202020204" pitchFamily="34" charset="0"/>
              </a:rPr>
              <a:t>&gt;</a:t>
            </a:r>
            <a:endParaRPr lang="en-US" altLang="en-US" sz="2400" dirty="0"/>
          </a:p>
        </p:txBody>
      </p:sp>
      <p:sp>
        <p:nvSpPr>
          <p:cNvPr id="8" name="Line 5"/>
          <p:cNvSpPr>
            <a:spLocks noChangeShapeType="1"/>
          </p:cNvSpPr>
          <p:nvPr/>
        </p:nvSpPr>
        <p:spPr bwMode="auto">
          <a:xfrm flipH="1" flipV="1">
            <a:off x="5268550" y="2274887"/>
            <a:ext cx="152400" cy="381000"/>
          </a:xfrm>
          <a:prstGeom prst="line">
            <a:avLst/>
          </a:prstGeom>
          <a:noFill/>
          <a:ln w="381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pic>
        <p:nvPicPr>
          <p:cNvPr id="9" name="Picture 8"/>
          <p:cNvPicPr>
            <a:picLocks noChangeAspect="1"/>
          </p:cNvPicPr>
          <p:nvPr/>
        </p:nvPicPr>
        <p:blipFill>
          <a:blip r:embed="rId5"/>
          <a:stretch>
            <a:fillRect/>
          </a:stretch>
        </p:blipFill>
        <p:spPr>
          <a:xfrm>
            <a:off x="4924799" y="3649186"/>
            <a:ext cx="1517449" cy="1623937"/>
          </a:xfrm>
          <a:prstGeom prst="rect">
            <a:avLst/>
          </a:prstGeom>
        </p:spPr>
      </p:pic>
      <p:pic>
        <p:nvPicPr>
          <p:cNvPr id="10" name="Picture 9"/>
          <p:cNvPicPr>
            <a:picLocks noChangeAspect="1"/>
          </p:cNvPicPr>
          <p:nvPr/>
        </p:nvPicPr>
        <p:blipFill>
          <a:blip r:embed="rId6"/>
          <a:stretch>
            <a:fillRect/>
          </a:stretch>
        </p:blipFill>
        <p:spPr>
          <a:xfrm>
            <a:off x="5025852" y="5529131"/>
            <a:ext cx="3892723" cy="795469"/>
          </a:xfrm>
          <a:prstGeom prst="rect">
            <a:avLst/>
          </a:prstGeom>
        </p:spPr>
      </p:pic>
    </p:spTree>
    <p:extLst>
      <p:ext uri="{BB962C8B-B14F-4D97-AF65-F5344CB8AC3E}">
        <p14:creationId xmlns:p14="http://schemas.microsoft.com/office/powerpoint/2010/main" val="225415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riter"/>
                                        </p:tgtEl>
                                      </p:cMediaNode>
                                    </p:audio>
                                  </p:subTnLst>
                                </p:cTn>
                              </p:par>
                            </p:childTnLst>
                          </p:cTn>
                        </p:par>
                        <p:par>
                          <p:cTn id="13" fill="hold">
                            <p:stCondLst>
                              <p:cond delay="3000"/>
                            </p:stCondLst>
                            <p:childTnLst>
                              <p:par>
                                <p:cTn id="14" presetID="15"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1" presetClass="path" presetSubtype="0" accel="50000" decel="50000" fill="hold" grpId="1" nodeType="clickEffect">
                                  <p:stCondLst>
                                    <p:cond delay="0"/>
                                  </p:stCondLst>
                                  <p:childTnLst>
                                    <p:animMotion origin="layout" path="M 0 0 C 0.069 0 0.125 0.056 0.125 0.125 C 0.125 0.194 0.069 0.25 0 0.25 C -0.069 0.25 -0.125 0.194 -0.125 0.125 C -0.125 0.056 -0.069 0 0 0 Z" pathEditMode="relative" ptsTypes="">
                                      <p:cBhvr>
                                        <p:cTn id="23"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animBg="1"/>
      <p:bldP spid="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Implication: Use thumbnail images to facilitate quick navigation to already-seen images</a:t>
            </a:r>
            <a:endParaRPr lang="en-US" sz="2800" dirty="0"/>
          </a:p>
        </p:txBody>
      </p:sp>
      <p:sp>
        <p:nvSpPr>
          <p:cNvPr id="3" name="Content Placeholder 2"/>
          <p:cNvSpPr>
            <a:spLocks noGrp="1"/>
          </p:cNvSpPr>
          <p:nvPr>
            <p:ph idx="1"/>
          </p:nvPr>
        </p:nvSpPr>
        <p:spPr/>
        <p:txBody>
          <a:bodyPr/>
          <a:lstStyle/>
          <a:p>
            <a:r>
              <a:rPr lang="en-US" sz="2800" dirty="0" smtClean="0"/>
              <a:t>Example: Microsoft </a:t>
            </a:r>
            <a:r>
              <a:rPr lang="en-US" sz="2800" dirty="0" err="1" smtClean="0"/>
              <a:t>Powerpoint</a:t>
            </a:r>
            <a:r>
              <a:rPr lang="en-US" sz="2800" dirty="0" smtClean="0"/>
              <a:t> Slide Sorter</a:t>
            </a:r>
            <a:endParaRPr lang="en-US" sz="2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39</a:t>
            </a:fld>
            <a:endParaRPr lang="en-GB"/>
          </a:p>
        </p:txBody>
      </p:sp>
      <p:pic>
        <p:nvPicPr>
          <p:cNvPr id="5" name="Picture 4"/>
          <p:cNvPicPr>
            <a:picLocks noChangeAspect="1"/>
          </p:cNvPicPr>
          <p:nvPr/>
        </p:nvPicPr>
        <p:blipFill>
          <a:blip r:embed="rId2"/>
          <a:stretch>
            <a:fillRect/>
          </a:stretch>
        </p:blipFill>
        <p:spPr>
          <a:xfrm>
            <a:off x="1371600" y="2438400"/>
            <a:ext cx="5942754" cy="3436144"/>
          </a:xfrm>
          <a:prstGeom prst="rect">
            <a:avLst/>
          </a:prstGeom>
        </p:spPr>
      </p:pic>
    </p:spTree>
    <p:extLst>
      <p:ext uri="{BB962C8B-B14F-4D97-AF65-F5344CB8AC3E}">
        <p14:creationId xmlns:p14="http://schemas.microsoft.com/office/powerpoint/2010/main" val="3849937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16DDFB55-40CF-426A-A0D1-01DB85582495}" type="slidenum">
              <a:rPr lang="en-US" altLang="en-US" sz="1400" b="0">
                <a:solidFill>
                  <a:schemeClr val="bg2"/>
                </a:solidFill>
                <a:latin typeface="Arial" panose="020B0604020202020204" pitchFamily="34" charset="0"/>
              </a:rPr>
              <a:pPr/>
              <a:t>4</a:t>
            </a:fld>
            <a:endParaRPr lang="en-US" altLang="en-US" sz="1400" b="0">
              <a:solidFill>
                <a:schemeClr val="bg2"/>
              </a:solidFill>
              <a:latin typeface="Arial" panose="020B0604020202020204" pitchFamily="34" charset="0"/>
            </a:endParaRPr>
          </a:p>
        </p:txBody>
      </p:sp>
      <p:sp>
        <p:nvSpPr>
          <p:cNvPr id="34819" name="Rectangle 2"/>
          <p:cNvSpPr>
            <a:spLocks noGrp="1" noChangeArrowheads="1"/>
          </p:cNvSpPr>
          <p:nvPr>
            <p:ph type="title"/>
          </p:nvPr>
        </p:nvSpPr>
        <p:spPr>
          <a:xfrm>
            <a:off x="228600" y="228600"/>
            <a:ext cx="8723313" cy="1143000"/>
          </a:xfrm>
        </p:spPr>
        <p:txBody>
          <a:bodyPr/>
          <a:lstStyle/>
          <a:p>
            <a:r>
              <a:rPr lang="en-US" altLang="en-US" sz="3600" dirty="0">
                <a:cs typeface="Helvetica" panose="020B0604020202020204" pitchFamily="34" charset="0"/>
              </a:rPr>
              <a:t>T</a:t>
            </a:r>
            <a:r>
              <a:rPr lang="en-US" altLang="en-US" sz="3600" dirty="0" smtClean="0">
                <a:cs typeface="Helvetica" panose="020B0604020202020204" pitchFamily="34" charset="0"/>
              </a:rPr>
              <a:t>raditional distinction between short-term and long-term memory</a:t>
            </a:r>
          </a:p>
        </p:txBody>
      </p:sp>
      <p:sp>
        <p:nvSpPr>
          <p:cNvPr id="34820" name="Rectangle 3"/>
          <p:cNvSpPr>
            <a:spLocks noGrp="1" noChangeArrowheads="1"/>
          </p:cNvSpPr>
          <p:nvPr>
            <p:ph type="body" idx="1"/>
          </p:nvPr>
        </p:nvSpPr>
        <p:spPr>
          <a:xfrm>
            <a:off x="457198" y="1524000"/>
            <a:ext cx="8494713" cy="4572000"/>
          </a:xfrm>
        </p:spPr>
        <p:txBody>
          <a:bodyPr/>
          <a:lstStyle/>
          <a:p>
            <a:r>
              <a:rPr lang="en-US" altLang="en-US" dirty="0" smtClean="0"/>
              <a:t>Short-term or “working” memory: (fractions of) seconds to minutes</a:t>
            </a:r>
          </a:p>
          <a:p>
            <a:r>
              <a:rPr lang="en-US" altLang="en-US" dirty="0" smtClean="0"/>
              <a:t>Long-term memory (hours, days, years)</a:t>
            </a:r>
          </a:p>
          <a:p>
            <a:r>
              <a:rPr lang="en-US" altLang="en-US" dirty="0" smtClean="0"/>
              <a:t>Traditional view:</a:t>
            </a:r>
          </a:p>
        </p:txBody>
      </p:sp>
      <p:pic>
        <p:nvPicPr>
          <p:cNvPr id="5" name="Picture 4" descr="Memory-Tradi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598" y="4572000"/>
            <a:ext cx="87233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65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80-20 rule for UI Design</a:t>
            </a:r>
            <a:endParaRPr lang="en-US" dirty="0"/>
          </a:p>
        </p:txBody>
      </p:sp>
      <p:sp>
        <p:nvSpPr>
          <p:cNvPr id="3" name="Content Placeholder 2"/>
          <p:cNvSpPr>
            <a:spLocks noGrp="1"/>
          </p:cNvSpPr>
          <p:nvPr>
            <p:ph idx="1"/>
          </p:nvPr>
        </p:nvSpPr>
        <p:spPr>
          <a:xfrm>
            <a:off x="152400" y="1671638"/>
            <a:ext cx="4337050" cy="4652962"/>
          </a:xfrm>
        </p:spPr>
        <p:txBody>
          <a:bodyPr/>
          <a:lstStyle/>
          <a:p>
            <a:r>
              <a:rPr lang="en-US" sz="2600" dirty="0" smtClean="0"/>
              <a:t>20% of functionality accessed 80% of the time</a:t>
            </a:r>
          </a:p>
          <a:p>
            <a:r>
              <a:rPr lang="en-US" sz="2600" dirty="0" smtClean="0"/>
              <a:t>Make the most frequently-accessed functionality readily visible, so people don’t have to recall it</a:t>
            </a:r>
          </a:p>
          <a:p>
            <a:r>
              <a:rPr lang="en-US" sz="2600" dirty="0" smtClean="0"/>
              <a:t>Less frequently-used functionality can be “buried”</a:t>
            </a:r>
            <a:endParaRPr lang="en-US" sz="26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40</a:t>
            </a:fld>
            <a:endParaRPr lang="en-GB"/>
          </a:p>
        </p:txBody>
      </p:sp>
      <p:pic>
        <p:nvPicPr>
          <p:cNvPr id="5" name="Picture 4"/>
          <p:cNvPicPr>
            <a:picLocks noChangeAspect="1"/>
          </p:cNvPicPr>
          <p:nvPr/>
        </p:nvPicPr>
        <p:blipFill>
          <a:blip r:embed="rId2"/>
          <a:stretch>
            <a:fillRect/>
          </a:stretch>
        </p:blipFill>
        <p:spPr>
          <a:xfrm>
            <a:off x="4489450" y="2819400"/>
            <a:ext cx="4429125" cy="1419225"/>
          </a:xfrm>
          <a:prstGeom prst="rect">
            <a:avLst/>
          </a:prstGeom>
        </p:spPr>
      </p:pic>
      <p:sp>
        <p:nvSpPr>
          <p:cNvPr id="6" name="Oval 5"/>
          <p:cNvSpPr/>
          <p:nvPr/>
        </p:nvSpPr>
        <p:spPr bwMode="auto">
          <a:xfrm>
            <a:off x="4724400" y="2743200"/>
            <a:ext cx="1524000" cy="34697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5257800" y="1692186"/>
            <a:ext cx="3491501" cy="584775"/>
          </a:xfrm>
          <a:prstGeom prst="rect">
            <a:avLst/>
          </a:prstGeom>
          <a:noFill/>
        </p:spPr>
        <p:txBody>
          <a:bodyPr wrap="square" rtlCol="0">
            <a:spAutoFit/>
          </a:bodyPr>
          <a:lstStyle/>
          <a:p>
            <a:pPr>
              <a:buNone/>
            </a:pPr>
            <a:r>
              <a:rPr lang="en-US" sz="1600" dirty="0" smtClean="0"/>
              <a:t>These functions always visible in MS Office apps</a:t>
            </a:r>
            <a:endParaRPr lang="en-US" sz="1600" dirty="0"/>
          </a:p>
        </p:txBody>
      </p:sp>
      <p:cxnSp>
        <p:nvCxnSpPr>
          <p:cNvPr id="9" name="Straight Arrow Connector 8"/>
          <p:cNvCxnSpPr/>
          <p:nvPr/>
        </p:nvCxnSpPr>
        <p:spPr bwMode="auto">
          <a:xfrm flipH="1">
            <a:off x="5410200" y="2198400"/>
            <a:ext cx="76200" cy="544800"/>
          </a:xfrm>
          <a:prstGeom prst="straightConnector1">
            <a:avLst/>
          </a:prstGeom>
          <a:noFill/>
          <a:ln w="9525" cap="flat" cmpd="sng" algn="ctr">
            <a:solidFill>
              <a:schemeClr val="tx1"/>
            </a:solidFill>
            <a:prstDash val="solid"/>
            <a:round/>
            <a:headEnd type="none" w="med" len="med"/>
            <a:tailEnd type="triangle"/>
          </a:ln>
          <a:effectLst/>
        </p:spPr>
      </p:cxnSp>
      <p:pic>
        <p:nvPicPr>
          <p:cNvPr id="10" name="Picture 9"/>
          <p:cNvPicPr>
            <a:picLocks noChangeAspect="1"/>
          </p:cNvPicPr>
          <p:nvPr/>
        </p:nvPicPr>
        <p:blipFill>
          <a:blip r:embed="rId3"/>
          <a:stretch>
            <a:fillRect/>
          </a:stretch>
        </p:blipFill>
        <p:spPr>
          <a:xfrm>
            <a:off x="5962891" y="4458397"/>
            <a:ext cx="2942432" cy="1915416"/>
          </a:xfrm>
          <a:prstGeom prst="rect">
            <a:avLst/>
          </a:prstGeom>
        </p:spPr>
      </p:pic>
      <p:sp>
        <p:nvSpPr>
          <p:cNvPr id="11" name="TextBox 10"/>
          <p:cNvSpPr txBox="1"/>
          <p:nvPr/>
        </p:nvSpPr>
        <p:spPr>
          <a:xfrm>
            <a:off x="4471228" y="5384942"/>
            <a:ext cx="1745751" cy="1077218"/>
          </a:xfrm>
          <a:prstGeom prst="rect">
            <a:avLst/>
          </a:prstGeom>
          <a:noFill/>
        </p:spPr>
        <p:txBody>
          <a:bodyPr wrap="square" rtlCol="0">
            <a:spAutoFit/>
          </a:bodyPr>
          <a:lstStyle/>
          <a:p>
            <a:pPr>
              <a:buNone/>
            </a:pPr>
            <a:r>
              <a:rPr lang="en-US" sz="1600" dirty="0" smtClean="0"/>
              <a:t>Paragraph settings infrequently used</a:t>
            </a:r>
            <a:endParaRPr lang="en-US" sz="1600" dirty="0"/>
          </a:p>
        </p:txBody>
      </p:sp>
      <p:cxnSp>
        <p:nvCxnSpPr>
          <p:cNvPr id="12" name="Straight Arrow Connector 11"/>
          <p:cNvCxnSpPr>
            <a:endCxn id="10" idx="1"/>
          </p:cNvCxnSpPr>
          <p:nvPr/>
        </p:nvCxnSpPr>
        <p:spPr bwMode="auto">
          <a:xfrm flipV="1">
            <a:off x="5638800" y="5416105"/>
            <a:ext cx="324091" cy="14559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45088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Give apps/websites distinctive visual appearance</a:t>
            </a:r>
            <a:endParaRPr lang="en-US" dirty="0"/>
          </a:p>
        </p:txBody>
      </p:sp>
      <p:sp>
        <p:nvSpPr>
          <p:cNvPr id="3" name="Content Placeholder 2"/>
          <p:cNvSpPr>
            <a:spLocks noGrp="1"/>
          </p:cNvSpPr>
          <p:nvPr>
            <p:ph idx="1"/>
          </p:nvPr>
        </p:nvSpPr>
        <p:spPr/>
        <p:txBody>
          <a:bodyPr/>
          <a:lstStyle/>
          <a:p>
            <a:r>
              <a:rPr lang="en-US" dirty="0" smtClean="0"/>
              <a:t>This assures users they are where they think they are</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41</a:t>
            </a:fld>
            <a:endParaRPr lang="en-GB"/>
          </a:p>
        </p:txBody>
      </p:sp>
      <p:pic>
        <p:nvPicPr>
          <p:cNvPr id="5" name="Picture 4"/>
          <p:cNvPicPr>
            <a:picLocks noChangeAspect="1"/>
          </p:cNvPicPr>
          <p:nvPr/>
        </p:nvPicPr>
        <p:blipFill>
          <a:blip r:embed="rId2"/>
          <a:stretch>
            <a:fillRect/>
          </a:stretch>
        </p:blipFill>
        <p:spPr>
          <a:xfrm>
            <a:off x="609600" y="2941329"/>
            <a:ext cx="7362825" cy="1271226"/>
          </a:xfrm>
          <a:prstGeom prst="rect">
            <a:avLst/>
          </a:prstGeom>
        </p:spPr>
      </p:pic>
      <p:pic>
        <p:nvPicPr>
          <p:cNvPr id="6" name="Picture 5"/>
          <p:cNvPicPr>
            <a:picLocks noChangeAspect="1"/>
          </p:cNvPicPr>
          <p:nvPr/>
        </p:nvPicPr>
        <p:blipFill>
          <a:blip r:embed="rId3"/>
          <a:stretch>
            <a:fillRect/>
          </a:stretch>
        </p:blipFill>
        <p:spPr>
          <a:xfrm>
            <a:off x="245268" y="4496928"/>
            <a:ext cx="8653463" cy="331844"/>
          </a:xfrm>
          <a:prstGeom prst="rect">
            <a:avLst/>
          </a:prstGeom>
        </p:spPr>
      </p:pic>
      <p:pic>
        <p:nvPicPr>
          <p:cNvPr id="7" name="Picture 6"/>
          <p:cNvPicPr>
            <a:picLocks noChangeAspect="1"/>
          </p:cNvPicPr>
          <p:nvPr/>
        </p:nvPicPr>
        <p:blipFill>
          <a:blip r:embed="rId4"/>
          <a:stretch>
            <a:fillRect/>
          </a:stretch>
        </p:blipFill>
        <p:spPr>
          <a:xfrm>
            <a:off x="231775" y="5235075"/>
            <a:ext cx="8655299" cy="774164"/>
          </a:xfrm>
          <a:prstGeom prst="rect">
            <a:avLst/>
          </a:prstGeom>
        </p:spPr>
      </p:pic>
    </p:spTree>
    <p:extLst>
      <p:ext uri="{BB962C8B-B14F-4D97-AF65-F5344CB8AC3E}">
        <p14:creationId xmlns:p14="http://schemas.microsoft.com/office/powerpoint/2010/main" val="506082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Facilitate recall of authentication information</a:t>
            </a:r>
            <a:endParaRPr lang="en-US" dirty="0"/>
          </a:p>
        </p:txBody>
      </p:sp>
      <p:sp>
        <p:nvSpPr>
          <p:cNvPr id="3" name="Content Placeholder 2"/>
          <p:cNvSpPr>
            <a:spLocks noGrp="1"/>
          </p:cNvSpPr>
          <p:nvPr>
            <p:ph idx="1"/>
          </p:nvPr>
        </p:nvSpPr>
        <p:spPr/>
        <p:txBody>
          <a:bodyPr/>
          <a:lstStyle/>
          <a:p>
            <a:r>
              <a:rPr lang="en-US" dirty="0" smtClean="0"/>
              <a:t>Avoid “burdensome” password restrictions (e.g., </a:t>
            </a:r>
            <a:r>
              <a:rPr lang="en-US" i="1" dirty="0" smtClean="0"/>
              <a:t>exactly</a:t>
            </a:r>
            <a:r>
              <a:rPr lang="en-US" dirty="0" smtClean="0"/>
              <a:t> n characters)</a:t>
            </a:r>
          </a:p>
          <a:p>
            <a:r>
              <a:rPr lang="en-US" dirty="0" smtClean="0"/>
              <a:t>Allow users to create custom password hints</a:t>
            </a:r>
          </a:p>
          <a:p>
            <a:r>
              <a:rPr lang="en-US" dirty="0" smtClean="0"/>
              <a:t>Allow users to create custom challenge questions</a:t>
            </a:r>
          </a:p>
          <a:p>
            <a:r>
              <a:rPr lang="en-US" dirty="0" smtClean="0"/>
              <a:t>Biometrics could ultimately be a solution, but raises privacy concerns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42</a:t>
            </a:fld>
            <a:endParaRPr lang="en-GB"/>
          </a:p>
        </p:txBody>
      </p:sp>
    </p:spTree>
    <p:extLst>
      <p:ext uri="{BB962C8B-B14F-4D97-AF65-F5344CB8AC3E}">
        <p14:creationId xmlns:p14="http://schemas.microsoft.com/office/powerpoint/2010/main" val="977032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Tying it all together: Designing with human memory in mind</a:t>
            </a:r>
            <a:endParaRPr lang="en-US" dirty="0"/>
          </a:p>
        </p:txBody>
      </p:sp>
      <p:sp>
        <p:nvSpPr>
          <p:cNvPr id="3" name="Content Placeholder 2"/>
          <p:cNvSpPr>
            <a:spLocks noGrp="1"/>
          </p:cNvSpPr>
          <p:nvPr>
            <p:ph idx="1"/>
          </p:nvPr>
        </p:nvSpPr>
        <p:spPr>
          <a:xfrm>
            <a:off x="152400" y="1584271"/>
            <a:ext cx="8839200" cy="4652962"/>
          </a:xfrm>
        </p:spPr>
        <p:txBody>
          <a:bodyPr/>
          <a:lstStyle/>
          <a:p>
            <a:r>
              <a:rPr lang="en-US" sz="1800" dirty="0" smtClean="0"/>
              <a:t>Place </a:t>
            </a:r>
            <a:r>
              <a:rPr lang="en-US" sz="1800" dirty="0"/>
              <a:t>instructions in context in which they're </a:t>
            </a:r>
            <a:r>
              <a:rPr lang="en-US" sz="1800" dirty="0" smtClean="0"/>
              <a:t>needed</a:t>
            </a:r>
          </a:p>
          <a:p>
            <a:r>
              <a:rPr lang="en-US" sz="1800" dirty="0" smtClean="0"/>
              <a:t>Make </a:t>
            </a:r>
            <a:r>
              <a:rPr lang="en-US" sz="1800" dirty="0"/>
              <a:t>modes visible</a:t>
            </a:r>
          </a:p>
          <a:p>
            <a:r>
              <a:rPr lang="en-US" sz="1800" dirty="0" smtClean="0"/>
              <a:t>Focus </a:t>
            </a:r>
            <a:r>
              <a:rPr lang="en-US" sz="1800" dirty="0"/>
              <a:t>user on single subtask in multi-step sequence</a:t>
            </a:r>
          </a:p>
          <a:p>
            <a:r>
              <a:rPr lang="en-US" sz="1800" dirty="0" smtClean="0"/>
              <a:t>Provide </a:t>
            </a:r>
            <a:r>
              <a:rPr lang="en-US" sz="1800" dirty="0"/>
              <a:t>users with assistance in recalling security credentials</a:t>
            </a:r>
          </a:p>
          <a:p>
            <a:r>
              <a:rPr lang="en-US" sz="1800" dirty="0" smtClean="0"/>
              <a:t>Be </a:t>
            </a:r>
            <a:r>
              <a:rPr lang="en-US" sz="1800" dirty="0"/>
              <a:t>consistent in placement of UI elements across pages/apps</a:t>
            </a:r>
          </a:p>
          <a:p>
            <a:r>
              <a:rPr lang="en-US" sz="1800" dirty="0" smtClean="0"/>
              <a:t>Make </a:t>
            </a:r>
            <a:r>
              <a:rPr lang="en-US" sz="1800" dirty="0"/>
              <a:t>changes to objects/states in UI obvious</a:t>
            </a:r>
          </a:p>
          <a:p>
            <a:r>
              <a:rPr lang="en-US" sz="1800" dirty="0" smtClean="0"/>
              <a:t>Provide/support </a:t>
            </a:r>
            <a:r>
              <a:rPr lang="en-US" sz="1800" dirty="0"/>
              <a:t>external memory aids of progress</a:t>
            </a:r>
          </a:p>
          <a:p>
            <a:r>
              <a:rPr lang="en-US" sz="1800" dirty="0" smtClean="0"/>
              <a:t>Remind </a:t>
            </a:r>
            <a:r>
              <a:rPr lang="en-US" sz="1800" dirty="0"/>
              <a:t>users of "loose ends" at end of task</a:t>
            </a:r>
          </a:p>
          <a:p>
            <a:r>
              <a:rPr lang="en-US" sz="1800" dirty="0" smtClean="0"/>
              <a:t>Anticipate </a:t>
            </a:r>
            <a:r>
              <a:rPr lang="en-US" sz="1800" dirty="0"/>
              <a:t>users' goals, and match options to goals</a:t>
            </a:r>
          </a:p>
          <a:p>
            <a:r>
              <a:rPr lang="en-US" sz="1800" dirty="0" smtClean="0"/>
              <a:t>Make </a:t>
            </a:r>
            <a:r>
              <a:rPr lang="en-US" sz="1800" dirty="0"/>
              <a:t>commonly-used functionality easy to access</a:t>
            </a:r>
          </a:p>
          <a:p>
            <a:r>
              <a:rPr lang="en-US" sz="1800" dirty="0" smtClean="0"/>
              <a:t>Show </a:t>
            </a:r>
            <a:r>
              <a:rPr lang="en-US" sz="1800" dirty="0"/>
              <a:t>available options rather than requiring them to be remembered</a:t>
            </a:r>
          </a:p>
          <a:p>
            <a:r>
              <a:rPr lang="en-US" sz="1800" dirty="0" smtClean="0"/>
              <a:t>Represent </a:t>
            </a:r>
            <a:r>
              <a:rPr lang="en-US" sz="1800" dirty="0"/>
              <a:t>options with both pictures and text to enhance </a:t>
            </a:r>
            <a:r>
              <a:rPr lang="en-US" sz="1800" dirty="0" err="1"/>
              <a:t>recognizability</a:t>
            </a:r>
            <a:endParaRPr lang="en-US" sz="1800" dirty="0"/>
          </a:p>
          <a:p>
            <a:r>
              <a:rPr lang="en-US" sz="1800" dirty="0" smtClean="0"/>
              <a:t>Make </a:t>
            </a:r>
            <a:r>
              <a:rPr lang="en-US" sz="1800" dirty="0"/>
              <a:t>range of choices readily distinguishable</a:t>
            </a:r>
          </a:p>
          <a:p>
            <a:r>
              <a:rPr lang="en-US" sz="1800" dirty="0" smtClean="0"/>
              <a:t>Use </a:t>
            </a:r>
            <a:r>
              <a:rPr lang="en-US" sz="1800" dirty="0"/>
              <a:t>thumbnail images to index previously-viewed images</a:t>
            </a:r>
          </a:p>
          <a:p>
            <a:pPr marL="0" indent="0">
              <a:buNone/>
            </a:pPr>
            <a:endParaRPr lang="en-US" sz="1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43</a:t>
            </a:fld>
            <a:endParaRPr lang="en-GB"/>
          </a:p>
        </p:txBody>
      </p:sp>
    </p:spTree>
    <p:extLst>
      <p:ext uri="{BB962C8B-B14F-4D97-AF65-F5344CB8AC3E}">
        <p14:creationId xmlns:p14="http://schemas.microsoft.com/office/powerpoint/2010/main" val="3560366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t>
            </a:r>
            <a:r>
              <a:rPr lang="en-US" sz="3200" dirty="0"/>
              <a:t>a</a:t>
            </a:r>
            <a:r>
              <a:rPr lang="en-US" sz="3200" dirty="0" smtClean="0"/>
              <a:t>bout </a:t>
            </a:r>
            <a:r>
              <a:rPr lang="en-US" sz="3200" dirty="0"/>
              <a:t>h</a:t>
            </a:r>
            <a:r>
              <a:rPr lang="en-US" sz="3200" dirty="0" smtClean="0"/>
              <a:t>uman memory (Johnson 7-9 and Norman 3)</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Today’s Class</a:t>
            </a:r>
          </a:p>
          <a:p>
            <a:pPr marL="744538" indent="-744538">
              <a:buFont typeface="+mj-lt"/>
              <a:buAutoNum type="arabicPeriod"/>
            </a:pPr>
            <a:r>
              <a:rPr lang="en-US" dirty="0" smtClean="0">
                <a:solidFill>
                  <a:schemeClr val="bg1">
                    <a:lumMod val="75000"/>
                  </a:schemeClr>
                </a:solidFill>
              </a:rPr>
              <a:t>How does human memory work, and what are implications for design?</a:t>
            </a:r>
          </a:p>
          <a:p>
            <a:pPr marL="744538" indent="-744538">
              <a:buFont typeface="+mj-lt"/>
              <a:buAutoNum type="arabicPeriod"/>
            </a:pPr>
            <a:r>
              <a:rPr lang="en-US" dirty="0" smtClean="0">
                <a:solidFill>
                  <a:schemeClr val="bg1">
                    <a:lumMod val="75000"/>
                  </a:schemeClr>
                </a:solidFill>
              </a:rPr>
              <a:t>How do attentional limits shape human thought and action, and what are implications for design?</a:t>
            </a:r>
          </a:p>
          <a:p>
            <a:pPr marL="744538" indent="-744538">
              <a:buFont typeface="+mj-lt"/>
              <a:buAutoNum type="arabicPeriod"/>
            </a:pPr>
            <a:r>
              <a:rPr lang="en-US" dirty="0" smtClean="0">
                <a:solidFill>
                  <a:schemeClr val="bg1">
                    <a:lumMod val="75000"/>
                  </a:schemeClr>
                </a:solidFill>
              </a:rPr>
              <a:t>Recognition is easier than recall. What are the implications for design</a:t>
            </a:r>
            <a:r>
              <a:rPr lang="en-US" dirty="0" smtClean="0">
                <a:solidFill>
                  <a:schemeClr val="bg1">
                    <a:lumMod val="75000"/>
                  </a:schemeClr>
                </a:solidFill>
              </a:rPr>
              <a:t>?</a:t>
            </a:r>
          </a:p>
          <a:p>
            <a:pPr marL="744538" indent="-744538">
              <a:buFont typeface="+mj-lt"/>
              <a:buAutoNum type="arabicPeriod"/>
            </a:pPr>
            <a:r>
              <a:rPr lang="en-US" dirty="0" smtClean="0"/>
              <a:t>IA#4: Swimmer’s Helper</a:t>
            </a: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1503841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Swimmer’s Helper</a:t>
            </a:r>
            <a:endParaRPr lang="en-US" dirty="0"/>
          </a:p>
        </p:txBody>
      </p:sp>
      <p:sp>
        <p:nvSpPr>
          <p:cNvPr id="3" name="Content Placeholder 2"/>
          <p:cNvSpPr>
            <a:spLocks noGrp="1"/>
          </p:cNvSpPr>
          <p:nvPr>
            <p:ph idx="1"/>
          </p:nvPr>
        </p:nvSpPr>
        <p:spPr>
          <a:xfrm>
            <a:off x="131298" y="3598106"/>
            <a:ext cx="8839200" cy="2726493"/>
          </a:xfrm>
        </p:spPr>
        <p:txBody>
          <a:bodyPr/>
          <a:lstStyle/>
          <a:p>
            <a:pPr marL="0" indent="0">
              <a:buNone/>
            </a:pPr>
            <a:r>
              <a:rPr lang="en-US" sz="2000" u="sng" dirty="0" smtClean="0"/>
              <a:t>Tasks to be supported through touch-sensitive display:</a:t>
            </a:r>
          </a:p>
          <a:p>
            <a:r>
              <a:rPr lang="en-US" sz="2000" dirty="0" smtClean="0"/>
              <a:t>Set date, time, pool units</a:t>
            </a:r>
          </a:p>
          <a:p>
            <a:r>
              <a:rPr lang="en-US" sz="2000" dirty="0" smtClean="0"/>
              <a:t>Specify a workout (total distance or set of intervals)</a:t>
            </a:r>
          </a:p>
          <a:p>
            <a:r>
              <a:rPr lang="en-US" sz="2000" dirty="0" smtClean="0"/>
              <a:t>Just swim</a:t>
            </a:r>
          </a:p>
          <a:p>
            <a:r>
              <a:rPr lang="en-US" sz="2000" dirty="0" smtClean="0"/>
              <a:t>Monitor current workout</a:t>
            </a:r>
          </a:p>
          <a:p>
            <a:r>
              <a:rPr lang="en-US" sz="2000" dirty="0" smtClean="0"/>
              <a:t>Pause or modify workout</a:t>
            </a:r>
          </a:p>
          <a:p>
            <a:r>
              <a:rPr lang="en-US" sz="2000" dirty="0" smtClean="0"/>
              <a:t>Upload data via Bluetooth</a:t>
            </a:r>
            <a:endParaRPr lang="en-US" sz="2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45</a:t>
            </a:fld>
            <a:endParaRPr lang="en-GB"/>
          </a:p>
        </p:txBody>
      </p:sp>
      <p:pic>
        <p:nvPicPr>
          <p:cNvPr id="5" name="Picture 4"/>
          <p:cNvPicPr>
            <a:picLocks noChangeAspect="1"/>
          </p:cNvPicPr>
          <p:nvPr/>
        </p:nvPicPr>
        <p:blipFill>
          <a:blip r:embed="rId3"/>
          <a:stretch>
            <a:fillRect/>
          </a:stretch>
        </p:blipFill>
        <p:spPr>
          <a:xfrm>
            <a:off x="231775" y="1676400"/>
            <a:ext cx="8643801" cy="1914526"/>
          </a:xfrm>
          <a:prstGeom prst="rect">
            <a:avLst/>
          </a:prstGeom>
        </p:spPr>
      </p:pic>
    </p:spTree>
    <p:extLst>
      <p:ext uri="{BB962C8B-B14F-4D97-AF65-F5344CB8AC3E}">
        <p14:creationId xmlns:p14="http://schemas.microsoft.com/office/powerpoint/2010/main" val="401066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between now and next class</a:t>
            </a:r>
            <a:endParaRPr lang="en-US" dirty="0"/>
          </a:p>
        </p:txBody>
      </p:sp>
      <p:sp>
        <p:nvSpPr>
          <p:cNvPr id="3" name="Content Placeholder 2"/>
          <p:cNvSpPr>
            <a:spLocks noGrp="1"/>
          </p:cNvSpPr>
          <p:nvPr>
            <p:ph idx="1"/>
          </p:nvPr>
        </p:nvSpPr>
        <p:spPr/>
        <p:txBody>
          <a:bodyPr/>
          <a:lstStyle/>
          <a:p>
            <a:r>
              <a:rPr lang="en-US" sz="2400" dirty="0" smtClean="0"/>
              <a:t>Create preliminary sets of sketches for two possible swimmer’s helper apps</a:t>
            </a:r>
          </a:p>
          <a:p>
            <a:pPr lvl="1"/>
            <a:r>
              <a:rPr lang="en-US" sz="2400" dirty="0" smtClean="0"/>
              <a:t>Each set of sketches should show, in detail, how each task is supported</a:t>
            </a:r>
          </a:p>
          <a:p>
            <a:pPr lvl="1"/>
            <a:r>
              <a:rPr lang="en-US" sz="2400" dirty="0" smtClean="0"/>
              <a:t>Provide design justification for each set of sketches</a:t>
            </a:r>
          </a:p>
          <a:p>
            <a:r>
              <a:rPr lang="en-US" sz="2400" dirty="0" smtClean="0"/>
              <a:t>Submit sketches through OSBLE by start of Tuesday’s class</a:t>
            </a:r>
          </a:p>
          <a:p>
            <a:r>
              <a:rPr lang="en-US" sz="2400" dirty="0" smtClean="0"/>
              <a:t>Some students will present designs for discussion and feedback on Tuesday (we’ll work down list)</a:t>
            </a:r>
          </a:p>
          <a:p>
            <a:r>
              <a:rPr lang="en-US" sz="2400" dirty="0" smtClean="0"/>
              <a:t>You will have a chance to refine designs in class on Tuesday</a:t>
            </a:r>
            <a:endParaRPr lang="en-US" sz="2400" dirty="0" smtClean="0"/>
          </a:p>
        </p:txBody>
      </p:sp>
      <p:sp>
        <p:nvSpPr>
          <p:cNvPr id="4" name="Slide Number Placeholder 3"/>
          <p:cNvSpPr>
            <a:spLocks noGrp="1"/>
          </p:cNvSpPr>
          <p:nvPr>
            <p:ph type="sldNum" sz="quarter" idx="10"/>
          </p:nvPr>
        </p:nvSpPr>
        <p:spPr/>
        <p:txBody>
          <a:bodyPr/>
          <a:lstStyle/>
          <a:p>
            <a:fld id="{D3612ABD-40C9-418A-A056-70C86155DF51}" type="slidenum">
              <a:rPr lang="en-GB" smtClean="0"/>
              <a:pPr/>
              <a:t>46</a:t>
            </a:fld>
            <a:endParaRPr lang="en-GB"/>
          </a:p>
        </p:txBody>
      </p:sp>
    </p:spTree>
    <p:extLst>
      <p:ext uri="{BB962C8B-B14F-4D97-AF65-F5344CB8AC3E}">
        <p14:creationId xmlns:p14="http://schemas.microsoft.com/office/powerpoint/2010/main" val="413741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view of memory integrated with perception</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pic>
        <p:nvPicPr>
          <p:cNvPr id="5" name="Content Placeholder 4" descr="Memory-Modern.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68561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60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4294967295"/>
          </p:nvPr>
        </p:nvSpPr>
        <p:spPr>
          <a:xfrm>
            <a:off x="4876800" y="6477000"/>
            <a:ext cx="1905000" cy="24765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buNone/>
            </a:pPr>
            <a:fld id="{768D43BD-5526-4A14-8956-8DF8296BCDC8}" type="slidenum">
              <a:rPr lang="en-US" altLang="en-US" sz="1400" b="0">
                <a:solidFill>
                  <a:schemeClr val="bg2"/>
                </a:solidFill>
                <a:latin typeface="Arial" panose="020B0604020202020204" pitchFamily="34" charset="0"/>
              </a:rPr>
              <a:pPr>
                <a:buNone/>
              </a:pPr>
              <a:t>6</a:t>
            </a:fld>
            <a:endParaRPr lang="en-US" altLang="en-US" sz="1400" b="0" dirty="0">
              <a:solidFill>
                <a:schemeClr val="bg2"/>
              </a:solidFill>
              <a:latin typeface="Arial" panose="020B0604020202020204" pitchFamily="34" charset="0"/>
            </a:endParaRPr>
          </a:p>
        </p:txBody>
      </p:sp>
      <p:sp>
        <p:nvSpPr>
          <p:cNvPr id="36867" name="Rectangle 2"/>
          <p:cNvSpPr>
            <a:spLocks noGrp="1" noChangeArrowheads="1"/>
          </p:cNvSpPr>
          <p:nvPr>
            <p:ph type="title"/>
          </p:nvPr>
        </p:nvSpPr>
        <p:spPr>
          <a:xfrm>
            <a:off x="406400" y="228600"/>
            <a:ext cx="8509000" cy="1143000"/>
          </a:xfrm>
        </p:spPr>
        <p:txBody>
          <a:bodyPr/>
          <a:lstStyle/>
          <a:p>
            <a:r>
              <a:rPr lang="en-US" altLang="en-US" b="1" dirty="0" smtClean="0">
                <a:latin typeface="Helvetica" panose="020B0604020202020204" pitchFamily="34" charset="0"/>
                <a:cs typeface="Helvetica" panose="020B0604020202020204" pitchFamily="34" charset="0"/>
              </a:rPr>
              <a:t>Working Memory represents what we are attending to NOW</a:t>
            </a:r>
          </a:p>
        </p:txBody>
      </p:sp>
      <p:sp>
        <p:nvSpPr>
          <p:cNvPr id="36868" name="Rectangle 3"/>
          <p:cNvSpPr>
            <a:spLocks noGrp="1" noChangeArrowheads="1"/>
          </p:cNvSpPr>
          <p:nvPr>
            <p:ph type="body" idx="1"/>
          </p:nvPr>
        </p:nvSpPr>
        <p:spPr>
          <a:xfrm>
            <a:off x="406400" y="1447800"/>
            <a:ext cx="7315200" cy="4495800"/>
          </a:xfrm>
        </p:spPr>
        <p:txBody>
          <a:bodyPr/>
          <a:lstStyle/>
          <a:p>
            <a:r>
              <a:rPr lang="en-US" altLang="en-US" i="1" dirty="0" smtClean="0"/>
              <a:t>Not </a:t>
            </a:r>
            <a:r>
              <a:rPr lang="en-US" altLang="en-US" dirty="0" smtClean="0"/>
              <a:t>a separate store; it’s </a:t>
            </a:r>
            <a:r>
              <a:rPr lang="en-US" altLang="en-US" i="1" dirty="0"/>
              <a:t>f</a:t>
            </a:r>
            <a:r>
              <a:rPr lang="en-US" altLang="en-US" i="1" dirty="0" smtClean="0"/>
              <a:t>oci of attention </a:t>
            </a:r>
            <a:r>
              <a:rPr lang="en-US" altLang="en-US" dirty="0" smtClean="0"/>
              <a:t>in LTM</a:t>
            </a:r>
          </a:p>
          <a:p>
            <a:r>
              <a:rPr lang="en-US" altLang="en-US" dirty="0" smtClean="0"/>
              <a:t>Capacity: 3-5 unrelated items</a:t>
            </a:r>
          </a:p>
          <a:p>
            <a:pPr lvl="1"/>
            <a:r>
              <a:rPr lang="en-US" altLang="en-US" sz="2400" dirty="0" smtClean="0"/>
              <a:t>“Magical number 7” was over-estimate</a:t>
            </a:r>
          </a:p>
          <a:p>
            <a:pPr lvl="1"/>
            <a:r>
              <a:rPr lang="en-US" altLang="en-US" sz="2400" dirty="0" smtClean="0"/>
              <a:t>Goals, numbers, words, objects (actually </a:t>
            </a:r>
            <a:r>
              <a:rPr lang="en-US" altLang="en-US" sz="2400" i="1" dirty="0" smtClean="0"/>
              <a:t>features</a:t>
            </a:r>
            <a:r>
              <a:rPr lang="en-US" altLang="en-US" sz="2400" dirty="0" smtClean="0"/>
              <a:t>)</a:t>
            </a:r>
          </a:p>
          <a:p>
            <a:r>
              <a:rPr lang="en-US" altLang="en-US" dirty="0" smtClean="0"/>
              <a:t>New items can “grab” attention from old</a:t>
            </a:r>
          </a:p>
          <a:p>
            <a:r>
              <a:rPr lang="en-US" altLang="en-US" dirty="0" smtClean="0"/>
              <a:t>Easy to forget immediate goals or info</a:t>
            </a:r>
          </a:p>
        </p:txBody>
      </p:sp>
    </p:spTree>
    <p:extLst>
      <p:ext uri="{BB962C8B-B14F-4D97-AF65-F5344CB8AC3E}">
        <p14:creationId xmlns:p14="http://schemas.microsoft.com/office/powerpoint/2010/main" val="319172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F88B97A7-4DCF-40F0-8B65-676FF673A477}" type="slidenum">
              <a:rPr lang="en-US" altLang="en-US" sz="1400" b="0">
                <a:solidFill>
                  <a:schemeClr val="bg2"/>
                </a:solidFill>
                <a:latin typeface="Arial" panose="020B0604020202020204" pitchFamily="34" charset="0"/>
              </a:rPr>
              <a:pPr/>
              <a:t>7</a:t>
            </a:fld>
            <a:endParaRPr lang="en-US" altLang="en-US" sz="1400" b="0">
              <a:solidFill>
                <a:schemeClr val="bg2"/>
              </a:solidFill>
              <a:latin typeface="Arial" panose="020B0604020202020204" pitchFamily="34" charset="0"/>
            </a:endParaRPr>
          </a:p>
        </p:txBody>
      </p:sp>
      <p:sp>
        <p:nvSpPr>
          <p:cNvPr id="38915" name="Rectangle 2"/>
          <p:cNvSpPr>
            <a:spLocks noGrp="1" noChangeArrowheads="1"/>
          </p:cNvSpPr>
          <p:nvPr>
            <p:ph type="title"/>
          </p:nvPr>
        </p:nvSpPr>
        <p:spPr>
          <a:xfrm>
            <a:off x="406400" y="228600"/>
            <a:ext cx="8509000" cy="1143000"/>
          </a:xfrm>
        </p:spPr>
        <p:txBody>
          <a:bodyPr/>
          <a:lstStyle/>
          <a:p>
            <a:r>
              <a:rPr lang="en-US" altLang="en-US" b="1" dirty="0" smtClean="0">
                <a:latin typeface="Helvetica" panose="020B0604020202020204" pitchFamily="34" charset="0"/>
                <a:cs typeface="Helvetica" panose="020B0604020202020204" pitchFamily="34" charset="0"/>
              </a:rPr>
              <a:t>A working memory test</a:t>
            </a:r>
          </a:p>
        </p:txBody>
      </p:sp>
      <p:sp>
        <p:nvSpPr>
          <p:cNvPr id="1942534" name="Rectangle 6"/>
          <p:cNvSpPr>
            <a:spLocks noChangeArrowheads="1"/>
          </p:cNvSpPr>
          <p:nvPr/>
        </p:nvSpPr>
        <p:spPr bwMode="auto">
          <a:xfrm>
            <a:off x="457200" y="19812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dirty="0">
                <a:latin typeface="Arial" panose="020B0604020202020204" pitchFamily="34" charset="0"/>
              </a:rPr>
              <a:t>Memorize: 3 8 4 7 5 3 9</a:t>
            </a:r>
          </a:p>
        </p:txBody>
      </p:sp>
      <p:sp>
        <p:nvSpPr>
          <p:cNvPr id="1942535" name="Rectangle 7"/>
          <p:cNvSpPr>
            <a:spLocks noChangeArrowheads="1"/>
          </p:cNvSpPr>
          <p:nvPr/>
        </p:nvSpPr>
        <p:spPr bwMode="auto">
          <a:xfrm>
            <a:off x="457200" y="25908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a:latin typeface="Arial" panose="020B0604020202020204" pitchFamily="34" charset="0"/>
              </a:rPr>
              <a:t>Say your phone number backwards</a:t>
            </a:r>
          </a:p>
        </p:txBody>
      </p:sp>
      <p:sp>
        <p:nvSpPr>
          <p:cNvPr id="1942536" name="Rectangle 8"/>
          <p:cNvSpPr>
            <a:spLocks noChangeArrowheads="1"/>
          </p:cNvSpPr>
          <p:nvPr/>
        </p:nvSpPr>
        <p:spPr bwMode="auto">
          <a:xfrm>
            <a:off x="457200" y="32004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a:latin typeface="Arial" panose="020B0604020202020204" pitchFamily="34" charset="0"/>
              </a:rPr>
              <a:t>Memorize: 3 1 4 1 5 9 2</a:t>
            </a:r>
          </a:p>
        </p:txBody>
      </p:sp>
      <p:sp>
        <p:nvSpPr>
          <p:cNvPr id="1942537" name="Rectangle 9"/>
          <p:cNvSpPr>
            <a:spLocks noChangeArrowheads="1"/>
          </p:cNvSpPr>
          <p:nvPr/>
        </p:nvSpPr>
        <p:spPr bwMode="auto">
          <a:xfrm>
            <a:off x="457200" y="38100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a:latin typeface="Arial" panose="020B0604020202020204" pitchFamily="34" charset="0"/>
              </a:rPr>
              <a:t>Memorize: 1 3 5 7 9 11 13</a:t>
            </a:r>
          </a:p>
        </p:txBody>
      </p:sp>
      <p:sp>
        <p:nvSpPr>
          <p:cNvPr id="1942538" name="Rectangle 10"/>
          <p:cNvSpPr>
            <a:spLocks noChangeArrowheads="1"/>
          </p:cNvSpPr>
          <p:nvPr/>
        </p:nvSpPr>
        <p:spPr bwMode="auto">
          <a:xfrm>
            <a:off x="457200" y="4419600"/>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a:latin typeface="Arial" panose="020B0604020202020204" pitchFamily="34" charset="0"/>
              </a:rPr>
              <a:t>Memorize: town river corn string car shovel</a:t>
            </a:r>
          </a:p>
        </p:txBody>
      </p:sp>
      <p:sp>
        <p:nvSpPr>
          <p:cNvPr id="1942539" name="Rectangle 11"/>
          <p:cNvSpPr>
            <a:spLocks noChangeArrowheads="1"/>
          </p:cNvSpPr>
          <p:nvPr/>
        </p:nvSpPr>
        <p:spPr bwMode="auto">
          <a:xfrm>
            <a:off x="457200" y="5029200"/>
            <a:ext cx="817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spcBef>
                <a:spcPct val="20000"/>
              </a:spcBef>
              <a:buClr>
                <a:schemeClr val="accent2"/>
              </a:buClr>
              <a:buFont typeface="Arial" panose="020B0604020202020204" pitchFamily="34" charset="0"/>
              <a:buChar char="•"/>
            </a:pPr>
            <a:r>
              <a:rPr kumimoji="1" lang="en-US" altLang="en-US" sz="3200" b="0">
                <a:latin typeface="Arial" panose="020B0604020202020204" pitchFamily="34" charset="0"/>
              </a:rPr>
              <a:t>Memorize: what is the meaning of life</a:t>
            </a:r>
          </a:p>
        </p:txBody>
      </p:sp>
      <p:sp>
        <p:nvSpPr>
          <p:cNvPr id="1942540" name="Rectangle 12"/>
          <p:cNvSpPr>
            <a:spLocks noChangeArrowheads="1"/>
          </p:cNvSpPr>
          <p:nvPr/>
        </p:nvSpPr>
        <p:spPr bwMode="auto">
          <a:xfrm>
            <a:off x="2819400" y="2057400"/>
            <a:ext cx="5867400" cy="457200"/>
          </a:xfrm>
          <a:prstGeom prst="rect">
            <a:avLst/>
          </a:prstGeom>
          <a:solidFill>
            <a:srgbClr val="96969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sp>
        <p:nvSpPr>
          <p:cNvPr id="1942541" name="Rectangle 13"/>
          <p:cNvSpPr>
            <a:spLocks noChangeArrowheads="1"/>
          </p:cNvSpPr>
          <p:nvPr/>
        </p:nvSpPr>
        <p:spPr bwMode="auto">
          <a:xfrm>
            <a:off x="2819400" y="3276600"/>
            <a:ext cx="5867400" cy="457200"/>
          </a:xfrm>
          <a:prstGeom prst="rect">
            <a:avLst/>
          </a:prstGeom>
          <a:solidFill>
            <a:srgbClr val="96969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sp>
        <p:nvSpPr>
          <p:cNvPr id="1942542" name="Rectangle 14"/>
          <p:cNvSpPr>
            <a:spLocks noChangeArrowheads="1"/>
          </p:cNvSpPr>
          <p:nvPr/>
        </p:nvSpPr>
        <p:spPr bwMode="auto">
          <a:xfrm>
            <a:off x="2819400" y="3886200"/>
            <a:ext cx="5867400" cy="457200"/>
          </a:xfrm>
          <a:prstGeom prst="rect">
            <a:avLst/>
          </a:prstGeom>
          <a:solidFill>
            <a:srgbClr val="96969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sp>
        <p:nvSpPr>
          <p:cNvPr id="1942543" name="Rectangle 15"/>
          <p:cNvSpPr>
            <a:spLocks noChangeArrowheads="1"/>
          </p:cNvSpPr>
          <p:nvPr/>
        </p:nvSpPr>
        <p:spPr bwMode="auto">
          <a:xfrm>
            <a:off x="2819400" y="4495800"/>
            <a:ext cx="5867400" cy="457200"/>
          </a:xfrm>
          <a:prstGeom prst="rect">
            <a:avLst/>
          </a:prstGeom>
          <a:solidFill>
            <a:srgbClr val="96969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sp>
        <p:nvSpPr>
          <p:cNvPr id="1942544" name="Rectangle 16"/>
          <p:cNvSpPr>
            <a:spLocks noChangeArrowheads="1"/>
          </p:cNvSpPr>
          <p:nvPr/>
        </p:nvSpPr>
        <p:spPr bwMode="auto">
          <a:xfrm>
            <a:off x="2819400" y="5105400"/>
            <a:ext cx="5867400" cy="457200"/>
          </a:xfrm>
          <a:prstGeom prst="rect">
            <a:avLst/>
          </a:prstGeom>
          <a:solidFill>
            <a:srgbClr val="96969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spTree>
    <p:extLst>
      <p:ext uri="{BB962C8B-B14F-4D97-AF65-F5344CB8AC3E}">
        <p14:creationId xmlns:p14="http://schemas.microsoft.com/office/powerpoint/2010/main" val="331024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2534">
                                            <p:txEl>
                                              <p:pRg st="0" end="0"/>
                                            </p:txEl>
                                          </p:spTgt>
                                        </p:tgtEl>
                                        <p:attrNameLst>
                                          <p:attrName>style.visibility</p:attrName>
                                        </p:attrNameLst>
                                      </p:cBhvr>
                                      <p:to>
                                        <p:strVal val="visible"/>
                                      </p:to>
                                    </p:set>
                                    <p:anim calcmode="lin" valueType="num">
                                      <p:cBhvr additive="base">
                                        <p:cTn id="7" dur="500" fill="hold"/>
                                        <p:tgtEl>
                                          <p:spTgt spid="19425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25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2540"/>
                                        </p:tgtEl>
                                        <p:attrNameLst>
                                          <p:attrName>style.visibility</p:attrName>
                                        </p:attrNameLst>
                                      </p:cBhvr>
                                      <p:to>
                                        <p:strVal val="visible"/>
                                      </p:to>
                                    </p:set>
                                    <p:anim calcmode="lin" valueType="num">
                                      <p:cBhvr additive="base">
                                        <p:cTn id="13" dur="500" fill="hold"/>
                                        <p:tgtEl>
                                          <p:spTgt spid="1942540"/>
                                        </p:tgtEl>
                                        <p:attrNameLst>
                                          <p:attrName>ppt_x</p:attrName>
                                        </p:attrNameLst>
                                      </p:cBhvr>
                                      <p:tavLst>
                                        <p:tav tm="0">
                                          <p:val>
                                            <p:strVal val="1+#ppt_w/2"/>
                                          </p:val>
                                        </p:tav>
                                        <p:tav tm="100000">
                                          <p:val>
                                            <p:strVal val="#ppt_x"/>
                                          </p:val>
                                        </p:tav>
                                      </p:tavLst>
                                    </p:anim>
                                    <p:anim calcmode="lin" valueType="num">
                                      <p:cBhvr additive="base">
                                        <p:cTn id="14" dur="500" fill="hold"/>
                                        <p:tgtEl>
                                          <p:spTgt spid="19425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42535">
                                            <p:txEl>
                                              <p:pRg st="0" end="0"/>
                                            </p:txEl>
                                          </p:spTgt>
                                        </p:tgtEl>
                                        <p:attrNameLst>
                                          <p:attrName>style.visibility</p:attrName>
                                        </p:attrNameLst>
                                      </p:cBhvr>
                                      <p:to>
                                        <p:strVal val="visible"/>
                                      </p:to>
                                    </p:set>
                                    <p:anim calcmode="lin" valueType="num">
                                      <p:cBhvr additive="base">
                                        <p:cTn id="19" dur="500" fill="hold"/>
                                        <p:tgtEl>
                                          <p:spTgt spid="194253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425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2" fill="hold" grpId="1" nodeType="clickEffect">
                                  <p:stCondLst>
                                    <p:cond delay="0"/>
                                  </p:stCondLst>
                                  <p:childTnLst>
                                    <p:anim calcmode="lin" valueType="num">
                                      <p:cBhvr additive="base">
                                        <p:cTn id="24" dur="500"/>
                                        <p:tgtEl>
                                          <p:spTgt spid="1942540"/>
                                        </p:tgtEl>
                                        <p:attrNameLst>
                                          <p:attrName>ppt_x</p:attrName>
                                        </p:attrNameLst>
                                      </p:cBhvr>
                                      <p:tavLst>
                                        <p:tav tm="0">
                                          <p:val>
                                            <p:strVal val="ppt_x"/>
                                          </p:val>
                                        </p:tav>
                                        <p:tav tm="100000">
                                          <p:val>
                                            <p:strVal val="1+ppt_w/2"/>
                                          </p:val>
                                        </p:tav>
                                      </p:tavLst>
                                    </p:anim>
                                    <p:anim calcmode="lin" valueType="num">
                                      <p:cBhvr additive="base">
                                        <p:cTn id="25" dur="500"/>
                                        <p:tgtEl>
                                          <p:spTgt spid="1942540"/>
                                        </p:tgtEl>
                                        <p:attrNameLst>
                                          <p:attrName>ppt_y</p:attrName>
                                        </p:attrNameLst>
                                      </p:cBhvr>
                                      <p:tavLst>
                                        <p:tav tm="0">
                                          <p:val>
                                            <p:strVal val="ppt_y"/>
                                          </p:val>
                                        </p:tav>
                                        <p:tav tm="100000">
                                          <p:val>
                                            <p:strVal val="ppt_y"/>
                                          </p:val>
                                        </p:tav>
                                      </p:tavLst>
                                    </p:anim>
                                    <p:set>
                                      <p:cBhvr>
                                        <p:cTn id="26" dur="1" fill="hold">
                                          <p:stCondLst>
                                            <p:cond delay="499"/>
                                          </p:stCondLst>
                                        </p:cTn>
                                        <p:tgtEl>
                                          <p:spTgt spid="194254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42536">
                                            <p:txEl>
                                              <p:pRg st="0" end="0"/>
                                            </p:txEl>
                                          </p:spTgt>
                                        </p:tgtEl>
                                        <p:attrNameLst>
                                          <p:attrName>style.visibility</p:attrName>
                                        </p:attrNameLst>
                                      </p:cBhvr>
                                      <p:to>
                                        <p:strVal val="visible"/>
                                      </p:to>
                                    </p:set>
                                    <p:anim calcmode="lin" valueType="num">
                                      <p:cBhvr additive="base">
                                        <p:cTn id="31" dur="500" fill="hold"/>
                                        <p:tgtEl>
                                          <p:spTgt spid="1942536">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425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42541"/>
                                        </p:tgtEl>
                                        <p:attrNameLst>
                                          <p:attrName>style.visibility</p:attrName>
                                        </p:attrNameLst>
                                      </p:cBhvr>
                                      <p:to>
                                        <p:strVal val="visible"/>
                                      </p:to>
                                    </p:set>
                                    <p:anim calcmode="lin" valueType="num">
                                      <p:cBhvr additive="base">
                                        <p:cTn id="37" dur="500" fill="hold"/>
                                        <p:tgtEl>
                                          <p:spTgt spid="1942541"/>
                                        </p:tgtEl>
                                        <p:attrNameLst>
                                          <p:attrName>ppt_x</p:attrName>
                                        </p:attrNameLst>
                                      </p:cBhvr>
                                      <p:tavLst>
                                        <p:tav tm="0">
                                          <p:val>
                                            <p:strVal val="1+#ppt_w/2"/>
                                          </p:val>
                                        </p:tav>
                                        <p:tav tm="100000">
                                          <p:val>
                                            <p:strVal val="#ppt_x"/>
                                          </p:val>
                                        </p:tav>
                                      </p:tavLst>
                                    </p:anim>
                                    <p:anim calcmode="lin" valueType="num">
                                      <p:cBhvr additive="base">
                                        <p:cTn id="38" dur="500" fill="hold"/>
                                        <p:tgtEl>
                                          <p:spTgt spid="194254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2" fill="hold" grpId="1" nodeType="clickEffect">
                                  <p:stCondLst>
                                    <p:cond delay="0"/>
                                  </p:stCondLst>
                                  <p:childTnLst>
                                    <p:anim calcmode="lin" valueType="num">
                                      <p:cBhvr additive="base">
                                        <p:cTn id="42" dur="500"/>
                                        <p:tgtEl>
                                          <p:spTgt spid="1942541"/>
                                        </p:tgtEl>
                                        <p:attrNameLst>
                                          <p:attrName>ppt_x</p:attrName>
                                        </p:attrNameLst>
                                      </p:cBhvr>
                                      <p:tavLst>
                                        <p:tav tm="0">
                                          <p:val>
                                            <p:strVal val="ppt_x"/>
                                          </p:val>
                                        </p:tav>
                                        <p:tav tm="100000">
                                          <p:val>
                                            <p:strVal val="1+ppt_w/2"/>
                                          </p:val>
                                        </p:tav>
                                      </p:tavLst>
                                    </p:anim>
                                    <p:anim calcmode="lin" valueType="num">
                                      <p:cBhvr additive="base">
                                        <p:cTn id="43" dur="500"/>
                                        <p:tgtEl>
                                          <p:spTgt spid="1942541"/>
                                        </p:tgtEl>
                                        <p:attrNameLst>
                                          <p:attrName>ppt_y</p:attrName>
                                        </p:attrNameLst>
                                      </p:cBhvr>
                                      <p:tavLst>
                                        <p:tav tm="0">
                                          <p:val>
                                            <p:strVal val="ppt_y"/>
                                          </p:val>
                                        </p:tav>
                                        <p:tav tm="100000">
                                          <p:val>
                                            <p:strVal val="ppt_y"/>
                                          </p:val>
                                        </p:tav>
                                      </p:tavLst>
                                    </p:anim>
                                    <p:set>
                                      <p:cBhvr>
                                        <p:cTn id="44" dur="1" fill="hold">
                                          <p:stCondLst>
                                            <p:cond delay="499"/>
                                          </p:stCondLst>
                                        </p:cTn>
                                        <p:tgtEl>
                                          <p:spTgt spid="1942541"/>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42537">
                                            <p:txEl>
                                              <p:pRg st="0" end="0"/>
                                            </p:txEl>
                                          </p:spTgt>
                                        </p:tgtEl>
                                        <p:attrNameLst>
                                          <p:attrName>style.visibility</p:attrName>
                                        </p:attrNameLst>
                                      </p:cBhvr>
                                      <p:to>
                                        <p:strVal val="visible"/>
                                      </p:to>
                                    </p:set>
                                    <p:anim calcmode="lin" valueType="num">
                                      <p:cBhvr additive="base">
                                        <p:cTn id="49" dur="500" fill="hold"/>
                                        <p:tgtEl>
                                          <p:spTgt spid="1942537">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425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942542"/>
                                        </p:tgtEl>
                                        <p:attrNameLst>
                                          <p:attrName>style.visibility</p:attrName>
                                        </p:attrNameLst>
                                      </p:cBhvr>
                                      <p:to>
                                        <p:strVal val="visible"/>
                                      </p:to>
                                    </p:set>
                                    <p:anim calcmode="lin" valueType="num">
                                      <p:cBhvr additive="base">
                                        <p:cTn id="55" dur="500" fill="hold"/>
                                        <p:tgtEl>
                                          <p:spTgt spid="1942542"/>
                                        </p:tgtEl>
                                        <p:attrNameLst>
                                          <p:attrName>ppt_x</p:attrName>
                                        </p:attrNameLst>
                                      </p:cBhvr>
                                      <p:tavLst>
                                        <p:tav tm="0">
                                          <p:val>
                                            <p:strVal val="1+#ppt_w/2"/>
                                          </p:val>
                                        </p:tav>
                                        <p:tav tm="100000">
                                          <p:val>
                                            <p:strVal val="#ppt_x"/>
                                          </p:val>
                                        </p:tav>
                                      </p:tavLst>
                                    </p:anim>
                                    <p:anim calcmode="lin" valueType="num">
                                      <p:cBhvr additive="base">
                                        <p:cTn id="56" dur="500" fill="hold"/>
                                        <p:tgtEl>
                                          <p:spTgt spid="194254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2" fill="hold" grpId="1" nodeType="clickEffect">
                                  <p:stCondLst>
                                    <p:cond delay="0"/>
                                  </p:stCondLst>
                                  <p:childTnLst>
                                    <p:anim calcmode="lin" valueType="num">
                                      <p:cBhvr additive="base">
                                        <p:cTn id="60" dur="500"/>
                                        <p:tgtEl>
                                          <p:spTgt spid="1942542"/>
                                        </p:tgtEl>
                                        <p:attrNameLst>
                                          <p:attrName>ppt_x</p:attrName>
                                        </p:attrNameLst>
                                      </p:cBhvr>
                                      <p:tavLst>
                                        <p:tav tm="0">
                                          <p:val>
                                            <p:strVal val="ppt_x"/>
                                          </p:val>
                                        </p:tav>
                                        <p:tav tm="100000">
                                          <p:val>
                                            <p:strVal val="1+ppt_w/2"/>
                                          </p:val>
                                        </p:tav>
                                      </p:tavLst>
                                    </p:anim>
                                    <p:anim calcmode="lin" valueType="num">
                                      <p:cBhvr additive="base">
                                        <p:cTn id="61" dur="500"/>
                                        <p:tgtEl>
                                          <p:spTgt spid="1942542"/>
                                        </p:tgtEl>
                                        <p:attrNameLst>
                                          <p:attrName>ppt_y</p:attrName>
                                        </p:attrNameLst>
                                      </p:cBhvr>
                                      <p:tavLst>
                                        <p:tav tm="0">
                                          <p:val>
                                            <p:strVal val="ppt_y"/>
                                          </p:val>
                                        </p:tav>
                                        <p:tav tm="100000">
                                          <p:val>
                                            <p:strVal val="ppt_y"/>
                                          </p:val>
                                        </p:tav>
                                      </p:tavLst>
                                    </p:anim>
                                    <p:set>
                                      <p:cBhvr>
                                        <p:cTn id="62" dur="1" fill="hold">
                                          <p:stCondLst>
                                            <p:cond delay="499"/>
                                          </p:stCondLst>
                                        </p:cTn>
                                        <p:tgtEl>
                                          <p:spTgt spid="194254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942538">
                                            <p:txEl>
                                              <p:pRg st="0" end="0"/>
                                            </p:txEl>
                                          </p:spTgt>
                                        </p:tgtEl>
                                        <p:attrNameLst>
                                          <p:attrName>style.visibility</p:attrName>
                                        </p:attrNameLst>
                                      </p:cBhvr>
                                      <p:to>
                                        <p:strVal val="visible"/>
                                      </p:to>
                                    </p:set>
                                    <p:anim calcmode="lin" valueType="num">
                                      <p:cBhvr additive="base">
                                        <p:cTn id="67" dur="500" fill="hold"/>
                                        <p:tgtEl>
                                          <p:spTgt spid="1942538">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9425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42543"/>
                                        </p:tgtEl>
                                        <p:attrNameLst>
                                          <p:attrName>style.visibility</p:attrName>
                                        </p:attrNameLst>
                                      </p:cBhvr>
                                      <p:to>
                                        <p:strVal val="visible"/>
                                      </p:to>
                                    </p:set>
                                    <p:anim calcmode="lin" valueType="num">
                                      <p:cBhvr additive="base">
                                        <p:cTn id="73" dur="500" fill="hold"/>
                                        <p:tgtEl>
                                          <p:spTgt spid="1942543"/>
                                        </p:tgtEl>
                                        <p:attrNameLst>
                                          <p:attrName>ppt_x</p:attrName>
                                        </p:attrNameLst>
                                      </p:cBhvr>
                                      <p:tavLst>
                                        <p:tav tm="0">
                                          <p:val>
                                            <p:strVal val="1+#ppt_w/2"/>
                                          </p:val>
                                        </p:tav>
                                        <p:tav tm="100000">
                                          <p:val>
                                            <p:strVal val="#ppt_x"/>
                                          </p:val>
                                        </p:tav>
                                      </p:tavLst>
                                    </p:anim>
                                    <p:anim calcmode="lin" valueType="num">
                                      <p:cBhvr additive="base">
                                        <p:cTn id="74" dur="500" fill="hold"/>
                                        <p:tgtEl>
                                          <p:spTgt spid="194254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xit" presetSubtype="2" fill="hold" grpId="1" nodeType="clickEffect">
                                  <p:stCondLst>
                                    <p:cond delay="0"/>
                                  </p:stCondLst>
                                  <p:childTnLst>
                                    <p:anim calcmode="lin" valueType="num">
                                      <p:cBhvr additive="base">
                                        <p:cTn id="78" dur="500"/>
                                        <p:tgtEl>
                                          <p:spTgt spid="1942543"/>
                                        </p:tgtEl>
                                        <p:attrNameLst>
                                          <p:attrName>ppt_x</p:attrName>
                                        </p:attrNameLst>
                                      </p:cBhvr>
                                      <p:tavLst>
                                        <p:tav tm="0">
                                          <p:val>
                                            <p:strVal val="ppt_x"/>
                                          </p:val>
                                        </p:tav>
                                        <p:tav tm="100000">
                                          <p:val>
                                            <p:strVal val="1+ppt_w/2"/>
                                          </p:val>
                                        </p:tav>
                                      </p:tavLst>
                                    </p:anim>
                                    <p:anim calcmode="lin" valueType="num">
                                      <p:cBhvr additive="base">
                                        <p:cTn id="79" dur="500"/>
                                        <p:tgtEl>
                                          <p:spTgt spid="1942543"/>
                                        </p:tgtEl>
                                        <p:attrNameLst>
                                          <p:attrName>ppt_y</p:attrName>
                                        </p:attrNameLst>
                                      </p:cBhvr>
                                      <p:tavLst>
                                        <p:tav tm="0">
                                          <p:val>
                                            <p:strVal val="ppt_y"/>
                                          </p:val>
                                        </p:tav>
                                        <p:tav tm="100000">
                                          <p:val>
                                            <p:strVal val="ppt_y"/>
                                          </p:val>
                                        </p:tav>
                                      </p:tavLst>
                                    </p:anim>
                                    <p:set>
                                      <p:cBhvr>
                                        <p:cTn id="80" dur="1" fill="hold">
                                          <p:stCondLst>
                                            <p:cond delay="499"/>
                                          </p:stCondLst>
                                        </p:cTn>
                                        <p:tgtEl>
                                          <p:spTgt spid="1942543"/>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942539">
                                            <p:txEl>
                                              <p:pRg st="0" end="0"/>
                                            </p:txEl>
                                          </p:spTgt>
                                        </p:tgtEl>
                                        <p:attrNameLst>
                                          <p:attrName>style.visibility</p:attrName>
                                        </p:attrNameLst>
                                      </p:cBhvr>
                                      <p:to>
                                        <p:strVal val="visible"/>
                                      </p:to>
                                    </p:set>
                                    <p:anim calcmode="lin" valueType="num">
                                      <p:cBhvr additive="base">
                                        <p:cTn id="85" dur="500" fill="hold"/>
                                        <p:tgtEl>
                                          <p:spTgt spid="1942539">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942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42544"/>
                                        </p:tgtEl>
                                        <p:attrNameLst>
                                          <p:attrName>style.visibility</p:attrName>
                                        </p:attrNameLst>
                                      </p:cBhvr>
                                      <p:to>
                                        <p:strVal val="visible"/>
                                      </p:to>
                                    </p:set>
                                    <p:anim calcmode="lin" valueType="num">
                                      <p:cBhvr additive="base">
                                        <p:cTn id="91" dur="500" fill="hold"/>
                                        <p:tgtEl>
                                          <p:spTgt spid="1942544"/>
                                        </p:tgtEl>
                                        <p:attrNameLst>
                                          <p:attrName>ppt_x</p:attrName>
                                        </p:attrNameLst>
                                      </p:cBhvr>
                                      <p:tavLst>
                                        <p:tav tm="0">
                                          <p:val>
                                            <p:strVal val="1+#ppt_w/2"/>
                                          </p:val>
                                        </p:tav>
                                        <p:tav tm="100000">
                                          <p:val>
                                            <p:strVal val="#ppt_x"/>
                                          </p:val>
                                        </p:tav>
                                      </p:tavLst>
                                    </p:anim>
                                    <p:anim calcmode="lin" valueType="num">
                                      <p:cBhvr additive="base">
                                        <p:cTn id="92" dur="500" fill="hold"/>
                                        <p:tgtEl>
                                          <p:spTgt spid="194254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xit" presetSubtype="2" fill="hold" grpId="1" nodeType="clickEffect">
                                  <p:stCondLst>
                                    <p:cond delay="0"/>
                                  </p:stCondLst>
                                  <p:childTnLst>
                                    <p:anim calcmode="lin" valueType="num">
                                      <p:cBhvr additive="base">
                                        <p:cTn id="96" dur="500"/>
                                        <p:tgtEl>
                                          <p:spTgt spid="1942544"/>
                                        </p:tgtEl>
                                        <p:attrNameLst>
                                          <p:attrName>ppt_x</p:attrName>
                                        </p:attrNameLst>
                                      </p:cBhvr>
                                      <p:tavLst>
                                        <p:tav tm="0">
                                          <p:val>
                                            <p:strVal val="ppt_x"/>
                                          </p:val>
                                        </p:tav>
                                        <p:tav tm="100000">
                                          <p:val>
                                            <p:strVal val="1+ppt_w/2"/>
                                          </p:val>
                                        </p:tav>
                                      </p:tavLst>
                                    </p:anim>
                                    <p:anim calcmode="lin" valueType="num">
                                      <p:cBhvr additive="base">
                                        <p:cTn id="97" dur="500"/>
                                        <p:tgtEl>
                                          <p:spTgt spid="1942544"/>
                                        </p:tgtEl>
                                        <p:attrNameLst>
                                          <p:attrName>ppt_y</p:attrName>
                                        </p:attrNameLst>
                                      </p:cBhvr>
                                      <p:tavLst>
                                        <p:tav tm="0">
                                          <p:val>
                                            <p:strVal val="ppt_y"/>
                                          </p:val>
                                        </p:tav>
                                        <p:tav tm="100000">
                                          <p:val>
                                            <p:strVal val="ppt_y"/>
                                          </p:val>
                                        </p:tav>
                                      </p:tavLst>
                                    </p:anim>
                                    <p:set>
                                      <p:cBhvr>
                                        <p:cTn id="98" dur="1" fill="hold">
                                          <p:stCondLst>
                                            <p:cond delay="499"/>
                                          </p:stCondLst>
                                        </p:cTn>
                                        <p:tgtEl>
                                          <p:spTgt spid="19425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2534" grpId="0" build="p" autoUpdateAnimBg="0"/>
      <p:bldP spid="1942535" grpId="0" build="p" autoUpdateAnimBg="0"/>
      <p:bldP spid="1942536" grpId="0" build="p" autoUpdateAnimBg="0"/>
      <p:bldP spid="1942537" grpId="0" build="p" autoUpdateAnimBg="0"/>
      <p:bldP spid="1942538" grpId="0" build="p" autoUpdateAnimBg="0"/>
      <p:bldP spid="1942539" grpId="0" build="p" autoUpdateAnimBg="0"/>
      <p:bldP spid="1942540" grpId="0" animBg="1"/>
      <p:bldP spid="1942540" grpId="1" animBg="1"/>
      <p:bldP spid="1942541" grpId="0" animBg="1"/>
      <p:bldP spid="1942541" grpId="1" animBg="1"/>
      <p:bldP spid="1942542" grpId="0" animBg="1"/>
      <p:bldP spid="1942542" grpId="1" animBg="1"/>
      <p:bldP spid="1942543" grpId="0" animBg="1"/>
      <p:bldP spid="1942543" grpId="1" animBg="1"/>
      <p:bldP spid="1942544" grpId="0" animBg="1"/>
      <p:bldP spid="194254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BFF43089-2AF6-498C-B945-43626A271BC5}" type="slidenum">
              <a:rPr lang="en-US" altLang="en-US" sz="1400" b="0">
                <a:solidFill>
                  <a:schemeClr val="bg2"/>
                </a:solidFill>
                <a:latin typeface="Arial" panose="020B0604020202020204" pitchFamily="34" charset="0"/>
              </a:rPr>
              <a:pPr/>
              <a:t>8</a:t>
            </a:fld>
            <a:endParaRPr lang="en-US" altLang="en-US" sz="1400" b="0">
              <a:solidFill>
                <a:schemeClr val="bg2"/>
              </a:solidFill>
              <a:latin typeface="Arial" panose="020B0604020202020204" pitchFamily="34" charset="0"/>
            </a:endParaRPr>
          </a:p>
        </p:txBody>
      </p:sp>
      <p:sp>
        <p:nvSpPr>
          <p:cNvPr id="40963" name="Rectangle 2"/>
          <p:cNvSpPr>
            <a:spLocks noGrp="1" noChangeArrowheads="1"/>
          </p:cNvSpPr>
          <p:nvPr>
            <p:ph type="title"/>
          </p:nvPr>
        </p:nvSpPr>
        <p:spPr>
          <a:xfrm>
            <a:off x="406400" y="228600"/>
            <a:ext cx="8509000" cy="1143000"/>
          </a:xfrm>
        </p:spPr>
        <p:txBody>
          <a:bodyPr/>
          <a:lstStyle/>
          <a:p>
            <a:r>
              <a:rPr lang="en-US" altLang="en-US" sz="3400" dirty="0" smtClean="0">
                <a:cs typeface="Helvetica" panose="020B0604020202020204" pitchFamily="34" charset="0"/>
              </a:rPr>
              <a:t>Design implication: Don’t make users remember things across screens</a:t>
            </a:r>
          </a:p>
        </p:txBody>
      </p:sp>
      <p:grpSp>
        <p:nvGrpSpPr>
          <p:cNvPr id="40965" name="Group 4"/>
          <p:cNvGrpSpPr>
            <a:grpSpLocks/>
          </p:cNvGrpSpPr>
          <p:nvPr/>
        </p:nvGrpSpPr>
        <p:grpSpPr bwMode="auto">
          <a:xfrm>
            <a:off x="2514600" y="1635516"/>
            <a:ext cx="5486400" cy="4741862"/>
            <a:chOff x="2064" y="960"/>
            <a:chExt cx="3456" cy="2987"/>
          </a:xfrm>
        </p:grpSpPr>
        <p:pic>
          <p:nvPicPr>
            <p:cNvPr id="40967" name="Picture 5" descr="Slate-Search Terms N#136420.pdf                                00071B66 Mac G4 HD                      BBA76D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 y="960"/>
              <a:ext cx="3452" cy="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6"/>
            <p:cNvSpPr>
              <a:spLocks noChangeArrowheads="1"/>
            </p:cNvSpPr>
            <p:nvPr/>
          </p:nvSpPr>
          <p:spPr bwMode="auto">
            <a:xfrm>
              <a:off x="2064" y="960"/>
              <a:ext cx="3456" cy="297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endParaRPr lang="en-US" altLang="en-US"/>
            </a:p>
          </p:txBody>
        </p:sp>
      </p:grpSp>
      <p:sp>
        <p:nvSpPr>
          <p:cNvPr id="2" name="Content Placeholder 1"/>
          <p:cNvSpPr>
            <a:spLocks noGrp="1"/>
          </p:cNvSpPr>
          <p:nvPr>
            <p:ph idx="1"/>
          </p:nvPr>
        </p:nvSpPr>
        <p:spPr>
          <a:xfrm>
            <a:off x="241300" y="1635516"/>
            <a:ext cx="8839200" cy="4652962"/>
          </a:xfrm>
        </p:spPr>
        <p:txBody>
          <a:bodyPr/>
          <a:lstStyle/>
          <a:p>
            <a:pPr marL="0" indent="0">
              <a:buNone/>
            </a:pPr>
            <a:r>
              <a:rPr lang="en-US" dirty="0" smtClean="0"/>
              <a:t>Slate.com</a:t>
            </a:r>
            <a:endParaRPr lang="en-US" dirty="0"/>
          </a:p>
        </p:txBody>
      </p:sp>
    </p:spTree>
    <p:extLst>
      <p:ext uri="{BB962C8B-B14F-4D97-AF65-F5344CB8AC3E}">
        <p14:creationId xmlns:p14="http://schemas.microsoft.com/office/powerpoint/2010/main" val="333739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262FAFA0-36B3-428C-AFBE-BD38B2D90CAA}" type="slidenum">
              <a:rPr lang="en-US" altLang="en-US" sz="1400" b="0">
                <a:solidFill>
                  <a:schemeClr val="bg2"/>
                </a:solidFill>
                <a:latin typeface="Arial" panose="020B0604020202020204" pitchFamily="34" charset="0"/>
              </a:rPr>
              <a:pPr/>
              <a:t>9</a:t>
            </a:fld>
            <a:endParaRPr lang="en-US" altLang="en-US" sz="1400" b="0">
              <a:solidFill>
                <a:schemeClr val="bg2"/>
              </a:solidFill>
              <a:latin typeface="Arial" panose="020B0604020202020204" pitchFamily="34" charset="0"/>
            </a:endParaRPr>
          </a:p>
        </p:txBody>
      </p:sp>
      <p:sp>
        <p:nvSpPr>
          <p:cNvPr id="41987" name="Rectangle 2"/>
          <p:cNvSpPr>
            <a:spLocks noGrp="1" noChangeArrowheads="1"/>
          </p:cNvSpPr>
          <p:nvPr>
            <p:ph type="title"/>
          </p:nvPr>
        </p:nvSpPr>
        <p:spPr/>
        <p:txBody>
          <a:bodyPr/>
          <a:lstStyle/>
          <a:p>
            <a:r>
              <a:rPr lang="en-US" altLang="en-US" sz="3800" dirty="0" smtClean="0">
                <a:cs typeface="Helvetica" panose="020B0604020202020204" pitchFamily="34" charset="0"/>
              </a:rPr>
              <a:t>Design implication: allow users to see instructions while doing things</a:t>
            </a:r>
          </a:p>
        </p:txBody>
      </p:sp>
      <p:sp>
        <p:nvSpPr>
          <p:cNvPr id="41988" name="Rectangle 3"/>
          <p:cNvSpPr>
            <a:spLocks noGrp="1" noChangeArrowheads="1"/>
          </p:cNvSpPr>
          <p:nvPr>
            <p:ph type="body" idx="1"/>
          </p:nvPr>
        </p:nvSpPr>
        <p:spPr/>
        <p:txBody>
          <a:bodyPr/>
          <a:lstStyle/>
          <a:p>
            <a:r>
              <a:rPr lang="en-US" altLang="en-US" dirty="0" smtClean="0"/>
              <a:t>Microsoft Windows</a:t>
            </a:r>
          </a:p>
          <a:p>
            <a:endParaRPr lang="en-US" altLang="en-US" dirty="0" smtClean="0"/>
          </a:p>
          <a:p>
            <a:endParaRPr lang="en-US" altLang="en-US" dirty="0" smtClean="0"/>
          </a:p>
          <a:p>
            <a:endParaRPr lang="en-US" altLang="en-US" dirty="0" smtClean="0"/>
          </a:p>
          <a:p>
            <a:pPr marL="0" indent="0">
              <a:buNone/>
            </a:pPr>
            <a:endParaRPr lang="en-US" altLang="en-US" dirty="0" smtClean="0"/>
          </a:p>
        </p:txBody>
      </p:sp>
      <p:pic>
        <p:nvPicPr>
          <p:cNvPr id="41989" name="Picture 4" descr="Fig6-25 Windows XP -#299D3E.png                                0022CEA3 Mac G4 HD                      BBA76D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90800"/>
            <a:ext cx="89916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67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8456</TotalTime>
  <Words>3219</Words>
  <Application>Microsoft Office PowerPoint</Application>
  <PresentationFormat>On-screen Show (4:3)</PresentationFormat>
  <Paragraphs>386</Paragraphs>
  <Slides>46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Ｐゴシック</vt:lpstr>
      <vt:lpstr>Arial</vt:lpstr>
      <vt:lpstr>Helvetica</vt:lpstr>
      <vt:lpstr>Monotype Sorts</vt:lpstr>
      <vt:lpstr>Times</vt:lpstr>
      <vt:lpstr>Verdana</vt:lpstr>
      <vt:lpstr>Wingdings</vt:lpstr>
      <vt:lpstr>idbook</vt:lpstr>
      <vt:lpstr> Human Memory (Johnson 7-9, Norman 3) </vt:lpstr>
      <vt:lpstr>Norman on the difficulty of remembering nonsensical things</vt:lpstr>
      <vt:lpstr>This Class is about human memory (Johnson 7-9 and Norman 3)</vt:lpstr>
      <vt:lpstr>Traditional distinction between short-term and long-term memory</vt:lpstr>
      <vt:lpstr>Modern view of memory integrated with perception</vt:lpstr>
      <vt:lpstr>Working Memory represents what we are attending to NOW</vt:lpstr>
      <vt:lpstr>A working memory test</vt:lpstr>
      <vt:lpstr>Design implication: Don’t make users remember things across screens</vt:lpstr>
      <vt:lpstr>Design implication: allow users to see instructions while doing things</vt:lpstr>
      <vt:lpstr>Design implication for ALVIS: Allow help to be dockable!</vt:lpstr>
      <vt:lpstr>Design implication: Be careful with modes</vt:lpstr>
      <vt:lpstr>Design implication: One “call to action” per page</vt:lpstr>
      <vt:lpstr>Long-term memories are patterns of neural activity</vt:lpstr>
      <vt:lpstr>Long-term memory is faulty</vt:lpstr>
      <vt:lpstr>Long-term memory (LTM) test</vt:lpstr>
      <vt:lpstr>Implication: Don’t burden long-term memory</vt:lpstr>
      <vt:lpstr>Implication: Don’t burden long-term memory </vt:lpstr>
      <vt:lpstr>Implication: Consistency</vt:lpstr>
      <vt:lpstr>This Class is about human memory (Johnson 7-9 and Norman 3)</vt:lpstr>
      <vt:lpstr>Limits on attention shape our thought and action</vt:lpstr>
      <vt:lpstr>When focused on tasks, we don’t notice other things</vt:lpstr>
      <vt:lpstr>Demo 1: Demonstration of inattentional/change blindness</vt:lpstr>
      <vt:lpstr>Demo 2: To experience change blindness, try the flicker task</vt:lpstr>
      <vt:lpstr>Design implication: Make changes obvious!</vt:lpstr>
      <vt:lpstr>We use external memory aids to help us keep track of things</vt:lpstr>
      <vt:lpstr>We quickly forget when we reach a goal</vt:lpstr>
      <vt:lpstr>Implication: Provide external memory aids to indicate progress</vt:lpstr>
      <vt:lpstr>Implication: Allow user to keep track of progress</vt:lpstr>
      <vt:lpstr>Implication: Help users complete loose ends of task</vt:lpstr>
      <vt:lpstr>We follow the information scent</vt:lpstr>
      <vt:lpstr>Implication: Anticipate users’ goals at each decision point</vt:lpstr>
      <vt:lpstr>“I’m in a hurry; I’ll do it the long way”</vt:lpstr>
      <vt:lpstr>This Class is about human memory (Johnson 7-9 and Norman 3)</vt:lpstr>
      <vt:lpstr>Recognition is easy</vt:lpstr>
      <vt:lpstr>Recall is hard</vt:lpstr>
      <vt:lpstr>Implication: Make choices distinctive</vt:lpstr>
      <vt:lpstr>Implication: Exploit natural and cultural constraints</vt:lpstr>
      <vt:lpstr>Implication: Show options and dually encode with pictures</vt:lpstr>
      <vt:lpstr>Implication: Use thumbnail images to facilitate quick navigation to already-seen images</vt:lpstr>
      <vt:lpstr>Implication: 80-20 rule for UI Design</vt:lpstr>
      <vt:lpstr>Implication: Give apps/websites distinctive visual appearance</vt:lpstr>
      <vt:lpstr>Implication: Facilitate recall of authentication information</vt:lpstr>
      <vt:lpstr>Tying it all together: Designing with human memory in mind</vt:lpstr>
      <vt:lpstr>This Class is about human memory (Johnson 7-9 and Norman 3)</vt:lpstr>
      <vt:lpstr>Swimmer’s Helper</vt:lpstr>
      <vt:lpstr>To do between now and next class</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222</cp:revision>
  <dcterms:created xsi:type="dcterms:W3CDTF">2001-04-10T10:22:28Z</dcterms:created>
  <dcterms:modified xsi:type="dcterms:W3CDTF">2017-02-01T04:48:05Z</dcterms:modified>
</cp:coreProperties>
</file>