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62"/>
  </p:notesMasterIdLst>
  <p:sldIdLst>
    <p:sldId id="256" r:id="rId2"/>
    <p:sldId id="731" r:id="rId3"/>
    <p:sldId id="758" r:id="rId4"/>
    <p:sldId id="786" r:id="rId5"/>
    <p:sldId id="787" r:id="rId6"/>
    <p:sldId id="788" r:id="rId7"/>
    <p:sldId id="789" r:id="rId8"/>
    <p:sldId id="790" r:id="rId9"/>
    <p:sldId id="791" r:id="rId10"/>
    <p:sldId id="796" r:id="rId11"/>
    <p:sldId id="792" r:id="rId12"/>
    <p:sldId id="793" r:id="rId13"/>
    <p:sldId id="794" r:id="rId14"/>
    <p:sldId id="662" r:id="rId15"/>
    <p:sldId id="663" r:id="rId16"/>
    <p:sldId id="664" r:id="rId17"/>
    <p:sldId id="666" r:id="rId18"/>
    <p:sldId id="797" r:id="rId19"/>
    <p:sldId id="669" r:id="rId20"/>
    <p:sldId id="670" r:id="rId21"/>
    <p:sldId id="683" r:id="rId22"/>
    <p:sldId id="684" r:id="rId23"/>
    <p:sldId id="685" r:id="rId24"/>
    <p:sldId id="690" r:id="rId25"/>
    <p:sldId id="798" r:id="rId26"/>
    <p:sldId id="799" r:id="rId27"/>
    <p:sldId id="732" r:id="rId28"/>
    <p:sldId id="733" r:id="rId29"/>
    <p:sldId id="734" r:id="rId30"/>
    <p:sldId id="735" r:id="rId31"/>
    <p:sldId id="736" r:id="rId32"/>
    <p:sldId id="738" r:id="rId33"/>
    <p:sldId id="739" r:id="rId34"/>
    <p:sldId id="740" r:id="rId35"/>
    <p:sldId id="741" r:id="rId36"/>
    <p:sldId id="742" r:id="rId37"/>
    <p:sldId id="743" r:id="rId38"/>
    <p:sldId id="747" r:id="rId39"/>
    <p:sldId id="745" r:id="rId40"/>
    <p:sldId id="756" r:id="rId41"/>
    <p:sldId id="800" r:id="rId42"/>
    <p:sldId id="748" r:id="rId43"/>
    <p:sldId id="749" r:id="rId44"/>
    <p:sldId id="751" r:id="rId45"/>
    <p:sldId id="752" r:id="rId46"/>
    <p:sldId id="750" r:id="rId47"/>
    <p:sldId id="753" r:id="rId48"/>
    <p:sldId id="801" r:id="rId49"/>
    <p:sldId id="771" r:id="rId50"/>
    <p:sldId id="772" r:id="rId51"/>
    <p:sldId id="773" r:id="rId52"/>
    <p:sldId id="774" r:id="rId53"/>
    <p:sldId id="775" r:id="rId54"/>
    <p:sldId id="776" r:id="rId55"/>
    <p:sldId id="777" r:id="rId56"/>
    <p:sldId id="780" r:id="rId57"/>
    <p:sldId id="783" r:id="rId58"/>
    <p:sldId id="784" r:id="rId59"/>
    <p:sldId id="785" r:id="rId60"/>
    <p:sldId id="730" r:id="rId61"/>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4" autoAdjust="0"/>
    <p:restoredTop sz="74908" autoAdjust="0"/>
  </p:normalViewPr>
  <p:slideViewPr>
    <p:cSldViewPr>
      <p:cViewPr varScale="1">
        <p:scale>
          <a:sx n="51" d="100"/>
          <a:sy n="51" d="100"/>
        </p:scale>
        <p:origin x="138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Artist</a:t>
            </a:r>
            <a:r>
              <a:rPr lang="en-US" baseline="0" dirty="0"/>
              <a:t> Jackson Pollock</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CA7C343A-E883-4291-8EE9-383CE5F5B2DF}" type="slidenum">
              <a:rPr lang="en-US" altLang="en-US" sz="1200"/>
              <a:pPr/>
              <a:t>14</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We evolved to learn general rules from experience. We don’t need a cerebral cortex to be able to do it.</a:t>
            </a:r>
          </a:p>
          <a:p>
            <a:pPr>
              <a:buFontTx/>
              <a:buChar char="-"/>
            </a:pPr>
            <a:r>
              <a:rPr lang="en-US" altLang="en-US" dirty="0">
                <a:latin typeface="Times" panose="02020603050405020304" pitchFamily="18" charset="0"/>
              </a:rPr>
              <a:t>Stay away from leopards;</a:t>
            </a:r>
            <a:r>
              <a:rPr lang="en-US" altLang="en-US" baseline="0" dirty="0">
                <a:latin typeface="Times" panose="02020603050405020304" pitchFamily="18" charset="0"/>
              </a:rPr>
              <a:t> </a:t>
            </a:r>
            <a:r>
              <a:rPr lang="en-US" altLang="en-US" dirty="0">
                <a:latin typeface="Times" panose="02020603050405020304" pitchFamily="18" charset="0"/>
              </a:rPr>
              <a:t>Don’t eat bad-smelling food; Don’t open attachments from unfamiliar senders</a:t>
            </a:r>
          </a:p>
          <a:p>
            <a:r>
              <a:rPr lang="en-US" altLang="en-US" dirty="0">
                <a:latin typeface="Times" panose="02020603050405020304" pitchFamily="18" charset="0"/>
              </a:rPr>
              <a:t>But</a:t>
            </a:r>
            <a:r>
              <a:rPr lang="en-US" altLang="en-US" baseline="0" dirty="0">
                <a:latin typeface="Times" panose="02020603050405020304" pitchFamily="18" charset="0"/>
              </a:rPr>
              <a:t> this ability is limited: It’s difficult to generalize from experiences in complex situations. We are also more influenced by our own perceptions and those of our friends/relatives, as opposed to cold/hard documented facts. (My example: I’ll never buy a Volkswagen, even though they are probably fairly reliable, based on a lemon we had when I was a kid.)</a:t>
            </a:r>
            <a:endParaRPr lang="en-US" altLang="en-US" dirty="0">
              <a:latin typeface="Times" panose="02020603050405020304" pitchFamily="18" charset="0"/>
            </a:endParaRPr>
          </a:p>
          <a:p>
            <a:endParaRPr lang="en-US" altLang="en-US" dirty="0">
              <a:latin typeface="Times" panose="02020603050405020304" pitchFamily="18" charset="0"/>
            </a:endParaRPr>
          </a:p>
        </p:txBody>
      </p:sp>
    </p:spTree>
    <p:extLst>
      <p:ext uri="{BB962C8B-B14F-4D97-AF65-F5344CB8AC3E}">
        <p14:creationId xmlns:p14="http://schemas.microsoft.com/office/powerpoint/2010/main" val="76934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9B86B131-4BEB-4264-A1F5-BF9A77BE28A5}" type="slidenum">
              <a:rPr lang="en-US" altLang="en-US" sz="1200"/>
              <a:pPr/>
              <a:t>15</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Performing learned actions is easy:</a:t>
            </a:r>
          </a:p>
          <a:p>
            <a:r>
              <a:rPr lang="en-US" altLang="en-US" dirty="0">
                <a:latin typeface="Times" panose="02020603050405020304" pitchFamily="18" charset="0"/>
              </a:rPr>
              <a:t>- Riding a bicycle after many years of practice</a:t>
            </a:r>
          </a:p>
          <a:p>
            <a:pPr>
              <a:buFontTx/>
              <a:buChar char="-"/>
            </a:pPr>
            <a:r>
              <a:rPr lang="en-US" altLang="en-US" dirty="0">
                <a:latin typeface="Times" panose="02020603050405020304" pitchFamily="18" charset="0"/>
              </a:rPr>
              <a:t> Backing out of our driveway and driving to work for the 300</a:t>
            </a:r>
            <a:r>
              <a:rPr lang="en-US" altLang="en-US" baseline="30000" dirty="0">
                <a:latin typeface="Times" panose="02020603050405020304" pitchFamily="18" charset="0"/>
              </a:rPr>
              <a:t>th</a:t>
            </a:r>
            <a:r>
              <a:rPr lang="en-US" altLang="en-US" dirty="0">
                <a:latin typeface="Times" panose="02020603050405020304" pitchFamily="18" charset="0"/>
              </a:rPr>
              <a:t> time</a:t>
            </a:r>
          </a:p>
          <a:p>
            <a:r>
              <a:rPr lang="en-US" altLang="en-US" dirty="0">
                <a:latin typeface="Times" panose="02020603050405020304" pitchFamily="18" charset="0"/>
              </a:rPr>
              <a:t>- Using a mouse or a touch-pad to move a cursor on a computer display after a few days of practice</a:t>
            </a:r>
          </a:p>
          <a:p>
            <a:r>
              <a:rPr lang="en-US" altLang="en-US" dirty="0">
                <a:latin typeface="Times" panose="02020603050405020304" pitchFamily="18" charset="0"/>
              </a:rPr>
              <a:t>- Entering a banking transaction into our old familiar checkbook accounting software</a:t>
            </a:r>
          </a:p>
          <a:p>
            <a:r>
              <a:rPr lang="en-US" altLang="en-US" dirty="0">
                <a:latin typeface="Times" panose="02020603050405020304" pitchFamily="18" charset="0"/>
              </a:rPr>
              <a:t>- Reading and then deleting a text message from our long-time mobile phone </a:t>
            </a:r>
          </a:p>
          <a:p>
            <a:endParaRPr lang="en-US" altLang="en-US" dirty="0">
              <a:latin typeface="Times" panose="02020603050405020304" pitchFamily="18" charset="0"/>
            </a:endParaRPr>
          </a:p>
          <a:p>
            <a:r>
              <a:rPr lang="en-US" altLang="en-US" dirty="0">
                <a:latin typeface="Times" panose="02020603050405020304" pitchFamily="18" charset="0"/>
              </a:rPr>
              <a:t>More examples:</a:t>
            </a:r>
          </a:p>
          <a:p>
            <a:pPr>
              <a:buFontTx/>
              <a:buChar char="-"/>
            </a:pPr>
            <a:r>
              <a:rPr lang="en-US" altLang="en-US" dirty="0">
                <a:latin typeface="Times" panose="02020603050405020304" pitchFamily="18" charset="0"/>
              </a:rPr>
              <a:t> Backing out of our driveway for the 300</a:t>
            </a:r>
            <a:r>
              <a:rPr lang="en-US" altLang="en-US" baseline="30000" dirty="0">
                <a:latin typeface="Times" panose="02020603050405020304" pitchFamily="18" charset="0"/>
              </a:rPr>
              <a:t>th</a:t>
            </a:r>
            <a:r>
              <a:rPr lang="en-US" altLang="en-US" dirty="0">
                <a:latin typeface="Times" panose="02020603050405020304" pitchFamily="18" charset="0"/>
              </a:rPr>
              <a:t> time</a:t>
            </a:r>
          </a:p>
          <a:p>
            <a:pPr>
              <a:buFontTx/>
              <a:buChar char="-"/>
            </a:pPr>
            <a:r>
              <a:rPr lang="en-US" altLang="en-US" dirty="0">
                <a:latin typeface="Times" panose="02020603050405020304" pitchFamily="18" charset="0"/>
              </a:rPr>
              <a:t> Juggling after years of practice</a:t>
            </a:r>
          </a:p>
          <a:p>
            <a:r>
              <a:rPr lang="en-US" altLang="en-US" dirty="0">
                <a:latin typeface="Times" panose="02020603050405020304" pitchFamily="18" charset="0"/>
              </a:rPr>
              <a:t>- Entering a banking transaction into our old familiar checkbook accounting software</a:t>
            </a:r>
          </a:p>
          <a:p>
            <a:r>
              <a:rPr lang="en-US" altLang="en-US" dirty="0">
                <a:latin typeface="Times" panose="02020603050405020304" pitchFamily="18" charset="0"/>
              </a:rPr>
              <a:t>- Reading and then deleting a text message from our long-time mobile phone </a:t>
            </a:r>
          </a:p>
          <a:p>
            <a:endParaRPr lang="en-US" altLang="en-US" dirty="0">
              <a:latin typeface="Times" panose="02020603050405020304" pitchFamily="18" charset="0"/>
            </a:endParaRPr>
          </a:p>
        </p:txBody>
      </p:sp>
    </p:spTree>
    <p:extLst>
      <p:ext uri="{BB962C8B-B14F-4D97-AF65-F5344CB8AC3E}">
        <p14:creationId xmlns:p14="http://schemas.microsoft.com/office/powerpoint/2010/main" val="206606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Eventually,</a:t>
            </a:r>
            <a:r>
              <a:rPr lang="en-US" altLang="en-US" baseline="0" dirty="0">
                <a:latin typeface="Times" panose="02020603050405020304" pitchFamily="18" charset="0"/>
              </a:rPr>
              <a:t> once novel actions are learned, System 1 can take over</a:t>
            </a:r>
            <a:endParaRPr lang="en-US" altLang="en-US" dirty="0">
              <a:latin typeface="Times" panose="02020603050405020304" pitchFamily="18" charset="0"/>
            </a:endParaRPr>
          </a:p>
          <a:p>
            <a:r>
              <a:rPr lang="en-US" altLang="en-US" dirty="0">
                <a:latin typeface="Times" panose="02020603050405020304" pitchFamily="18" charset="0"/>
              </a:rPr>
              <a:t>Other examples:</a:t>
            </a:r>
          </a:p>
          <a:p>
            <a:pPr>
              <a:buFontTx/>
              <a:buChar char="-"/>
            </a:pPr>
            <a:r>
              <a:rPr lang="en-US" altLang="en-US" dirty="0">
                <a:latin typeface="Times" panose="02020603050405020304" pitchFamily="18" charset="0"/>
              </a:rPr>
              <a:t> Learning to play a new musical instrument.</a:t>
            </a:r>
          </a:p>
          <a:p>
            <a:pPr>
              <a:buFontTx/>
              <a:buChar char="-"/>
            </a:pPr>
            <a:r>
              <a:rPr lang="en-US" altLang="en-US" dirty="0">
                <a:latin typeface="Times" panose="02020603050405020304" pitchFamily="18" charset="0"/>
              </a:rPr>
              <a:t> Throwing a ball with your non-dominant hand.</a:t>
            </a:r>
          </a:p>
          <a:p>
            <a:r>
              <a:rPr lang="en-US" altLang="en-US" dirty="0">
                <a:latin typeface="Times" panose="02020603050405020304" pitchFamily="18" charset="0"/>
              </a:rPr>
              <a:t>- Trying a new kung </a:t>
            </a:r>
            <a:r>
              <a:rPr lang="en-US" altLang="en-US" dirty="0" err="1">
                <a:latin typeface="Times" panose="02020603050405020304" pitchFamily="18" charset="0"/>
              </a:rPr>
              <a:t>fu</a:t>
            </a:r>
            <a:r>
              <a:rPr lang="en-US" altLang="en-US" dirty="0">
                <a:latin typeface="Times" panose="02020603050405020304" pitchFamily="18" charset="0"/>
              </a:rPr>
              <a:t> move</a:t>
            </a:r>
          </a:p>
        </p:txBody>
      </p:sp>
      <p:sp>
        <p:nvSpPr>
          <p:cNvPr id="77828"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8378F079-6613-4317-A5C0-6A20F64A0CE3}" type="slidenum">
              <a:rPr lang="en-US" altLang="en-US" sz="1200"/>
              <a:pPr/>
              <a:t>16</a:t>
            </a:fld>
            <a:endParaRPr lang="en-US" altLang="en-US" sz="1200"/>
          </a:p>
        </p:txBody>
      </p:sp>
    </p:spTree>
    <p:extLst>
      <p:ext uri="{BB962C8B-B14F-4D97-AF65-F5344CB8AC3E}">
        <p14:creationId xmlns:p14="http://schemas.microsoft.com/office/powerpoint/2010/main" val="229334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0A7CF0E4-94B0-4BC6-AB69-04D394241486}" type="slidenum">
              <a:rPr lang="en-US" altLang="en-US" sz="1200"/>
              <a:pPr/>
              <a:t>17</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Much less important in our evolution was ability to deduce specifics from generalities,</a:t>
            </a:r>
          </a:p>
          <a:p>
            <a:r>
              <a:rPr lang="en-US" altLang="en-US" dirty="0">
                <a:latin typeface="Times" panose="02020603050405020304" pitchFamily="18" charset="0"/>
              </a:rPr>
              <a:t>or calculate specifics from specifics.</a:t>
            </a:r>
          </a:p>
          <a:p>
            <a:pPr>
              <a:buFontTx/>
              <a:buChar char="-"/>
            </a:pPr>
            <a:r>
              <a:rPr lang="en-US" altLang="en-US" dirty="0">
                <a:latin typeface="Times" panose="02020603050405020304" pitchFamily="18" charset="0"/>
              </a:rPr>
              <a:t>I’m thinking of a number in the range 1 - 100.  Name numbers, &amp; I’ll say if my number is equal, larger, or smaller.  What is the most questions it should take to guess my number?</a:t>
            </a:r>
          </a:p>
          <a:p>
            <a:endParaRPr lang="en-US" altLang="en-US" dirty="0">
              <a:latin typeface="Times" panose="02020603050405020304" pitchFamily="18" charset="0"/>
            </a:endParaRPr>
          </a:p>
          <a:p>
            <a:r>
              <a:rPr lang="en-US" altLang="en-US" dirty="0">
                <a:latin typeface="Times" panose="02020603050405020304" pitchFamily="18" charset="0"/>
              </a:rPr>
              <a:t>In computer jargon, the human mind has only one serial processor for emulation-mode, controlled execution of processes.  That processor is severely limited in its temporary storage capacity and has a clock that is an order of magnitude slower than that of the brain’s highly parallelized and compiled automatic processing.</a:t>
            </a:r>
          </a:p>
          <a:p>
            <a:endParaRPr lang="en-US" altLang="en-US" dirty="0">
              <a:latin typeface="Times" panose="02020603050405020304" pitchFamily="18" charset="0"/>
            </a:endParaRPr>
          </a:p>
          <a:p>
            <a:r>
              <a:rPr lang="en-US" altLang="en-US" dirty="0">
                <a:latin typeface="Times" panose="02020603050405020304" pitchFamily="18" charset="0"/>
              </a:rPr>
              <a:t>Modern humans evolved from earlier hominids about 50K years ago, but numbers and numerical calculation didn’t exist until about 3400 B.C., when Mesopotamians (modern day Iraq) invented and started using a number system.</a:t>
            </a:r>
          </a:p>
          <a:p>
            <a:r>
              <a:rPr lang="en-US" altLang="en-US" dirty="0">
                <a:latin typeface="Times" panose="02020603050405020304" pitchFamily="18" charset="0"/>
              </a:rPr>
              <a:t>So humans certainly didn’t evolve to do numerical calculations.</a:t>
            </a:r>
          </a:p>
          <a:p>
            <a:endParaRPr lang="en-US" altLang="en-US" dirty="0">
              <a:latin typeface="Times" panose="02020603050405020304" pitchFamily="18" charset="0"/>
            </a:endParaRPr>
          </a:p>
          <a:p>
            <a:r>
              <a:rPr lang="en-US" altLang="en-US" dirty="0">
                <a:latin typeface="Times" panose="02020603050405020304" pitchFamily="18" charset="0"/>
              </a:rPr>
              <a:t>When we have to do those, we find it difficult.</a:t>
            </a:r>
          </a:p>
          <a:p>
            <a:r>
              <a:rPr lang="en-US" altLang="en-US" dirty="0">
                <a:latin typeface="Times" panose="02020603050405020304" pitchFamily="18" charset="0"/>
              </a:rPr>
              <a:t>Have to write things down, use computers, etc.</a:t>
            </a:r>
          </a:p>
        </p:txBody>
      </p:sp>
    </p:spTree>
    <p:extLst>
      <p:ext uri="{BB962C8B-B14F-4D97-AF65-F5344CB8AC3E}">
        <p14:creationId xmlns:p14="http://schemas.microsoft.com/office/powerpoint/2010/main" val="73048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implication: Try to encourage the</a:t>
            </a:r>
            <a:r>
              <a:rPr lang="en-US" baseline="0" dirty="0"/>
              <a:t> use of System 1 instead of System 2 where possible. Automatic and efficient processes should be favored over laborious and inefficient ones.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237742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7E6D37F6-C886-488A-BE0F-E5D98B02D905}" type="slidenum">
              <a:rPr lang="en-US" altLang="en-US" sz="1200"/>
              <a:pPr/>
              <a:t>19</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I’m now</a:t>
            </a:r>
            <a:r>
              <a:rPr lang="en-US" altLang="en-US" baseline="0" dirty="0">
                <a:latin typeface="Times" panose="02020603050405020304" pitchFamily="18" charset="0"/>
              </a:rPr>
              <a:t> going to show some examples of how these implications can be applied.</a:t>
            </a:r>
            <a:endParaRPr lang="en-US" altLang="en-US" dirty="0">
              <a:latin typeface="Times" panose="02020603050405020304" pitchFamily="18" charset="0"/>
            </a:endParaRPr>
          </a:p>
        </p:txBody>
      </p:sp>
    </p:spTree>
    <p:extLst>
      <p:ext uri="{BB962C8B-B14F-4D97-AF65-F5344CB8AC3E}">
        <p14:creationId xmlns:p14="http://schemas.microsoft.com/office/powerpoint/2010/main" val="1919376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0FE07AAB-1710-4D30-A5B2-E980EB5F3CBB}" type="slidenum">
              <a:rPr lang="en-US" altLang="en-US" sz="1200"/>
              <a:pPr/>
              <a:t>20</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a:latin typeface="Times" panose="02020603050405020304" pitchFamily="18" charset="0"/>
              </a:rPr>
              <a:t>Can you spot the places where it asks for info it could calculate?</a:t>
            </a:r>
          </a:p>
        </p:txBody>
      </p:sp>
    </p:spTree>
    <p:extLst>
      <p:ext uri="{BB962C8B-B14F-4D97-AF65-F5344CB8AC3E}">
        <p14:creationId xmlns:p14="http://schemas.microsoft.com/office/powerpoint/2010/main" val="94379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how System 1 is being used instead of System 2 here. Perceptual</a:t>
            </a:r>
            <a:r>
              <a:rPr lang="en-US" baseline="0" dirty="0"/>
              <a:t> ability to look at numbers replaces mathematical calculation. However, there is still the need to learn a programming language. Ease of learning this language will turn on the familiarity of the command words.</a:t>
            </a:r>
          </a:p>
          <a:p>
            <a:endParaRPr lang="en-US" dirty="0"/>
          </a:p>
          <a:p>
            <a:r>
              <a:rPr lang="en-US" dirty="0"/>
              <a:t>Can also talk through how one could calculate percentage</a:t>
            </a:r>
            <a:r>
              <a:rPr lang="en-US" baseline="0" dirty="0"/>
              <a:t> correct of each score by dividing by the perfect scores at the top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22</a:t>
            </a:fld>
            <a:endParaRPr lang="en-US"/>
          </a:p>
        </p:txBody>
      </p:sp>
    </p:spTree>
    <p:extLst>
      <p:ext uri="{BB962C8B-B14F-4D97-AF65-F5344CB8AC3E}">
        <p14:creationId xmlns:p14="http://schemas.microsoft.com/office/powerpoint/2010/main" val="374022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24</a:t>
            </a:fld>
            <a:endParaRPr lang="en-US"/>
          </a:p>
        </p:txBody>
      </p:sp>
    </p:spTree>
    <p:extLst>
      <p:ext uri="{BB962C8B-B14F-4D97-AF65-F5344CB8AC3E}">
        <p14:creationId xmlns:p14="http://schemas.microsoft.com/office/powerpoint/2010/main" val="317082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a:t>Frequent,</a:t>
            </a:r>
            <a:r>
              <a:rPr lang="en-US" baseline="0" dirty="0"/>
              <a:t> regular, precise: Likely frequency of use will influence how it should be designed.</a:t>
            </a:r>
          </a:p>
          <a:p>
            <a:pPr marL="228600" indent="-228600">
              <a:buAutoNum type="alphaLcParenBoth"/>
            </a:pPr>
            <a:r>
              <a:rPr lang="en-US" baseline="0" dirty="0"/>
              <a:t>Task-focused, familiar, consistent: Keep user focused on what they want to get done; use familiar terms so learning is faster; use consistent terms so learning can be leveraged (transferred)</a:t>
            </a:r>
          </a:p>
          <a:p>
            <a:pPr marL="228600" indent="-228600">
              <a:buAutoNum type="alphaLcParenBoth"/>
            </a:pPr>
            <a:r>
              <a:rPr lang="en-US" baseline="0" dirty="0"/>
              <a:t>More, more, low: Need to design for low-risk exploration as a means of </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25</a:t>
            </a:fld>
            <a:endParaRPr lang="en-US"/>
          </a:p>
        </p:txBody>
      </p:sp>
    </p:spTree>
    <p:extLst>
      <p:ext uri="{BB962C8B-B14F-4D97-AF65-F5344CB8AC3E}">
        <p14:creationId xmlns:p14="http://schemas.microsoft.com/office/powerpoint/2010/main" val="392652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off with a short reading quiz to get things going…Please get out a sheet</a:t>
            </a:r>
            <a:r>
              <a:rPr lang="en-US" baseline="0" dirty="0"/>
              <a:t> of paper and write your name and ID at top…</a:t>
            </a:r>
          </a:p>
          <a:p>
            <a:r>
              <a:rPr lang="en-US" baseline="0" dirty="0"/>
              <a:t>Reading quiz questions will be used to structure today’s class…</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3936309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Walk-up-and-use</a:t>
            </a:r>
            <a:r>
              <a:rPr lang="en-US" baseline="0" dirty="0"/>
              <a:t> systems should anticipate user’s goals and guide them through the steps necessary to achieve those goals. Think about ATMs as an example.</a:t>
            </a:r>
          </a:p>
          <a:p>
            <a:endParaRPr lang="en-US" baseline="0" dirty="0"/>
          </a:p>
          <a:p>
            <a:r>
              <a:rPr lang="en-US" baseline="0" dirty="0"/>
              <a:t>Let’s now talk a bit more about learning (supplementary material)</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26</a:t>
            </a:fld>
            <a:endParaRPr lang="en-US"/>
          </a:p>
        </p:txBody>
      </p:sp>
    </p:spTree>
    <p:extLst>
      <p:ext uri="{BB962C8B-B14F-4D97-AF65-F5344CB8AC3E}">
        <p14:creationId xmlns:p14="http://schemas.microsoft.com/office/powerpoint/2010/main" val="506956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school,</a:t>
            </a:r>
            <a:r>
              <a:rPr lang="en-US" baseline="0" dirty="0"/>
              <a:t> learning is about developing expertise</a:t>
            </a:r>
          </a:p>
          <a:p>
            <a:r>
              <a:rPr lang="en-US" dirty="0"/>
              <a:t>In context of UIs, learning is really becoming faster at accomplishing tasks</a:t>
            </a:r>
          </a:p>
          <a:p>
            <a:r>
              <a:rPr lang="en-US" baseline="0" dirty="0"/>
              <a:t>Both types of learning are useful to know about when designing UIs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27</a:t>
            </a:fld>
            <a:endParaRPr lang="en-US"/>
          </a:p>
        </p:txBody>
      </p:sp>
    </p:spTree>
    <p:extLst>
      <p:ext uri="{BB962C8B-B14F-4D97-AF65-F5344CB8AC3E}">
        <p14:creationId xmlns:p14="http://schemas.microsoft.com/office/powerpoint/2010/main" val="4199878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800" dirty="0"/>
              <a:t>Chess: Masters vs. Lesser ranked chess players.</a:t>
            </a:r>
          </a:p>
          <a:p>
            <a:pPr lvl="1">
              <a:lnSpc>
                <a:spcPct val="90000"/>
              </a:lnSpc>
            </a:pPr>
            <a:r>
              <a:rPr lang="en-US" sz="2400" dirty="0"/>
              <a:t>Chess masters were able to out play their opponents because if the knowledge they acquired from hours upon hours of playing chess.</a:t>
            </a:r>
          </a:p>
          <a:p>
            <a:pPr lvl="1">
              <a:lnSpc>
                <a:spcPct val="90000"/>
              </a:lnSpc>
            </a:pPr>
            <a:r>
              <a:rPr lang="en-US" sz="2400" dirty="0"/>
              <a:t>Chess masters experiences lead to recognition of meaningful chess configurations (using chunking) which leads to the realization of the best strategy with the most superior moves to win based on these configurations.</a:t>
            </a:r>
          </a:p>
          <a:p>
            <a:pPr lvl="1">
              <a:lnSpc>
                <a:spcPct val="90000"/>
              </a:lnSpc>
            </a:pPr>
            <a:r>
              <a:rPr lang="en-US" sz="2400" dirty="0"/>
              <a:t>Chess masters can chunk together chess pieces in a configuration.</a:t>
            </a:r>
          </a:p>
          <a:p>
            <a:endParaRPr lang="en-US" dirty="0"/>
          </a:p>
          <a:p>
            <a:pPr>
              <a:lnSpc>
                <a:spcPct val="90000"/>
              </a:lnSpc>
            </a:pPr>
            <a:r>
              <a:rPr lang="en-US" dirty="0"/>
              <a:t>Electronics Technicians.</a:t>
            </a:r>
          </a:p>
          <a:p>
            <a:pPr lvl="1">
              <a:lnSpc>
                <a:spcPct val="90000"/>
              </a:lnSpc>
            </a:pPr>
            <a:r>
              <a:rPr lang="en-US" dirty="0"/>
              <a:t>Experiment: Expert electronics technicians can reproduce large portions of complex circuit diagrams after short term viewing.  Chunked several individual circuit elements that performed the function of an amplifier. Likely</a:t>
            </a:r>
            <a:r>
              <a:rPr lang="en-US" baseline="0" dirty="0"/>
              <a:t> not possible for novices </a:t>
            </a:r>
            <a:r>
              <a:rPr lang="en-US" baseline="0" dirty="0">
                <a:sym typeface="Wingdings"/>
              </a:rPr>
              <a:t></a:t>
            </a:r>
            <a:endParaRPr lang="en-US" dirty="0"/>
          </a:p>
          <a:p>
            <a:endParaRPr lang="en-US" dirty="0"/>
          </a:p>
          <a:p>
            <a:r>
              <a:rPr lang="en-US" dirty="0"/>
              <a:t>Circuit photo:</a:t>
            </a:r>
            <a:r>
              <a:rPr lang="en-US" baseline="0" dirty="0"/>
              <a:t> http://www.codinghorror.com/blog/2006/04/uml-circuit-diagrams-and-gods-rules.html</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29</a:t>
            </a:fld>
            <a:endParaRPr lang="en-US"/>
          </a:p>
        </p:txBody>
      </p:sp>
    </p:spTree>
    <p:extLst>
      <p:ext uri="{BB962C8B-B14F-4D97-AF65-F5344CB8AC3E}">
        <p14:creationId xmlns:p14="http://schemas.microsoft.com/office/powerpoint/2010/main" val="21257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300" dirty="0"/>
              <a:t>Promote learning through</a:t>
            </a:r>
          </a:p>
          <a:p>
            <a:pPr marL="800100" lvl="1" indent="-342900">
              <a:lnSpc>
                <a:spcPct val="90000"/>
              </a:lnSpc>
              <a:buFont typeface="Arial" panose="020B0604020202020204" pitchFamily="34" charset="0"/>
              <a:buChar char="•"/>
            </a:pPr>
            <a:r>
              <a:rPr lang="en-US" sz="2300" dirty="0"/>
              <a:t>selection of appropriate problems</a:t>
            </a:r>
          </a:p>
          <a:p>
            <a:pPr marL="800100" lvl="1" indent="-342900">
              <a:lnSpc>
                <a:spcPct val="90000"/>
              </a:lnSpc>
              <a:buFont typeface="Arial" panose="020B0604020202020204" pitchFamily="34" charset="0"/>
              <a:buChar char="•"/>
            </a:pPr>
            <a:r>
              <a:rPr lang="en-US" sz="2300" dirty="0"/>
              <a:t>modeling</a:t>
            </a:r>
          </a:p>
          <a:p>
            <a:pPr marL="800100" lvl="1" indent="-342900">
              <a:lnSpc>
                <a:spcPct val="90000"/>
              </a:lnSpc>
              <a:buFont typeface="Arial" panose="020B0604020202020204" pitchFamily="34" charset="0"/>
              <a:buChar char="•"/>
            </a:pPr>
            <a:r>
              <a:rPr lang="en-US" sz="2300" dirty="0"/>
              <a:t>coaching</a:t>
            </a:r>
          </a:p>
          <a:p>
            <a:pPr marL="800100" lvl="1" indent="-342900">
              <a:lnSpc>
                <a:spcPct val="90000"/>
              </a:lnSpc>
              <a:buFont typeface="Arial" panose="020B0604020202020204" pitchFamily="34" charset="0"/>
              <a:buChar char="•"/>
            </a:pPr>
            <a:r>
              <a:rPr lang="en-US" sz="2300" dirty="0"/>
              <a:t>software scaffolding*:</a:t>
            </a:r>
            <a:r>
              <a:rPr lang="en-US" sz="2300" baseline="0" dirty="0"/>
              <a:t> Focus learners on important aspects of problem solving by hiding unnecessary details. Provide learners with guidance and narrow down the choices so they don’t make obvious mistakes </a:t>
            </a:r>
            <a:endParaRPr lang="en-US" sz="2300" dirty="0"/>
          </a:p>
          <a:p>
            <a:pPr marL="800100" lvl="1" indent="-342900">
              <a:lnSpc>
                <a:spcPct val="90000"/>
              </a:lnSpc>
              <a:buFont typeface="Arial" panose="020B0604020202020204" pitchFamily="34" charset="0"/>
              <a:buChar char="•"/>
            </a:pPr>
            <a:r>
              <a:rPr lang="en-US" sz="2300" dirty="0"/>
              <a:t>active learning that includes exploration, articulation, and reflection</a:t>
            </a:r>
          </a:p>
          <a:p>
            <a:pPr marL="800100" lvl="1" indent="-342900">
              <a:lnSpc>
                <a:spcPct val="90000"/>
              </a:lnSpc>
              <a:buFont typeface="Arial" panose="020B0604020202020204" pitchFamily="34" charset="0"/>
              <a:buChar char="•"/>
            </a:pPr>
            <a:r>
              <a:rPr lang="en-US" sz="2300" dirty="0"/>
              <a:t>support for </a:t>
            </a:r>
            <a:r>
              <a:rPr lang="en-US" sz="2300" i="1" dirty="0"/>
              <a:t>social</a:t>
            </a:r>
            <a:r>
              <a:rPr lang="en-US" sz="2300" dirty="0"/>
              <a:t> learning communities (social constructivism)</a:t>
            </a:r>
          </a:p>
          <a:p>
            <a:endParaRPr lang="en-US" dirty="0"/>
          </a:p>
          <a:p>
            <a:endParaRPr lang="en-US" dirty="0"/>
          </a:p>
          <a:p>
            <a:r>
              <a:rPr lang="en-US" dirty="0"/>
              <a:t>This could</a:t>
            </a:r>
            <a:r>
              <a:rPr lang="en-US" baseline="0" dirty="0"/>
              <a:t> be the topic of an entire course! Much learning theory could be cited here.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31</a:t>
            </a:fld>
            <a:endParaRPr lang="en-US"/>
          </a:p>
        </p:txBody>
      </p:sp>
    </p:spTree>
    <p:extLst>
      <p:ext uri="{BB962C8B-B14F-4D97-AF65-F5344CB8AC3E}">
        <p14:creationId xmlns:p14="http://schemas.microsoft.com/office/powerpoint/2010/main" val="3140933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each of these in more detail…</a:t>
            </a:r>
          </a:p>
        </p:txBody>
      </p:sp>
      <p:sp>
        <p:nvSpPr>
          <p:cNvPr id="4" name="Slide Number Placeholder 3"/>
          <p:cNvSpPr>
            <a:spLocks noGrp="1"/>
          </p:cNvSpPr>
          <p:nvPr>
            <p:ph type="sldNum" sz="quarter" idx="10"/>
          </p:nvPr>
        </p:nvSpPr>
        <p:spPr/>
        <p:txBody>
          <a:bodyPr/>
          <a:lstStyle/>
          <a:p>
            <a:fld id="{52F2A0C9-331B-4F15-A415-A3EC8DEDFC0A}" type="slidenum">
              <a:rPr lang="en-US" smtClean="0"/>
              <a:pPr/>
              <a:t>32</a:t>
            </a:fld>
            <a:endParaRPr lang="en-US"/>
          </a:p>
        </p:txBody>
      </p:sp>
    </p:spTree>
    <p:extLst>
      <p:ext uri="{BB962C8B-B14F-4D97-AF65-F5344CB8AC3E}">
        <p14:creationId xmlns:p14="http://schemas.microsoft.com/office/powerpoint/2010/main" val="58786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Tools focus on tasks</a:t>
            </a:r>
          </a:p>
          <a:p>
            <a:pPr marL="171450" indent="-171450">
              <a:buFont typeface="Arial" panose="020B0604020202020204" pitchFamily="34" charset="0"/>
              <a:buChar char="•"/>
            </a:pPr>
            <a:r>
              <a:rPr lang="en-US" dirty="0"/>
              <a:t>Vocabulary</a:t>
            </a:r>
            <a:r>
              <a:rPr lang="en-US" baseline="0" dirty="0"/>
              <a:t> attempts to match tasks</a:t>
            </a:r>
          </a:p>
          <a:p>
            <a:pPr marL="171450" indent="-171450">
              <a:buFont typeface="Arial" panose="020B0604020202020204" pitchFamily="34" charset="0"/>
              <a:buChar char="•"/>
            </a:pPr>
            <a:r>
              <a:rPr lang="en-US" baseline="0" dirty="0"/>
              <a:t>Supports learning by exploration</a:t>
            </a:r>
          </a:p>
          <a:p>
            <a:pPr marL="171450" indent="-171450">
              <a:buFont typeface="Arial" panose="020B0604020202020204" pitchFamily="34" charset="0"/>
              <a:buChar char="•"/>
            </a:pPr>
            <a:r>
              <a:rPr lang="en-US" baseline="0" dirty="0"/>
              <a:t>Establishes linkage between tools and code (dual-representation environment)</a:t>
            </a:r>
          </a:p>
          <a:p>
            <a:pPr marL="171450" indent="-171450">
              <a:buFont typeface="Arial" panose="020B0604020202020204" pitchFamily="34" charset="0"/>
              <a:buChar char="•"/>
            </a:pPr>
            <a:r>
              <a:rPr lang="en-US" baseline="0" dirty="0"/>
              <a:t>Supports migration from tools to code as one becomes more expert in programming</a:t>
            </a:r>
          </a:p>
        </p:txBody>
      </p:sp>
      <p:sp>
        <p:nvSpPr>
          <p:cNvPr id="4" name="Slide Number Placeholder 3"/>
          <p:cNvSpPr>
            <a:spLocks noGrp="1"/>
          </p:cNvSpPr>
          <p:nvPr>
            <p:ph type="sldNum" sz="quarter" idx="10"/>
          </p:nvPr>
        </p:nvSpPr>
        <p:spPr/>
        <p:txBody>
          <a:bodyPr/>
          <a:lstStyle/>
          <a:p>
            <a:fld id="{52F2A0C9-331B-4F15-A415-A3EC8DEDFC0A}" type="slidenum">
              <a:rPr lang="en-US" smtClean="0"/>
              <a:pPr/>
              <a:t>38</a:t>
            </a:fld>
            <a:endParaRPr lang="en-US"/>
          </a:p>
        </p:txBody>
      </p:sp>
    </p:spTree>
    <p:extLst>
      <p:ext uri="{BB962C8B-B14F-4D97-AF65-F5344CB8AC3E}">
        <p14:creationId xmlns:p14="http://schemas.microsoft.com/office/powerpoint/2010/main" val="94496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design implication: 80-20 rule discussed in previous class</a:t>
            </a:r>
          </a:p>
        </p:txBody>
      </p:sp>
      <p:sp>
        <p:nvSpPr>
          <p:cNvPr id="4" name="Slide Number Placeholder 3"/>
          <p:cNvSpPr>
            <a:spLocks noGrp="1"/>
          </p:cNvSpPr>
          <p:nvPr>
            <p:ph type="sldNum" sz="quarter" idx="10"/>
          </p:nvPr>
        </p:nvSpPr>
        <p:spPr/>
        <p:txBody>
          <a:bodyPr/>
          <a:lstStyle/>
          <a:p>
            <a:fld id="{52F2A0C9-331B-4F15-A415-A3EC8DEDFC0A}" type="slidenum">
              <a:rPr lang="en-US" smtClean="0"/>
              <a:pPr/>
              <a:t>39</a:t>
            </a:fld>
            <a:endParaRPr lang="en-US"/>
          </a:p>
        </p:txBody>
      </p:sp>
    </p:spTree>
    <p:extLst>
      <p:ext uri="{BB962C8B-B14F-4D97-AF65-F5344CB8AC3E}">
        <p14:creationId xmlns:p14="http://schemas.microsoft.com/office/powerpoint/2010/main" val="3693992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40</a:t>
            </a:fld>
            <a:endParaRPr lang="en-US"/>
          </a:p>
        </p:txBody>
      </p:sp>
    </p:spTree>
    <p:extLst>
      <p:ext uri="{BB962C8B-B14F-4D97-AF65-F5344CB8AC3E}">
        <p14:creationId xmlns:p14="http://schemas.microsoft.com/office/powerpoint/2010/main" val="998825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Consistency</a:t>
            </a:r>
            <a:r>
              <a:rPr lang="en-US" baseline="0" dirty="0"/>
              <a:t> at the conceptual level “is determined by the mapping between the objects, actions, and attributes of the conceptual model. Do most objects…have the same actions and attributes, or not?” A </a:t>
            </a:r>
            <a:r>
              <a:rPr lang="en-US" i="1" baseline="0" dirty="0"/>
              <a:t>consistent </a:t>
            </a:r>
            <a:r>
              <a:rPr lang="en-US" i="0" baseline="0" dirty="0"/>
              <a:t>conceptual model would encompasses objects whose actions and attributes are (mostly) the same.</a:t>
            </a:r>
          </a:p>
          <a:p>
            <a:endParaRPr lang="en-US" i="0" baseline="0" dirty="0"/>
          </a:p>
          <a:p>
            <a:r>
              <a:rPr lang="en-US" i="0" baseline="0" dirty="0"/>
              <a:t>Consistency at the keystroke level means that similar actions have similar keystroke shortcuts across applications. The textbook example is clipboard operations.</a:t>
            </a:r>
          </a:p>
          <a:p>
            <a:endParaRPr lang="en-US" i="0" baseline="0" dirty="0"/>
          </a:p>
          <a:p>
            <a:r>
              <a:rPr lang="en-US" i="0" baseline="0" dirty="0"/>
              <a:t>This is a </a:t>
            </a:r>
            <a:r>
              <a:rPr lang="en-US" i="0" baseline="0" dirty="0" err="1"/>
              <a:t>segueway</a:t>
            </a:r>
            <a:r>
              <a:rPr lang="en-US" i="0" baseline="0" dirty="0"/>
              <a:t> into the material on conceptual models.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41</a:t>
            </a:fld>
            <a:endParaRPr lang="en-US"/>
          </a:p>
        </p:txBody>
      </p:sp>
    </p:spTree>
    <p:extLst>
      <p:ext uri="{BB962C8B-B14F-4D97-AF65-F5344CB8AC3E}">
        <p14:creationId xmlns:p14="http://schemas.microsoft.com/office/powerpoint/2010/main" val="57627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 a task analysis requires that one answer these questions.</a:t>
            </a:r>
          </a:p>
          <a:p>
            <a:r>
              <a:rPr lang="en-US" dirty="0"/>
              <a:t>Sample design problems:</a:t>
            </a:r>
          </a:p>
          <a:p>
            <a:pPr marL="171450" indent="-171450">
              <a:buFont typeface="Arial" panose="020B0604020202020204" pitchFamily="34" charset="0"/>
              <a:buChar char="•"/>
            </a:pPr>
            <a:r>
              <a:rPr lang="en-US" dirty="0"/>
              <a:t>Create an interface for a weather app</a:t>
            </a:r>
          </a:p>
          <a:p>
            <a:pPr marL="171450" indent="-171450">
              <a:buFont typeface="Arial" panose="020B0604020202020204" pitchFamily="34" charset="0"/>
              <a:buChar char="•"/>
            </a:pPr>
            <a:r>
              <a:rPr lang="en-US" dirty="0"/>
              <a:t>Create a personal</a:t>
            </a:r>
            <a:r>
              <a:rPr lang="en-US" baseline="0" dirty="0"/>
              <a:t> speedgolf app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43</a:t>
            </a:fld>
            <a:endParaRPr lang="en-US"/>
          </a:p>
        </p:txBody>
      </p:sp>
    </p:spTree>
    <p:extLst>
      <p:ext uri="{BB962C8B-B14F-4D97-AF65-F5344CB8AC3E}">
        <p14:creationId xmlns:p14="http://schemas.microsoft.com/office/powerpoint/2010/main" val="18336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out a sheet of paper and put your name and WSU</a:t>
            </a:r>
            <a:r>
              <a:rPr lang="en-US" baseline="0" dirty="0"/>
              <a:t> ID at the top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a:t>
            </a:fld>
            <a:endParaRPr lang="en-US"/>
          </a:p>
        </p:txBody>
      </p:sp>
    </p:spTree>
    <p:extLst>
      <p:ext uri="{BB962C8B-B14F-4D97-AF65-F5344CB8AC3E}">
        <p14:creationId xmlns:p14="http://schemas.microsoft.com/office/powerpoint/2010/main" val="4188969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about “speaking the user’s language” to promote learning. Use familiar terminology; allow users to build</a:t>
            </a:r>
            <a:r>
              <a:rPr lang="en-US" baseline="0" dirty="0"/>
              <a:t> analogies based on what they already know</a:t>
            </a:r>
            <a:endParaRPr lang="en-US" dirty="0"/>
          </a:p>
          <a:p>
            <a:r>
              <a:rPr lang="en-US" dirty="0"/>
              <a:t>Task focused:</a:t>
            </a:r>
            <a:r>
              <a:rPr lang="en-US" baseline="0" dirty="0"/>
              <a:t> </a:t>
            </a:r>
          </a:p>
          <a:p>
            <a:pPr marL="171450" indent="-171450">
              <a:buFont typeface="Arial" panose="020B0604020202020204" pitchFamily="34" charset="0"/>
              <a:buChar char="•"/>
            </a:pPr>
            <a:r>
              <a:rPr lang="en-US" baseline="0" dirty="0"/>
              <a:t>Use “variable” (what’s an “</a:t>
            </a:r>
            <a:r>
              <a:rPr lang="en-US" baseline="0" dirty="0" err="1"/>
              <a:t>int</a:t>
            </a:r>
            <a:r>
              <a:rPr lang="en-US" baseline="0" dirty="0"/>
              <a:t>?”)</a:t>
            </a:r>
          </a:p>
          <a:p>
            <a:pPr marL="171450" indent="-171450">
              <a:buFont typeface="Arial" panose="020B0604020202020204" pitchFamily="34" charset="0"/>
              <a:buChar char="•"/>
            </a:pPr>
            <a:r>
              <a:rPr lang="en-US" baseline="0" dirty="0"/>
              <a:t>Use “create” because task is to create a variable</a:t>
            </a:r>
          </a:p>
          <a:p>
            <a:pPr marL="171450" indent="-171450">
              <a:buFont typeface="Arial" panose="020B0604020202020204" pitchFamily="34" charset="0"/>
              <a:buChar char="•"/>
            </a:pPr>
            <a:r>
              <a:rPr lang="en-US" baseline="0" dirty="0"/>
              <a:t>Use “populate” to fill an array with values (avoids need to understand iteration)</a:t>
            </a:r>
          </a:p>
          <a:p>
            <a:pPr marL="171450" indent="-171450">
              <a:buFont typeface="Arial" panose="020B0604020202020204" pitchFamily="34" charset="0"/>
              <a:buChar char="•"/>
            </a:pPr>
            <a:r>
              <a:rPr lang="en-US" baseline="0" dirty="0"/>
              <a:t>Use “iterate loop” to create a loop; in empirical studies “for” turns out to be obscure for concept of looping</a:t>
            </a:r>
          </a:p>
          <a:p>
            <a:pPr marL="171450" indent="-171450">
              <a:buFont typeface="Arial" panose="020B0604020202020204" pitchFamily="34" charset="0"/>
              <a:buChar char="•"/>
            </a:pPr>
            <a:r>
              <a:rPr lang="en-US" baseline="0" dirty="0"/>
              <a:t>Potential issue with SALSA language: need for “index” in order to create a loop. Novices may not know what an index is; it’s “geek speak.” How could this be improved?</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45</a:t>
            </a:fld>
            <a:endParaRPr lang="en-US"/>
          </a:p>
        </p:txBody>
      </p:sp>
    </p:spTree>
    <p:extLst>
      <p:ext uri="{BB962C8B-B14F-4D97-AF65-F5344CB8AC3E}">
        <p14:creationId xmlns:p14="http://schemas.microsoft.com/office/powerpoint/2010/main" val="3648001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a:t>
            </a:r>
            <a:r>
              <a:rPr lang="en-US" baseline="0" dirty="0"/>
              <a:t> risk systems discourage exploration, making learning more difficult</a:t>
            </a:r>
            <a:endParaRPr lang="en-US" dirty="0"/>
          </a:p>
          <a:p>
            <a:r>
              <a:rPr lang="en-US" dirty="0"/>
              <a:t>Low risk systems reduce stress</a:t>
            </a:r>
            <a:r>
              <a:rPr lang="en-US" baseline="0" dirty="0"/>
              <a:t> and encourage exploration, which promotes learning.</a:t>
            </a:r>
          </a:p>
          <a:p>
            <a:r>
              <a:rPr lang="en-US" baseline="0" dirty="0"/>
              <a:t>Direct manipulation environments with rapidly reversible actions tend to be lower risk and hence promote more exploration. Command line environments (e.g., Unix) tend to be higher risk and discourage exploration. </a:t>
            </a:r>
            <a:endParaRPr lang="en-US" dirty="0"/>
          </a:p>
          <a:p>
            <a:endParaRPr lang="en-US" dirty="0"/>
          </a:p>
          <a:p>
            <a:endParaRPr lang="en-US" dirty="0"/>
          </a:p>
          <a:p>
            <a:r>
              <a:rPr lang="en-US" dirty="0"/>
              <a:t>Weaknesses:</a:t>
            </a:r>
            <a:r>
              <a:rPr lang="en-US" baseline="0" dirty="0"/>
              <a:t> Difficult to correct errors by DM; must be done in code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47</a:t>
            </a:fld>
            <a:endParaRPr lang="en-US"/>
          </a:p>
        </p:txBody>
      </p:sp>
    </p:spTree>
    <p:extLst>
      <p:ext uri="{BB962C8B-B14F-4D97-AF65-F5344CB8AC3E}">
        <p14:creationId xmlns:p14="http://schemas.microsoft.com/office/powerpoint/2010/main" val="2062043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a:t>
            </a:r>
            <a:r>
              <a:rPr lang="en-US" baseline="0" dirty="0"/>
              <a:t> lecture: Human irrationality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latin typeface="Times" panose="02020603050405020304" pitchFamily="18" charset="0"/>
              </a:rPr>
              <a:t>When we face a big chance of a large gain or a small chance of a large loss,</a:t>
            </a:r>
            <a:r>
              <a:rPr lang="en-US" altLang="en-US" baseline="0" dirty="0">
                <a:latin typeface="Times" panose="02020603050405020304" pitchFamily="18" charset="0"/>
              </a:rPr>
              <a:t> </a:t>
            </a:r>
            <a:r>
              <a:rPr lang="en-US" altLang="en-US" dirty="0">
                <a:latin typeface="Times" panose="02020603050405020304" pitchFamily="18" charset="0"/>
              </a:rPr>
              <a:t>we prefer to play it safe (i.e., are risk-averse), but when we face a big chance of a large loss or a small chance of a large gain we prefer to gamble (i.e., are risk-seeking).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a:latin typeface="Times" panose="02020603050405020304" pitchFamily="18" charset="0"/>
              </a:rPr>
              <a:t>We</a:t>
            </a:r>
            <a:r>
              <a:rPr lang="en-US" altLang="en-US" baseline="0" dirty="0">
                <a:latin typeface="Times" panose="02020603050405020304" pitchFamily="18" charset="0"/>
              </a:rPr>
              <a:t> are biased by vivid memories (VW lemon story) and even what is immediately before us</a:t>
            </a:r>
            <a:endParaRPr lang="en-US" altLang="en-US" dirty="0">
              <a:latin typeface="Times"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48</a:t>
            </a:fld>
            <a:endParaRPr lang="en-US"/>
          </a:p>
        </p:txBody>
      </p:sp>
    </p:spTree>
    <p:extLst>
      <p:ext uri="{BB962C8B-B14F-4D97-AF65-F5344CB8AC3E}">
        <p14:creationId xmlns:p14="http://schemas.microsoft.com/office/powerpoint/2010/main" val="4171670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support: Helping System 2 </a:t>
            </a:r>
            <a:r>
              <a:rPr lang="en-US"/>
              <a:t>override System 1. This</a:t>
            </a:r>
            <a:r>
              <a:rPr lang="en-US" baseline="0"/>
              <a:t> </a:t>
            </a:r>
            <a:r>
              <a:rPr lang="en-US" baseline="0" dirty="0"/>
              <a:t>is a mortgage calculator that provides excellent data when trying to decide on a loan. The “I want it” message from System 1 can be overridden by the “You can’t afford it!” message from System 2.</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51</a:t>
            </a:fld>
            <a:endParaRPr lang="en-US"/>
          </a:p>
        </p:txBody>
      </p:sp>
    </p:spTree>
    <p:extLst>
      <p:ext uri="{BB962C8B-B14F-4D97-AF65-F5344CB8AC3E}">
        <p14:creationId xmlns:p14="http://schemas.microsoft.com/office/powerpoint/2010/main" val="7884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Decisional</a:t>
            </a:r>
            <a:r>
              <a:rPr lang="en-US" baseline="0" dirty="0"/>
              <a:t> support: The seduction of wanting a new camera right now can tempered by hard data on which one is best.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52</a:t>
            </a:fld>
            <a:endParaRPr lang="en-US"/>
          </a:p>
        </p:txBody>
      </p:sp>
    </p:spTree>
    <p:extLst>
      <p:ext uri="{BB962C8B-B14F-4D97-AF65-F5344CB8AC3E}">
        <p14:creationId xmlns:p14="http://schemas.microsoft.com/office/powerpoint/2010/main" val="3317207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for supporting complex decision</a:t>
            </a:r>
            <a:r>
              <a:rPr lang="en-US" baseline="0" dirty="0"/>
              <a:t> making is called “decision support systems” (DDS), and has a scientific journal!</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53</a:t>
            </a:fld>
            <a:endParaRPr lang="en-US"/>
          </a:p>
        </p:txBody>
      </p:sp>
    </p:spTree>
    <p:extLst>
      <p:ext uri="{BB962C8B-B14F-4D97-AF65-F5344CB8AC3E}">
        <p14:creationId xmlns:p14="http://schemas.microsoft.com/office/powerpoint/2010/main" val="3224216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people who ride the subway care about?</a:t>
            </a:r>
          </a:p>
          <a:p>
            <a:r>
              <a:rPr lang="en-US" dirty="0"/>
              <a:t>-What are the stops</a:t>
            </a:r>
          </a:p>
          <a:p>
            <a:r>
              <a:rPr lang="en-US" dirty="0"/>
              <a:t>-Where do they connect?</a:t>
            </a:r>
          </a:p>
          <a:p>
            <a:r>
              <a:rPr lang="en-US" dirty="0"/>
              <a:t>-What</a:t>
            </a:r>
            <a:r>
              <a:rPr lang="en-US" baseline="0" dirty="0"/>
              <a:t> is my route from A to B?</a:t>
            </a:r>
          </a:p>
          <a:p>
            <a:r>
              <a:rPr lang="en-US" baseline="0" dirty="0"/>
              <a:t>-Is it relatively close from A to B?</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55</a:t>
            </a:fld>
            <a:endParaRPr lang="en-US"/>
          </a:p>
        </p:txBody>
      </p:sp>
    </p:spTree>
    <p:extLst>
      <p:ext uri="{BB962C8B-B14F-4D97-AF65-F5344CB8AC3E}">
        <p14:creationId xmlns:p14="http://schemas.microsoft.com/office/powerpoint/2010/main" val="93850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Charitynavigator</a:t>
            </a:r>
            <a:r>
              <a:rPr lang="en-US" dirty="0"/>
              <a:t>:</a:t>
            </a:r>
            <a:r>
              <a:rPr lang="en-US" baseline="0" dirty="0"/>
              <a:t> Help users decide which charities to donate to, free of bias. Users needs facts, so that they can engage system 2 in a rational decision-making process</a:t>
            </a:r>
          </a:p>
          <a:p>
            <a:r>
              <a:rPr lang="en-US" baseline="0" dirty="0"/>
              <a:t>FMSC.org: Convince users to donate to the organization. Nothing on the site is attempting to help users make a rational decision. Rather, the goal is to seduce system 1 into the donation.</a:t>
            </a:r>
          </a:p>
          <a:p>
            <a:endParaRPr lang="en-US" baseline="0" dirty="0"/>
          </a:p>
          <a:p>
            <a:r>
              <a:rPr lang="en-US" baseline="0" dirty="0"/>
              <a:t>Given this, how would you go about trying to persuade users to back up their computers or to install anti-virus software?</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57</a:t>
            </a:fld>
            <a:endParaRPr lang="en-US"/>
          </a:p>
        </p:txBody>
      </p:sp>
    </p:spTree>
    <p:extLst>
      <p:ext uri="{BB962C8B-B14F-4D97-AF65-F5344CB8AC3E}">
        <p14:creationId xmlns:p14="http://schemas.microsoft.com/office/powerpoint/2010/main" val="1596623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a:t>Frequent,</a:t>
            </a:r>
            <a:r>
              <a:rPr lang="en-US" baseline="0" dirty="0"/>
              <a:t> regular, precise</a:t>
            </a:r>
          </a:p>
          <a:p>
            <a:pPr marL="228600" indent="-228600">
              <a:buAutoNum type="alphaLcParenBoth"/>
            </a:pPr>
            <a:r>
              <a:rPr lang="en-US" baseline="0" dirty="0"/>
              <a:t>Task-focused, familiar, consistent</a:t>
            </a:r>
          </a:p>
          <a:p>
            <a:pPr marL="228600" indent="-228600">
              <a:buAutoNum type="alphaLcParenBoth"/>
            </a:pPr>
            <a:r>
              <a:rPr lang="en-US" baseline="0" dirty="0"/>
              <a:t>More, more, low</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6</a:t>
            </a:fld>
            <a:endParaRPr lang="en-US"/>
          </a:p>
        </p:txBody>
      </p:sp>
    </p:spTree>
    <p:extLst>
      <p:ext uri="{BB962C8B-B14F-4D97-AF65-F5344CB8AC3E}">
        <p14:creationId xmlns:p14="http://schemas.microsoft.com/office/powerpoint/2010/main" val="365803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7</a:t>
            </a:fld>
            <a:endParaRPr lang="en-US"/>
          </a:p>
        </p:txBody>
      </p:sp>
    </p:spTree>
    <p:extLst>
      <p:ext uri="{BB962C8B-B14F-4D97-AF65-F5344CB8AC3E}">
        <p14:creationId xmlns:p14="http://schemas.microsoft.com/office/powerpoint/2010/main" val="194920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when you’re done with this question, please hand in your paper.</a:t>
            </a:r>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147118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out a sheet of paper and put your name and WSU</a:t>
            </a:r>
            <a:r>
              <a:rPr lang="en-US" baseline="0" dirty="0"/>
              <a:t> ID at the top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312041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 brain: Classifies everything into three categories: edible, dangerous, sexy</a:t>
            </a:r>
          </a:p>
          <a:p>
            <a:r>
              <a:rPr lang="en-US" dirty="0"/>
              <a:t>Midbrain: Controls emotional</a:t>
            </a:r>
            <a:r>
              <a:rPr lang="en-US" baseline="0" dirty="0"/>
              <a:t> reactions to things</a:t>
            </a:r>
          </a:p>
          <a:p>
            <a:r>
              <a:rPr lang="en-US" baseline="0" dirty="0"/>
              <a:t>New brain: Controls intentional, purposeful activity (rational thought)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380037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2200" u="sng" dirty="0"/>
              <a:t>System 1 </a:t>
            </a:r>
            <a:r>
              <a:rPr lang="en-US" altLang="en-US" sz="2200" dirty="0"/>
              <a:t>(unconscious, emotional): old brain + midbrain:</a:t>
            </a:r>
            <a:r>
              <a:rPr lang="en-US" altLang="en-US" sz="2200" baseline="0" dirty="0"/>
              <a:t> </a:t>
            </a:r>
            <a:r>
              <a:rPr lang="en-US" altLang="en-US" sz="2200" dirty="0"/>
              <a:t>Collection of automatic “zombie” processes; Can run many processes in parallel; Fast but approximate, “satisficing”; Doesn’t use working memory; Unconscious; governs most of our behavior</a:t>
            </a:r>
          </a:p>
          <a:p>
            <a:r>
              <a:rPr lang="en-US" altLang="en-US" sz="2200" u="sng" dirty="0"/>
              <a:t>System 2 </a:t>
            </a:r>
            <a:r>
              <a:rPr lang="en-US" altLang="en-US" sz="2200" dirty="0"/>
              <a:t>(conscious, rational): cerebral cortex; </a:t>
            </a:r>
            <a:r>
              <a:rPr lang="en-US" altLang="en-US" sz="1800" dirty="0"/>
              <a:t>Slow but precise; </a:t>
            </a:r>
            <a:r>
              <a:rPr lang="en-US" altLang="en-US" sz="2200" dirty="0"/>
              <a:t>Uses working memory;</a:t>
            </a:r>
            <a:r>
              <a:rPr lang="en-US" altLang="en-US" sz="2200" baseline="0" dirty="0"/>
              <a:t> </a:t>
            </a:r>
            <a:r>
              <a:rPr lang="en-US" altLang="en-US" sz="2200" dirty="0"/>
              <a:t>One serial processor; cannot multi-task; Conscious, self-aware; </a:t>
            </a:r>
            <a:r>
              <a:rPr lang="en-US" altLang="en-US" sz="2200" i="1" dirty="0"/>
              <a:t>believes </a:t>
            </a:r>
            <a:r>
              <a:rPr lang="en-US" altLang="en-US" sz="2200" dirty="0"/>
              <a:t>it governs our behavior</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12</a:t>
            </a:fld>
            <a:endParaRPr lang="en-US"/>
          </a:p>
        </p:txBody>
      </p:sp>
    </p:spTree>
    <p:extLst>
      <p:ext uri="{BB962C8B-B14F-4D97-AF65-F5344CB8AC3E}">
        <p14:creationId xmlns:p14="http://schemas.microsoft.com/office/powerpoint/2010/main" val="92673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Content Placeholder 2"/>
          <p:cNvSpPr>
            <a:spLocks noGrp="1"/>
          </p:cNvSpPr>
          <p:nvPr>
            <p:ph sz="quarter" idx="1"/>
          </p:nvPr>
        </p:nvSpPr>
        <p:spPr>
          <a:xfrm>
            <a:off x="1524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152400" y="4073525"/>
            <a:ext cx="88392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73525"/>
            <a:ext cx="43434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a:solidFill>
                  <a:schemeClr val="accent2"/>
                </a:solidFill>
              </a:rPr>
              <a:t>L#10—</a:t>
            </a:r>
            <a:r>
              <a:rPr lang="en-US" sz="1100" dirty="0" err="1">
                <a:solidFill>
                  <a:schemeClr val="accent2"/>
                </a:solidFill>
              </a:rPr>
              <a:t>CptS</a:t>
            </a:r>
            <a:r>
              <a:rPr lang="en-US" sz="1100" dirty="0">
                <a:solidFill>
                  <a:schemeClr val="accent2"/>
                </a:solidFill>
              </a:rPr>
              <a:t> 443/543, </a:t>
            </a:r>
            <a:r>
              <a:rPr lang="en-US" sz="1100" dirty="0" err="1">
                <a:solidFill>
                  <a:schemeClr val="accent2"/>
                </a:solidFill>
              </a:rPr>
              <a:t>Sp</a:t>
            </a:r>
            <a:r>
              <a:rPr lang="en-US" sz="1100" dirty="0">
                <a:solidFill>
                  <a:schemeClr val="accent2"/>
                </a:solidFill>
              </a:rPr>
              <a:t> 17</a:t>
            </a: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a:solidFill>
                  <a:schemeClr val="accent2"/>
                </a:solidFill>
              </a:rPr>
              <a:t>2/9/17</a:t>
            </a: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8weeksout.com/2015/08/12/conditioning-and-mental-toughness/" TargetMode="External"/><Relationship Id="rId7" Type="http://schemas.openxmlformats.org/officeDocument/2006/relationships/hyperlink" Target="http://www.mytestbook.com/PrintableWorksheets/Worksheet_Grade3_Math_BarChartLineChart_1502.aspx" TargetMode="External"/><Relationship Id="rId2" Type="http://schemas.openxmlformats.org/officeDocument/2006/relationships/hyperlink" Target="http://ablebrains.typepad.com/.a/6a00d8341ca86d53ef01901b931949970b-popup" TargetMode="External"/><Relationship Id="rId1" Type="http://schemas.openxmlformats.org/officeDocument/2006/relationships/slideLayout" Target="../slideLayouts/slideLayout2.xml"/><Relationship Id="rId6" Type="http://schemas.openxmlformats.org/officeDocument/2006/relationships/hyperlink" Target="http://chucksblog.typepad.com/.a/6a00d83451be8f69e201b8d0997c11970c-popup" TargetMode="External"/><Relationship Id="rId5" Type="http://schemas.openxmlformats.org/officeDocument/2006/relationships/hyperlink" Target="http://gogmat.com/blog/17-gmat-study-guide/191-gmat-math-calculation-shortcuts.html" TargetMode="External"/><Relationship Id="rId4" Type="http://schemas.openxmlformats.org/officeDocument/2006/relationships/hyperlink" Target="http://www.cksbaseball4u.com/the-evolution-of-the-baseball-ba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br>
              <a:rPr lang="en-GB" sz="3600" dirty="0"/>
            </a:br>
            <a:r>
              <a:rPr lang="en-GB" sz="3600" dirty="0"/>
              <a:t>Learning &amp; Decision-making</a:t>
            </a:r>
            <a:br>
              <a:rPr lang="en-GB" sz="3600" dirty="0"/>
            </a:br>
            <a:r>
              <a:rPr lang="en-GB" sz="3600" i="1" dirty="0"/>
              <a:t>(Johnson 10-12)</a:t>
            </a:r>
            <a:br>
              <a:rPr lang="en-GB" sz="3600" i="1" dirty="0"/>
            </a:br>
            <a:endParaRPr lang="en-GB" sz="3600" i="1" dirty="0"/>
          </a:p>
        </p:txBody>
      </p:sp>
      <p:sp>
        <p:nvSpPr>
          <p:cNvPr id="2" name="Rectangle 1"/>
          <p:cNvSpPr/>
          <p:nvPr/>
        </p:nvSpPr>
        <p:spPr>
          <a:xfrm>
            <a:off x="1600200" y="6002577"/>
            <a:ext cx="5486400" cy="461665"/>
          </a:xfrm>
          <a:prstGeom prst="rect">
            <a:avLst/>
          </a:prstGeom>
        </p:spPr>
        <p:txBody>
          <a:bodyPr wrap="square">
            <a:spAutoFit/>
          </a:bodyPr>
          <a:lstStyle/>
          <a:p>
            <a:pPr algn="ctr">
              <a:buNone/>
            </a:pPr>
            <a:r>
              <a:rPr lang="en-US" sz="1200" dirty="0"/>
              <a:t>http://www.onlineeducationincanada.com/diplomas-certifications/10-examples-online-learning-innovations/</a:t>
            </a:r>
          </a:p>
        </p:txBody>
      </p:sp>
      <p:pic>
        <p:nvPicPr>
          <p:cNvPr id="3" name="Picture 2" descr="http://www.onlineeducationincanada.com/wp-content/uploads/2014/08/br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687514"/>
            <a:ext cx="4572000" cy="4332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Relevant to Reading Question 1</a:t>
            </a:r>
          </a:p>
        </p:txBody>
      </p:sp>
      <p:sp>
        <p:nvSpPr>
          <p:cNvPr id="3" name="Content Placeholder 2"/>
          <p:cNvSpPr>
            <a:spLocks noGrp="1"/>
          </p:cNvSpPr>
          <p:nvPr>
            <p:ph idx="1"/>
          </p:nvPr>
        </p:nvSpPr>
        <p:spPr/>
        <p:txBody>
          <a:bodyPr/>
          <a:lstStyle/>
          <a:p>
            <a:pPr marL="0" indent="0">
              <a:buNone/>
            </a:pPr>
            <a:r>
              <a:rPr lang="en-US" dirty="0"/>
              <a:t>In a table, identify three key differences between the human subconscious (“System 1”) and conscious (“System 2”):</a:t>
            </a:r>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graphicFrame>
        <p:nvGraphicFramePr>
          <p:cNvPr id="5" name="Table 4"/>
          <p:cNvGraphicFramePr>
            <a:graphicFrameLocks noGrp="1"/>
          </p:cNvGraphicFramePr>
          <p:nvPr/>
        </p:nvGraphicFramePr>
        <p:xfrm>
          <a:off x="990600" y="3962400"/>
          <a:ext cx="7467600" cy="2196405"/>
        </p:xfrm>
        <a:graphic>
          <a:graphicData uri="http://schemas.openxmlformats.org/drawingml/2006/table">
            <a:tbl>
              <a:tblPr firstRow="1" bandRow="1">
                <a:tableStyleId>{9D7B26C5-4107-4FEC-AEDC-1716B250A1EF}</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57200">
                <a:tc>
                  <a:txBody>
                    <a:bodyPr/>
                    <a:lstStyle/>
                    <a:p>
                      <a:r>
                        <a:rPr lang="en-US" dirty="0"/>
                        <a:t>System 1</a:t>
                      </a:r>
                    </a:p>
                  </a:txBody>
                  <a:tcPr/>
                </a:tc>
                <a:tc>
                  <a:txBody>
                    <a:bodyPr/>
                    <a:lstStyle/>
                    <a:p>
                      <a:r>
                        <a:rPr lang="en-US" dirty="0"/>
                        <a:t>System 2</a:t>
                      </a:r>
                    </a:p>
                  </a:txBody>
                  <a:tcPr/>
                </a:tc>
                <a:extLst>
                  <a:ext uri="{0D108BD9-81ED-4DB2-BD59-A6C34878D82A}">
                    <a16:rowId xmlns:a16="http://schemas.microsoft.com/office/drawing/2014/main" val="10000"/>
                  </a:ext>
                </a:extLst>
              </a:tr>
              <a:tr h="579735">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579735">
                <a:tc>
                  <a:txBody>
                    <a:bodyPr/>
                    <a:lstStyle/>
                    <a:p>
                      <a:r>
                        <a:rPr lang="en-US" dirty="0"/>
                        <a:t>2.</a:t>
                      </a:r>
                    </a:p>
                  </a:txBody>
                  <a:tcPr/>
                </a:tc>
                <a:tc>
                  <a:txBody>
                    <a:bodyPr/>
                    <a:lstStyle/>
                    <a:p>
                      <a:endParaRPr lang="en-US"/>
                    </a:p>
                  </a:txBody>
                  <a:tcPr/>
                </a:tc>
                <a:extLst>
                  <a:ext uri="{0D108BD9-81ED-4DB2-BD59-A6C34878D82A}">
                    <a16:rowId xmlns:a16="http://schemas.microsoft.com/office/drawing/2014/main" val="10002"/>
                  </a:ext>
                </a:extLst>
              </a:tr>
              <a:tr h="579735">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770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important parts of the brain</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pic>
        <p:nvPicPr>
          <p:cNvPr id="1026" name="Picture 2" descr="3-brains-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30926"/>
            <a:ext cx="5029200" cy="4608972"/>
          </a:xfrm>
          <a:prstGeom prst="rect">
            <a:avLst/>
          </a:prstGeom>
          <a:noFill/>
          <a:extLst>
            <a:ext uri="{909E8E84-426E-40DD-AFC4-6F175D3DCCD1}">
              <a14:hiddenFill xmlns:a14="http://schemas.microsoft.com/office/drawing/2010/main">
                <a:solidFill>
                  <a:srgbClr val="FFFFFF"/>
                </a:solidFill>
              </a14:hiddenFill>
            </a:ext>
          </a:extLst>
        </p:spPr>
      </p:pic>
      <p:sp>
        <p:nvSpPr>
          <p:cNvPr id="5" name="Arc 4"/>
          <p:cNvSpPr/>
          <p:nvPr/>
        </p:nvSpPr>
        <p:spPr bwMode="auto">
          <a:xfrm>
            <a:off x="1828800" y="4169338"/>
            <a:ext cx="5181600" cy="2155262"/>
          </a:xfrm>
          <a:prstGeom prst="arc">
            <a:avLst>
              <a:gd name="adj1" fmla="val 21393743"/>
              <a:gd name="adj2" fmla="val 8586603"/>
            </a:avLst>
          </a:prstGeom>
          <a:noFill/>
          <a:ln w="9525" cap="flat" cmpd="sng" algn="ctr">
            <a:solidFill>
              <a:schemeClr val="tx1"/>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6" name="TextBox 5"/>
          <p:cNvSpPr txBox="1"/>
          <p:nvPr/>
        </p:nvSpPr>
        <p:spPr>
          <a:xfrm>
            <a:off x="6468770" y="5912147"/>
            <a:ext cx="1616661" cy="461665"/>
          </a:xfrm>
          <a:prstGeom prst="rect">
            <a:avLst/>
          </a:prstGeom>
          <a:noFill/>
        </p:spPr>
        <p:txBody>
          <a:bodyPr wrap="none" rtlCol="0">
            <a:spAutoFit/>
          </a:bodyPr>
          <a:lstStyle/>
          <a:p>
            <a:pPr>
              <a:buNone/>
            </a:pPr>
            <a:r>
              <a:rPr lang="en-US" dirty="0"/>
              <a:t>Evolution</a:t>
            </a:r>
          </a:p>
        </p:txBody>
      </p:sp>
      <p:sp>
        <p:nvSpPr>
          <p:cNvPr id="7" name="TextBox 6"/>
          <p:cNvSpPr txBox="1"/>
          <p:nvPr/>
        </p:nvSpPr>
        <p:spPr>
          <a:xfrm>
            <a:off x="5706770" y="1600200"/>
            <a:ext cx="762000" cy="307777"/>
          </a:xfrm>
          <a:prstGeom prst="rect">
            <a:avLst/>
          </a:prstGeom>
          <a:noFill/>
        </p:spPr>
        <p:txBody>
          <a:bodyPr wrap="square" rtlCol="0">
            <a:spAutoFit/>
          </a:bodyPr>
          <a:lstStyle/>
          <a:p>
            <a:pPr>
              <a:buNone/>
            </a:pPr>
            <a:r>
              <a:rPr lang="en-US" sz="1400" dirty="0"/>
              <a:t>(1)</a:t>
            </a:r>
          </a:p>
        </p:txBody>
      </p:sp>
    </p:spTree>
    <p:extLst>
      <p:ext uri="{BB962C8B-B14F-4D97-AF65-F5344CB8AC3E}">
        <p14:creationId xmlns:p14="http://schemas.microsoft.com/office/powerpoint/2010/main" val="132485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We’re of two minds: unconscious and conscious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pic>
        <p:nvPicPr>
          <p:cNvPr id="2050" name="Picture 2" descr="http://www.8weeksout.com/wordpress/wp-content/uploads/2015/08/System-1-and-Syste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34865"/>
            <a:ext cx="7949093" cy="4648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52905" y="1828800"/>
            <a:ext cx="638695" cy="307777"/>
          </a:xfrm>
          <a:prstGeom prst="rect">
            <a:avLst/>
          </a:prstGeom>
          <a:noFill/>
        </p:spPr>
        <p:txBody>
          <a:bodyPr wrap="square" rtlCol="0">
            <a:spAutoFit/>
          </a:bodyPr>
          <a:lstStyle/>
          <a:p>
            <a:pPr>
              <a:buNone/>
            </a:pPr>
            <a:r>
              <a:rPr lang="en-US" sz="1400" dirty="0"/>
              <a:t>(2)</a:t>
            </a:r>
          </a:p>
        </p:txBody>
      </p:sp>
    </p:spTree>
    <p:extLst>
      <p:ext uri="{BB962C8B-B14F-4D97-AF65-F5344CB8AC3E}">
        <p14:creationId xmlns:p14="http://schemas.microsoft.com/office/powerpoint/2010/main" val="271252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of System 1 and System 2</a:t>
            </a:r>
          </a:p>
        </p:txBody>
      </p:sp>
      <p:sp>
        <p:nvSpPr>
          <p:cNvPr id="6" name="Text Placeholder 5"/>
          <p:cNvSpPr>
            <a:spLocks noGrp="1"/>
          </p:cNvSpPr>
          <p:nvPr>
            <p:ph type="body" idx="1"/>
          </p:nvPr>
        </p:nvSpPr>
        <p:spPr>
          <a:xfrm>
            <a:off x="228600" y="1371600"/>
            <a:ext cx="4040188" cy="639762"/>
          </a:xfrm>
        </p:spPr>
        <p:txBody>
          <a:bodyPr/>
          <a:lstStyle/>
          <a:p>
            <a:r>
              <a:rPr lang="en-US" dirty="0"/>
              <a:t>System 1</a:t>
            </a:r>
          </a:p>
        </p:txBody>
      </p:sp>
      <p:sp>
        <p:nvSpPr>
          <p:cNvPr id="7" name="Content Placeholder 6"/>
          <p:cNvSpPr>
            <a:spLocks noGrp="1"/>
          </p:cNvSpPr>
          <p:nvPr>
            <p:ph sz="half" idx="2"/>
          </p:nvPr>
        </p:nvSpPr>
        <p:spPr>
          <a:xfrm>
            <a:off x="228600" y="2011362"/>
            <a:ext cx="4419600" cy="3951288"/>
          </a:xfrm>
        </p:spPr>
        <p:txBody>
          <a:bodyPr/>
          <a:lstStyle/>
          <a:p>
            <a:r>
              <a:rPr lang="en-US" dirty="0"/>
              <a:t>Substitutes easier problem for problem it can’t solve</a:t>
            </a:r>
          </a:p>
          <a:p>
            <a:r>
              <a:rPr lang="en-US" dirty="0"/>
              <a:t>Bases judgments only on what it perceives; if conflicting data not present, it doesn’t exist</a:t>
            </a:r>
          </a:p>
          <a:p>
            <a:r>
              <a:rPr lang="en-US" dirty="0"/>
              <a:t>Filters perceptions based on goals and beliefs provided by System 2</a:t>
            </a:r>
          </a:p>
        </p:txBody>
      </p:sp>
      <p:sp>
        <p:nvSpPr>
          <p:cNvPr id="8" name="Text Placeholder 7"/>
          <p:cNvSpPr>
            <a:spLocks noGrp="1"/>
          </p:cNvSpPr>
          <p:nvPr>
            <p:ph type="body" sz="quarter" idx="3"/>
          </p:nvPr>
        </p:nvSpPr>
        <p:spPr>
          <a:xfrm>
            <a:off x="4797425" y="1371600"/>
            <a:ext cx="4041775" cy="639762"/>
          </a:xfrm>
        </p:spPr>
        <p:txBody>
          <a:bodyPr/>
          <a:lstStyle/>
          <a:p>
            <a:r>
              <a:rPr lang="en-US" dirty="0"/>
              <a:t>System 2</a:t>
            </a:r>
          </a:p>
        </p:txBody>
      </p:sp>
      <p:sp>
        <p:nvSpPr>
          <p:cNvPr id="9" name="Content Placeholder 8"/>
          <p:cNvSpPr>
            <a:spLocks noGrp="1"/>
          </p:cNvSpPr>
          <p:nvPr>
            <p:ph sz="quarter" idx="4"/>
          </p:nvPr>
        </p:nvSpPr>
        <p:spPr>
          <a:xfrm>
            <a:off x="4797425" y="2011362"/>
            <a:ext cx="4041775" cy="3951288"/>
          </a:xfrm>
        </p:spPr>
        <p:txBody>
          <a:bodyPr/>
          <a:lstStyle/>
          <a:p>
            <a:r>
              <a:rPr lang="en-US" dirty="0"/>
              <a:t>Often lazy; accepts System 1 estimates even though they are often inaccurate</a:t>
            </a:r>
          </a:p>
          <a:p>
            <a:r>
              <a:rPr lang="en-US" dirty="0"/>
              <a:t>Effort and will required to operate it</a:t>
            </a:r>
          </a:p>
          <a:p>
            <a:r>
              <a:rPr lang="en-US" dirty="0"/>
              <a:t>Needed to get things </a:t>
            </a:r>
            <a:r>
              <a:rPr lang="en-US" i="1" dirty="0"/>
              <a:t>exactly right</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13</a:t>
            </a:fld>
            <a:endParaRPr lang="en-GB"/>
          </a:p>
        </p:txBody>
      </p:sp>
    </p:spTree>
    <p:extLst>
      <p:ext uri="{BB962C8B-B14F-4D97-AF65-F5344CB8AC3E}">
        <p14:creationId xmlns:p14="http://schemas.microsoft.com/office/powerpoint/2010/main" val="176416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4"/>
          <p:cNvSpPr>
            <a:spLocks noGrp="1"/>
          </p:cNvSpPr>
          <p:nvPr>
            <p:ph type="sldNum" sz="quarter" idx="4294967295"/>
          </p:nvPr>
        </p:nvSpPr>
        <p:spPr>
          <a:xfrm>
            <a:off x="3848100" y="6477000"/>
            <a:ext cx="1905000" cy="24765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155708EE-E723-41C8-AA56-09C423B735FE}" type="slidenum">
              <a:rPr lang="en-US" altLang="en-US" sz="1400" b="0">
                <a:solidFill>
                  <a:schemeClr val="bg2"/>
                </a:solidFill>
                <a:latin typeface="Arial" panose="020B0604020202020204" pitchFamily="34" charset="0"/>
              </a:rPr>
              <a:pPr algn="ctr">
                <a:buNone/>
              </a:pPr>
              <a:t>14</a:t>
            </a:fld>
            <a:endParaRPr lang="en-US" altLang="en-US" sz="1400" b="0" dirty="0">
              <a:solidFill>
                <a:schemeClr val="bg2"/>
              </a:solidFill>
              <a:latin typeface="Arial" panose="020B0604020202020204" pitchFamily="34" charset="0"/>
            </a:endParaRPr>
          </a:p>
        </p:txBody>
      </p:sp>
      <p:sp>
        <p:nvSpPr>
          <p:cNvPr id="72707" name="Rectangle 2"/>
          <p:cNvSpPr>
            <a:spLocks noGrp="1" noChangeArrowheads="1"/>
          </p:cNvSpPr>
          <p:nvPr>
            <p:ph type="title"/>
          </p:nvPr>
        </p:nvSpPr>
        <p:spPr>
          <a:xfrm>
            <a:off x="406400" y="228600"/>
            <a:ext cx="8432800" cy="1143000"/>
          </a:xfrm>
        </p:spPr>
        <p:txBody>
          <a:bodyPr/>
          <a:lstStyle/>
          <a:p>
            <a:r>
              <a:rPr lang="en-US" altLang="en-US" dirty="0">
                <a:cs typeface="Helvetica" panose="020B0604020202020204" pitchFamily="34" charset="0"/>
              </a:rPr>
              <a:t>Learning from experience is easy thanks to System 1</a:t>
            </a:r>
          </a:p>
        </p:txBody>
      </p:sp>
      <p:sp>
        <p:nvSpPr>
          <p:cNvPr id="72708" name="Rectangle 3"/>
          <p:cNvSpPr>
            <a:spLocks noGrp="1" noChangeArrowheads="1"/>
          </p:cNvSpPr>
          <p:nvPr>
            <p:ph type="body" idx="1"/>
          </p:nvPr>
        </p:nvSpPr>
        <p:spPr>
          <a:xfrm>
            <a:off x="457200" y="1676400"/>
            <a:ext cx="8686800" cy="4724400"/>
          </a:xfrm>
        </p:spPr>
        <p:txBody>
          <a:bodyPr/>
          <a:lstStyle/>
          <a:p>
            <a:r>
              <a:rPr lang="en-US" altLang="en-US" sz="2800" dirty="0"/>
              <a:t>Overgeneralization: All Crows are black? No</a:t>
            </a:r>
            <a:r>
              <a:rPr lang="en-US" altLang="en-US" dirty="0"/>
              <a:t>.</a:t>
            </a:r>
          </a:p>
        </p:txBody>
      </p:sp>
      <p:pic>
        <p:nvPicPr>
          <p:cNvPr id="72709" name="Picture 4" descr="Non-black crow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46338"/>
            <a:ext cx="7656513"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975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4"/>
          <p:cNvSpPr>
            <a:spLocks noGrp="1"/>
          </p:cNvSpPr>
          <p:nvPr>
            <p:ph type="sldNum" sz="quarter" idx="4294967295"/>
          </p:nvPr>
        </p:nvSpPr>
        <p:spPr>
          <a:xfrm>
            <a:off x="3569677" y="6467475"/>
            <a:ext cx="1905000" cy="28575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FEB6919D-B43C-49B2-BB13-705CB29A46AD}" type="slidenum">
              <a:rPr lang="en-US" altLang="en-US" sz="1400" b="0">
                <a:solidFill>
                  <a:schemeClr val="bg2"/>
                </a:solidFill>
                <a:latin typeface="Arial" panose="020B0604020202020204" pitchFamily="34" charset="0"/>
              </a:rPr>
              <a:pPr algn="ctr">
                <a:buNone/>
              </a:pPr>
              <a:t>15</a:t>
            </a:fld>
            <a:endParaRPr lang="en-US" altLang="en-US" sz="1400" b="0" dirty="0">
              <a:solidFill>
                <a:schemeClr val="bg2"/>
              </a:solidFill>
              <a:latin typeface="Arial" panose="020B0604020202020204" pitchFamily="34" charset="0"/>
            </a:endParaRPr>
          </a:p>
        </p:txBody>
      </p:sp>
      <p:sp>
        <p:nvSpPr>
          <p:cNvPr id="74755" name="Rectangle 2"/>
          <p:cNvSpPr>
            <a:spLocks noGrp="1" noChangeArrowheads="1"/>
          </p:cNvSpPr>
          <p:nvPr>
            <p:ph type="title"/>
          </p:nvPr>
        </p:nvSpPr>
        <p:spPr>
          <a:xfrm>
            <a:off x="406400" y="228600"/>
            <a:ext cx="8432800" cy="1143000"/>
          </a:xfrm>
        </p:spPr>
        <p:txBody>
          <a:bodyPr/>
          <a:lstStyle/>
          <a:p>
            <a:r>
              <a:rPr lang="en-US" altLang="en-US" dirty="0">
                <a:cs typeface="Helvetica" panose="020B0604020202020204" pitchFamily="34" charset="0"/>
              </a:rPr>
              <a:t>Performing learned routines is easy thanks to System 1</a:t>
            </a:r>
          </a:p>
        </p:txBody>
      </p:sp>
      <p:sp>
        <p:nvSpPr>
          <p:cNvPr id="74756" name="Rectangle 3"/>
          <p:cNvSpPr>
            <a:spLocks noGrp="1" noChangeArrowheads="1"/>
          </p:cNvSpPr>
          <p:nvPr>
            <p:ph type="body" idx="1"/>
          </p:nvPr>
        </p:nvSpPr>
        <p:spPr>
          <a:xfrm>
            <a:off x="205154" y="1504950"/>
            <a:ext cx="8634046" cy="4972050"/>
          </a:xfrm>
        </p:spPr>
        <p:txBody>
          <a:bodyPr/>
          <a:lstStyle/>
          <a:p>
            <a:r>
              <a:rPr lang="en-US" altLang="en-US" sz="2600" dirty="0"/>
              <a:t>Examples:</a:t>
            </a:r>
          </a:p>
          <a:p>
            <a:pPr lvl="1">
              <a:lnSpc>
                <a:spcPts val="3000"/>
              </a:lnSpc>
            </a:pPr>
            <a:r>
              <a:rPr lang="en-US" altLang="en-US" sz="2600" dirty="0"/>
              <a:t>Riding a bicycle after months of practice</a:t>
            </a:r>
          </a:p>
          <a:p>
            <a:pPr lvl="1">
              <a:lnSpc>
                <a:spcPts val="3000"/>
              </a:lnSpc>
            </a:pPr>
            <a:r>
              <a:rPr lang="en-US" altLang="en-US" sz="2600" dirty="0"/>
              <a:t>Driving to same workplace after many years</a:t>
            </a:r>
          </a:p>
          <a:p>
            <a:pPr lvl="1">
              <a:lnSpc>
                <a:spcPts val="3000"/>
              </a:lnSpc>
            </a:pPr>
            <a:r>
              <a:rPr lang="en-US" altLang="en-US" sz="2600" dirty="0"/>
              <a:t>Using a touchpad after a few days of practice</a:t>
            </a:r>
          </a:p>
          <a:p>
            <a:pPr lvl="1">
              <a:lnSpc>
                <a:spcPts val="3000"/>
              </a:lnSpc>
            </a:pPr>
            <a:r>
              <a:rPr lang="en-US" altLang="en-US" sz="2600" dirty="0"/>
              <a:t>Reading and deleting message from your phone</a:t>
            </a:r>
          </a:p>
          <a:p>
            <a:r>
              <a:rPr lang="en-US" altLang="en-US" sz="2600" i="1" dirty="0"/>
              <a:t>Automatic</a:t>
            </a:r>
            <a:r>
              <a:rPr lang="en-US" altLang="en-US" sz="2600" dirty="0"/>
              <a:t>: doesn’t use up STM / attention</a:t>
            </a:r>
          </a:p>
          <a:p>
            <a:pPr lvl="1">
              <a:lnSpc>
                <a:spcPts val="3000"/>
              </a:lnSpc>
            </a:pPr>
            <a:r>
              <a:rPr lang="en-US" altLang="en-US" sz="2600" dirty="0"/>
              <a:t>System 1: “zombie” or “robotic” processes</a:t>
            </a:r>
          </a:p>
          <a:p>
            <a:pPr lvl="1">
              <a:lnSpc>
                <a:spcPts val="3000"/>
              </a:lnSpc>
            </a:pPr>
            <a:r>
              <a:rPr lang="en-US" altLang="en-US" sz="2600" dirty="0"/>
              <a:t>Compiled mode, parallel processing</a:t>
            </a:r>
          </a:p>
          <a:p>
            <a:pPr lvl="1">
              <a:lnSpc>
                <a:spcPts val="3000"/>
              </a:lnSpc>
            </a:pPr>
            <a:r>
              <a:rPr lang="en-US" altLang="en-US" sz="2600" dirty="0"/>
              <a:t>Many processors: Can multi-task</a:t>
            </a:r>
          </a:p>
        </p:txBody>
      </p:sp>
    </p:spTree>
    <p:extLst>
      <p:ext uri="{BB962C8B-B14F-4D97-AF65-F5344CB8AC3E}">
        <p14:creationId xmlns:p14="http://schemas.microsoft.com/office/powerpoint/2010/main" val="192532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dirty="0">
                <a:cs typeface="Helvetica" panose="020B0604020202020204" pitchFamily="34" charset="0"/>
              </a:rPr>
              <a:t>Performing novel actions is hard because it requires System 2</a:t>
            </a:r>
          </a:p>
        </p:txBody>
      </p:sp>
      <p:sp>
        <p:nvSpPr>
          <p:cNvPr id="76803" name="Content Placeholder 2"/>
          <p:cNvSpPr>
            <a:spLocks noGrp="1"/>
          </p:cNvSpPr>
          <p:nvPr>
            <p:ph idx="1"/>
          </p:nvPr>
        </p:nvSpPr>
        <p:spPr>
          <a:xfrm>
            <a:off x="457200" y="1676400"/>
            <a:ext cx="8686800" cy="4381500"/>
          </a:xfrm>
        </p:spPr>
        <p:txBody>
          <a:bodyPr/>
          <a:lstStyle/>
          <a:p>
            <a:r>
              <a:rPr lang="en-US" altLang="en-US"/>
              <a:t>Examples:</a:t>
            </a:r>
          </a:p>
          <a:p>
            <a:pPr lvl="1">
              <a:lnSpc>
                <a:spcPts val="3000"/>
              </a:lnSpc>
            </a:pPr>
            <a:r>
              <a:rPr lang="en-US" altLang="en-US"/>
              <a:t>Following a new cooking recipe</a:t>
            </a:r>
          </a:p>
          <a:p>
            <a:pPr lvl="1">
              <a:lnSpc>
                <a:spcPts val="3000"/>
              </a:lnSpc>
            </a:pPr>
            <a:r>
              <a:rPr lang="en-US" altLang="en-US"/>
              <a:t>Driving somewhere you’ve never been</a:t>
            </a:r>
          </a:p>
          <a:p>
            <a:pPr lvl="1">
              <a:lnSpc>
                <a:spcPts val="3000"/>
              </a:lnSpc>
            </a:pPr>
            <a:r>
              <a:rPr lang="en-US" altLang="en-US"/>
              <a:t>Writing with your non-dominant hand</a:t>
            </a:r>
          </a:p>
          <a:p>
            <a:pPr lvl="1">
              <a:lnSpc>
                <a:spcPts val="3000"/>
              </a:lnSpc>
            </a:pPr>
            <a:r>
              <a:rPr lang="en-US" altLang="en-US"/>
              <a:t>Switching from Mac to Windows PC </a:t>
            </a:r>
            <a:r>
              <a:rPr lang="en-US" altLang="en-US" sz="2400"/>
              <a:t>(or vice-versa)</a:t>
            </a:r>
          </a:p>
          <a:p>
            <a:r>
              <a:rPr lang="en-US" altLang="en-US" i="1"/>
              <a:t>Controlled</a:t>
            </a:r>
            <a:r>
              <a:rPr lang="en-US" altLang="en-US"/>
              <a:t>: consumes STM / attention</a:t>
            </a:r>
          </a:p>
          <a:p>
            <a:pPr lvl="1">
              <a:lnSpc>
                <a:spcPts val="3000"/>
              </a:lnSpc>
            </a:pPr>
            <a:r>
              <a:rPr lang="en-US" altLang="en-US"/>
              <a:t>System 2: Runs mainly in cerebral cortex</a:t>
            </a:r>
          </a:p>
          <a:p>
            <a:pPr lvl="1">
              <a:lnSpc>
                <a:spcPts val="3000"/>
              </a:lnSpc>
            </a:pPr>
            <a:r>
              <a:rPr lang="en-US" altLang="en-US"/>
              <a:t>Interpreted mode, serial processing</a:t>
            </a:r>
          </a:p>
          <a:p>
            <a:pPr lvl="1">
              <a:lnSpc>
                <a:spcPts val="3000"/>
              </a:lnSpc>
            </a:pPr>
            <a:r>
              <a:rPr lang="en-US" altLang="en-US"/>
              <a:t>Only one processor:  Cannot multi-task</a:t>
            </a:r>
          </a:p>
          <a:p>
            <a:pPr lvl="1"/>
            <a:endParaRPr lang="en-US" altLang="en-US"/>
          </a:p>
        </p:txBody>
      </p:sp>
      <p:sp>
        <p:nvSpPr>
          <p:cNvPr id="134148" name="Slide Number Placeholder 3"/>
          <p:cNvSpPr>
            <a:spLocks noGrp="1"/>
          </p:cNvSpPr>
          <p:nvPr>
            <p:ph type="sldNum" sz="quarter" idx="4294967295"/>
          </p:nvPr>
        </p:nvSpPr>
        <p:spPr>
          <a:xfrm>
            <a:off x="3810000" y="6477000"/>
            <a:ext cx="1905000" cy="24765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7FED8AB1-82CA-4253-96B6-CA9731A23E27}" type="slidenum">
              <a:rPr lang="en-US" altLang="en-US" sz="1400" b="0">
                <a:solidFill>
                  <a:schemeClr val="bg2"/>
                </a:solidFill>
                <a:latin typeface="Arial" panose="020B0604020202020204" pitchFamily="34" charset="0"/>
              </a:rPr>
              <a:pPr algn="ctr">
                <a:buNone/>
              </a:pPr>
              <a:t>16</a:t>
            </a:fld>
            <a:endParaRPr lang="en-US" altLang="en-US" sz="1400" b="0" dirty="0">
              <a:solidFill>
                <a:schemeClr val="bg2"/>
              </a:solidFill>
              <a:latin typeface="Arial" panose="020B0604020202020204" pitchFamily="34" charset="0"/>
            </a:endParaRPr>
          </a:p>
        </p:txBody>
      </p:sp>
    </p:spTree>
    <p:extLst>
      <p:ext uri="{BB962C8B-B14F-4D97-AF65-F5344CB8AC3E}">
        <p14:creationId xmlns:p14="http://schemas.microsoft.com/office/powerpoint/2010/main" val="53023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4"/>
          <p:cNvSpPr>
            <a:spLocks noGrp="1"/>
          </p:cNvSpPr>
          <p:nvPr>
            <p:ph type="sldNum" sz="quarter" idx="4294967295"/>
          </p:nvPr>
        </p:nvSpPr>
        <p:spPr>
          <a:xfrm>
            <a:off x="3619500" y="6496049"/>
            <a:ext cx="1905000" cy="266699"/>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1598381D-3E72-49CD-9768-A70B33DE0803}" type="slidenum">
              <a:rPr lang="en-US" altLang="en-US" sz="1400" b="0">
                <a:solidFill>
                  <a:schemeClr val="bg2"/>
                </a:solidFill>
                <a:latin typeface="Arial" panose="020B0604020202020204" pitchFamily="34" charset="0"/>
              </a:rPr>
              <a:pPr algn="ctr">
                <a:buNone/>
              </a:pPr>
              <a:t>17</a:t>
            </a:fld>
            <a:endParaRPr lang="en-US" altLang="en-US" sz="1400" b="0" dirty="0">
              <a:solidFill>
                <a:schemeClr val="bg2"/>
              </a:solidFill>
              <a:latin typeface="Arial" panose="020B0604020202020204" pitchFamily="34" charset="0"/>
            </a:endParaRPr>
          </a:p>
        </p:txBody>
      </p:sp>
      <p:sp>
        <p:nvSpPr>
          <p:cNvPr id="80899" name="Rectangle 2"/>
          <p:cNvSpPr>
            <a:spLocks noGrp="1" noChangeArrowheads="1"/>
          </p:cNvSpPr>
          <p:nvPr>
            <p:ph type="title"/>
          </p:nvPr>
        </p:nvSpPr>
        <p:spPr/>
        <p:txBody>
          <a:bodyPr/>
          <a:lstStyle/>
          <a:p>
            <a:r>
              <a:rPr lang="en-US" altLang="en-US" sz="3600" dirty="0">
                <a:cs typeface="Helvetica" panose="020B0604020202020204" pitchFamily="34" charset="0"/>
              </a:rPr>
              <a:t>Problem solving and calculation are hard thanks to System 2</a:t>
            </a:r>
          </a:p>
        </p:txBody>
      </p:sp>
      <p:sp>
        <p:nvSpPr>
          <p:cNvPr id="80900" name="Rectangle 3"/>
          <p:cNvSpPr>
            <a:spLocks noGrp="1" noChangeArrowheads="1"/>
          </p:cNvSpPr>
          <p:nvPr>
            <p:ph type="body" idx="1"/>
          </p:nvPr>
        </p:nvSpPr>
        <p:spPr>
          <a:xfrm>
            <a:off x="155917" y="1602544"/>
            <a:ext cx="5791200" cy="4893505"/>
          </a:xfrm>
        </p:spPr>
        <p:txBody>
          <a:bodyPr/>
          <a:lstStyle/>
          <a:p>
            <a:r>
              <a:rPr lang="en-US" altLang="en-US" sz="2200" dirty="0"/>
              <a:t>Problem solving is evolutionarily new</a:t>
            </a:r>
          </a:p>
          <a:p>
            <a:pPr lvl="1"/>
            <a:r>
              <a:rPr lang="en-US" altLang="en-US" sz="2200" dirty="0"/>
              <a:t>Only a few mammals &amp; birds can do it.  </a:t>
            </a:r>
          </a:p>
          <a:p>
            <a:pPr lvl="1"/>
            <a:r>
              <a:rPr lang="en-US" altLang="en-US" sz="2200" dirty="0"/>
              <a:t>We write programs for ourselves &amp; run them in </a:t>
            </a:r>
            <a:r>
              <a:rPr lang="en-US" altLang="en-US" sz="2200" i="1" dirty="0"/>
              <a:t>interpreted </a:t>
            </a:r>
            <a:r>
              <a:rPr lang="en-US" altLang="en-US" sz="2200" dirty="0"/>
              <a:t>mode, rather than </a:t>
            </a:r>
            <a:r>
              <a:rPr lang="en-US" altLang="en-US" sz="2200" i="1" dirty="0"/>
              <a:t>compiled </a:t>
            </a:r>
            <a:r>
              <a:rPr lang="en-US" altLang="en-US" sz="2200" dirty="0"/>
              <a:t>mode</a:t>
            </a:r>
          </a:p>
          <a:p>
            <a:pPr lvl="1"/>
            <a:r>
              <a:rPr lang="en-US" altLang="en-US" sz="2200" dirty="0"/>
              <a:t>But System 2 runs slowly, strains STM, can’t be multi-tasked (only one processor)</a:t>
            </a:r>
          </a:p>
          <a:p>
            <a:r>
              <a:rPr lang="en-US" altLang="en-US" sz="2200" dirty="0"/>
              <a:t>Calculation is extremely new</a:t>
            </a:r>
          </a:p>
          <a:p>
            <a:pPr lvl="1"/>
            <a:r>
              <a:rPr lang="en-US" altLang="en-US" sz="2200" dirty="0"/>
              <a:t>Originated only ~5K years ago</a:t>
            </a:r>
          </a:p>
          <a:p>
            <a:pPr lvl="1"/>
            <a:r>
              <a:rPr lang="en-US" altLang="en-US" sz="2200" dirty="0"/>
              <a:t>Expensive: mainly done in </a:t>
            </a:r>
            <a:r>
              <a:rPr lang="en-US" altLang="en-US" sz="2200" i="1" dirty="0"/>
              <a:t>interpreted </a:t>
            </a:r>
            <a:r>
              <a:rPr lang="en-US" altLang="en-US" sz="2200" dirty="0"/>
              <a:t>mode</a:t>
            </a:r>
          </a:p>
        </p:txBody>
      </p:sp>
      <p:sp>
        <p:nvSpPr>
          <p:cNvPr id="6" name="TextBox 5"/>
          <p:cNvSpPr txBox="1"/>
          <p:nvPr/>
        </p:nvSpPr>
        <p:spPr>
          <a:xfrm>
            <a:off x="7125099" y="5398477"/>
            <a:ext cx="638695" cy="307777"/>
          </a:xfrm>
          <a:prstGeom prst="rect">
            <a:avLst/>
          </a:prstGeom>
          <a:noFill/>
        </p:spPr>
        <p:txBody>
          <a:bodyPr wrap="square" rtlCol="0">
            <a:spAutoFit/>
          </a:bodyPr>
          <a:lstStyle/>
          <a:p>
            <a:pPr>
              <a:buNone/>
            </a:pPr>
            <a:r>
              <a:rPr lang="en-US" sz="1400" dirty="0"/>
              <a:t>(4)</a:t>
            </a:r>
          </a:p>
        </p:txBody>
      </p:sp>
      <p:pic>
        <p:nvPicPr>
          <p:cNvPr id="28676" name="Picture 4" descr="Calculatio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117" y="25726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089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Relevant to Reading Question 2</a:t>
            </a:r>
          </a:p>
        </p:txBody>
      </p:sp>
      <p:sp>
        <p:nvSpPr>
          <p:cNvPr id="3" name="Content Placeholder 2"/>
          <p:cNvSpPr>
            <a:spLocks noGrp="1"/>
          </p:cNvSpPr>
          <p:nvPr>
            <p:ph idx="1"/>
          </p:nvPr>
        </p:nvSpPr>
        <p:spPr/>
        <p:txBody>
          <a:bodyPr/>
          <a:lstStyle/>
          <a:p>
            <a:pPr marL="0" indent="0">
              <a:buNone/>
            </a:pPr>
            <a:r>
              <a:rPr lang="en-US" dirty="0"/>
              <a:t>Describe one implication for UI design that follows from an understanding of System 1 vs. System 2.</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spTree>
    <p:extLst>
      <p:ext uri="{BB962C8B-B14F-4D97-AF65-F5344CB8AC3E}">
        <p14:creationId xmlns:p14="http://schemas.microsoft.com/office/powerpoint/2010/main" val="94519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4"/>
          <p:cNvSpPr>
            <a:spLocks noGrp="1"/>
          </p:cNvSpPr>
          <p:nvPr>
            <p:ph type="sldNum" sz="quarter" idx="4294967295"/>
          </p:nvPr>
        </p:nvSpPr>
        <p:spPr>
          <a:xfrm>
            <a:off x="4191000" y="6477000"/>
            <a:ext cx="685800" cy="3048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A37C6B22-D5DB-4AC8-B24B-E4A1F7F6D6EB}" type="slidenum">
              <a:rPr lang="en-US" altLang="en-US" sz="1400" b="0">
                <a:solidFill>
                  <a:schemeClr val="bg2"/>
                </a:solidFill>
                <a:latin typeface="Arial" panose="020B0604020202020204" pitchFamily="34" charset="0"/>
              </a:rPr>
              <a:pPr algn="ctr">
                <a:buNone/>
              </a:pPr>
              <a:t>19</a:t>
            </a:fld>
            <a:endParaRPr lang="en-US" altLang="en-US" sz="1400" b="0" dirty="0">
              <a:solidFill>
                <a:schemeClr val="bg2"/>
              </a:solidFill>
              <a:latin typeface="Arial" panose="020B0604020202020204" pitchFamily="34" charset="0"/>
            </a:endParaRPr>
          </a:p>
        </p:txBody>
      </p:sp>
      <p:sp>
        <p:nvSpPr>
          <p:cNvPr id="138243" name="Rectangle 2"/>
          <p:cNvSpPr>
            <a:spLocks noGrp="1" noChangeArrowheads="1"/>
          </p:cNvSpPr>
          <p:nvPr>
            <p:ph type="title"/>
          </p:nvPr>
        </p:nvSpPr>
        <p:spPr>
          <a:xfrm>
            <a:off x="406400" y="228600"/>
            <a:ext cx="8509000" cy="1143000"/>
          </a:xfrm>
        </p:spPr>
        <p:txBody>
          <a:bodyPr/>
          <a:lstStyle/>
          <a:p>
            <a:pPr>
              <a:defRPr/>
            </a:pPr>
            <a:r>
              <a:rPr lang="en-US" sz="3600" dirty="0">
                <a:latin typeface="+mn-lt"/>
              </a:rPr>
              <a:t>Implications for UI design</a:t>
            </a:r>
          </a:p>
        </p:txBody>
      </p:sp>
      <p:sp>
        <p:nvSpPr>
          <p:cNvPr id="87044" name="Rectangle 3"/>
          <p:cNvSpPr>
            <a:spLocks noGrp="1" noChangeArrowheads="1"/>
          </p:cNvSpPr>
          <p:nvPr>
            <p:ph type="body" idx="1"/>
          </p:nvPr>
        </p:nvSpPr>
        <p:spPr>
          <a:xfrm>
            <a:off x="457200" y="1524000"/>
            <a:ext cx="8382000" cy="4724400"/>
          </a:xfrm>
        </p:spPr>
        <p:txBody>
          <a:bodyPr/>
          <a:lstStyle/>
          <a:p>
            <a:pPr>
              <a:lnSpc>
                <a:spcPct val="90000"/>
              </a:lnSpc>
            </a:pPr>
            <a:r>
              <a:rPr lang="en-US" altLang="en-US" sz="2600" dirty="0"/>
              <a:t>Indicate system status and progress toward goal</a:t>
            </a:r>
          </a:p>
          <a:p>
            <a:pPr>
              <a:lnSpc>
                <a:spcPct val="90000"/>
              </a:lnSpc>
            </a:pPr>
            <a:r>
              <a:rPr lang="en-US" altLang="en-US" sz="2600" dirty="0"/>
              <a:t>Guide users towards their goals</a:t>
            </a:r>
          </a:p>
          <a:p>
            <a:pPr>
              <a:lnSpc>
                <a:spcPct val="90000"/>
              </a:lnSpc>
            </a:pPr>
            <a:r>
              <a:rPr lang="en-US" altLang="en-US" sz="2600" dirty="0"/>
              <a:t>Let people fall into learned, automatic routines</a:t>
            </a:r>
          </a:p>
          <a:p>
            <a:pPr>
              <a:lnSpc>
                <a:spcPct val="90000"/>
              </a:lnSpc>
            </a:pPr>
            <a:r>
              <a:rPr lang="en-US" altLang="en-US" sz="2600" dirty="0"/>
              <a:t>Tell users exactly what they need to know</a:t>
            </a:r>
          </a:p>
          <a:p>
            <a:pPr>
              <a:lnSpc>
                <a:spcPct val="90000"/>
              </a:lnSpc>
            </a:pPr>
            <a:r>
              <a:rPr lang="en-US" altLang="en-US" sz="2600" dirty="0"/>
              <a:t>Don’t make people diagnose system problems</a:t>
            </a:r>
          </a:p>
          <a:p>
            <a:pPr>
              <a:lnSpc>
                <a:spcPct val="90000"/>
              </a:lnSpc>
            </a:pPr>
            <a:r>
              <a:rPr lang="en-US" altLang="en-US" sz="2600" dirty="0"/>
              <a:t>Minimize the number and complexity of settings</a:t>
            </a:r>
            <a:endParaRPr lang="en-US" altLang="en-US" sz="2600" i="1" dirty="0"/>
          </a:p>
          <a:p>
            <a:pPr>
              <a:lnSpc>
                <a:spcPct val="90000"/>
              </a:lnSpc>
            </a:pPr>
            <a:r>
              <a:rPr lang="en-US" altLang="en-US" sz="2600" dirty="0"/>
              <a:t>Let people use perception rather than calculation</a:t>
            </a:r>
          </a:p>
          <a:p>
            <a:pPr>
              <a:lnSpc>
                <a:spcPct val="90000"/>
              </a:lnSpc>
            </a:pPr>
            <a:r>
              <a:rPr lang="en-US" altLang="en-US" sz="2600" dirty="0"/>
              <a:t>Make the system familiar</a:t>
            </a:r>
          </a:p>
          <a:p>
            <a:pPr>
              <a:lnSpc>
                <a:spcPct val="90000"/>
              </a:lnSpc>
            </a:pPr>
            <a:r>
              <a:rPr lang="en-US" altLang="en-US" sz="2600" dirty="0"/>
              <a:t>Let the computer do the math</a:t>
            </a:r>
            <a:endParaRPr lang="en-US" altLang="en-US" sz="2100" dirty="0"/>
          </a:p>
        </p:txBody>
      </p:sp>
    </p:spTree>
    <p:extLst>
      <p:ext uri="{BB962C8B-B14F-4D97-AF65-F5344CB8AC3E}">
        <p14:creationId xmlns:p14="http://schemas.microsoft.com/office/powerpoint/2010/main" val="326728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r>
              <a:rPr lang="en-US" sz="3600" dirty="0"/>
              <a:t>Expertise manifests itself in the reading of disciplinary representations</a:t>
            </a:r>
          </a:p>
        </p:txBody>
      </p:sp>
      <p:sp>
        <p:nvSpPr>
          <p:cNvPr id="3" name="Content Placeholder 2"/>
          <p:cNvSpPr>
            <a:spLocks noGrp="1"/>
          </p:cNvSpPr>
          <p:nvPr>
            <p:ph idx="1"/>
          </p:nvPr>
        </p:nvSpPr>
        <p:spPr/>
        <p:txBody>
          <a:bodyPr/>
          <a:lstStyle/>
          <a:p>
            <a:pPr marL="0" indent="0">
              <a:buNone/>
            </a:pPr>
            <a:r>
              <a:rPr lang="en-US" sz="2400" dirty="0"/>
              <a:t>“When functionally-related components are placed close together, which is typical practice in electronics schematics, an analog mapping is being used to supply extra information over and above the information explicitly represented by the components and their connections. Expert designers regard this ‘secondary notation’ as being crucial to comprehensibility[;]…it may well be the principal characteristic that distinguishes [expert and novice] graphical notations.”</a:t>
            </a:r>
          </a:p>
          <a:p>
            <a:pPr marL="0" indent="0">
              <a:buNone/>
            </a:pPr>
            <a:endParaRPr lang="en-US" sz="2000" dirty="0"/>
          </a:p>
          <a:p>
            <a:pPr marL="914400" indent="0">
              <a:buNone/>
            </a:pPr>
            <a:r>
              <a:rPr lang="en-US" sz="2000" dirty="0"/>
              <a:t>--M. </a:t>
            </a:r>
            <a:r>
              <a:rPr lang="en-US" sz="2000" dirty="0" err="1"/>
              <a:t>Petre</a:t>
            </a:r>
            <a:r>
              <a:rPr lang="en-US" sz="2000" dirty="0"/>
              <a:t> (1995). “Readership skills and graphical programming. </a:t>
            </a:r>
            <a:r>
              <a:rPr lang="en-US" sz="2000" dirty="0" err="1"/>
              <a:t>Communiations</a:t>
            </a:r>
            <a:r>
              <a:rPr lang="en-US" sz="2000" dirty="0"/>
              <a:t> of the ACM 38(6), p. 35.</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342030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Number Placeholder 4"/>
          <p:cNvSpPr>
            <a:spLocks noGrp="1"/>
          </p:cNvSpPr>
          <p:nvPr>
            <p:ph type="sldNum" sz="quarter" idx="4294967295"/>
          </p:nvPr>
        </p:nvSpPr>
        <p:spPr>
          <a:xfrm>
            <a:off x="4305300" y="6477000"/>
            <a:ext cx="533400" cy="249237"/>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pPr algn="ctr">
              <a:buNone/>
            </a:pPr>
            <a:fld id="{6C96C19B-F751-49F0-B411-10488802E863}" type="slidenum">
              <a:rPr lang="en-US" altLang="en-US" sz="1400" b="0">
                <a:solidFill>
                  <a:schemeClr val="bg2"/>
                </a:solidFill>
                <a:latin typeface="Arial" panose="020B0604020202020204" pitchFamily="34" charset="0"/>
              </a:rPr>
              <a:pPr algn="ctr">
                <a:buNone/>
              </a:pPr>
              <a:t>20</a:t>
            </a:fld>
            <a:endParaRPr lang="en-US" altLang="en-US" sz="1400" b="0" dirty="0">
              <a:solidFill>
                <a:schemeClr val="bg2"/>
              </a:solidFill>
              <a:latin typeface="Arial" panose="020B0604020202020204" pitchFamily="34" charset="0"/>
            </a:endParaRPr>
          </a:p>
        </p:txBody>
      </p:sp>
      <p:sp>
        <p:nvSpPr>
          <p:cNvPr id="89091" name="Rectangle 2"/>
          <p:cNvSpPr>
            <a:spLocks noGrp="1" noChangeArrowheads="1"/>
          </p:cNvSpPr>
          <p:nvPr>
            <p:ph type="title"/>
          </p:nvPr>
        </p:nvSpPr>
        <p:spPr/>
        <p:txBody>
          <a:bodyPr/>
          <a:lstStyle/>
          <a:p>
            <a:r>
              <a:rPr lang="en-US" altLang="en-US" dirty="0">
                <a:cs typeface="Helvetica" panose="020B0604020202020204" pitchFamily="34" charset="0"/>
              </a:rPr>
              <a:t>UI Blooper: Requiring calculation that software could do</a:t>
            </a:r>
          </a:p>
        </p:txBody>
      </p:sp>
      <p:sp>
        <p:nvSpPr>
          <p:cNvPr id="89092" name="Rectangle 3"/>
          <p:cNvSpPr>
            <a:spLocks noGrp="1" noChangeArrowheads="1"/>
          </p:cNvSpPr>
          <p:nvPr>
            <p:ph type="body" idx="1"/>
          </p:nvPr>
        </p:nvSpPr>
        <p:spPr/>
        <p:txBody>
          <a:bodyPr/>
          <a:lstStyle/>
          <a:p>
            <a:pPr marL="0" indent="0">
              <a:buNone/>
            </a:pPr>
            <a:r>
              <a:rPr lang="en-US" altLang="en-US" dirty="0"/>
              <a:t>EDD.CA.gov</a:t>
            </a:r>
          </a:p>
        </p:txBody>
      </p:sp>
      <p:pic>
        <p:nvPicPr>
          <p:cNvPr id="89093" name="Picture 4" descr="EDD.CA.GOV-Asks for #24A72C.png                                00071774 Mac G4 HD                      BBA76D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8794750" cy="3744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9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 Guide users toward their goals </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21</a:t>
            </a:fld>
            <a:endParaRPr lang="en-GB"/>
          </a:p>
        </p:txBody>
      </p:sp>
      <p:pic>
        <p:nvPicPr>
          <p:cNvPr id="5" name="Picture 4"/>
          <p:cNvPicPr>
            <a:picLocks noChangeAspect="1"/>
          </p:cNvPicPr>
          <p:nvPr/>
        </p:nvPicPr>
        <p:blipFill>
          <a:blip r:embed="rId2"/>
          <a:stretch>
            <a:fillRect/>
          </a:stretch>
        </p:blipFill>
        <p:spPr>
          <a:xfrm>
            <a:off x="184030" y="2262996"/>
            <a:ext cx="2903102" cy="2895600"/>
          </a:xfrm>
          <a:prstGeom prst="rect">
            <a:avLst/>
          </a:prstGeom>
        </p:spPr>
      </p:pic>
      <p:pic>
        <p:nvPicPr>
          <p:cNvPr id="6" name="Picture 5"/>
          <p:cNvPicPr>
            <a:picLocks noChangeAspect="1"/>
          </p:cNvPicPr>
          <p:nvPr/>
        </p:nvPicPr>
        <p:blipFill>
          <a:blip r:embed="rId3"/>
          <a:stretch>
            <a:fillRect/>
          </a:stretch>
        </p:blipFill>
        <p:spPr>
          <a:xfrm>
            <a:off x="3505200" y="2658283"/>
            <a:ext cx="2391341" cy="2500313"/>
          </a:xfrm>
          <a:prstGeom prst="rect">
            <a:avLst/>
          </a:prstGeom>
        </p:spPr>
      </p:pic>
      <p:pic>
        <p:nvPicPr>
          <p:cNvPr id="7" name="Picture 6"/>
          <p:cNvPicPr>
            <a:picLocks noChangeAspect="1"/>
          </p:cNvPicPr>
          <p:nvPr/>
        </p:nvPicPr>
        <p:blipFill>
          <a:blip r:embed="rId4"/>
          <a:stretch>
            <a:fillRect/>
          </a:stretch>
        </p:blipFill>
        <p:spPr>
          <a:xfrm>
            <a:off x="6554667" y="2590800"/>
            <a:ext cx="2358157" cy="2590800"/>
          </a:xfrm>
          <a:prstGeom prst="rect">
            <a:avLst/>
          </a:prstGeom>
        </p:spPr>
      </p:pic>
      <p:sp>
        <p:nvSpPr>
          <p:cNvPr id="8" name="Right Arrow 7"/>
          <p:cNvSpPr/>
          <p:nvPr/>
        </p:nvSpPr>
        <p:spPr bwMode="auto">
          <a:xfrm>
            <a:off x="3069879" y="3836208"/>
            <a:ext cx="418068" cy="381000"/>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9" name="Right Arrow 8"/>
          <p:cNvSpPr/>
          <p:nvPr/>
        </p:nvSpPr>
        <p:spPr bwMode="auto">
          <a:xfrm>
            <a:off x="6016570" y="3836208"/>
            <a:ext cx="418068" cy="381000"/>
          </a:xfrm>
          <a:prstGeom prst="right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2948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 Spreadsheet calculations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pic>
        <p:nvPicPr>
          <p:cNvPr id="5" name="Picture 4"/>
          <p:cNvPicPr>
            <a:picLocks noChangeAspect="1"/>
          </p:cNvPicPr>
          <p:nvPr/>
        </p:nvPicPr>
        <p:blipFill>
          <a:blip r:embed="rId3"/>
          <a:stretch>
            <a:fillRect/>
          </a:stretch>
        </p:blipFill>
        <p:spPr>
          <a:xfrm>
            <a:off x="685800" y="1871859"/>
            <a:ext cx="7534469" cy="2051050"/>
          </a:xfrm>
          <a:prstGeom prst="rect">
            <a:avLst/>
          </a:prstGeom>
        </p:spPr>
      </p:pic>
      <p:pic>
        <p:nvPicPr>
          <p:cNvPr id="7" name="Picture 6"/>
          <p:cNvPicPr>
            <a:picLocks noChangeAspect="1"/>
          </p:cNvPicPr>
          <p:nvPr/>
        </p:nvPicPr>
        <p:blipFill>
          <a:blip r:embed="rId4"/>
          <a:stretch>
            <a:fillRect/>
          </a:stretch>
        </p:blipFill>
        <p:spPr>
          <a:xfrm>
            <a:off x="685800" y="4446979"/>
            <a:ext cx="6295442" cy="1914672"/>
          </a:xfrm>
          <a:prstGeom prst="rect">
            <a:avLst/>
          </a:prstGeom>
        </p:spPr>
      </p:pic>
      <p:sp>
        <p:nvSpPr>
          <p:cNvPr id="8" name="TextBox 7"/>
          <p:cNvSpPr txBox="1"/>
          <p:nvPr/>
        </p:nvSpPr>
        <p:spPr>
          <a:xfrm>
            <a:off x="152400" y="1548067"/>
            <a:ext cx="5370701" cy="400110"/>
          </a:xfrm>
          <a:prstGeom prst="rect">
            <a:avLst/>
          </a:prstGeom>
          <a:noFill/>
        </p:spPr>
        <p:txBody>
          <a:bodyPr wrap="none" rtlCol="0">
            <a:spAutoFit/>
          </a:bodyPr>
          <a:lstStyle/>
          <a:p>
            <a:pPr>
              <a:buNone/>
            </a:pPr>
            <a:r>
              <a:rPr lang="en-US" sz="2000" dirty="0"/>
              <a:t>Visual specification of calculation ranges</a:t>
            </a:r>
          </a:p>
        </p:txBody>
      </p:sp>
      <p:sp>
        <p:nvSpPr>
          <p:cNvPr id="9" name="TextBox 8"/>
          <p:cNvSpPr txBox="1"/>
          <p:nvPr/>
        </p:nvSpPr>
        <p:spPr>
          <a:xfrm>
            <a:off x="152400" y="3985546"/>
            <a:ext cx="6258445" cy="400110"/>
          </a:xfrm>
          <a:prstGeom prst="rect">
            <a:avLst/>
          </a:prstGeom>
          <a:noFill/>
        </p:spPr>
        <p:txBody>
          <a:bodyPr wrap="none" rtlCol="0">
            <a:spAutoFit/>
          </a:bodyPr>
          <a:lstStyle/>
          <a:p>
            <a:pPr>
              <a:buNone/>
            </a:pPr>
            <a:r>
              <a:rPr lang="en-US" sz="2000" dirty="0"/>
              <a:t>Duplicating calculations via direct manipulation</a:t>
            </a:r>
          </a:p>
        </p:txBody>
      </p:sp>
    </p:spTree>
    <p:extLst>
      <p:ext uri="{BB962C8B-B14F-4D97-AF65-F5344CB8AC3E}">
        <p14:creationId xmlns:p14="http://schemas.microsoft.com/office/powerpoint/2010/main" val="2076899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Exemplar: Complex calculations by direct manipulation (close mapping between problem-solving and environment)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23</a:t>
            </a:fld>
            <a:endParaRPr lang="en-GB"/>
          </a:p>
        </p:txBody>
      </p:sp>
      <p:pic>
        <p:nvPicPr>
          <p:cNvPr id="5" name="Picture 4"/>
          <p:cNvPicPr>
            <a:picLocks noChangeAspect="1"/>
          </p:cNvPicPr>
          <p:nvPr/>
        </p:nvPicPr>
        <p:blipFill>
          <a:blip r:embed="rId2"/>
          <a:stretch>
            <a:fillRect/>
          </a:stretch>
        </p:blipFill>
        <p:spPr>
          <a:xfrm>
            <a:off x="381000" y="2209800"/>
            <a:ext cx="7934739" cy="3048000"/>
          </a:xfrm>
          <a:prstGeom prst="rect">
            <a:avLst/>
          </a:prstGeom>
        </p:spPr>
      </p:pic>
    </p:spTree>
    <p:extLst>
      <p:ext uri="{BB962C8B-B14F-4D97-AF65-F5344CB8AC3E}">
        <p14:creationId xmlns:p14="http://schemas.microsoft.com/office/powerpoint/2010/main" val="206070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 Perception rather than calculation</a:t>
            </a:r>
          </a:p>
        </p:txBody>
      </p:sp>
      <p:sp>
        <p:nvSpPr>
          <p:cNvPr id="3" name="Content Placeholder 2"/>
          <p:cNvSpPr>
            <a:spLocks noGrp="1"/>
          </p:cNvSpPr>
          <p:nvPr>
            <p:ph idx="1"/>
          </p:nvPr>
        </p:nvSpPr>
        <p:spPr>
          <a:xfrm>
            <a:off x="152400" y="1671638"/>
            <a:ext cx="8839200" cy="1147762"/>
          </a:xfrm>
        </p:spPr>
        <p:txBody>
          <a:bodyPr/>
          <a:lstStyle/>
          <a:p>
            <a:pPr marL="0" indent="0">
              <a:buNone/>
            </a:pPr>
            <a:r>
              <a:rPr lang="en-US" dirty="0"/>
              <a:t>Provide visual alignment aids rather than making user count pixels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pic>
        <p:nvPicPr>
          <p:cNvPr id="5" name="Picture 4"/>
          <p:cNvPicPr>
            <a:picLocks noChangeAspect="1"/>
          </p:cNvPicPr>
          <p:nvPr/>
        </p:nvPicPr>
        <p:blipFill rotWithShape="1">
          <a:blip r:embed="rId3"/>
          <a:srcRect t="18347"/>
          <a:stretch/>
        </p:blipFill>
        <p:spPr>
          <a:xfrm>
            <a:off x="2286000" y="3423487"/>
            <a:ext cx="4876800" cy="2395451"/>
          </a:xfrm>
          <a:prstGeom prst="rect">
            <a:avLst/>
          </a:prstGeom>
        </p:spPr>
      </p:pic>
      <p:sp>
        <p:nvSpPr>
          <p:cNvPr id="6" name="Oval 5"/>
          <p:cNvSpPr/>
          <p:nvPr/>
        </p:nvSpPr>
        <p:spPr bwMode="auto">
          <a:xfrm>
            <a:off x="2286000" y="3429000"/>
            <a:ext cx="5105400" cy="5334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3404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Reading Question 3</a:t>
            </a:r>
          </a:p>
        </p:txBody>
      </p:sp>
      <p:sp>
        <p:nvSpPr>
          <p:cNvPr id="3" name="Content Placeholder 2"/>
          <p:cNvSpPr>
            <a:spLocks noGrp="1"/>
          </p:cNvSpPr>
          <p:nvPr>
            <p:ph idx="1"/>
          </p:nvPr>
        </p:nvSpPr>
        <p:spPr/>
        <p:txBody>
          <a:bodyPr/>
          <a:lstStyle/>
          <a:p>
            <a:pPr marL="514350" indent="-514350">
              <a:buAutoNum type="alphaLcParenBoth"/>
            </a:pPr>
            <a:r>
              <a:rPr lang="en-US" sz="2800" dirty="0"/>
              <a:t>According to the book, we learn faster when practice is </a:t>
            </a:r>
            <a:r>
              <a:rPr lang="en-US" sz="2800" u="sng" dirty="0"/>
              <a:t>			</a:t>
            </a:r>
            <a:r>
              <a:rPr lang="en-US" sz="2800" dirty="0"/>
              <a:t>. </a:t>
            </a:r>
          </a:p>
          <a:p>
            <a:pPr marL="514350" indent="-514350">
              <a:buFontTx/>
              <a:buAutoNum type="alphaLcParenBoth"/>
            </a:pPr>
            <a:r>
              <a:rPr lang="en-US" sz="2800" dirty="0"/>
              <a:t> According to the book, we learn faster when vocabulary is </a:t>
            </a:r>
            <a:r>
              <a:rPr lang="en-US" sz="2800" u="sng" dirty="0"/>
              <a:t>			</a:t>
            </a:r>
            <a:r>
              <a:rPr lang="en-US" sz="2800" dirty="0"/>
              <a:t>. </a:t>
            </a:r>
          </a:p>
          <a:p>
            <a:pPr marL="514350" indent="-514350">
              <a:buAutoNum type="alphaLcParenBoth"/>
            </a:pPr>
            <a:r>
              <a:rPr lang="en-US" sz="2800" dirty="0"/>
              <a:t> According to the book, we explore </a:t>
            </a:r>
            <a:r>
              <a:rPr lang="en-US" sz="2800" u="sng" dirty="0"/>
              <a:t>		</a:t>
            </a:r>
            <a:r>
              <a:rPr lang="en-US" sz="2800" dirty="0"/>
              <a:t> and learn </a:t>
            </a:r>
            <a:r>
              <a:rPr lang="en-US" sz="2800" u="sng" dirty="0"/>
              <a:t>		</a:t>
            </a:r>
            <a:r>
              <a:rPr lang="en-US" sz="2800" dirty="0"/>
              <a:t> when risk is </a:t>
            </a:r>
            <a:r>
              <a:rPr lang="en-US" sz="2800" i="1" u="sng" dirty="0"/>
              <a:t>		</a:t>
            </a:r>
            <a:r>
              <a:rPr lang="en-US" sz="2800" i="1" dirty="0"/>
              <a:t>.</a:t>
            </a:r>
            <a:endParaRPr lang="en-US" sz="2800"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25</a:t>
            </a:fld>
            <a:endParaRPr lang="en-GB"/>
          </a:p>
        </p:txBody>
      </p:sp>
    </p:spTree>
    <p:extLst>
      <p:ext uri="{BB962C8B-B14F-4D97-AF65-F5344CB8AC3E}">
        <p14:creationId xmlns:p14="http://schemas.microsoft.com/office/powerpoint/2010/main" val="204917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Reading Question 4</a:t>
            </a:r>
          </a:p>
        </p:txBody>
      </p:sp>
      <p:sp>
        <p:nvSpPr>
          <p:cNvPr id="3" name="Content Placeholder 2"/>
          <p:cNvSpPr>
            <a:spLocks noGrp="1"/>
          </p:cNvSpPr>
          <p:nvPr>
            <p:ph idx="1"/>
          </p:nvPr>
        </p:nvSpPr>
        <p:spPr/>
        <p:txBody>
          <a:bodyPr/>
          <a:lstStyle/>
          <a:p>
            <a:pPr marL="0" indent="0">
              <a:buNone/>
            </a:pPr>
            <a:r>
              <a:rPr lang="en-US" dirty="0"/>
              <a:t>How should user interfaces that users will use only infrequently be designed, as compared to user interfaces that users will use daily? </a:t>
            </a:r>
          </a:p>
          <a:p>
            <a:pPr marL="0" indent="0">
              <a:buNone/>
            </a:pPr>
            <a:endParaRPr lang="en-US" dirty="0"/>
          </a:p>
          <a:p>
            <a:pPr marL="0" indent="0">
              <a:buNone/>
            </a:pPr>
            <a:r>
              <a:rPr lang="en-US" dirty="0"/>
              <a:t>(State design strategy at a high level in a sentence or two.)</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26</a:t>
            </a:fld>
            <a:endParaRPr lang="en-GB"/>
          </a:p>
        </p:txBody>
      </p:sp>
    </p:spTree>
    <p:extLst>
      <p:ext uri="{BB962C8B-B14F-4D97-AF65-F5344CB8AC3E}">
        <p14:creationId xmlns:p14="http://schemas.microsoft.com/office/powerpoint/2010/main" val="545896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A94B2E7F-4D20-4A6E-8FC5-C4010F165A89}" type="slidenum">
              <a:rPr lang="en-GB"/>
              <a:pPr/>
              <a:t>27</a:t>
            </a:fld>
            <a:endParaRPr lang="en-GB"/>
          </a:p>
        </p:txBody>
      </p:sp>
      <p:sp>
        <p:nvSpPr>
          <p:cNvPr id="32771" name="Rectangle 2"/>
          <p:cNvSpPr>
            <a:spLocks noGrp="1" noChangeArrowheads="1"/>
          </p:cNvSpPr>
          <p:nvPr>
            <p:ph type="title"/>
          </p:nvPr>
        </p:nvSpPr>
        <p:spPr/>
        <p:txBody>
          <a:bodyPr/>
          <a:lstStyle/>
          <a:p>
            <a:pPr eaLnBrk="1" hangingPunct="1"/>
            <a:r>
              <a:rPr lang="en-US" dirty="0"/>
              <a:t>Two ways of thinking about learning</a:t>
            </a:r>
            <a:endParaRPr lang="en-US" sz="2400" dirty="0"/>
          </a:p>
        </p:txBody>
      </p:sp>
      <p:sp>
        <p:nvSpPr>
          <p:cNvPr id="32772" name="Rectangle 3"/>
          <p:cNvSpPr>
            <a:spLocks noGrp="1" noChangeArrowheads="1"/>
          </p:cNvSpPr>
          <p:nvPr>
            <p:ph type="body" idx="1"/>
          </p:nvPr>
        </p:nvSpPr>
        <p:spPr>
          <a:xfrm>
            <a:off x="152400" y="1595484"/>
            <a:ext cx="8839200" cy="4652962"/>
          </a:xfrm>
        </p:spPr>
        <p:txBody>
          <a:bodyPr/>
          <a:lstStyle/>
          <a:p>
            <a:pPr marL="514350" indent="-514350" eaLnBrk="1" hangingPunct="1">
              <a:buFont typeface="+mj-lt"/>
              <a:buAutoNum type="arabicPeriod"/>
            </a:pPr>
            <a:r>
              <a:rPr lang="en-US" sz="2800" dirty="0"/>
              <a:t>Knowledge acquisition</a:t>
            </a:r>
          </a:p>
          <a:p>
            <a:pPr lvl="1" eaLnBrk="1" hangingPunct="1"/>
            <a:r>
              <a:rPr lang="en-US" sz="2200" dirty="0"/>
              <a:t>Learning = becoming an expert</a:t>
            </a:r>
          </a:p>
          <a:p>
            <a:pPr lvl="1" eaLnBrk="1" hangingPunct="1"/>
            <a:r>
              <a:rPr lang="en-US" sz="2200" dirty="0"/>
              <a:t>What is learned interacts with what is already known</a:t>
            </a:r>
          </a:p>
          <a:p>
            <a:pPr lvl="2" eaLnBrk="1" hangingPunct="1"/>
            <a:r>
              <a:rPr lang="en-US" sz="2200" dirty="0"/>
              <a:t>Transfer of training</a:t>
            </a:r>
          </a:p>
          <a:p>
            <a:pPr lvl="2" eaLnBrk="1" hangingPunct="1"/>
            <a:r>
              <a:rPr lang="en-US" sz="2200" dirty="0"/>
              <a:t>Metaphor/analogy</a:t>
            </a:r>
          </a:p>
          <a:p>
            <a:pPr lvl="2" eaLnBrk="1" hangingPunct="1"/>
            <a:r>
              <a:rPr lang="en-US" sz="2200" dirty="0"/>
              <a:t>Misconceptions – Incongruities between current situation and what is already known</a:t>
            </a:r>
          </a:p>
          <a:p>
            <a:pPr marL="514350" indent="-514350" eaLnBrk="1" hangingPunct="1">
              <a:buFont typeface="+mj-lt"/>
              <a:buAutoNum type="arabicPeriod"/>
            </a:pPr>
            <a:r>
              <a:rPr lang="en-US" sz="2800" dirty="0"/>
              <a:t>Performance improvement</a:t>
            </a:r>
          </a:p>
          <a:p>
            <a:pPr lvl="1" eaLnBrk="1" hangingPunct="1"/>
            <a:r>
              <a:rPr lang="en-US" sz="2200" dirty="0"/>
              <a:t>Affects perception, motor behavior, cognition</a:t>
            </a:r>
          </a:p>
          <a:p>
            <a:pPr lvl="1" eaLnBrk="1" hangingPunct="1"/>
            <a:r>
              <a:rPr lang="en-US" sz="2200" dirty="0"/>
              <a:t>Initially, System 2 is in control (conscious behavior)</a:t>
            </a:r>
          </a:p>
          <a:p>
            <a:pPr lvl="1" eaLnBrk="1" hangingPunct="1"/>
            <a:r>
              <a:rPr lang="en-US" sz="2200" dirty="0"/>
              <a:t>As performance improves, System 1 can take over (routinized behavior)</a:t>
            </a:r>
          </a:p>
          <a:p>
            <a:endParaRPr lang="en-US" sz="3000" dirty="0"/>
          </a:p>
        </p:txBody>
      </p:sp>
    </p:spTree>
    <p:extLst>
      <p:ext uri="{BB962C8B-B14F-4D97-AF65-F5344CB8AC3E}">
        <p14:creationId xmlns:p14="http://schemas.microsoft.com/office/powerpoint/2010/main" val="206615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Learning as knowledge acquisition: Experts act differently from novices</a:t>
            </a:r>
          </a:p>
        </p:txBody>
      </p:sp>
      <p:sp>
        <p:nvSpPr>
          <p:cNvPr id="3" name="Content Placeholder 2"/>
          <p:cNvSpPr>
            <a:spLocks noGrp="1"/>
          </p:cNvSpPr>
          <p:nvPr>
            <p:ph idx="1"/>
          </p:nvPr>
        </p:nvSpPr>
        <p:spPr>
          <a:xfrm>
            <a:off x="65928" y="1483659"/>
            <a:ext cx="6411072" cy="4652962"/>
          </a:xfrm>
        </p:spPr>
        <p:txBody>
          <a:bodyPr/>
          <a:lstStyle/>
          <a:p>
            <a:r>
              <a:rPr lang="en-US" sz="2600" dirty="0"/>
              <a:t>Can retrieve knowledge fluently in context</a:t>
            </a:r>
          </a:p>
          <a:p>
            <a:r>
              <a:rPr lang="en-US" sz="2600" dirty="0"/>
              <a:t>Knowledge organized into core concepts rather than facts, formulas, syntax</a:t>
            </a:r>
          </a:p>
          <a:p>
            <a:r>
              <a:rPr lang="en-US" sz="2600" dirty="0"/>
              <a:t>Able to recognize meaningful patterns of information (“chunking”)</a:t>
            </a:r>
          </a:p>
          <a:p>
            <a:pPr lvl="1"/>
            <a:r>
              <a:rPr lang="en-US" sz="2400" dirty="0"/>
              <a:t>Expert chunks are large and semantically rich</a:t>
            </a:r>
          </a:p>
          <a:p>
            <a:pPr lvl="1"/>
            <a:r>
              <a:rPr lang="en-US" sz="2400" dirty="0"/>
              <a:t>Novice chunks are small and focused on syntactic features</a:t>
            </a:r>
          </a:p>
          <a:p>
            <a:endParaRPr lang="en-US" sz="26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28</a:t>
            </a:fld>
            <a:endParaRPr lang="en-GB"/>
          </a:p>
        </p:txBody>
      </p:sp>
      <p:pic>
        <p:nvPicPr>
          <p:cNvPr id="39940" name="Picture 4" descr="http://chucksblog.typepad.com/.a/6a00d83451be8f69e201b8d0997c11970c-800w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467422"/>
            <a:ext cx="4381500" cy="26854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67550" y="4998968"/>
            <a:ext cx="609600" cy="307777"/>
          </a:xfrm>
          <a:prstGeom prst="rect">
            <a:avLst/>
          </a:prstGeom>
          <a:noFill/>
        </p:spPr>
        <p:txBody>
          <a:bodyPr wrap="square" rtlCol="0">
            <a:spAutoFit/>
          </a:bodyPr>
          <a:lstStyle/>
          <a:p>
            <a:pPr>
              <a:buNone/>
            </a:pPr>
            <a:r>
              <a:rPr lang="en-US" sz="1400" dirty="0"/>
              <a:t>(5)</a:t>
            </a:r>
          </a:p>
        </p:txBody>
      </p:sp>
    </p:spTree>
    <p:extLst>
      <p:ext uri="{BB962C8B-B14F-4D97-AF65-F5344CB8AC3E}">
        <p14:creationId xmlns:p14="http://schemas.microsoft.com/office/powerpoint/2010/main" val="187038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Expert chunks in chess and electronics</a:t>
            </a:r>
          </a:p>
        </p:txBody>
      </p:sp>
      <p:sp>
        <p:nvSpPr>
          <p:cNvPr id="3" name="Content Placeholder 2"/>
          <p:cNvSpPr>
            <a:spLocks noGrp="1"/>
          </p:cNvSpPr>
          <p:nvPr>
            <p:ph idx="1"/>
          </p:nvPr>
        </p:nvSpPr>
        <p:spPr/>
        <p:txBody>
          <a:bodyPr/>
          <a:lstStyle/>
          <a:p>
            <a:pPr marL="0" indent="0">
              <a:buNone/>
            </a:pPr>
            <a:r>
              <a:rPr lang="en-US" sz="2400" dirty="0"/>
              <a:t>     Chess expert		       Electronics technician</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29</a:t>
            </a:fld>
            <a:endParaRPr lang="en-GB"/>
          </a:p>
        </p:txBody>
      </p:sp>
      <p:pic>
        <p:nvPicPr>
          <p:cNvPr id="6" name="Content Placeholder 4"/>
          <p:cNvPicPr>
            <a:picLocks noChangeAspect="1"/>
          </p:cNvPicPr>
          <p:nvPr/>
        </p:nvPicPr>
        <p:blipFill>
          <a:blip r:embed="rId3"/>
          <a:srcRect t="4720" b="4720"/>
          <a:stretch>
            <a:fillRect/>
          </a:stretch>
        </p:blipFill>
        <p:spPr>
          <a:xfrm>
            <a:off x="4343400" y="2819400"/>
            <a:ext cx="4390065" cy="2359660"/>
          </a:xfrm>
          <a:prstGeom prst="rect">
            <a:avLst/>
          </a:prstGeom>
        </p:spPr>
      </p:pic>
      <p:pic>
        <p:nvPicPr>
          <p:cNvPr id="7" name="Picture 11" descr="KasparovVKarpov1986.png                                        0039E1DB Mac G4 HD                      BBA76D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398058"/>
            <a:ext cx="3646695" cy="369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75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&amp; Decision-making</a:t>
            </a:r>
            <a:br>
              <a:rPr lang="en-US" sz="3200" dirty="0"/>
            </a:br>
            <a:r>
              <a:rPr lang="en-US" sz="3200" dirty="0"/>
              <a:t>(Johnson 10-12)</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 for today’s class</a:t>
            </a:r>
          </a:p>
          <a:p>
            <a:pPr marL="744538" indent="-744538">
              <a:buFont typeface="+mj-lt"/>
              <a:buAutoNum type="arabicPeriod"/>
            </a:pPr>
            <a:r>
              <a:rPr lang="en-US" dirty="0"/>
              <a:t>Human subconscious and conscious minds, and their implications for design (Johnson 10)</a:t>
            </a:r>
          </a:p>
          <a:p>
            <a:pPr marL="744538" indent="-744538">
              <a:buFont typeface="+mj-lt"/>
              <a:buAutoNum type="arabicPeriod"/>
            </a:pPr>
            <a:r>
              <a:rPr lang="en-US" dirty="0"/>
              <a:t>How humans learn, and implications for design (Johnson 11)</a:t>
            </a:r>
          </a:p>
          <a:p>
            <a:pPr marL="744538" indent="-744538">
              <a:buFont typeface="+mj-lt"/>
              <a:buAutoNum type="arabicPeriod"/>
            </a:pPr>
            <a:r>
              <a:rPr lang="en-US" dirty="0"/>
              <a:t>Human decision-making and implications for design (Johnson 12)</a:t>
            </a:r>
          </a:p>
        </p:txBody>
      </p:sp>
    </p:spTree>
    <p:extLst>
      <p:ext uri="{BB962C8B-B14F-4D97-AF65-F5344CB8AC3E}">
        <p14:creationId xmlns:p14="http://schemas.microsoft.com/office/powerpoint/2010/main" val="2693707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200" dirty="0"/>
              <a:t>Getting from novice to expert:</a:t>
            </a:r>
            <a:br>
              <a:rPr lang="en-US" sz="3200" dirty="0"/>
            </a:br>
            <a:r>
              <a:rPr lang="en-US" sz="3200" i="1" dirty="0"/>
              <a:t>Constructivist learning theory </a:t>
            </a:r>
            <a:r>
              <a:rPr lang="en-US" sz="3200" dirty="0"/>
              <a:t>(Piaget)</a:t>
            </a:r>
            <a:endParaRPr lang="en-US" sz="3200" i="1" dirty="0"/>
          </a:p>
        </p:txBody>
      </p:sp>
      <p:sp>
        <p:nvSpPr>
          <p:cNvPr id="35843" name="Content Placeholder 2"/>
          <p:cNvSpPr>
            <a:spLocks noGrp="1"/>
          </p:cNvSpPr>
          <p:nvPr>
            <p:ph idx="1"/>
          </p:nvPr>
        </p:nvSpPr>
        <p:spPr/>
        <p:txBody>
          <a:bodyPr/>
          <a:lstStyle/>
          <a:p>
            <a:pPr eaLnBrk="1" hangingPunct="1"/>
            <a:r>
              <a:rPr lang="en-US" sz="2400" dirty="0"/>
              <a:t>People actively create their own understandings by interacting with their environment </a:t>
            </a:r>
          </a:p>
          <a:p>
            <a:pPr lvl="1" eaLnBrk="1" hangingPunct="1"/>
            <a:r>
              <a:rPr lang="en-US" sz="2400"/>
              <a:t>When one’s experience aligns with one’s current knowledge framework, one </a:t>
            </a:r>
            <a:r>
              <a:rPr lang="en-US" sz="2400" i="1"/>
              <a:t>assimilates </a:t>
            </a:r>
            <a:r>
              <a:rPr lang="en-US" sz="2400"/>
              <a:t>the experience without changing the framework</a:t>
            </a:r>
            <a:endParaRPr lang="en-US" sz="2400" i="1"/>
          </a:p>
          <a:p>
            <a:pPr lvl="1" eaLnBrk="1" hangingPunct="1"/>
            <a:r>
              <a:rPr lang="en-US" sz="2400" dirty="0"/>
              <a:t>When one’s experience contradicts one’s current knowledge framework, one </a:t>
            </a:r>
            <a:r>
              <a:rPr lang="en-US" sz="2400" i="1" dirty="0"/>
              <a:t>accommodates </a:t>
            </a:r>
            <a:r>
              <a:rPr lang="en-US" sz="2400" dirty="0"/>
              <a:t>the experience by modifying one’s framework. </a:t>
            </a:r>
          </a:p>
          <a:p>
            <a:pPr eaLnBrk="1" hangingPunct="1"/>
            <a:r>
              <a:rPr lang="en-US" sz="2800" i="1" dirty="0"/>
              <a:t>Social constructivism </a:t>
            </a:r>
            <a:r>
              <a:rPr lang="en-US" sz="2800" dirty="0"/>
              <a:t>takes this further by suggesting that knowledge is constructed through social interaction</a:t>
            </a:r>
            <a:endParaRPr lang="en-US" sz="2800" i="1" dirty="0"/>
          </a:p>
          <a:p>
            <a:pPr eaLnBrk="1" hangingPunct="1"/>
            <a:endParaRPr lang="en-US" dirty="0"/>
          </a:p>
        </p:txBody>
      </p:sp>
      <p:sp>
        <p:nvSpPr>
          <p:cNvPr id="35844" name="Slide Number Placeholder 3"/>
          <p:cNvSpPr>
            <a:spLocks noGrp="1"/>
          </p:cNvSpPr>
          <p:nvPr>
            <p:ph type="sldNum" sz="quarter" idx="10"/>
          </p:nvPr>
        </p:nvSpPr>
        <p:spPr>
          <a:noFill/>
        </p:spPr>
        <p:txBody>
          <a:bodyPr/>
          <a:lstStyle/>
          <a:p>
            <a:fld id="{E5669922-2566-4C31-83D1-FEB924CEE8E2}" type="slidenum">
              <a:rPr lang="en-GB"/>
              <a:pPr/>
              <a:t>30</a:t>
            </a:fld>
            <a:endParaRPr lang="en-GB"/>
          </a:p>
        </p:txBody>
      </p:sp>
    </p:spTree>
    <p:extLst>
      <p:ext uri="{BB962C8B-B14F-4D97-AF65-F5344CB8AC3E}">
        <p14:creationId xmlns:p14="http://schemas.microsoft.com/office/powerpoint/2010/main" val="2479999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1A821656-0C27-49E0-B5A9-AD36C914E9D7}" type="slidenum">
              <a:rPr lang="en-GB"/>
              <a:pPr/>
              <a:t>31</a:t>
            </a:fld>
            <a:endParaRPr lang="en-GB"/>
          </a:p>
        </p:txBody>
      </p:sp>
      <p:sp>
        <p:nvSpPr>
          <p:cNvPr id="38915" name="Rectangle 2"/>
          <p:cNvSpPr>
            <a:spLocks noGrp="1" noChangeArrowheads="1"/>
          </p:cNvSpPr>
          <p:nvPr>
            <p:ph type="title"/>
          </p:nvPr>
        </p:nvSpPr>
        <p:spPr/>
        <p:txBody>
          <a:bodyPr/>
          <a:lstStyle/>
          <a:p>
            <a:pPr eaLnBrk="1" hangingPunct="1"/>
            <a:r>
              <a:rPr lang="en-US" dirty="0"/>
              <a:t>Design implication:</a:t>
            </a:r>
            <a:br>
              <a:rPr lang="en-US" dirty="0"/>
            </a:br>
            <a:r>
              <a:rPr lang="en-US" sz="3200" dirty="0"/>
              <a:t>Constructivist learning environments</a:t>
            </a:r>
          </a:p>
        </p:txBody>
      </p:sp>
      <p:pic>
        <p:nvPicPr>
          <p:cNvPr id="38917" name="Picture 2" descr="OSBLE mockup"/>
          <p:cNvPicPr>
            <a:picLocks noChangeAspect="1" noChangeArrowheads="1"/>
          </p:cNvPicPr>
          <p:nvPr/>
        </p:nvPicPr>
        <p:blipFill>
          <a:blip r:embed="rId3" cstate="print"/>
          <a:srcRect/>
          <a:stretch>
            <a:fillRect/>
          </a:stretch>
        </p:blipFill>
        <p:spPr bwMode="auto">
          <a:xfrm>
            <a:off x="1600200" y="1571052"/>
            <a:ext cx="5943600" cy="4745196"/>
          </a:xfrm>
          <a:prstGeom prst="rect">
            <a:avLst/>
          </a:prstGeom>
          <a:noFill/>
          <a:ln w="9525">
            <a:noFill/>
            <a:miter lim="800000"/>
            <a:headEnd/>
            <a:tailEnd/>
          </a:ln>
        </p:spPr>
      </p:pic>
    </p:spTree>
    <p:extLst>
      <p:ext uri="{BB962C8B-B14F-4D97-AF65-F5344CB8AC3E}">
        <p14:creationId xmlns:p14="http://schemas.microsoft.com/office/powerpoint/2010/main" val="451836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Learning as performance improvement: Important factors at UI level</a:t>
            </a:r>
          </a:p>
        </p:txBody>
      </p:sp>
      <p:sp>
        <p:nvSpPr>
          <p:cNvPr id="3" name="Content Placeholder 2"/>
          <p:cNvSpPr>
            <a:spLocks noGrp="1"/>
          </p:cNvSpPr>
          <p:nvPr>
            <p:ph idx="1"/>
          </p:nvPr>
        </p:nvSpPr>
        <p:spPr/>
        <p:txBody>
          <a:bodyPr/>
          <a:lstStyle/>
          <a:p>
            <a:r>
              <a:rPr lang="en-US" i="1" dirty="0"/>
              <a:t>Practice</a:t>
            </a:r>
          </a:p>
          <a:p>
            <a:r>
              <a:rPr lang="en-US" dirty="0"/>
              <a:t>Clear focus on tasks, not task environment</a:t>
            </a:r>
          </a:p>
          <a:p>
            <a:r>
              <a:rPr lang="en-US" dirty="0"/>
              <a:t>Vocabulary that matches tasks</a:t>
            </a:r>
          </a:p>
          <a:p>
            <a:r>
              <a:rPr lang="en-US" dirty="0"/>
              <a:t>Ability to learn through exploration (no adverse effects from trying things)</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32</a:t>
            </a:fld>
            <a:endParaRPr lang="en-GB"/>
          </a:p>
        </p:txBody>
      </p:sp>
    </p:spTree>
    <p:extLst>
      <p:ext uri="{BB962C8B-B14F-4D97-AF65-F5344CB8AC3E}">
        <p14:creationId xmlns:p14="http://schemas.microsoft.com/office/powerpoint/2010/main" val="460200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Clicker: How do you think task completion time varies with amount of practice?</a:t>
            </a:r>
          </a:p>
        </p:txBody>
      </p:sp>
      <p:sp>
        <p:nvSpPr>
          <p:cNvPr id="3" name="Content Placeholder 2"/>
          <p:cNvSpPr>
            <a:spLocks noGrp="1"/>
          </p:cNvSpPr>
          <p:nvPr>
            <p:ph idx="1"/>
          </p:nvPr>
        </p:nvSpPr>
        <p:spPr>
          <a:xfrm>
            <a:off x="152400" y="1608931"/>
            <a:ext cx="8839200" cy="4652962"/>
          </a:xfrm>
        </p:spPr>
        <p:txBody>
          <a:bodyPr/>
          <a:lstStyle/>
          <a:p>
            <a:pPr marL="571500" indent="-571500">
              <a:buAutoNum type="alphaUcPeriod"/>
            </a:pPr>
            <a:r>
              <a:rPr lang="en-US" dirty="0"/>
              <a:t>Task completion time linearly decreases with practice</a:t>
            </a:r>
          </a:p>
          <a:p>
            <a:pPr marL="571500" indent="-571500">
              <a:buAutoNum type="alphaUcPeriod"/>
            </a:pPr>
            <a:r>
              <a:rPr lang="en-US" dirty="0"/>
              <a:t>Task completion time remains unchanged with practice</a:t>
            </a:r>
          </a:p>
          <a:p>
            <a:pPr marL="571500" indent="-571500">
              <a:buAutoNum type="alphaUcPeriod"/>
            </a:pPr>
            <a:r>
              <a:rPr lang="en-US" dirty="0"/>
              <a:t>Task completion time decreases </a:t>
            </a:r>
            <a:r>
              <a:rPr lang="en-US" dirty="0" err="1"/>
              <a:t>quadratically</a:t>
            </a:r>
            <a:r>
              <a:rPr lang="en-US" dirty="0"/>
              <a:t> with practice</a:t>
            </a:r>
          </a:p>
          <a:p>
            <a:pPr marL="571500" indent="-571500">
              <a:buAutoNum type="alphaUcPeriod"/>
            </a:pPr>
            <a:r>
              <a:rPr lang="en-US" dirty="0"/>
              <a:t>Task completion time decays exponentially with practice</a:t>
            </a:r>
          </a:p>
          <a:p>
            <a:pPr marL="571500" indent="-571500">
              <a:buAutoNum type="alphaUcPeriod"/>
            </a:pPr>
            <a:r>
              <a:rPr lang="en-US" dirty="0"/>
              <a:t>None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33</a:t>
            </a:fld>
            <a:endParaRPr lang="en-GB"/>
          </a:p>
        </p:txBody>
      </p:sp>
    </p:spTree>
    <p:extLst>
      <p:ext uri="{BB962C8B-B14F-4D97-AF65-F5344CB8AC3E}">
        <p14:creationId xmlns:p14="http://schemas.microsoft.com/office/powerpoint/2010/main" val="2847136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DB5B1114-F3EF-42FC-94A1-A2FAFEEAA732}" type="slidenum">
              <a:rPr lang="en-GB"/>
              <a:pPr/>
              <a:t>34</a:t>
            </a:fld>
            <a:endParaRPr lang="en-GB"/>
          </a:p>
        </p:txBody>
      </p:sp>
      <p:sp>
        <p:nvSpPr>
          <p:cNvPr id="33795" name="Rectangle 2"/>
          <p:cNvSpPr>
            <a:spLocks noGrp="1" noChangeArrowheads="1"/>
          </p:cNvSpPr>
          <p:nvPr>
            <p:ph type="title"/>
          </p:nvPr>
        </p:nvSpPr>
        <p:spPr/>
        <p:txBody>
          <a:bodyPr/>
          <a:lstStyle/>
          <a:p>
            <a:pPr eaLnBrk="1" hangingPunct="1"/>
            <a:r>
              <a:rPr lang="en-US" dirty="0"/>
              <a:t>Practice: The Learning Curve</a:t>
            </a:r>
            <a:endParaRPr lang="en-US" sz="2400" dirty="0"/>
          </a:p>
        </p:txBody>
      </p:sp>
      <p:sp>
        <p:nvSpPr>
          <p:cNvPr id="33796" name="Rectangle 3"/>
          <p:cNvSpPr>
            <a:spLocks noGrp="1" noChangeArrowheads="1"/>
          </p:cNvSpPr>
          <p:nvPr>
            <p:ph type="body" idx="1"/>
          </p:nvPr>
        </p:nvSpPr>
        <p:spPr>
          <a:xfrm>
            <a:off x="152400" y="1524000"/>
            <a:ext cx="8839200" cy="4652963"/>
          </a:xfrm>
        </p:spPr>
        <p:txBody>
          <a:bodyPr/>
          <a:lstStyle/>
          <a:p>
            <a:pPr eaLnBrk="1" hangingPunct="1"/>
            <a:r>
              <a:rPr lang="en-US" sz="2800" dirty="0"/>
              <a:t>The “learning curve”</a:t>
            </a:r>
          </a:p>
        </p:txBody>
      </p:sp>
      <p:sp>
        <p:nvSpPr>
          <p:cNvPr id="33797" name="Line 4"/>
          <p:cNvSpPr>
            <a:spLocks noChangeShapeType="1"/>
          </p:cNvSpPr>
          <p:nvPr/>
        </p:nvSpPr>
        <p:spPr bwMode="auto">
          <a:xfrm>
            <a:off x="2209800" y="1981200"/>
            <a:ext cx="0" cy="3276600"/>
          </a:xfrm>
          <a:prstGeom prst="line">
            <a:avLst/>
          </a:prstGeom>
          <a:noFill/>
          <a:ln w="28575">
            <a:solidFill>
              <a:schemeClr val="tx1"/>
            </a:solidFill>
            <a:round/>
            <a:headEnd/>
            <a:tailEnd/>
          </a:ln>
        </p:spPr>
        <p:txBody>
          <a:bodyPr/>
          <a:lstStyle/>
          <a:p>
            <a:endParaRPr lang="en-US"/>
          </a:p>
        </p:txBody>
      </p:sp>
      <p:sp>
        <p:nvSpPr>
          <p:cNvPr id="33798" name="Line 5"/>
          <p:cNvSpPr>
            <a:spLocks noChangeShapeType="1"/>
          </p:cNvSpPr>
          <p:nvPr/>
        </p:nvSpPr>
        <p:spPr bwMode="auto">
          <a:xfrm>
            <a:off x="2209800" y="5257800"/>
            <a:ext cx="5943600" cy="0"/>
          </a:xfrm>
          <a:prstGeom prst="line">
            <a:avLst/>
          </a:prstGeom>
          <a:noFill/>
          <a:ln w="28575">
            <a:solidFill>
              <a:schemeClr val="tx1"/>
            </a:solidFill>
            <a:round/>
            <a:headEnd/>
            <a:tailEnd/>
          </a:ln>
        </p:spPr>
        <p:txBody>
          <a:bodyPr/>
          <a:lstStyle/>
          <a:p>
            <a:endParaRPr lang="en-US"/>
          </a:p>
        </p:txBody>
      </p:sp>
      <p:sp>
        <p:nvSpPr>
          <p:cNvPr id="33799" name="Text Box 10"/>
          <p:cNvSpPr txBox="1">
            <a:spLocks noChangeArrowheads="1"/>
          </p:cNvSpPr>
          <p:nvPr/>
        </p:nvSpPr>
        <p:spPr bwMode="auto">
          <a:xfrm>
            <a:off x="609600" y="3733800"/>
            <a:ext cx="1447800" cy="915988"/>
          </a:xfrm>
          <a:prstGeom prst="rect">
            <a:avLst/>
          </a:prstGeom>
          <a:noFill/>
          <a:ln w="9525">
            <a:noFill/>
            <a:miter lim="800000"/>
            <a:headEnd/>
            <a:tailEnd/>
          </a:ln>
        </p:spPr>
        <p:txBody>
          <a:bodyPr>
            <a:spAutoFit/>
          </a:bodyPr>
          <a:lstStyle/>
          <a:p>
            <a:pPr>
              <a:buNone/>
            </a:pPr>
            <a:r>
              <a:rPr lang="en-US" sz="1800" b="0" dirty="0"/>
              <a:t>Time to Perform Task</a:t>
            </a:r>
          </a:p>
        </p:txBody>
      </p:sp>
      <p:sp>
        <p:nvSpPr>
          <p:cNvPr id="33800" name="Text Box 11"/>
          <p:cNvSpPr txBox="1">
            <a:spLocks noChangeArrowheads="1"/>
          </p:cNvSpPr>
          <p:nvPr/>
        </p:nvSpPr>
        <p:spPr bwMode="auto">
          <a:xfrm>
            <a:off x="990600" y="5257800"/>
            <a:ext cx="7696200" cy="336550"/>
          </a:xfrm>
          <a:prstGeom prst="rect">
            <a:avLst/>
          </a:prstGeom>
          <a:noFill/>
          <a:ln w="9525">
            <a:noFill/>
            <a:miter lim="800000"/>
            <a:headEnd/>
            <a:tailEnd/>
          </a:ln>
        </p:spPr>
        <p:txBody>
          <a:bodyPr>
            <a:spAutoFit/>
          </a:bodyPr>
          <a:lstStyle/>
          <a:p>
            <a:pPr algn="ctr">
              <a:buNone/>
            </a:pPr>
            <a:r>
              <a:rPr lang="en-US" sz="1600" b="0" dirty="0"/>
              <a:t>Number of Repetitions</a:t>
            </a:r>
          </a:p>
        </p:txBody>
      </p:sp>
      <p:sp>
        <p:nvSpPr>
          <p:cNvPr id="33801" name="Text Box 12"/>
          <p:cNvSpPr txBox="1">
            <a:spLocks noChangeArrowheads="1"/>
          </p:cNvSpPr>
          <p:nvPr/>
        </p:nvSpPr>
        <p:spPr bwMode="auto">
          <a:xfrm>
            <a:off x="1828800" y="5486400"/>
            <a:ext cx="2057400" cy="523220"/>
          </a:xfrm>
          <a:prstGeom prst="rect">
            <a:avLst/>
          </a:prstGeom>
          <a:noFill/>
          <a:ln w="9525">
            <a:noFill/>
            <a:miter lim="800000"/>
            <a:headEnd/>
            <a:tailEnd/>
          </a:ln>
        </p:spPr>
        <p:txBody>
          <a:bodyPr>
            <a:spAutoFit/>
          </a:bodyPr>
          <a:lstStyle/>
          <a:p>
            <a:pPr algn="ctr">
              <a:buNone/>
            </a:pPr>
            <a:r>
              <a:rPr lang="en-US" sz="1400" dirty="0"/>
              <a:t>Problem-Solving</a:t>
            </a:r>
            <a:br>
              <a:rPr lang="en-US" sz="1400" dirty="0"/>
            </a:br>
            <a:r>
              <a:rPr lang="en-US" sz="1400" dirty="0"/>
              <a:t>(Steps Uncertain)</a:t>
            </a:r>
          </a:p>
        </p:txBody>
      </p:sp>
      <p:sp>
        <p:nvSpPr>
          <p:cNvPr id="33802" name="Line 13"/>
          <p:cNvSpPr>
            <a:spLocks noChangeShapeType="1"/>
          </p:cNvSpPr>
          <p:nvPr/>
        </p:nvSpPr>
        <p:spPr bwMode="auto">
          <a:xfrm>
            <a:off x="3802063" y="5865813"/>
            <a:ext cx="1981200" cy="0"/>
          </a:xfrm>
          <a:prstGeom prst="line">
            <a:avLst/>
          </a:prstGeom>
          <a:noFill/>
          <a:ln w="25400" cap="rnd">
            <a:solidFill>
              <a:schemeClr val="tx1"/>
            </a:solidFill>
            <a:prstDash val="sysDot"/>
            <a:round/>
            <a:headEnd/>
            <a:tailEnd type="triangle" w="med" len="med"/>
          </a:ln>
        </p:spPr>
        <p:txBody>
          <a:bodyPr/>
          <a:lstStyle/>
          <a:p>
            <a:endParaRPr lang="en-US"/>
          </a:p>
        </p:txBody>
      </p:sp>
      <p:sp>
        <p:nvSpPr>
          <p:cNvPr id="33803" name="Text Box 14"/>
          <p:cNvSpPr txBox="1">
            <a:spLocks noChangeArrowheads="1"/>
          </p:cNvSpPr>
          <p:nvPr/>
        </p:nvSpPr>
        <p:spPr bwMode="auto">
          <a:xfrm>
            <a:off x="5715000" y="5486400"/>
            <a:ext cx="2057400" cy="523220"/>
          </a:xfrm>
          <a:prstGeom prst="rect">
            <a:avLst/>
          </a:prstGeom>
          <a:noFill/>
          <a:ln w="9525">
            <a:noFill/>
            <a:miter lim="800000"/>
            <a:headEnd/>
            <a:tailEnd/>
          </a:ln>
        </p:spPr>
        <p:txBody>
          <a:bodyPr>
            <a:spAutoFit/>
          </a:bodyPr>
          <a:lstStyle/>
          <a:p>
            <a:pPr algn="ctr">
              <a:buNone/>
            </a:pPr>
            <a:r>
              <a:rPr lang="en-US" sz="1400" dirty="0"/>
              <a:t>Cognitive Skill</a:t>
            </a:r>
            <a:br>
              <a:rPr lang="en-US" sz="1400" dirty="0"/>
            </a:br>
            <a:r>
              <a:rPr lang="en-US" sz="1400" dirty="0"/>
              <a:t>(Steps </a:t>
            </a:r>
            <a:r>
              <a:rPr lang="en-US" sz="1400" dirty="0" err="1"/>
              <a:t>Routinized</a:t>
            </a:r>
            <a:r>
              <a:rPr lang="en-US" sz="1400" dirty="0"/>
              <a:t>)</a:t>
            </a:r>
          </a:p>
        </p:txBody>
      </p:sp>
      <p:sp>
        <p:nvSpPr>
          <p:cNvPr id="33804" name="Text Box 15"/>
          <p:cNvSpPr txBox="1">
            <a:spLocks noChangeArrowheads="1"/>
          </p:cNvSpPr>
          <p:nvPr/>
        </p:nvSpPr>
        <p:spPr bwMode="auto">
          <a:xfrm>
            <a:off x="1905000" y="6019800"/>
            <a:ext cx="1600200" cy="461665"/>
          </a:xfrm>
          <a:prstGeom prst="rect">
            <a:avLst/>
          </a:prstGeom>
          <a:noFill/>
          <a:ln w="9525">
            <a:noFill/>
            <a:miter lim="800000"/>
            <a:headEnd/>
            <a:tailEnd/>
          </a:ln>
        </p:spPr>
        <p:txBody>
          <a:bodyPr>
            <a:spAutoFit/>
          </a:bodyPr>
          <a:lstStyle/>
          <a:p>
            <a:pPr algn="ctr">
              <a:buNone/>
            </a:pPr>
            <a:r>
              <a:rPr lang="en-US" dirty="0"/>
              <a:t>NOVICE</a:t>
            </a:r>
          </a:p>
        </p:txBody>
      </p:sp>
      <p:sp>
        <p:nvSpPr>
          <p:cNvPr id="33805" name="Text Box 16"/>
          <p:cNvSpPr txBox="1">
            <a:spLocks noChangeArrowheads="1"/>
          </p:cNvSpPr>
          <p:nvPr/>
        </p:nvSpPr>
        <p:spPr bwMode="auto">
          <a:xfrm>
            <a:off x="3886200" y="6019800"/>
            <a:ext cx="1600200" cy="461665"/>
          </a:xfrm>
          <a:prstGeom prst="rect">
            <a:avLst/>
          </a:prstGeom>
          <a:noFill/>
          <a:ln w="9525">
            <a:noFill/>
            <a:miter lim="800000"/>
            <a:headEnd/>
            <a:tailEnd/>
          </a:ln>
        </p:spPr>
        <p:txBody>
          <a:bodyPr>
            <a:spAutoFit/>
          </a:bodyPr>
          <a:lstStyle/>
          <a:p>
            <a:pPr algn="ctr">
              <a:buNone/>
            </a:pPr>
            <a:r>
              <a:rPr lang="en-US" dirty="0"/>
              <a:t>CASUAL</a:t>
            </a:r>
          </a:p>
        </p:txBody>
      </p:sp>
      <p:sp>
        <p:nvSpPr>
          <p:cNvPr id="33806" name="Text Box 17"/>
          <p:cNvSpPr txBox="1">
            <a:spLocks noChangeArrowheads="1"/>
          </p:cNvSpPr>
          <p:nvPr/>
        </p:nvSpPr>
        <p:spPr bwMode="auto">
          <a:xfrm>
            <a:off x="5867400" y="6019800"/>
            <a:ext cx="1600200" cy="461665"/>
          </a:xfrm>
          <a:prstGeom prst="rect">
            <a:avLst/>
          </a:prstGeom>
          <a:noFill/>
          <a:ln w="9525">
            <a:noFill/>
            <a:miter lim="800000"/>
            <a:headEnd/>
            <a:tailEnd/>
          </a:ln>
        </p:spPr>
        <p:txBody>
          <a:bodyPr>
            <a:spAutoFit/>
          </a:bodyPr>
          <a:lstStyle/>
          <a:p>
            <a:pPr algn="ctr">
              <a:buNone/>
            </a:pPr>
            <a:r>
              <a:rPr lang="en-US" dirty="0"/>
              <a:t>EXPERT</a:t>
            </a:r>
          </a:p>
        </p:txBody>
      </p:sp>
      <p:sp>
        <p:nvSpPr>
          <p:cNvPr id="33807" name="Freeform 19"/>
          <p:cNvSpPr>
            <a:spLocks/>
          </p:cNvSpPr>
          <p:nvPr/>
        </p:nvSpPr>
        <p:spPr bwMode="auto">
          <a:xfrm>
            <a:off x="2438400" y="2133600"/>
            <a:ext cx="2209800" cy="2590800"/>
          </a:xfrm>
          <a:custGeom>
            <a:avLst/>
            <a:gdLst>
              <a:gd name="T0" fmla="*/ 0 w 1392"/>
              <a:gd name="T1" fmla="*/ 0 h 1632"/>
              <a:gd name="T2" fmla="*/ 96 w 1392"/>
              <a:gd name="T3" fmla="*/ 480 h 1632"/>
              <a:gd name="T4" fmla="*/ 432 w 1392"/>
              <a:gd name="T5" fmla="*/ 1056 h 1632"/>
              <a:gd name="T6" fmla="*/ 1056 w 1392"/>
              <a:gd name="T7" fmla="*/ 1440 h 1632"/>
              <a:gd name="T8" fmla="*/ 1392 w 1392"/>
              <a:gd name="T9" fmla="*/ 1632 h 1632"/>
              <a:gd name="T10" fmla="*/ 0 60000 65536"/>
              <a:gd name="T11" fmla="*/ 0 60000 65536"/>
              <a:gd name="T12" fmla="*/ 0 60000 65536"/>
              <a:gd name="T13" fmla="*/ 0 60000 65536"/>
              <a:gd name="T14" fmla="*/ 0 60000 65536"/>
              <a:gd name="T15" fmla="*/ 0 w 1392"/>
              <a:gd name="T16" fmla="*/ 0 h 1632"/>
              <a:gd name="T17" fmla="*/ 1392 w 1392"/>
              <a:gd name="T18" fmla="*/ 1632 h 1632"/>
            </a:gdLst>
            <a:ahLst/>
            <a:cxnLst>
              <a:cxn ang="T10">
                <a:pos x="T0" y="T1"/>
              </a:cxn>
              <a:cxn ang="T11">
                <a:pos x="T2" y="T3"/>
              </a:cxn>
              <a:cxn ang="T12">
                <a:pos x="T4" y="T5"/>
              </a:cxn>
              <a:cxn ang="T13">
                <a:pos x="T6" y="T7"/>
              </a:cxn>
              <a:cxn ang="T14">
                <a:pos x="T8" y="T9"/>
              </a:cxn>
            </a:cxnLst>
            <a:rect l="T15" t="T16" r="T17" b="T18"/>
            <a:pathLst>
              <a:path w="1392" h="1632">
                <a:moveTo>
                  <a:pt x="0" y="0"/>
                </a:moveTo>
                <a:cubicBezTo>
                  <a:pt x="12" y="152"/>
                  <a:pt x="24" y="304"/>
                  <a:pt x="96" y="480"/>
                </a:cubicBezTo>
                <a:cubicBezTo>
                  <a:pt x="168" y="656"/>
                  <a:pt x="272" y="896"/>
                  <a:pt x="432" y="1056"/>
                </a:cubicBezTo>
                <a:cubicBezTo>
                  <a:pt x="592" y="1216"/>
                  <a:pt x="896" y="1344"/>
                  <a:pt x="1056" y="1440"/>
                </a:cubicBezTo>
                <a:cubicBezTo>
                  <a:pt x="1216" y="1536"/>
                  <a:pt x="1304" y="1584"/>
                  <a:pt x="1392" y="1632"/>
                </a:cubicBezTo>
              </a:path>
            </a:pathLst>
          </a:custGeom>
          <a:noFill/>
          <a:ln w="9525">
            <a:noFill/>
            <a:round/>
            <a:headEnd/>
            <a:tailEnd/>
          </a:ln>
        </p:spPr>
        <p:txBody>
          <a:bodyPr/>
          <a:lstStyle/>
          <a:p>
            <a:endParaRPr lang="en-US"/>
          </a:p>
        </p:txBody>
      </p:sp>
      <p:sp>
        <p:nvSpPr>
          <p:cNvPr id="33808" name="Freeform 20"/>
          <p:cNvSpPr>
            <a:spLocks/>
          </p:cNvSpPr>
          <p:nvPr/>
        </p:nvSpPr>
        <p:spPr bwMode="auto">
          <a:xfrm>
            <a:off x="2362200" y="2057400"/>
            <a:ext cx="5334000" cy="2667000"/>
          </a:xfrm>
          <a:custGeom>
            <a:avLst/>
            <a:gdLst>
              <a:gd name="T0" fmla="*/ 0 w 3360"/>
              <a:gd name="T1" fmla="*/ 0 h 1680"/>
              <a:gd name="T2" fmla="*/ 48 w 3360"/>
              <a:gd name="T3" fmla="*/ 432 h 1680"/>
              <a:gd name="T4" fmla="*/ 288 w 3360"/>
              <a:gd name="T5" fmla="*/ 912 h 1680"/>
              <a:gd name="T6" fmla="*/ 672 w 3360"/>
              <a:gd name="T7" fmla="*/ 1200 h 1680"/>
              <a:gd name="T8" fmla="*/ 1104 w 3360"/>
              <a:gd name="T9" fmla="*/ 1392 h 1680"/>
              <a:gd name="T10" fmla="*/ 1776 w 3360"/>
              <a:gd name="T11" fmla="*/ 1536 h 1680"/>
              <a:gd name="T12" fmla="*/ 2688 w 3360"/>
              <a:gd name="T13" fmla="*/ 1632 h 1680"/>
              <a:gd name="T14" fmla="*/ 3360 w 3360"/>
              <a:gd name="T15" fmla="*/ 1680 h 1680"/>
              <a:gd name="T16" fmla="*/ 0 60000 65536"/>
              <a:gd name="T17" fmla="*/ 0 60000 65536"/>
              <a:gd name="T18" fmla="*/ 0 60000 65536"/>
              <a:gd name="T19" fmla="*/ 0 60000 65536"/>
              <a:gd name="T20" fmla="*/ 0 60000 65536"/>
              <a:gd name="T21" fmla="*/ 0 60000 65536"/>
              <a:gd name="T22" fmla="*/ 0 60000 65536"/>
              <a:gd name="T23" fmla="*/ 0 60000 65536"/>
              <a:gd name="T24" fmla="*/ 0 w 3360"/>
              <a:gd name="T25" fmla="*/ 0 h 1680"/>
              <a:gd name="T26" fmla="*/ 3360 w 3360"/>
              <a:gd name="T27" fmla="*/ 1680 h 16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0" h="1680">
                <a:moveTo>
                  <a:pt x="0" y="0"/>
                </a:moveTo>
                <a:cubicBezTo>
                  <a:pt x="0" y="140"/>
                  <a:pt x="0" y="280"/>
                  <a:pt x="48" y="432"/>
                </a:cubicBezTo>
                <a:cubicBezTo>
                  <a:pt x="96" y="584"/>
                  <a:pt x="184" y="784"/>
                  <a:pt x="288" y="912"/>
                </a:cubicBezTo>
                <a:cubicBezTo>
                  <a:pt x="392" y="1040"/>
                  <a:pt x="536" y="1120"/>
                  <a:pt x="672" y="1200"/>
                </a:cubicBezTo>
                <a:cubicBezTo>
                  <a:pt x="808" y="1280"/>
                  <a:pt x="920" y="1336"/>
                  <a:pt x="1104" y="1392"/>
                </a:cubicBezTo>
                <a:cubicBezTo>
                  <a:pt x="1288" y="1448"/>
                  <a:pt x="1512" y="1496"/>
                  <a:pt x="1776" y="1536"/>
                </a:cubicBezTo>
                <a:cubicBezTo>
                  <a:pt x="2040" y="1576"/>
                  <a:pt x="2424" y="1608"/>
                  <a:pt x="2688" y="1632"/>
                </a:cubicBezTo>
                <a:cubicBezTo>
                  <a:pt x="2952" y="1656"/>
                  <a:pt x="3156" y="1668"/>
                  <a:pt x="3360" y="1680"/>
                </a:cubicBezTo>
              </a:path>
            </a:pathLst>
          </a:custGeom>
          <a:noFill/>
          <a:ln w="25400">
            <a:solidFill>
              <a:schemeClr val="tx1"/>
            </a:solidFill>
            <a:prstDash val="dash"/>
            <a:round/>
            <a:headEnd/>
            <a:tailEnd/>
          </a:ln>
        </p:spPr>
        <p:txBody>
          <a:bodyPr/>
          <a:lstStyle/>
          <a:p>
            <a:endParaRPr lang="en-US"/>
          </a:p>
        </p:txBody>
      </p:sp>
    </p:spTree>
    <p:extLst>
      <p:ext uri="{BB962C8B-B14F-4D97-AF65-F5344CB8AC3E}">
        <p14:creationId xmlns:p14="http://schemas.microsoft.com/office/powerpoint/2010/main" val="66119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A8644CDB-65C1-472E-8488-0ED3236B2EE8}" type="slidenum">
              <a:rPr lang="en-GB"/>
              <a:pPr/>
              <a:t>35</a:t>
            </a:fld>
            <a:endParaRPr lang="en-GB"/>
          </a:p>
        </p:txBody>
      </p:sp>
      <p:sp>
        <p:nvSpPr>
          <p:cNvPr id="34819" name="Rectangle 2"/>
          <p:cNvSpPr>
            <a:spLocks noGrp="1" noChangeArrowheads="1"/>
          </p:cNvSpPr>
          <p:nvPr>
            <p:ph type="title"/>
          </p:nvPr>
        </p:nvSpPr>
        <p:spPr/>
        <p:txBody>
          <a:bodyPr/>
          <a:lstStyle/>
          <a:p>
            <a:pPr eaLnBrk="1" hangingPunct="1"/>
            <a:r>
              <a:rPr lang="en-US" dirty="0"/>
              <a:t>Power Law of Practice</a:t>
            </a:r>
            <a:endParaRPr lang="en-US" sz="2400" dirty="0"/>
          </a:p>
        </p:txBody>
      </p:sp>
      <p:sp>
        <p:nvSpPr>
          <p:cNvPr id="34820" name="Rectangle 3"/>
          <p:cNvSpPr>
            <a:spLocks noGrp="1" noChangeArrowheads="1"/>
          </p:cNvSpPr>
          <p:nvPr>
            <p:ph type="body" idx="1"/>
          </p:nvPr>
        </p:nvSpPr>
        <p:spPr/>
        <p:txBody>
          <a:bodyPr/>
          <a:lstStyle/>
          <a:p>
            <a:pPr eaLnBrk="1" hangingPunct="1">
              <a:lnSpc>
                <a:spcPct val="90000"/>
              </a:lnSpc>
              <a:buFontTx/>
              <a:buNone/>
            </a:pPr>
            <a:endParaRPr lang="en-US"/>
          </a:p>
          <a:p>
            <a:pPr algn="ctr" eaLnBrk="1" hangingPunct="1">
              <a:lnSpc>
                <a:spcPct val="90000"/>
              </a:lnSpc>
              <a:buFontTx/>
              <a:buNone/>
            </a:pPr>
            <a:r>
              <a:rPr lang="en-US"/>
              <a:t>T</a:t>
            </a:r>
            <a:r>
              <a:rPr lang="en-US" baseline="-25000"/>
              <a:t>n</a:t>
            </a:r>
            <a:r>
              <a:rPr lang="en-US"/>
              <a:t> = T</a:t>
            </a:r>
            <a:r>
              <a:rPr lang="en-US" baseline="-25000"/>
              <a:t>1</a:t>
            </a:r>
            <a:r>
              <a:rPr lang="en-US"/>
              <a:t>n</a:t>
            </a:r>
            <a:r>
              <a:rPr lang="en-US" baseline="30000"/>
              <a:t>-a</a:t>
            </a:r>
          </a:p>
          <a:p>
            <a:pPr algn="ctr" eaLnBrk="1" hangingPunct="1">
              <a:lnSpc>
                <a:spcPct val="90000"/>
              </a:lnSpc>
              <a:buFontTx/>
              <a:buNone/>
            </a:pPr>
            <a:endParaRPr lang="en-US" baseline="30000"/>
          </a:p>
          <a:p>
            <a:pPr eaLnBrk="1" hangingPunct="1">
              <a:lnSpc>
                <a:spcPct val="90000"/>
              </a:lnSpc>
              <a:buFontTx/>
              <a:buNone/>
            </a:pPr>
            <a:r>
              <a:rPr lang="en-US" sz="2400"/>
              <a:t>	where</a:t>
            </a:r>
            <a:r>
              <a:rPr lang="en-US" sz="2400" baseline="30000"/>
              <a:t> </a:t>
            </a:r>
            <a:r>
              <a:rPr lang="en-US" sz="2400"/>
              <a:t>T</a:t>
            </a:r>
            <a:r>
              <a:rPr lang="en-US" sz="2400" baseline="-25000"/>
              <a:t>1 </a:t>
            </a:r>
            <a:r>
              <a:rPr lang="en-US" sz="2400"/>
              <a:t>is the time of the first trial and </a:t>
            </a:r>
            <a:r>
              <a:rPr lang="en-US" sz="2400" i="1"/>
              <a:t>a </a:t>
            </a:r>
            <a:r>
              <a:rPr lang="en-US" sz="2400"/>
              <a:t>is typically in range [0.2 to 0.6] (Plots as hyperbolic curve)</a:t>
            </a:r>
          </a:p>
          <a:p>
            <a:pPr eaLnBrk="1" hangingPunct="1">
              <a:lnSpc>
                <a:spcPct val="90000"/>
              </a:lnSpc>
              <a:buFontTx/>
              <a:buNone/>
            </a:pPr>
            <a:endParaRPr lang="en-US"/>
          </a:p>
          <a:p>
            <a:pPr eaLnBrk="1" hangingPunct="1">
              <a:lnSpc>
                <a:spcPct val="90000"/>
              </a:lnSpc>
              <a:buFontTx/>
              <a:buNone/>
            </a:pPr>
            <a:r>
              <a:rPr lang="en-US"/>
              <a:t>Alternate version:</a:t>
            </a:r>
            <a:endParaRPr lang="en-US" baseline="30000"/>
          </a:p>
          <a:p>
            <a:pPr algn="ctr" eaLnBrk="1" hangingPunct="1">
              <a:lnSpc>
                <a:spcPct val="90000"/>
              </a:lnSpc>
              <a:buFontTx/>
              <a:buNone/>
            </a:pPr>
            <a:r>
              <a:rPr lang="en-US"/>
              <a:t>log T</a:t>
            </a:r>
            <a:r>
              <a:rPr lang="en-US" baseline="-25000"/>
              <a:t>n</a:t>
            </a:r>
            <a:r>
              <a:rPr lang="en-US"/>
              <a:t> = logT</a:t>
            </a:r>
            <a:r>
              <a:rPr lang="en-US" baseline="-25000"/>
              <a:t>1</a:t>
            </a:r>
            <a:r>
              <a:rPr lang="en-US"/>
              <a:t>– a log n</a:t>
            </a:r>
            <a:br>
              <a:rPr lang="en-US"/>
            </a:br>
            <a:endParaRPr lang="en-US" baseline="30000"/>
          </a:p>
          <a:p>
            <a:pPr algn="ctr" eaLnBrk="1" hangingPunct="1">
              <a:lnSpc>
                <a:spcPct val="90000"/>
              </a:lnSpc>
              <a:buFontTx/>
              <a:buNone/>
            </a:pPr>
            <a:r>
              <a:rPr lang="en-US" sz="2400"/>
              <a:t>(Plots as straight line; good for linear regression)</a:t>
            </a:r>
          </a:p>
        </p:txBody>
      </p:sp>
    </p:spTree>
    <p:extLst>
      <p:ext uri="{BB962C8B-B14F-4D97-AF65-F5344CB8AC3E}">
        <p14:creationId xmlns:p14="http://schemas.microsoft.com/office/powerpoint/2010/main" val="1554585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dirty="0"/>
              <a:t>Power Law of Practice in ALVIS</a:t>
            </a:r>
          </a:p>
        </p:txBody>
      </p:sp>
      <p:sp>
        <p:nvSpPr>
          <p:cNvPr id="3" name="Content Placeholder 2"/>
          <p:cNvSpPr>
            <a:spLocks noGrp="1"/>
          </p:cNvSpPr>
          <p:nvPr>
            <p:ph idx="1"/>
          </p:nvPr>
        </p:nvSpPr>
        <p:spPr/>
        <p:txBody>
          <a:bodyPr/>
          <a:lstStyle/>
          <a:p>
            <a:r>
              <a:rPr lang="en-US" dirty="0"/>
              <a:t>I’ll need two volunteers for this demo (one performer, one timer)</a:t>
            </a:r>
          </a:p>
          <a:p>
            <a:r>
              <a:rPr lang="en-US" dirty="0"/>
              <a:t>I’ll give the performer a set of task instructions</a:t>
            </a:r>
          </a:p>
          <a:p>
            <a:r>
              <a:rPr lang="en-US" dirty="0"/>
              <a:t>The timer will be responsible for timing each task trial (3)</a:t>
            </a:r>
          </a:p>
          <a:p>
            <a:r>
              <a:rPr lang="en-US" dirty="0"/>
              <a:t>We’ll plot the trials to see what happens</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36</a:t>
            </a:fld>
            <a:endParaRPr lang="en-GB"/>
          </a:p>
        </p:txBody>
      </p:sp>
    </p:spTree>
    <p:extLst>
      <p:ext uri="{BB962C8B-B14F-4D97-AF65-F5344CB8AC3E}">
        <p14:creationId xmlns:p14="http://schemas.microsoft.com/office/powerpoint/2010/main" val="129689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ALVIS Demo Task</a:t>
            </a:r>
            <a:br>
              <a:rPr lang="en-US" dirty="0"/>
            </a:br>
            <a:r>
              <a:rPr lang="en-US" dirty="0"/>
              <a:t>(Use Toolbox tools to complete)</a:t>
            </a:r>
          </a:p>
        </p:txBody>
      </p:sp>
      <p:sp>
        <p:nvSpPr>
          <p:cNvPr id="3" name="Content Placeholder 2"/>
          <p:cNvSpPr>
            <a:spLocks noGrp="1"/>
          </p:cNvSpPr>
          <p:nvPr>
            <p:ph idx="1"/>
          </p:nvPr>
        </p:nvSpPr>
        <p:spPr/>
        <p:txBody>
          <a:bodyPr/>
          <a:lstStyle/>
          <a:p>
            <a:pPr marL="514350" indent="-514350">
              <a:buFont typeface="+mj-lt"/>
              <a:buAutoNum type="arabicPeriod"/>
            </a:pPr>
            <a:r>
              <a:rPr lang="en-US" dirty="0"/>
              <a:t>Create an array with 6 elements</a:t>
            </a:r>
          </a:p>
          <a:p>
            <a:pPr marL="514350" indent="-514350">
              <a:buFont typeface="+mj-lt"/>
              <a:buAutoNum type="arabicPeriod"/>
            </a:pPr>
            <a:r>
              <a:rPr lang="en-US" dirty="0"/>
              <a:t>Populate the array</a:t>
            </a:r>
          </a:p>
          <a:p>
            <a:pPr marL="514350" indent="-514350">
              <a:buFont typeface="+mj-lt"/>
              <a:buAutoNum type="arabicPeriod"/>
            </a:pPr>
            <a:r>
              <a:rPr lang="en-US" dirty="0"/>
              <a:t>Create a variable</a:t>
            </a:r>
          </a:p>
          <a:p>
            <a:pPr marL="514350" indent="-514350">
              <a:buFont typeface="+mj-lt"/>
              <a:buAutoNum type="arabicPeriod"/>
            </a:pPr>
            <a:r>
              <a:rPr lang="en-US" dirty="0"/>
              <a:t>If value of first element in array is greater than the value of the variable, set the variable’s value to the value of the first element in the array</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37</a:t>
            </a:fld>
            <a:endParaRPr lang="en-GB"/>
          </a:p>
        </p:txBody>
      </p:sp>
    </p:spTree>
    <p:extLst>
      <p:ext uri="{BB962C8B-B14F-4D97-AF65-F5344CB8AC3E}">
        <p14:creationId xmlns:p14="http://schemas.microsoft.com/office/powerpoint/2010/main" val="1628880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discussion: How does ALVIS support learning?</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38</a:t>
            </a:fld>
            <a:endParaRPr lang="en-GB"/>
          </a:p>
        </p:txBody>
      </p:sp>
      <p:pic>
        <p:nvPicPr>
          <p:cNvPr id="5" name="Picture 4"/>
          <p:cNvPicPr>
            <a:picLocks noChangeAspect="1"/>
          </p:cNvPicPr>
          <p:nvPr/>
        </p:nvPicPr>
        <p:blipFill>
          <a:blip r:embed="rId3"/>
          <a:stretch>
            <a:fillRect/>
          </a:stretch>
        </p:blipFill>
        <p:spPr>
          <a:xfrm>
            <a:off x="776287" y="1604750"/>
            <a:ext cx="7591425" cy="4686725"/>
          </a:xfrm>
          <a:prstGeom prst="rect">
            <a:avLst/>
          </a:prstGeom>
        </p:spPr>
      </p:pic>
    </p:spTree>
    <p:extLst>
      <p:ext uri="{BB962C8B-B14F-4D97-AF65-F5344CB8AC3E}">
        <p14:creationId xmlns:p14="http://schemas.microsoft.com/office/powerpoint/2010/main" val="417918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C9F94F7E-7A61-4561-9720-8529DF786460}" type="slidenum">
              <a:rPr lang="en-GB"/>
              <a:pPr/>
              <a:t>39</a:t>
            </a:fld>
            <a:endParaRPr lang="en-GB"/>
          </a:p>
        </p:txBody>
      </p:sp>
      <p:sp>
        <p:nvSpPr>
          <p:cNvPr id="36867" name="Rectangle 2"/>
          <p:cNvSpPr>
            <a:spLocks noGrp="1" noChangeArrowheads="1"/>
          </p:cNvSpPr>
          <p:nvPr>
            <p:ph type="title"/>
          </p:nvPr>
        </p:nvSpPr>
        <p:spPr/>
        <p:txBody>
          <a:bodyPr/>
          <a:lstStyle/>
          <a:p>
            <a:pPr eaLnBrk="1" hangingPunct="1"/>
            <a:r>
              <a:rPr lang="en-US" dirty="0"/>
              <a:t>Design implication: Provide a variety of methods</a:t>
            </a:r>
            <a:endParaRPr lang="en-US" sz="2400" dirty="0"/>
          </a:p>
        </p:txBody>
      </p:sp>
      <p:sp>
        <p:nvSpPr>
          <p:cNvPr id="36868" name="Rectangle 3"/>
          <p:cNvSpPr>
            <a:spLocks noGrp="1" noChangeArrowheads="1"/>
          </p:cNvSpPr>
          <p:nvPr>
            <p:ph type="body" idx="1"/>
          </p:nvPr>
        </p:nvSpPr>
        <p:spPr/>
        <p:txBody>
          <a:bodyPr/>
          <a:lstStyle/>
          <a:p>
            <a:pPr eaLnBrk="1" hangingPunct="1">
              <a:lnSpc>
                <a:spcPct val="90000"/>
              </a:lnSpc>
            </a:pPr>
            <a:r>
              <a:rPr lang="en-US" sz="2800" dirty="0"/>
              <a:t>Need to provide variety of methods by which users can accomplish tasks</a:t>
            </a:r>
          </a:p>
          <a:p>
            <a:pPr lvl="1" eaLnBrk="1" hangingPunct="1">
              <a:lnSpc>
                <a:spcPct val="90000"/>
              </a:lnSpc>
            </a:pPr>
            <a:r>
              <a:rPr lang="en-US" dirty="0"/>
              <a:t>Highly visible but relatively inefficient (for novices)</a:t>
            </a:r>
          </a:p>
          <a:p>
            <a:pPr lvl="1" eaLnBrk="1" hangingPunct="1">
              <a:lnSpc>
                <a:spcPct val="90000"/>
              </a:lnSpc>
            </a:pPr>
            <a:r>
              <a:rPr lang="en-US" dirty="0"/>
              <a:t>Invisible but efficient (for experts)</a:t>
            </a:r>
          </a:p>
          <a:p>
            <a:pPr lvl="1" eaLnBrk="1" hangingPunct="1">
              <a:lnSpc>
                <a:spcPct val="90000"/>
              </a:lnSpc>
            </a:pPr>
            <a:r>
              <a:rPr lang="en-US" dirty="0"/>
              <a:t>Example</a:t>
            </a:r>
          </a:p>
          <a:p>
            <a:pPr lvl="2" eaLnBrk="1" hangingPunct="1">
              <a:lnSpc>
                <a:spcPct val="90000"/>
              </a:lnSpc>
            </a:pPr>
            <a:r>
              <a:rPr lang="en-US" sz="2800" dirty="0"/>
              <a:t>Novices are more likely to use menus to accomplish tasks, whereas experts migrate to keystroke shortcuts</a:t>
            </a:r>
          </a:p>
          <a:p>
            <a:pPr marL="457200" lvl="1" indent="0" eaLnBrk="1" hangingPunct="1">
              <a:lnSpc>
                <a:spcPct val="90000"/>
              </a:lnSpc>
              <a:buNone/>
            </a:pPr>
            <a:endParaRPr lang="en-US" sz="2400" dirty="0"/>
          </a:p>
        </p:txBody>
      </p:sp>
    </p:spTree>
    <p:extLst>
      <p:ext uri="{BB962C8B-B14F-4D97-AF65-F5344CB8AC3E}">
        <p14:creationId xmlns:p14="http://schemas.microsoft.com/office/powerpoint/2010/main" val="116518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1</a:t>
            </a:r>
          </a:p>
        </p:txBody>
      </p:sp>
      <p:sp>
        <p:nvSpPr>
          <p:cNvPr id="3" name="Content Placeholder 2"/>
          <p:cNvSpPr>
            <a:spLocks noGrp="1"/>
          </p:cNvSpPr>
          <p:nvPr>
            <p:ph idx="1"/>
          </p:nvPr>
        </p:nvSpPr>
        <p:spPr/>
        <p:txBody>
          <a:bodyPr/>
          <a:lstStyle/>
          <a:p>
            <a:pPr marL="0" indent="0">
              <a:buNone/>
            </a:pPr>
            <a:r>
              <a:rPr lang="en-US" dirty="0"/>
              <a:t>In a table, identify three key differences between the human subconscious (“System 1”) and conscious (“System 2”) minds:</a:t>
            </a:r>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520111429"/>
              </p:ext>
            </p:extLst>
          </p:nvPr>
        </p:nvGraphicFramePr>
        <p:xfrm>
          <a:off x="990600" y="3962400"/>
          <a:ext cx="7467600" cy="2196405"/>
        </p:xfrm>
        <a:graphic>
          <a:graphicData uri="http://schemas.openxmlformats.org/drawingml/2006/table">
            <a:tbl>
              <a:tblPr firstRow="1" bandRow="1">
                <a:tableStyleId>{9D7B26C5-4107-4FEC-AEDC-1716B250A1EF}</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457200">
                <a:tc>
                  <a:txBody>
                    <a:bodyPr/>
                    <a:lstStyle/>
                    <a:p>
                      <a:r>
                        <a:rPr lang="en-US" dirty="0"/>
                        <a:t>System 1</a:t>
                      </a:r>
                    </a:p>
                  </a:txBody>
                  <a:tcPr/>
                </a:tc>
                <a:tc>
                  <a:txBody>
                    <a:bodyPr/>
                    <a:lstStyle/>
                    <a:p>
                      <a:r>
                        <a:rPr lang="en-US" dirty="0"/>
                        <a:t>System 2</a:t>
                      </a:r>
                    </a:p>
                  </a:txBody>
                  <a:tcPr/>
                </a:tc>
                <a:extLst>
                  <a:ext uri="{0D108BD9-81ED-4DB2-BD59-A6C34878D82A}">
                    <a16:rowId xmlns:a16="http://schemas.microsoft.com/office/drawing/2014/main" val="10000"/>
                  </a:ext>
                </a:extLst>
              </a:tr>
              <a:tr h="579735">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579735">
                <a:tc>
                  <a:txBody>
                    <a:bodyPr/>
                    <a:lstStyle/>
                    <a:p>
                      <a:r>
                        <a:rPr lang="en-US" dirty="0"/>
                        <a:t>2.</a:t>
                      </a:r>
                    </a:p>
                  </a:txBody>
                  <a:tcPr/>
                </a:tc>
                <a:tc>
                  <a:txBody>
                    <a:bodyPr/>
                    <a:lstStyle/>
                    <a:p>
                      <a:endParaRPr lang="en-US"/>
                    </a:p>
                  </a:txBody>
                  <a:tcPr/>
                </a:tc>
                <a:extLst>
                  <a:ext uri="{0D108BD9-81ED-4DB2-BD59-A6C34878D82A}">
                    <a16:rowId xmlns:a16="http://schemas.microsoft.com/office/drawing/2014/main" val="10002"/>
                  </a:ext>
                </a:extLst>
              </a:tr>
              <a:tr h="579735">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3826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points of material on learning</a:t>
            </a:r>
            <a:endParaRPr lang="en-US" i="1" dirty="0"/>
          </a:p>
        </p:txBody>
      </p:sp>
      <p:sp>
        <p:nvSpPr>
          <p:cNvPr id="3" name="Content Placeholder 2"/>
          <p:cNvSpPr>
            <a:spLocks noGrp="1"/>
          </p:cNvSpPr>
          <p:nvPr>
            <p:ph idx="1"/>
          </p:nvPr>
        </p:nvSpPr>
        <p:spPr>
          <a:xfrm>
            <a:off x="362932" y="1676400"/>
            <a:ext cx="8763000" cy="4876800"/>
          </a:xfrm>
        </p:spPr>
        <p:txBody>
          <a:bodyPr>
            <a:normAutofit fontScale="92500" lnSpcReduction="20000"/>
          </a:bodyPr>
          <a:lstStyle/>
          <a:p>
            <a:r>
              <a:rPr lang="en-US" dirty="0"/>
              <a:t>Expert behavior differs markedly from novice behavior</a:t>
            </a:r>
          </a:p>
          <a:p>
            <a:pPr lvl="1"/>
            <a:r>
              <a:rPr lang="en-US" dirty="0" err="1"/>
              <a:t>Scaffolded</a:t>
            </a:r>
            <a:r>
              <a:rPr lang="en-US" dirty="0"/>
              <a:t> designs can help users go from novice to expert</a:t>
            </a:r>
          </a:p>
          <a:p>
            <a:r>
              <a:rPr lang="en-US" dirty="0"/>
              <a:t>Performance improves exponentially with practice</a:t>
            </a:r>
          </a:p>
          <a:p>
            <a:pPr lvl="1"/>
            <a:r>
              <a:rPr lang="en-US" dirty="0"/>
              <a:t>We need to make seldom-used UIs easy to use but potentially inefficient</a:t>
            </a:r>
          </a:p>
          <a:p>
            <a:pPr lvl="1"/>
            <a:r>
              <a:rPr lang="en-US" dirty="0"/>
              <a:t>We need to build UIs that encourage practice/exploration</a:t>
            </a:r>
          </a:p>
          <a:p>
            <a:pPr lvl="1"/>
            <a:r>
              <a:rPr lang="en-US" dirty="0"/>
              <a:t>We need to facilitate transition from novice (slow, methodical) UI use to expert (fast, routinized) use</a:t>
            </a:r>
          </a:p>
          <a:p>
            <a:endParaRPr lang="en-US" dirty="0"/>
          </a:p>
        </p:txBody>
      </p:sp>
    </p:spTree>
    <p:extLst>
      <p:ext uri="{BB962C8B-B14F-4D97-AF65-F5344CB8AC3E}">
        <p14:creationId xmlns:p14="http://schemas.microsoft.com/office/powerpoint/2010/main" val="535252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Reading Question 5</a:t>
            </a:r>
          </a:p>
        </p:txBody>
      </p:sp>
      <p:sp>
        <p:nvSpPr>
          <p:cNvPr id="3" name="Content Placeholder 2"/>
          <p:cNvSpPr>
            <a:spLocks noGrp="1"/>
          </p:cNvSpPr>
          <p:nvPr>
            <p:ph idx="1"/>
          </p:nvPr>
        </p:nvSpPr>
        <p:spPr/>
        <p:txBody>
          <a:bodyPr/>
          <a:lstStyle/>
          <a:p>
            <a:pPr marL="0" indent="0">
              <a:buNone/>
            </a:pPr>
            <a:r>
              <a:rPr lang="en-US" dirty="0"/>
              <a:t>The book argues that the principle of </a:t>
            </a:r>
            <a:r>
              <a:rPr lang="en-US" i="1" dirty="0"/>
              <a:t>consistency</a:t>
            </a:r>
            <a:r>
              <a:rPr lang="en-US" dirty="0"/>
              <a:t> should be applied to interactive systems design at the keystroke and conceptual levels. What does it mean for a system to exhibit consistency at the conceptual level? At the keystroke level?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41</a:t>
            </a:fld>
            <a:endParaRPr lang="en-GB"/>
          </a:p>
        </p:txBody>
      </p:sp>
    </p:spTree>
    <p:extLst>
      <p:ext uri="{BB962C8B-B14F-4D97-AF65-F5344CB8AC3E}">
        <p14:creationId xmlns:p14="http://schemas.microsoft.com/office/powerpoint/2010/main" val="1074754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software to match tasks makes learning faster</a:t>
            </a:r>
          </a:p>
        </p:txBody>
      </p:sp>
      <p:sp>
        <p:nvSpPr>
          <p:cNvPr id="3" name="Content Placeholder 2"/>
          <p:cNvSpPr>
            <a:spLocks noGrp="1"/>
          </p:cNvSpPr>
          <p:nvPr>
            <p:ph idx="1"/>
          </p:nvPr>
        </p:nvSpPr>
        <p:spPr/>
        <p:txBody>
          <a:bodyPr/>
          <a:lstStyle/>
          <a:p>
            <a:pPr marL="0" indent="0" algn="ctr">
              <a:buNone/>
            </a:pPr>
            <a:r>
              <a:rPr lang="en-US" u="sng" dirty="0"/>
              <a:t>Three steps to designing software to match tasks</a:t>
            </a:r>
          </a:p>
          <a:p>
            <a:pPr marL="514350" indent="-514350">
              <a:buFont typeface="+mj-lt"/>
              <a:buAutoNum type="arabicPeriod"/>
            </a:pPr>
            <a:r>
              <a:rPr lang="en-US" dirty="0"/>
              <a:t>Perform a </a:t>
            </a:r>
            <a:r>
              <a:rPr lang="en-US" i="1" dirty="0"/>
              <a:t>task analysis</a:t>
            </a:r>
          </a:p>
          <a:p>
            <a:pPr marL="514350" indent="-514350">
              <a:buFont typeface="+mj-lt"/>
              <a:buAutoNum type="arabicPeriod"/>
            </a:pPr>
            <a:r>
              <a:rPr lang="en-US" dirty="0"/>
              <a:t>Design task-focused </a:t>
            </a:r>
            <a:r>
              <a:rPr lang="en-US" i="1" dirty="0"/>
              <a:t>conceptual model</a:t>
            </a:r>
          </a:p>
          <a:p>
            <a:pPr marL="514350" indent="-514350">
              <a:buFont typeface="+mj-lt"/>
              <a:buAutoNum type="arabicPeriod"/>
            </a:pPr>
            <a:r>
              <a:rPr lang="en-US" dirty="0"/>
              <a:t>Design user interface based on task analysis and conceptual model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42</a:t>
            </a:fld>
            <a:endParaRPr lang="en-GB"/>
          </a:p>
        </p:txBody>
      </p:sp>
    </p:spTree>
    <p:extLst>
      <p:ext uri="{BB962C8B-B14F-4D97-AF65-F5344CB8AC3E}">
        <p14:creationId xmlns:p14="http://schemas.microsoft.com/office/powerpoint/2010/main" val="1760607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analysis: What goals and tasks must be supported?</a:t>
            </a:r>
          </a:p>
        </p:txBody>
      </p:sp>
      <p:sp>
        <p:nvSpPr>
          <p:cNvPr id="3" name="Content Placeholder 2"/>
          <p:cNvSpPr>
            <a:spLocks noGrp="1"/>
          </p:cNvSpPr>
          <p:nvPr>
            <p:ph idx="1"/>
          </p:nvPr>
        </p:nvSpPr>
        <p:spPr/>
        <p:txBody>
          <a:bodyPr/>
          <a:lstStyle/>
          <a:p>
            <a:r>
              <a:rPr lang="en-US" sz="2300" dirty="0"/>
              <a:t>What goals will user achieve by using software?</a:t>
            </a:r>
          </a:p>
          <a:p>
            <a:r>
              <a:rPr lang="en-US" sz="2300" dirty="0"/>
              <a:t>What tasks must be supported? How are they related?</a:t>
            </a:r>
          </a:p>
          <a:p>
            <a:r>
              <a:rPr lang="en-US" sz="2300" dirty="0"/>
              <a:t>Which are the most and least important?</a:t>
            </a:r>
          </a:p>
          <a:p>
            <a:r>
              <a:rPr lang="en-US" sz="2300" dirty="0"/>
              <a:t>What are the task steps?</a:t>
            </a:r>
          </a:p>
          <a:p>
            <a:r>
              <a:rPr lang="en-US" sz="2300" dirty="0"/>
              <a:t>What are the results of the tasks?</a:t>
            </a:r>
          </a:p>
          <a:p>
            <a:r>
              <a:rPr lang="en-US" sz="2300" dirty="0"/>
              <a:t>What info/communication is needed to complete tasks?</a:t>
            </a:r>
          </a:p>
          <a:p>
            <a:r>
              <a:rPr lang="en-US" sz="2300" dirty="0"/>
              <a:t>How will info resulting from each task be used?</a:t>
            </a:r>
          </a:p>
          <a:p>
            <a:r>
              <a:rPr lang="en-US" sz="2300" dirty="0"/>
              <a:t>What tools are needed to complete tasks?</a:t>
            </a:r>
          </a:p>
          <a:p>
            <a:r>
              <a:rPr lang="en-US" sz="2300" dirty="0"/>
              <a:t>What terminology do people use when doing tasks?</a:t>
            </a:r>
          </a:p>
          <a:p>
            <a:r>
              <a:rPr lang="en-US" sz="2300" dirty="0"/>
              <a:t>What problems might occur when completing tasks?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43</a:t>
            </a:fld>
            <a:endParaRPr lang="en-GB"/>
          </a:p>
        </p:txBody>
      </p:sp>
    </p:spTree>
    <p:extLst>
      <p:ext uri="{BB962C8B-B14F-4D97-AF65-F5344CB8AC3E}">
        <p14:creationId xmlns:p14="http://schemas.microsoft.com/office/powerpoint/2010/main" val="200756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Task Analysis:</a:t>
            </a:r>
            <a:br>
              <a:rPr lang="en-US" dirty="0"/>
            </a:br>
            <a:r>
              <a:rPr lang="en-US" dirty="0"/>
              <a:t>ALVIS</a:t>
            </a:r>
          </a:p>
        </p:txBody>
      </p:sp>
      <p:sp>
        <p:nvSpPr>
          <p:cNvPr id="3" name="Content Placeholder 2"/>
          <p:cNvSpPr>
            <a:spLocks noGrp="1"/>
          </p:cNvSpPr>
          <p:nvPr>
            <p:ph idx="1"/>
          </p:nvPr>
        </p:nvSpPr>
        <p:spPr/>
        <p:txBody>
          <a:bodyPr/>
          <a:lstStyle/>
          <a:p>
            <a:r>
              <a:rPr lang="en-US" sz="2000" dirty="0"/>
              <a:t>Goals: Program array iterative algorithms</a:t>
            </a:r>
          </a:p>
          <a:p>
            <a:r>
              <a:rPr lang="en-US" sz="2000" dirty="0"/>
              <a:t>Tasks:</a:t>
            </a:r>
          </a:p>
          <a:p>
            <a:pPr lvl="1"/>
            <a:r>
              <a:rPr lang="en-US" sz="2000" dirty="0"/>
              <a:t>Create variables; create arrays and fill them with values; iterate through arrays; make comparisons; set variable and array element values</a:t>
            </a:r>
          </a:p>
          <a:p>
            <a:r>
              <a:rPr lang="en-US" sz="2000" dirty="0"/>
              <a:t>Info needed to complete tasks</a:t>
            </a:r>
          </a:p>
          <a:p>
            <a:pPr lvl="1"/>
            <a:r>
              <a:rPr lang="en-US" sz="2000" dirty="0"/>
              <a:t>Conceptual understanding of variables, arrays, iteration, and Boolean logic</a:t>
            </a:r>
          </a:p>
          <a:p>
            <a:r>
              <a:rPr lang="en-US" sz="2400" dirty="0"/>
              <a:t>Terminology (see next slide)</a:t>
            </a:r>
          </a:p>
          <a:p>
            <a:r>
              <a:rPr lang="en-US" sz="2400" dirty="0"/>
              <a:t>Likely problems</a:t>
            </a:r>
          </a:p>
          <a:p>
            <a:pPr lvl="1"/>
            <a:r>
              <a:rPr lang="en-US" sz="2000" dirty="0"/>
              <a:t>Not knowing what an index is</a:t>
            </a:r>
          </a:p>
          <a:p>
            <a:pPr lvl="1"/>
            <a:r>
              <a:rPr lang="en-US" sz="2000" dirty="0"/>
              <a:t>Not knowing how to iterate through an array</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44</a:t>
            </a:fld>
            <a:endParaRPr lang="en-GB"/>
          </a:p>
        </p:txBody>
      </p:sp>
    </p:spTree>
    <p:extLst>
      <p:ext uri="{BB962C8B-B14F-4D97-AF65-F5344CB8AC3E}">
        <p14:creationId xmlns:p14="http://schemas.microsoft.com/office/powerpoint/2010/main" val="4041792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terminology </a:t>
            </a:r>
            <a:r>
              <a:rPr lang="en-US" i="1" dirty="0"/>
              <a:t>task-focused:</a:t>
            </a:r>
            <a:br>
              <a:rPr lang="en-US" i="1" dirty="0"/>
            </a:br>
            <a:r>
              <a:rPr lang="en-US" dirty="0"/>
              <a:t>ALVIS examples</a:t>
            </a:r>
          </a:p>
        </p:txBody>
      </p:sp>
      <p:graphicFrame>
        <p:nvGraphicFramePr>
          <p:cNvPr id="5" name="Content Placeholder 4"/>
          <p:cNvGraphicFramePr>
            <a:graphicFrameLocks noGrp="1"/>
          </p:cNvGraphicFramePr>
          <p:nvPr>
            <p:ph idx="1"/>
            <p:extLst/>
          </p:nvPr>
        </p:nvGraphicFramePr>
        <p:xfrm>
          <a:off x="152400" y="1671638"/>
          <a:ext cx="8839200" cy="3942080"/>
        </p:xfrm>
        <a:graphic>
          <a:graphicData uri="http://schemas.openxmlformats.org/drawingml/2006/table">
            <a:tbl>
              <a:tblPr firstRow="1" bandRow="1">
                <a:tableStyleId>{9D7B26C5-4107-4FEC-AEDC-1716B250A1EF}</a:tableStyleId>
              </a:tblPr>
              <a:tblGrid>
                <a:gridCol w="3657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dirty="0"/>
                        <a:t>C language</a:t>
                      </a:r>
                    </a:p>
                  </a:txBody>
                  <a:tcPr/>
                </a:tc>
                <a:tc>
                  <a:txBody>
                    <a:bodyPr/>
                    <a:lstStyle/>
                    <a:p>
                      <a:r>
                        <a:rPr lang="en-US" dirty="0"/>
                        <a:t>SALSA language</a:t>
                      </a:r>
                    </a:p>
                  </a:txBody>
                  <a:tcPr/>
                </a:tc>
                <a:tc>
                  <a:txBody>
                    <a:bodyPr/>
                    <a:lstStyle/>
                    <a:p>
                      <a:r>
                        <a:rPr lang="en-US" dirty="0"/>
                        <a:t>ALVIS Toolbox</a:t>
                      </a:r>
                    </a:p>
                  </a:txBody>
                  <a:tcPr/>
                </a:tc>
                <a:extLst>
                  <a:ext uri="{0D108BD9-81ED-4DB2-BD59-A6C34878D82A}">
                    <a16:rowId xmlns:a16="http://schemas.microsoft.com/office/drawing/2014/main" val="10000"/>
                  </a:ext>
                </a:extLst>
              </a:tr>
              <a:tr h="370840">
                <a:tc>
                  <a:txBody>
                    <a:bodyPr/>
                    <a:lstStyle/>
                    <a:p>
                      <a:r>
                        <a:rPr lang="en-US" sz="1600" dirty="0" err="1">
                          <a:latin typeface="Courier New" panose="02070309020205020404" pitchFamily="49" charset="0"/>
                          <a:cs typeface="Courier New" panose="02070309020205020404" pitchFamily="49" charset="0"/>
                        </a:rPr>
                        <a:t>int</a:t>
                      </a:r>
                      <a:r>
                        <a:rPr lang="en-US" sz="1600" baseline="0" dirty="0">
                          <a:latin typeface="Courier New" panose="02070309020205020404" pitchFamily="49" charset="0"/>
                          <a:cs typeface="Courier New" panose="02070309020205020404" pitchFamily="49" charset="0"/>
                        </a:rPr>
                        <a:t> vi;</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rier New" panose="02070309020205020404" pitchFamily="49" charset="0"/>
                          <a:cs typeface="Courier New" panose="02070309020205020404" pitchFamily="49" charset="0"/>
                        </a:rPr>
                        <a:t>set v1 to 0</a:t>
                      </a:r>
                    </a:p>
                  </a:txBody>
                  <a:tcPr/>
                </a:tc>
                <a:tc>
                  <a:txBody>
                    <a:bodyPr/>
                    <a:lstStyle/>
                    <a:p>
                      <a:r>
                        <a:rPr lang="en-US" dirty="0"/>
                        <a:t>Create variable</a:t>
                      </a:r>
                    </a:p>
                  </a:txBody>
                  <a:tcPr/>
                </a:tc>
                <a:extLst>
                  <a:ext uri="{0D108BD9-81ED-4DB2-BD59-A6C34878D82A}">
                    <a16:rowId xmlns:a16="http://schemas.microsoft.com/office/drawing/2014/main" val="10001"/>
                  </a:ext>
                </a:extLst>
              </a:tr>
              <a:tr h="370840">
                <a:tc>
                  <a:txBody>
                    <a:bodyPr/>
                    <a:lstStyle/>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a1[6]</a:t>
                      </a:r>
                    </a:p>
                  </a:txBody>
                  <a:tcPr/>
                </a:tc>
                <a:tc>
                  <a:txBody>
                    <a:bodyPr/>
                    <a:lstStyle/>
                    <a:p>
                      <a:r>
                        <a:rPr lang="en-US" sz="1600" dirty="0">
                          <a:latin typeface="Courier New" panose="02070309020205020404" pitchFamily="49" charset="0"/>
                          <a:cs typeface="Courier New" panose="02070309020205020404" pitchFamily="49" charset="0"/>
                        </a:rPr>
                        <a:t>create array a1 with 6 cells</a:t>
                      </a:r>
                    </a:p>
                  </a:txBody>
                  <a:tcPr/>
                </a:tc>
                <a:tc>
                  <a:txBody>
                    <a:bodyPr/>
                    <a:lstStyle/>
                    <a:p>
                      <a:r>
                        <a:rPr lang="en-US" dirty="0"/>
                        <a:t>Create array</a:t>
                      </a:r>
                    </a:p>
                  </a:txBody>
                  <a:tcPr/>
                </a:tc>
                <a:extLst>
                  <a:ext uri="{0D108BD9-81ED-4DB2-BD59-A6C34878D82A}">
                    <a16:rowId xmlns:a16="http://schemas.microsoft.com/office/drawing/2014/main" val="10002"/>
                  </a:ext>
                </a:extLst>
              </a:tr>
              <a:tr h="370840">
                <a:tc>
                  <a:txBody>
                    <a:bodyPr/>
                    <a:lstStyle/>
                    <a:p>
                      <a:r>
                        <a:rPr lang="en-US" sz="1600" kern="1200" dirty="0">
                          <a:solidFill>
                            <a:schemeClr val="tx1"/>
                          </a:solidFill>
                          <a:effectLst/>
                          <a:latin typeface="Courier New" panose="02070309020205020404" pitchFamily="49" charset="0"/>
                          <a:ea typeface="+mn-ea"/>
                          <a:cs typeface="Courier New" panose="02070309020205020404" pitchFamily="49" charset="0"/>
                        </a:rPr>
                        <a:t>#include &lt;</a:t>
                      </a:r>
                      <a:r>
                        <a:rPr lang="en-US" sz="1600" kern="1200" dirty="0" err="1">
                          <a:solidFill>
                            <a:schemeClr val="tx1"/>
                          </a:solidFill>
                          <a:effectLst/>
                          <a:latin typeface="Courier New" panose="02070309020205020404" pitchFamily="49" charset="0"/>
                          <a:ea typeface="+mn-ea"/>
                          <a:cs typeface="Courier New" panose="02070309020205020404" pitchFamily="49" charset="0"/>
                        </a:rPr>
                        <a:t>time.h</a:t>
                      </a:r>
                      <a:r>
                        <a:rPr lang="en-US" sz="1600" kern="1200" dirty="0">
                          <a:solidFill>
                            <a:schemeClr val="tx1"/>
                          </a:solidFill>
                          <a:effectLst/>
                          <a:latin typeface="Courier New" panose="02070309020205020404" pitchFamily="49" charset="0"/>
                          <a:ea typeface="+mn-ea"/>
                          <a:cs typeface="Courier New" panose="02070309020205020404" pitchFamily="49" charset="0"/>
                        </a:rPr>
                        <a:t>&gt; </a:t>
                      </a:r>
                    </a:p>
                    <a:p>
                      <a:r>
                        <a:rPr lang="en-US" sz="1600" kern="1200" dirty="0">
                          <a:solidFill>
                            <a:schemeClr val="tx1"/>
                          </a:solidFill>
                          <a:effectLst/>
                          <a:latin typeface="Courier New" panose="02070309020205020404" pitchFamily="49" charset="0"/>
                          <a:ea typeface="+mn-ea"/>
                          <a:cs typeface="Courier New" panose="02070309020205020404" pitchFamily="49" charset="0"/>
                        </a:rPr>
                        <a:t>#include &lt;</a:t>
                      </a:r>
                      <a:r>
                        <a:rPr lang="en-US" sz="1600" kern="1200" dirty="0" err="1">
                          <a:solidFill>
                            <a:schemeClr val="tx1"/>
                          </a:solidFill>
                          <a:effectLst/>
                          <a:latin typeface="Courier New" panose="02070309020205020404" pitchFamily="49" charset="0"/>
                          <a:ea typeface="+mn-ea"/>
                          <a:cs typeface="Courier New" panose="02070309020205020404" pitchFamily="49" charset="0"/>
                        </a:rPr>
                        <a:t>stdlib.h</a:t>
                      </a:r>
                      <a:r>
                        <a:rPr lang="en-US" sz="1600" kern="1200" dirty="0">
                          <a:solidFill>
                            <a:schemeClr val="tx1"/>
                          </a:solidFill>
                          <a:effectLst/>
                          <a:latin typeface="Courier New" panose="02070309020205020404" pitchFamily="49" charset="0"/>
                          <a:ea typeface="+mn-ea"/>
                          <a:cs typeface="Courier New" panose="02070309020205020404" pitchFamily="49" charset="0"/>
                        </a:rPr>
                        <a:t>&gt; </a:t>
                      </a:r>
                      <a:r>
                        <a:rPr lang="en-US" sz="1600" kern="1200" dirty="0" err="1">
                          <a:solidFill>
                            <a:schemeClr val="tx1"/>
                          </a:solidFill>
                          <a:effectLst/>
                          <a:latin typeface="Courier New" panose="02070309020205020404" pitchFamily="49" charset="0"/>
                          <a:ea typeface="+mn-ea"/>
                          <a:cs typeface="Courier New" panose="02070309020205020404" pitchFamily="49" charset="0"/>
                        </a:rPr>
                        <a:t>srand</a:t>
                      </a:r>
                      <a:r>
                        <a:rPr lang="en-US" sz="1600" kern="1200" dirty="0">
                          <a:solidFill>
                            <a:schemeClr val="tx1"/>
                          </a:solidFill>
                          <a:effectLst/>
                          <a:latin typeface="Courier New" panose="02070309020205020404" pitchFamily="49" charset="0"/>
                          <a:ea typeface="+mn-ea"/>
                          <a:cs typeface="Courier New" panose="02070309020205020404" pitchFamily="49" charset="0"/>
                        </a:rPr>
                        <a:t>(time(NULL));</a:t>
                      </a: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 &lt; 6; </a:t>
                      </a:r>
                      <a:r>
                        <a:rPr lang="en-US" sz="1600" baseline="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a:t>
                      </a:r>
                    </a:p>
                    <a:p>
                      <a:r>
                        <a:rPr lang="en-US" sz="1600" baseline="0" dirty="0">
                          <a:latin typeface="Courier New" panose="02070309020205020404" pitchFamily="49" charset="0"/>
                          <a:cs typeface="Courier New" panose="02070309020205020404" pitchFamily="49" charset="0"/>
                        </a:rPr>
                        <a:t>  a1[</a:t>
                      </a:r>
                      <a:r>
                        <a:rPr lang="en-US" sz="1600" baseline="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 = rand();</a:t>
                      </a:r>
                      <a:endParaRPr lang="en-US"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rier New" panose="02070309020205020404" pitchFamily="49" charset="0"/>
                          <a:cs typeface="Courier New" panose="02070309020205020404" pitchFamily="49" charset="0"/>
                        </a:rPr>
                        <a:t>populate a1 with random </a:t>
                      </a:r>
                      <a:r>
                        <a:rPr lang="en-US" sz="1600" dirty="0" err="1">
                          <a:latin typeface="Courier New" panose="02070309020205020404" pitchFamily="49" charset="0"/>
                          <a:cs typeface="Courier New" panose="02070309020205020404" pitchFamily="49" charset="0"/>
                        </a:rPr>
                        <a:t>ints</a:t>
                      </a:r>
                      <a:r>
                        <a:rPr lang="en-US" sz="1600" dirty="0">
                          <a:latin typeface="Courier New" panose="02070309020205020404" pitchFamily="49" charset="0"/>
                          <a:cs typeface="Courier New" panose="02070309020205020404" pitchFamily="49" charset="0"/>
                        </a:rPr>
                        <a:t> between 1 and 100</a:t>
                      </a:r>
                    </a:p>
                  </a:txBody>
                  <a:tcPr/>
                </a:tc>
                <a:tc>
                  <a:txBody>
                    <a:bodyPr/>
                    <a:lstStyle/>
                    <a:p>
                      <a:r>
                        <a:rPr lang="en-US" dirty="0"/>
                        <a:t>Populate</a:t>
                      </a:r>
                    </a:p>
                  </a:txBody>
                  <a:tcPr/>
                </a:tc>
                <a:extLst>
                  <a:ext uri="{0D108BD9-81ED-4DB2-BD59-A6C34878D82A}">
                    <a16:rowId xmlns:a16="http://schemas.microsoft.com/office/drawing/2014/main" val="10003"/>
                  </a:ext>
                </a:extLst>
              </a:tr>
              <a:tr h="370840">
                <a:tc>
                  <a:txBody>
                    <a:bodyPr/>
                    <a:lstStyle/>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 &lt; 6; </a:t>
                      </a:r>
                      <a:r>
                        <a:rPr lang="en-US" sz="1600" baseline="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 {</a:t>
                      </a:r>
                    </a:p>
                    <a:p>
                      <a:endParaRPr lang="en-US" sz="1600" baseline="0" dirty="0">
                        <a:latin typeface="Courier New" panose="02070309020205020404" pitchFamily="49" charset="0"/>
                        <a:cs typeface="Courier New" panose="02070309020205020404" pitchFamily="49" charset="0"/>
                      </a:endParaRPr>
                    </a:p>
                    <a:p>
                      <a:r>
                        <a:rPr lang="en-US" sz="1600" baseline="0" dirty="0">
                          <a:latin typeface="Courier New" panose="02070309020205020404" pitchFamily="49" charset="0"/>
                          <a:cs typeface="Courier New" panose="02070309020205020404" pitchFamily="49" charset="0"/>
                        </a:rPr>
                        <a:t>}</a:t>
                      </a:r>
                    </a:p>
                  </a:txBody>
                  <a:tcPr/>
                </a:tc>
                <a:tc>
                  <a:txBody>
                    <a:bodyPr/>
                    <a:lstStyle/>
                    <a:p>
                      <a:r>
                        <a:rPr lang="en-US" sz="1600" dirty="0">
                          <a:latin typeface="Courier New" panose="02070309020205020404" pitchFamily="49" charset="0"/>
                          <a:cs typeface="Courier New" panose="02070309020205020404" pitchFamily="49" charset="0"/>
                        </a:rPr>
                        <a:t>set</a:t>
                      </a:r>
                      <a:r>
                        <a:rPr lang="en-US" sz="1600" baseline="0" dirty="0">
                          <a:latin typeface="Courier New" panose="02070309020205020404" pitchFamily="49" charset="0"/>
                          <a:cs typeface="Courier New" panose="02070309020205020404" pitchFamily="49" charset="0"/>
                        </a:rPr>
                        <a:t> i1 to index 0 of a1</a:t>
                      </a:r>
                    </a:p>
                    <a:p>
                      <a:r>
                        <a:rPr lang="en-US" sz="1600" baseline="0" dirty="0">
                          <a:latin typeface="Courier New" panose="02070309020205020404" pitchFamily="49" charset="0"/>
                          <a:cs typeface="Courier New" panose="02070309020205020404" pitchFamily="49" charset="0"/>
                        </a:rPr>
                        <a:t>while i1 &lt; cells of a1</a:t>
                      </a:r>
                    </a:p>
                    <a:p>
                      <a:endParaRPr lang="en-US" sz="1600" baseline="0" dirty="0">
                        <a:latin typeface="Courier New" panose="02070309020205020404" pitchFamily="49" charset="0"/>
                        <a:cs typeface="Courier New" panose="02070309020205020404" pitchFamily="49" charset="0"/>
                      </a:endParaRPr>
                    </a:p>
                    <a:p>
                      <a:r>
                        <a:rPr lang="en-US" sz="1600" baseline="0" dirty="0">
                          <a:latin typeface="Courier New" panose="02070309020205020404" pitchFamily="49" charset="0"/>
                          <a:cs typeface="Courier New" panose="02070309020205020404" pitchFamily="49" charset="0"/>
                        </a:rPr>
                        <a:t>  add 1 to a1</a:t>
                      </a:r>
                    </a:p>
                    <a:p>
                      <a:r>
                        <a:rPr lang="en-US" sz="1600" baseline="0" dirty="0" err="1">
                          <a:latin typeface="Courier New" panose="02070309020205020404" pitchFamily="49" charset="0"/>
                          <a:cs typeface="Courier New" panose="02070309020205020404" pitchFamily="49" charset="0"/>
                        </a:rPr>
                        <a:t>endwhile</a:t>
                      </a:r>
                      <a:endParaRPr lang="en-US" sz="1600" dirty="0">
                        <a:latin typeface="Courier New" panose="02070309020205020404" pitchFamily="49" charset="0"/>
                        <a:cs typeface="Courier New" panose="02070309020205020404" pitchFamily="49" charset="0"/>
                      </a:endParaRPr>
                    </a:p>
                  </a:txBody>
                  <a:tcPr/>
                </a:tc>
                <a:tc>
                  <a:txBody>
                    <a:bodyPr/>
                    <a:lstStyle/>
                    <a:p>
                      <a:r>
                        <a:rPr lang="en-US" dirty="0"/>
                        <a:t>Iterate loop</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45</a:t>
            </a:fld>
            <a:endParaRPr lang="en-GB"/>
          </a:p>
        </p:txBody>
      </p:sp>
    </p:spTree>
    <p:extLst>
      <p:ext uri="{BB962C8B-B14F-4D97-AF65-F5344CB8AC3E}">
        <p14:creationId xmlns:p14="http://schemas.microsoft.com/office/powerpoint/2010/main" val="2643566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 How users are to understand application</a:t>
            </a:r>
          </a:p>
        </p:txBody>
      </p:sp>
      <p:sp>
        <p:nvSpPr>
          <p:cNvPr id="3" name="Content Placeholder 2"/>
          <p:cNvSpPr>
            <a:spLocks noGrp="1"/>
          </p:cNvSpPr>
          <p:nvPr>
            <p:ph idx="1"/>
          </p:nvPr>
        </p:nvSpPr>
        <p:spPr/>
        <p:txBody>
          <a:bodyPr/>
          <a:lstStyle/>
          <a:p>
            <a:r>
              <a:rPr lang="en-US" dirty="0"/>
              <a:t>Make it simple (fewer concepts means easier to learn)</a:t>
            </a:r>
          </a:p>
          <a:p>
            <a:r>
              <a:rPr lang="en-US" dirty="0"/>
              <a:t>Make it task-focused</a:t>
            </a:r>
          </a:p>
          <a:p>
            <a:r>
              <a:rPr lang="en-US" dirty="0"/>
              <a:t>Make it consistent</a:t>
            </a:r>
          </a:p>
          <a:p>
            <a:pPr lvl="1"/>
            <a:r>
              <a:rPr lang="en-US" dirty="0"/>
              <a:t>Conceptual level</a:t>
            </a:r>
          </a:p>
          <a:p>
            <a:pPr lvl="1"/>
            <a:r>
              <a:rPr lang="en-US" dirty="0"/>
              <a:t>Keystroke level</a:t>
            </a:r>
          </a:p>
          <a:p>
            <a:r>
              <a:rPr lang="en-US" dirty="0"/>
              <a:t>Provide flexibility</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46</a:t>
            </a:fld>
            <a:endParaRPr lang="en-GB"/>
          </a:p>
        </p:txBody>
      </p:sp>
    </p:spTree>
    <p:extLst>
      <p:ext uri="{BB962C8B-B14F-4D97-AF65-F5344CB8AC3E}">
        <p14:creationId xmlns:p14="http://schemas.microsoft.com/office/powerpoint/2010/main" val="2638629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conceptual model: ALVIS</a:t>
            </a:r>
          </a:p>
        </p:txBody>
      </p:sp>
      <p:sp>
        <p:nvSpPr>
          <p:cNvPr id="3" name="Content Placeholder 2"/>
          <p:cNvSpPr>
            <a:spLocks noGrp="1"/>
          </p:cNvSpPr>
          <p:nvPr>
            <p:ph idx="1"/>
          </p:nvPr>
        </p:nvSpPr>
        <p:spPr>
          <a:xfrm>
            <a:off x="152400" y="1671638"/>
            <a:ext cx="7696200" cy="4652962"/>
          </a:xfrm>
        </p:spPr>
        <p:txBody>
          <a:bodyPr/>
          <a:lstStyle/>
          <a:p>
            <a:r>
              <a:rPr lang="en-US" sz="2400" dirty="0"/>
              <a:t>In a nutshell:</a:t>
            </a:r>
          </a:p>
          <a:p>
            <a:pPr lvl="1"/>
            <a:r>
              <a:rPr lang="en-US" sz="2000" dirty="0"/>
              <a:t>Use tools to create algorithms by direct manipulation (analogous to drawing programs)</a:t>
            </a:r>
          </a:p>
          <a:p>
            <a:pPr lvl="1"/>
            <a:r>
              <a:rPr lang="en-US" sz="2000" dirty="0"/>
              <a:t>Each tool allows one to create a graphical representation of a different program element</a:t>
            </a:r>
          </a:p>
          <a:p>
            <a:pPr lvl="1"/>
            <a:r>
              <a:rPr lang="en-US" sz="2000" dirty="0"/>
              <a:t>Perceive relationship between graphical programming elements and code as program is constructed (promotes learning by association)</a:t>
            </a:r>
          </a:p>
          <a:p>
            <a:pPr lvl="1"/>
            <a:r>
              <a:rPr lang="en-US" sz="2000" dirty="0"/>
              <a:t>Execute programs to learn cause-effect relationships by perceiving changes to graphical objects in relationship to where execution arrow is (exploration)</a:t>
            </a:r>
          </a:p>
          <a:p>
            <a:r>
              <a:rPr lang="en-US" sz="2400" dirty="0"/>
              <a:t>For discussion: </a:t>
            </a:r>
            <a:r>
              <a:rPr lang="en-US" sz="2400" i="1" dirty="0"/>
              <a:t>Weaknesses</a:t>
            </a:r>
            <a:r>
              <a:rPr lang="en-US" sz="2400" dirty="0"/>
              <a:t> of conceptual model?</a:t>
            </a:r>
          </a:p>
          <a:p>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47</a:t>
            </a:fld>
            <a:endParaRPr lang="en-GB"/>
          </a:p>
        </p:txBody>
      </p:sp>
      <p:pic>
        <p:nvPicPr>
          <p:cNvPr id="5" name="Picture 4"/>
          <p:cNvPicPr>
            <a:picLocks noChangeAspect="1"/>
          </p:cNvPicPr>
          <p:nvPr/>
        </p:nvPicPr>
        <p:blipFill>
          <a:blip r:embed="rId3"/>
          <a:stretch>
            <a:fillRect/>
          </a:stretch>
        </p:blipFill>
        <p:spPr>
          <a:xfrm>
            <a:off x="8094538" y="1658938"/>
            <a:ext cx="785937" cy="4691062"/>
          </a:xfrm>
          <a:prstGeom prst="rect">
            <a:avLst/>
          </a:prstGeom>
        </p:spPr>
      </p:pic>
    </p:spTree>
    <p:extLst>
      <p:ext uri="{BB962C8B-B14F-4D97-AF65-F5344CB8AC3E}">
        <p14:creationId xmlns:p14="http://schemas.microsoft.com/office/powerpoint/2010/main" val="3029648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Reading Question 6</a:t>
            </a:r>
          </a:p>
        </p:txBody>
      </p:sp>
      <p:sp>
        <p:nvSpPr>
          <p:cNvPr id="3" name="Content Placeholder 2"/>
          <p:cNvSpPr>
            <a:spLocks noGrp="1"/>
          </p:cNvSpPr>
          <p:nvPr>
            <p:ph idx="1"/>
          </p:nvPr>
        </p:nvSpPr>
        <p:spPr/>
        <p:txBody>
          <a:bodyPr/>
          <a:lstStyle/>
          <a:p>
            <a:pPr marL="0" indent="0">
              <a:buNone/>
            </a:pPr>
            <a:r>
              <a:rPr lang="en-US" dirty="0"/>
              <a:t>According to the book, human decision-making is rarely rational. As a user interface designer, what is one thing you can do to support rational decision-making?</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48</a:t>
            </a:fld>
            <a:endParaRPr lang="en-GB"/>
          </a:p>
        </p:txBody>
      </p:sp>
    </p:spTree>
    <p:extLst>
      <p:ext uri="{BB962C8B-B14F-4D97-AF65-F5344CB8AC3E}">
        <p14:creationId xmlns:p14="http://schemas.microsoft.com/office/powerpoint/2010/main" val="3161712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a:cs typeface="Helvetica" panose="020B0604020202020204" pitchFamily="34" charset="0"/>
              </a:rPr>
              <a:t>What are the design implications for computer systems?</a:t>
            </a:r>
          </a:p>
        </p:txBody>
      </p:sp>
      <p:sp>
        <p:nvSpPr>
          <p:cNvPr id="3" name="Content Placeholder 2"/>
          <p:cNvSpPr>
            <a:spLocks noGrp="1"/>
          </p:cNvSpPr>
          <p:nvPr>
            <p:ph idx="1"/>
          </p:nvPr>
        </p:nvSpPr>
        <p:spPr>
          <a:xfrm>
            <a:off x="304800" y="1647825"/>
            <a:ext cx="8686800" cy="4381500"/>
          </a:xfrm>
        </p:spPr>
        <p:txBody>
          <a:bodyPr/>
          <a:lstStyle/>
          <a:p>
            <a:pPr marL="514350" indent="-514350">
              <a:buFont typeface="+mj-lt"/>
              <a:buAutoNum type="arabicPeriod"/>
              <a:defRPr/>
            </a:pPr>
            <a:r>
              <a:rPr lang="en-US" i="1" dirty="0"/>
              <a:t>Decision-support</a:t>
            </a:r>
            <a:r>
              <a:rPr lang="en-US" dirty="0"/>
              <a:t>: helping System 2 override System 1</a:t>
            </a:r>
          </a:p>
          <a:p>
            <a:pPr marL="514350" indent="-514350">
              <a:buFont typeface="+mj-lt"/>
              <a:buAutoNum type="arabicPeriod"/>
              <a:defRPr/>
            </a:pPr>
            <a:r>
              <a:rPr lang="en-US" i="1" dirty="0"/>
              <a:t>Data visualization</a:t>
            </a:r>
            <a:r>
              <a:rPr lang="en-US" dirty="0"/>
              <a:t>: harness System 1 to support System 2</a:t>
            </a:r>
          </a:p>
          <a:p>
            <a:pPr marL="514350" indent="-514350">
              <a:buFont typeface="+mj-lt"/>
              <a:buAutoNum type="arabicPeriod"/>
              <a:defRPr/>
            </a:pPr>
            <a:r>
              <a:rPr lang="en-US" i="1" dirty="0"/>
              <a:t>Persuasion</a:t>
            </a:r>
            <a:r>
              <a:rPr lang="en-US" dirty="0"/>
              <a:t>: seducing System 1 and bypassing System 2</a:t>
            </a:r>
          </a:p>
        </p:txBody>
      </p:sp>
      <p:sp>
        <p:nvSpPr>
          <p:cNvPr id="4" name="Slide Number Placeholder 3"/>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86ED3ECA-5DA5-43C1-B669-B5AAACCDCBD0}" type="slidenum">
              <a:rPr lang="en-US" altLang="en-US" sz="1400" b="0">
                <a:solidFill>
                  <a:schemeClr val="bg2"/>
                </a:solidFill>
                <a:latin typeface="Arial" panose="020B0604020202020204" pitchFamily="34" charset="0"/>
              </a:rPr>
              <a:pPr/>
              <a:t>49</a:t>
            </a:fld>
            <a:endParaRPr lang="en-US" altLang="en-US" sz="1400" b="0">
              <a:solidFill>
                <a:schemeClr val="bg2"/>
              </a:solidFill>
              <a:latin typeface="Arial" panose="020B0604020202020204" pitchFamily="34" charset="0"/>
            </a:endParaRPr>
          </a:p>
        </p:txBody>
      </p:sp>
    </p:spTree>
    <p:extLst>
      <p:ext uri="{BB962C8B-B14F-4D97-AF65-F5344CB8AC3E}">
        <p14:creationId xmlns:p14="http://schemas.microsoft.com/office/powerpoint/2010/main" val="381212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2</a:t>
            </a:r>
          </a:p>
        </p:txBody>
      </p:sp>
      <p:sp>
        <p:nvSpPr>
          <p:cNvPr id="3" name="Content Placeholder 2"/>
          <p:cNvSpPr>
            <a:spLocks noGrp="1"/>
          </p:cNvSpPr>
          <p:nvPr>
            <p:ph idx="1"/>
          </p:nvPr>
        </p:nvSpPr>
        <p:spPr/>
        <p:txBody>
          <a:bodyPr/>
          <a:lstStyle/>
          <a:p>
            <a:pPr marL="0" indent="0">
              <a:buNone/>
            </a:pPr>
            <a:r>
              <a:rPr lang="en-US" dirty="0"/>
              <a:t>Describe one implication for UI design that follows from an understanding of System 1 vs. System 2.</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spTree>
    <p:extLst>
      <p:ext uri="{BB962C8B-B14F-4D97-AF65-F5344CB8AC3E}">
        <p14:creationId xmlns:p14="http://schemas.microsoft.com/office/powerpoint/2010/main" val="4258182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decision support software</a:t>
            </a:r>
          </a:p>
        </p:txBody>
      </p:sp>
      <p:sp>
        <p:nvSpPr>
          <p:cNvPr id="3" name="Content Placeholder 2"/>
          <p:cNvSpPr>
            <a:spLocks noGrp="1"/>
          </p:cNvSpPr>
          <p:nvPr>
            <p:ph idx="1"/>
          </p:nvPr>
        </p:nvSpPr>
        <p:spPr/>
        <p:txBody>
          <a:bodyPr/>
          <a:lstStyle/>
          <a:p>
            <a:r>
              <a:rPr lang="en-US" dirty="0"/>
              <a:t>Provide </a:t>
            </a:r>
            <a:r>
              <a:rPr lang="en-US" i="1" dirty="0"/>
              <a:t>all </a:t>
            </a:r>
            <a:r>
              <a:rPr lang="en-US" dirty="0"/>
              <a:t>options (abstract if necessary)</a:t>
            </a:r>
          </a:p>
          <a:p>
            <a:r>
              <a:rPr lang="en-US" dirty="0"/>
              <a:t>Help users find alternatives</a:t>
            </a:r>
          </a:p>
          <a:p>
            <a:r>
              <a:rPr lang="en-US" dirty="0"/>
              <a:t>Present unbiased data</a:t>
            </a:r>
          </a:p>
          <a:p>
            <a:r>
              <a:rPr lang="en-US" dirty="0"/>
              <a:t>Don’t make people perform calculations</a:t>
            </a:r>
          </a:p>
          <a:p>
            <a:r>
              <a:rPr lang="en-US" dirty="0"/>
              <a:t>Prompt users to make assumptions and assertions explicit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50</a:t>
            </a:fld>
            <a:endParaRPr lang="en-GB"/>
          </a:p>
        </p:txBody>
      </p:sp>
    </p:spTree>
    <p:extLst>
      <p:ext uri="{BB962C8B-B14F-4D97-AF65-F5344CB8AC3E}">
        <p14:creationId xmlns:p14="http://schemas.microsoft.com/office/powerpoint/2010/main" val="1832865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sz="3000" dirty="0">
                <a:cs typeface="Helvetica" panose="020B0604020202020204" pitchFamily="34" charset="0"/>
              </a:rPr>
              <a:t>“Don’t make me calculate:”</a:t>
            </a:r>
            <a:br>
              <a:rPr lang="en-US" altLang="en-US" sz="3000" dirty="0">
                <a:cs typeface="Helvetica" panose="020B0604020202020204" pitchFamily="34" charset="0"/>
              </a:rPr>
            </a:br>
            <a:r>
              <a:rPr lang="en-US" altLang="en-US" sz="3000" dirty="0">
                <a:cs typeface="Helvetica" panose="020B0604020202020204" pitchFamily="34" charset="0"/>
              </a:rPr>
              <a:t>I want that house now, but can I afford it?</a:t>
            </a:r>
          </a:p>
        </p:txBody>
      </p:sp>
      <p:sp>
        <p:nvSpPr>
          <p:cNvPr id="4" name="Slide Number Placeholder 3"/>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EF54118D-946D-40BA-B514-4ABE6D7FE161}" type="slidenum">
              <a:rPr lang="en-US" altLang="en-US" sz="1400" b="0">
                <a:solidFill>
                  <a:schemeClr val="bg2"/>
                </a:solidFill>
                <a:latin typeface="Arial" panose="020B0604020202020204" pitchFamily="34" charset="0"/>
              </a:rPr>
              <a:pPr/>
              <a:t>51</a:t>
            </a:fld>
            <a:endParaRPr lang="en-US" altLang="en-US" sz="1400" b="0">
              <a:solidFill>
                <a:schemeClr val="bg2"/>
              </a:solidFill>
              <a:latin typeface="Arial" panose="020B0604020202020204" pitchFamily="34" charset="0"/>
            </a:endParaRPr>
          </a:p>
        </p:txBody>
      </p:sp>
      <p:pic>
        <p:nvPicPr>
          <p:cNvPr id="96261" name="Picture 6" descr="f12-01-sorted.org.nz-mortgage calc.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5029769"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642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dirty="0">
                <a:cs typeface="Helvetica" panose="020B0604020202020204" pitchFamily="34" charset="0"/>
              </a:rPr>
              <a:t>Provide </a:t>
            </a:r>
            <a:r>
              <a:rPr lang="en-US" altLang="en-US" i="1" dirty="0">
                <a:cs typeface="Helvetica" panose="020B0604020202020204" pitchFamily="34" charset="0"/>
              </a:rPr>
              <a:t>all </a:t>
            </a:r>
            <a:r>
              <a:rPr lang="en-US" altLang="en-US" dirty="0">
                <a:cs typeface="Helvetica" panose="020B0604020202020204" pitchFamily="34" charset="0"/>
              </a:rPr>
              <a:t>options: I want to buy a new camera, but which one?</a:t>
            </a:r>
          </a:p>
        </p:txBody>
      </p:sp>
      <p:sp>
        <p:nvSpPr>
          <p:cNvPr id="4" name="Slide Number Placeholder 3"/>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6E803946-F8D3-43BF-97CA-5769FCEB729E}" type="slidenum">
              <a:rPr lang="en-US" altLang="en-US" sz="1400" b="0">
                <a:solidFill>
                  <a:schemeClr val="bg2"/>
                </a:solidFill>
                <a:latin typeface="Arial" panose="020B0604020202020204" pitchFamily="34" charset="0"/>
              </a:rPr>
              <a:pPr/>
              <a:t>52</a:t>
            </a:fld>
            <a:endParaRPr lang="en-US" altLang="en-US" sz="1400" b="0">
              <a:solidFill>
                <a:schemeClr val="bg2"/>
              </a:solidFill>
              <a:latin typeface="Arial" panose="020B0604020202020204" pitchFamily="34" charset="0"/>
            </a:endParaRPr>
          </a:p>
        </p:txBody>
      </p:sp>
      <p:sp>
        <p:nvSpPr>
          <p:cNvPr id="97284" name="Content Placeholder 5"/>
          <p:cNvSpPr>
            <a:spLocks noGrp="1"/>
          </p:cNvSpPr>
          <p:nvPr>
            <p:ph idx="1"/>
          </p:nvPr>
        </p:nvSpPr>
        <p:spPr/>
        <p:txBody>
          <a:bodyPr/>
          <a:lstStyle/>
          <a:p>
            <a:endParaRPr lang="en-US" altLang="en-US"/>
          </a:p>
        </p:txBody>
      </p:sp>
      <p:pic>
        <p:nvPicPr>
          <p:cNvPr id="97285" name="Picture 5" descr="f12-02-PriceSpy.co.nz-comparison shoppin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336" y="1559719"/>
            <a:ext cx="8585327"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349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z="3200" dirty="0">
                <a:cs typeface="Helvetica" panose="020B0604020202020204" pitchFamily="34" charset="0"/>
              </a:rPr>
              <a:t>Help users find alternatives: What is the most efficient snow plow route?</a:t>
            </a:r>
          </a:p>
        </p:txBody>
      </p:sp>
      <p:sp>
        <p:nvSpPr>
          <p:cNvPr id="4" name="Slide Number Placeholder 3"/>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9A81BE05-AD32-43AB-92D4-DDBBFFF705BE}" type="slidenum">
              <a:rPr lang="en-US" altLang="en-US" sz="1400" b="0">
                <a:solidFill>
                  <a:schemeClr val="bg2"/>
                </a:solidFill>
                <a:latin typeface="Arial" panose="020B0604020202020204" pitchFamily="34" charset="0"/>
              </a:rPr>
              <a:pPr/>
              <a:t>53</a:t>
            </a:fld>
            <a:endParaRPr lang="en-US" altLang="en-US" sz="1400" b="0">
              <a:solidFill>
                <a:schemeClr val="bg2"/>
              </a:solidFill>
              <a:latin typeface="Arial" panose="020B0604020202020204" pitchFamily="34" charset="0"/>
            </a:endParaRPr>
          </a:p>
        </p:txBody>
      </p:sp>
      <p:pic>
        <p:nvPicPr>
          <p:cNvPr id="98309" name="Picture 4" descr="f12-03-DSS-snowplow rout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76400"/>
            <a:ext cx="6096000" cy="467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9979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Harness system 1 to support system 2</a:t>
            </a:r>
          </a:p>
        </p:txBody>
      </p:sp>
      <p:sp>
        <p:nvSpPr>
          <p:cNvPr id="3" name="Content Placeholder 2"/>
          <p:cNvSpPr>
            <a:spLocks noGrp="1"/>
          </p:cNvSpPr>
          <p:nvPr>
            <p:ph idx="1"/>
          </p:nvPr>
        </p:nvSpPr>
        <p:spPr/>
        <p:txBody>
          <a:bodyPr/>
          <a:lstStyle/>
          <a:p>
            <a:r>
              <a:rPr lang="en-US" dirty="0"/>
              <a:t>Exploit automatic processes</a:t>
            </a:r>
          </a:p>
          <a:p>
            <a:pPr lvl="1"/>
            <a:r>
              <a:rPr lang="en-US" dirty="0"/>
              <a:t>Perception of structure</a:t>
            </a:r>
          </a:p>
          <a:p>
            <a:pPr lvl="1"/>
            <a:r>
              <a:rPr lang="en-US" dirty="0"/>
              <a:t>Edge detection</a:t>
            </a:r>
          </a:p>
          <a:p>
            <a:pPr lvl="1"/>
            <a:r>
              <a:rPr lang="en-US" dirty="0"/>
              <a:t>Motion detection</a:t>
            </a:r>
          </a:p>
          <a:p>
            <a:pPr lvl="1"/>
            <a:r>
              <a:rPr lang="en-US" dirty="0"/>
              <a:t>Face recognition</a:t>
            </a:r>
          </a:p>
          <a:p>
            <a:pPr lvl="1"/>
            <a:r>
              <a:rPr lang="en-US" dirty="0"/>
              <a:t>3D vision</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54</a:t>
            </a:fld>
            <a:endParaRPr lang="en-GB"/>
          </a:p>
        </p:txBody>
      </p:sp>
    </p:spTree>
    <p:extLst>
      <p:ext uri="{BB962C8B-B14F-4D97-AF65-F5344CB8AC3E}">
        <p14:creationId xmlns:p14="http://schemas.microsoft.com/office/powerpoint/2010/main" val="268294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z="2800" dirty="0">
                <a:cs typeface="Helvetica" panose="020B0604020202020204" pitchFamily="34" charset="0"/>
              </a:rPr>
              <a:t>Subway maps present what people care about for the task at hand,  omitting unnecessary geo information</a:t>
            </a:r>
          </a:p>
        </p:txBody>
      </p:sp>
      <p:sp>
        <p:nvSpPr>
          <p:cNvPr id="100355" name="Content Placeholder 2"/>
          <p:cNvSpPr>
            <a:spLocks noGrp="1"/>
          </p:cNvSpPr>
          <p:nvPr>
            <p:ph idx="1"/>
          </p:nvPr>
        </p:nvSpPr>
        <p:spPr/>
        <p:txBody>
          <a:bodyPr/>
          <a:lstStyle/>
          <a:p>
            <a:pPr marL="0" indent="0">
              <a:buNone/>
            </a:pPr>
            <a:r>
              <a:rPr lang="en-US" altLang="en-US" dirty="0"/>
              <a:t>London Metro</a:t>
            </a:r>
          </a:p>
        </p:txBody>
      </p:sp>
      <p:sp>
        <p:nvSpPr>
          <p:cNvPr id="4" name="Slide Number Placeholder 3"/>
          <p:cNvSpPr>
            <a:spLocks noGrp="1"/>
          </p:cNvSpPr>
          <p:nvPr>
            <p:ph type="sldNum" sz="quarter" idx="4294967295"/>
          </p:nvPr>
        </p:nvSpPr>
        <p:spPr>
          <a:xfrm>
            <a:off x="6705600" y="6229350"/>
            <a:ext cx="1905000" cy="457200"/>
          </a:xfrm>
          <a:prstGeom prst="rect">
            <a:avLst/>
          </a:prstGeom>
        </p:spPr>
        <p:txBody>
          <a:bodyPr/>
          <a:lstStyle>
            <a:lvl1pPr>
              <a:defRPr sz="4800" b="1">
                <a:solidFill>
                  <a:schemeClr val="tx1"/>
                </a:solidFill>
                <a:latin typeface="Times" panose="02020603050405020304" pitchFamily="18" charset="0"/>
                <a:ea typeface="ＭＳ Ｐゴシック" charset="-128"/>
              </a:defRPr>
            </a:lvl1pPr>
            <a:lvl2pPr marL="37931725" indent="-37474525">
              <a:defRPr sz="4800" b="1">
                <a:solidFill>
                  <a:schemeClr val="tx1"/>
                </a:solidFill>
                <a:latin typeface="Times" panose="02020603050405020304" pitchFamily="18" charset="0"/>
                <a:ea typeface="ＭＳ Ｐゴシック" charset="-128"/>
              </a:defRPr>
            </a:lvl2pPr>
            <a:lvl3pPr>
              <a:defRPr sz="4800" b="1">
                <a:solidFill>
                  <a:schemeClr val="tx1"/>
                </a:solidFill>
                <a:latin typeface="Times" panose="02020603050405020304" pitchFamily="18" charset="0"/>
                <a:ea typeface="ＭＳ Ｐゴシック" charset="-128"/>
              </a:defRPr>
            </a:lvl3pPr>
            <a:lvl4pPr>
              <a:defRPr sz="4800" b="1">
                <a:solidFill>
                  <a:schemeClr val="tx1"/>
                </a:solidFill>
                <a:latin typeface="Times" panose="02020603050405020304" pitchFamily="18" charset="0"/>
                <a:ea typeface="ＭＳ Ｐゴシック" charset="-128"/>
              </a:defRPr>
            </a:lvl4pPr>
            <a:lvl5pPr>
              <a:defRPr sz="4800" b="1">
                <a:solidFill>
                  <a:schemeClr val="tx1"/>
                </a:solidFill>
                <a:latin typeface="Times" panose="02020603050405020304" pitchFamily="18" charset="0"/>
                <a:ea typeface="ＭＳ Ｐゴシック" charset="-128"/>
              </a:defRPr>
            </a:lvl5pPr>
            <a:lvl6pPr marL="4572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6pPr>
            <a:lvl7pPr marL="9144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7pPr>
            <a:lvl8pPr marL="13716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8pPr>
            <a:lvl9pPr marL="1828800" eaLnBrk="0" fontAlgn="base" hangingPunct="0">
              <a:spcBef>
                <a:spcPct val="0"/>
              </a:spcBef>
              <a:spcAft>
                <a:spcPct val="0"/>
              </a:spcAft>
              <a:defRPr sz="4800" b="1">
                <a:solidFill>
                  <a:schemeClr val="tx1"/>
                </a:solidFill>
                <a:latin typeface="Times" panose="02020603050405020304" pitchFamily="18" charset="0"/>
                <a:ea typeface="ＭＳ Ｐゴシック" charset="-128"/>
              </a:defRPr>
            </a:lvl9pPr>
          </a:lstStyle>
          <a:p>
            <a:fld id="{68E596B0-6CDE-4030-8DA3-32B4B19831AE}" type="slidenum">
              <a:rPr lang="en-US" altLang="en-US" sz="1400" b="0">
                <a:solidFill>
                  <a:schemeClr val="bg2"/>
                </a:solidFill>
                <a:latin typeface="Arial" panose="020B0604020202020204" pitchFamily="34" charset="0"/>
              </a:rPr>
              <a:pPr/>
              <a:t>55</a:t>
            </a:fld>
            <a:endParaRPr lang="en-US" altLang="en-US" sz="1400" b="0">
              <a:solidFill>
                <a:schemeClr val="bg2"/>
              </a:solidFill>
              <a:latin typeface="Arial" panose="020B0604020202020204" pitchFamily="34" charset="0"/>
            </a:endParaRPr>
          </a:p>
        </p:txBody>
      </p:sp>
      <p:pic>
        <p:nvPicPr>
          <p:cNvPr id="100357" name="Picture 7" descr="f12-04b-London metro map-n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8610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930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1 can be seduced!</a:t>
            </a:r>
          </a:p>
        </p:txBody>
      </p:sp>
      <p:sp>
        <p:nvSpPr>
          <p:cNvPr id="3" name="Content Placeholder 2"/>
          <p:cNvSpPr>
            <a:spLocks noGrp="1"/>
          </p:cNvSpPr>
          <p:nvPr>
            <p:ph idx="1"/>
          </p:nvPr>
        </p:nvSpPr>
        <p:spPr/>
        <p:txBody>
          <a:bodyPr/>
          <a:lstStyle/>
          <a:p>
            <a:r>
              <a:rPr lang="en-US" dirty="0"/>
              <a:t>How info is presented influences people at least as much as what info is presented</a:t>
            </a:r>
          </a:p>
          <a:p>
            <a:r>
              <a:rPr lang="en-US" dirty="0"/>
              <a:t>Designers can use presentation techniques to “seduce” system 1 to bypass system 2</a:t>
            </a:r>
          </a:p>
          <a:p>
            <a:r>
              <a:rPr lang="en-US" dirty="0"/>
              <a:t>Amateurs present rational arguments and stats; pros present powerful stories evoking strong emotional responses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56</a:t>
            </a:fld>
            <a:endParaRPr lang="en-GB"/>
          </a:p>
        </p:txBody>
      </p:sp>
    </p:spTree>
    <p:extLst>
      <p:ext uri="{BB962C8B-B14F-4D97-AF65-F5344CB8AC3E}">
        <p14:creationId xmlns:p14="http://schemas.microsoft.com/office/powerpoint/2010/main" val="17680542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support vs. persuasive system</a:t>
            </a:r>
          </a:p>
        </p:txBody>
      </p:sp>
      <p:sp>
        <p:nvSpPr>
          <p:cNvPr id="9" name="Text Placeholder 8"/>
          <p:cNvSpPr>
            <a:spLocks noGrp="1"/>
          </p:cNvSpPr>
          <p:nvPr>
            <p:ph type="body" idx="1"/>
          </p:nvPr>
        </p:nvSpPr>
        <p:spPr/>
        <p:txBody>
          <a:bodyPr/>
          <a:lstStyle/>
          <a:p>
            <a:pPr algn="ctr"/>
            <a:r>
              <a:rPr lang="en-US" dirty="0"/>
              <a:t>Charitynavigator.org</a:t>
            </a:r>
          </a:p>
        </p:txBody>
      </p:sp>
      <p:pic>
        <p:nvPicPr>
          <p:cNvPr id="7" name="Content Placeholder 6"/>
          <p:cNvPicPr>
            <a:picLocks noGrp="1" noChangeAspect="1"/>
          </p:cNvPicPr>
          <p:nvPr>
            <p:ph sz="half" idx="2"/>
          </p:nvPr>
        </p:nvPicPr>
        <p:blipFill>
          <a:blip r:embed="rId3"/>
          <a:stretch>
            <a:fillRect/>
          </a:stretch>
        </p:blipFill>
        <p:spPr>
          <a:xfrm>
            <a:off x="244474" y="2719619"/>
            <a:ext cx="4252913" cy="3012479"/>
          </a:xfrm>
          <a:prstGeom prst="rect">
            <a:avLst/>
          </a:prstGeom>
        </p:spPr>
      </p:pic>
      <p:sp>
        <p:nvSpPr>
          <p:cNvPr id="10" name="Text Placeholder 9"/>
          <p:cNvSpPr>
            <a:spLocks noGrp="1"/>
          </p:cNvSpPr>
          <p:nvPr>
            <p:ph type="body" sz="quarter" idx="3"/>
          </p:nvPr>
        </p:nvSpPr>
        <p:spPr>
          <a:xfrm>
            <a:off x="4645025" y="1535113"/>
            <a:ext cx="4273550" cy="639762"/>
          </a:xfrm>
        </p:spPr>
        <p:txBody>
          <a:bodyPr/>
          <a:lstStyle/>
          <a:p>
            <a:pPr algn="ctr"/>
            <a:r>
              <a:rPr lang="en-US" dirty="0"/>
              <a:t>FMSC.org</a:t>
            </a:r>
          </a:p>
        </p:txBody>
      </p:sp>
      <p:pic>
        <p:nvPicPr>
          <p:cNvPr id="8" name="Content Placeholder 7"/>
          <p:cNvPicPr>
            <a:picLocks noGrp="1" noChangeAspect="1"/>
          </p:cNvPicPr>
          <p:nvPr>
            <p:ph sz="quarter" idx="4"/>
          </p:nvPr>
        </p:nvPicPr>
        <p:blipFill>
          <a:blip r:embed="rId4"/>
          <a:stretch>
            <a:fillRect/>
          </a:stretch>
        </p:blipFill>
        <p:spPr>
          <a:xfrm>
            <a:off x="4645025" y="2865802"/>
            <a:ext cx="4294205" cy="2696798"/>
          </a:xfrm>
          <a:prstGeom prst="rect">
            <a:avLst/>
          </a:prstGeom>
        </p:spPr>
      </p:pic>
      <p:sp>
        <p:nvSpPr>
          <p:cNvPr id="4" name="Slide Number Placeholder 3"/>
          <p:cNvSpPr>
            <a:spLocks noGrp="1"/>
          </p:cNvSpPr>
          <p:nvPr>
            <p:ph type="sldNum" sz="quarter" idx="10"/>
          </p:nvPr>
        </p:nvSpPr>
        <p:spPr/>
        <p:txBody>
          <a:bodyPr/>
          <a:lstStyle/>
          <a:p>
            <a:fld id="{D3612ABD-40C9-418A-A056-70C86155DF51}" type="slidenum">
              <a:rPr lang="en-GB" smtClean="0"/>
              <a:pPr/>
              <a:t>57</a:t>
            </a:fld>
            <a:endParaRPr lang="en-GB"/>
          </a:p>
        </p:txBody>
      </p:sp>
      <p:sp>
        <p:nvSpPr>
          <p:cNvPr id="11" name="TextBox 10"/>
          <p:cNvSpPr txBox="1"/>
          <p:nvPr/>
        </p:nvSpPr>
        <p:spPr>
          <a:xfrm>
            <a:off x="231775" y="5859429"/>
            <a:ext cx="8442326" cy="461665"/>
          </a:xfrm>
          <a:prstGeom prst="rect">
            <a:avLst/>
          </a:prstGeom>
          <a:noFill/>
        </p:spPr>
        <p:txBody>
          <a:bodyPr wrap="square" rtlCol="0">
            <a:spAutoFit/>
          </a:bodyPr>
          <a:lstStyle/>
          <a:p>
            <a:pPr>
              <a:buNone/>
            </a:pPr>
            <a:r>
              <a:rPr lang="en-US" dirty="0"/>
              <a:t>Which is which, and why?</a:t>
            </a:r>
          </a:p>
        </p:txBody>
      </p:sp>
    </p:spTree>
    <p:extLst>
      <p:ext uri="{BB962C8B-B14F-4D97-AF65-F5344CB8AC3E}">
        <p14:creationId xmlns:p14="http://schemas.microsoft.com/office/powerpoint/2010/main" val="2589207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of human decision-making</a:t>
            </a:r>
          </a:p>
        </p:txBody>
      </p:sp>
      <p:sp>
        <p:nvSpPr>
          <p:cNvPr id="3" name="Content Placeholder 2"/>
          <p:cNvSpPr>
            <a:spLocks noGrp="1"/>
          </p:cNvSpPr>
          <p:nvPr>
            <p:ph idx="1"/>
          </p:nvPr>
        </p:nvSpPr>
        <p:spPr/>
        <p:txBody>
          <a:bodyPr/>
          <a:lstStyle/>
          <a:p>
            <a:r>
              <a:rPr lang="en-US" sz="2800" dirty="0"/>
              <a:t>System 1 and system 2 are both involved in decision-making, and both are needed</a:t>
            </a:r>
          </a:p>
          <a:p>
            <a:pPr lvl="1"/>
            <a:r>
              <a:rPr lang="en-US" dirty="0"/>
              <a:t>System 1: Good at perceptual efficiency</a:t>
            </a:r>
          </a:p>
          <a:p>
            <a:pPr lvl="1"/>
            <a:r>
              <a:rPr lang="en-US" dirty="0"/>
              <a:t>System 2: Good at rational thought</a:t>
            </a:r>
          </a:p>
          <a:p>
            <a:r>
              <a:rPr lang="en-US" sz="2800" dirty="0"/>
              <a:t>For decision-making, you can</a:t>
            </a:r>
          </a:p>
          <a:p>
            <a:pPr lvl="1"/>
            <a:r>
              <a:rPr lang="en-US" dirty="0"/>
              <a:t>help system 2 override system 1</a:t>
            </a:r>
          </a:p>
          <a:p>
            <a:pPr lvl="1"/>
            <a:r>
              <a:rPr lang="en-US" dirty="0"/>
              <a:t>Exploit system 1 to support system 2</a:t>
            </a:r>
          </a:p>
          <a:p>
            <a:r>
              <a:rPr lang="en-US" sz="2800" dirty="0"/>
              <a:t>For persuasion, you can seduce system 1 so as to bypass system 2</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58</a:t>
            </a:fld>
            <a:endParaRPr lang="en-GB"/>
          </a:p>
        </p:txBody>
      </p:sp>
    </p:spTree>
    <p:extLst>
      <p:ext uri="{BB962C8B-B14F-4D97-AF65-F5344CB8AC3E}">
        <p14:creationId xmlns:p14="http://schemas.microsoft.com/office/powerpoint/2010/main" val="3593409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 between now and next class</a:t>
            </a:r>
          </a:p>
        </p:txBody>
      </p:sp>
      <p:sp>
        <p:nvSpPr>
          <p:cNvPr id="3" name="Content Placeholder 2"/>
          <p:cNvSpPr>
            <a:spLocks noGrp="1"/>
          </p:cNvSpPr>
          <p:nvPr>
            <p:ph idx="1"/>
          </p:nvPr>
        </p:nvSpPr>
        <p:spPr/>
        <p:txBody>
          <a:bodyPr/>
          <a:lstStyle/>
          <a:p>
            <a:r>
              <a:rPr lang="en-US" dirty="0"/>
              <a:t>Read Johnson 13-14</a:t>
            </a:r>
          </a:p>
          <a:p>
            <a:r>
              <a:rPr lang="en-US" dirty="0"/>
              <a:t>Work on “final design” for IA #4! Hand in by start of class Tuesday, and be prepared for some design </a:t>
            </a:r>
            <a:r>
              <a:rPr lang="en-US" dirty="0" err="1"/>
              <a:t>crits</a:t>
            </a:r>
            <a:endParaRPr lang="en-US" dirty="0"/>
          </a:p>
          <a:p>
            <a:r>
              <a:rPr lang="en-US" dirty="0"/>
              <a:t>Get Barnum text (if you haven’t already; I’ve decided </a:t>
            </a:r>
            <a:r>
              <a:rPr lang="en-US"/>
              <a:t>to require it)</a:t>
            </a:r>
            <a:endParaRPr lang="en-US" dirty="0"/>
          </a:p>
          <a:p>
            <a:r>
              <a:rPr lang="en-US" dirty="0"/>
              <a:t>Have a GREAT weekend!</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59</a:t>
            </a:fld>
            <a:endParaRPr lang="en-GB"/>
          </a:p>
        </p:txBody>
      </p:sp>
    </p:spTree>
    <p:extLst>
      <p:ext uri="{BB962C8B-B14F-4D97-AF65-F5344CB8AC3E}">
        <p14:creationId xmlns:p14="http://schemas.microsoft.com/office/powerpoint/2010/main" val="266547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3</a:t>
            </a:r>
          </a:p>
        </p:txBody>
      </p:sp>
      <p:sp>
        <p:nvSpPr>
          <p:cNvPr id="3" name="Content Placeholder 2"/>
          <p:cNvSpPr>
            <a:spLocks noGrp="1"/>
          </p:cNvSpPr>
          <p:nvPr>
            <p:ph idx="1"/>
          </p:nvPr>
        </p:nvSpPr>
        <p:spPr/>
        <p:txBody>
          <a:bodyPr/>
          <a:lstStyle/>
          <a:p>
            <a:pPr marL="514350" indent="-514350">
              <a:buAutoNum type="alphaLcParenBoth"/>
            </a:pPr>
            <a:r>
              <a:rPr lang="en-US" sz="2800" dirty="0"/>
              <a:t>According to the book, we learn faster when practice is </a:t>
            </a:r>
            <a:r>
              <a:rPr lang="en-US" sz="2800" u="sng" dirty="0"/>
              <a:t>			</a:t>
            </a:r>
            <a:r>
              <a:rPr lang="en-US" sz="2800" dirty="0"/>
              <a:t>. </a:t>
            </a:r>
          </a:p>
          <a:p>
            <a:pPr marL="514350" indent="-514350">
              <a:buFontTx/>
              <a:buAutoNum type="alphaLcParenBoth"/>
            </a:pPr>
            <a:r>
              <a:rPr lang="en-US" sz="2800" dirty="0"/>
              <a:t> According to the book, we learn faster when vocabulary is </a:t>
            </a:r>
            <a:r>
              <a:rPr lang="en-US" sz="2800" u="sng" dirty="0"/>
              <a:t>			</a:t>
            </a:r>
            <a:r>
              <a:rPr lang="en-US" sz="2800" dirty="0"/>
              <a:t>. </a:t>
            </a:r>
          </a:p>
          <a:p>
            <a:pPr marL="514350" indent="-514350">
              <a:buAutoNum type="alphaLcParenBoth"/>
            </a:pPr>
            <a:r>
              <a:rPr lang="en-US" sz="2800" dirty="0"/>
              <a:t> According to the book, we explore </a:t>
            </a:r>
            <a:r>
              <a:rPr lang="en-US" sz="2800" u="sng" dirty="0"/>
              <a:t>		</a:t>
            </a:r>
            <a:r>
              <a:rPr lang="en-US" sz="2800" dirty="0"/>
              <a:t> and learn </a:t>
            </a:r>
            <a:r>
              <a:rPr lang="en-US" sz="2800" u="sng" dirty="0"/>
              <a:t>		</a:t>
            </a:r>
            <a:r>
              <a:rPr lang="en-US" sz="2800" dirty="0"/>
              <a:t> when risk is </a:t>
            </a:r>
            <a:r>
              <a:rPr lang="en-US" sz="2800" i="1" u="sng" dirty="0"/>
              <a:t>		</a:t>
            </a:r>
            <a:r>
              <a:rPr lang="en-US" sz="2800" i="1" dirty="0"/>
              <a:t>.</a:t>
            </a:r>
            <a:endParaRPr lang="en-US" sz="2800"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6</a:t>
            </a:fld>
            <a:endParaRPr lang="en-GB"/>
          </a:p>
        </p:txBody>
      </p:sp>
    </p:spTree>
    <p:extLst>
      <p:ext uri="{BB962C8B-B14F-4D97-AF65-F5344CB8AC3E}">
        <p14:creationId xmlns:p14="http://schemas.microsoft.com/office/powerpoint/2010/main" val="29138403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credits</a:t>
            </a:r>
          </a:p>
        </p:txBody>
      </p:sp>
      <p:sp>
        <p:nvSpPr>
          <p:cNvPr id="3" name="Content Placeholder 2"/>
          <p:cNvSpPr>
            <a:spLocks noGrp="1"/>
          </p:cNvSpPr>
          <p:nvPr>
            <p:ph idx="1"/>
          </p:nvPr>
        </p:nvSpPr>
        <p:spPr/>
        <p:txBody>
          <a:bodyPr/>
          <a:lstStyle/>
          <a:p>
            <a:pPr marL="514350" indent="-514350">
              <a:buFont typeface="+mj-lt"/>
              <a:buAutoNum type="arabicPeriod"/>
            </a:pPr>
            <a:r>
              <a:rPr lang="en-US" sz="1400" dirty="0">
                <a:hlinkClick r:id="rId2"/>
              </a:rPr>
              <a:t>http://ablebrains.typepad.com/.a/6a00d8341ca86d53ef01901b931949970b-popup</a:t>
            </a:r>
            <a:endParaRPr lang="en-US" sz="1400" dirty="0"/>
          </a:p>
          <a:p>
            <a:pPr marL="514350" indent="-514350">
              <a:buFont typeface="+mj-lt"/>
              <a:buAutoNum type="arabicPeriod"/>
            </a:pPr>
            <a:r>
              <a:rPr lang="en-US" sz="1400" dirty="0">
                <a:hlinkClick r:id="rId3"/>
              </a:rPr>
              <a:t>http://www.8weeksout.com/2015/08/12/conditioning-and-mental-toughness/</a:t>
            </a:r>
            <a:endParaRPr lang="en-US" sz="1400" dirty="0"/>
          </a:p>
          <a:p>
            <a:pPr marL="514350" indent="-514350">
              <a:buFont typeface="+mj-lt"/>
              <a:buAutoNum type="arabicPeriod"/>
            </a:pPr>
            <a:r>
              <a:rPr lang="en-US" sz="1400" dirty="0">
                <a:hlinkClick r:id="rId4"/>
              </a:rPr>
              <a:t>http://www.cksbaseball4u.com/the-evolution-of-the-baseball-bat/</a:t>
            </a:r>
            <a:endParaRPr lang="en-US" sz="1400" dirty="0"/>
          </a:p>
          <a:p>
            <a:pPr marL="514350" indent="-514350">
              <a:buFont typeface="+mj-lt"/>
              <a:buAutoNum type="arabicPeriod"/>
            </a:pPr>
            <a:r>
              <a:rPr lang="en-US" sz="1400" dirty="0">
                <a:hlinkClick r:id="rId5"/>
              </a:rPr>
              <a:t>http://gogmat.com/blog/17-gmat-study-guide/191-gmat-math-calculation-shortcuts.html</a:t>
            </a:r>
            <a:endParaRPr lang="en-US" sz="1400" dirty="0"/>
          </a:p>
          <a:p>
            <a:pPr marL="514350" indent="-514350">
              <a:buFont typeface="+mj-lt"/>
              <a:buAutoNum type="arabicPeriod"/>
            </a:pPr>
            <a:r>
              <a:rPr lang="en-US" sz="1400" dirty="0">
                <a:hlinkClick r:id="rId6"/>
              </a:rPr>
              <a:t>http://chucksblog.typepad.com/.a/6a00d83451be8f69e201b8d0997c11970c-popup</a:t>
            </a:r>
            <a:endParaRPr lang="en-US" sz="1400" dirty="0"/>
          </a:p>
          <a:p>
            <a:pPr marL="514350" indent="-514350">
              <a:buFont typeface="+mj-lt"/>
              <a:buAutoNum type="arabicPeriod"/>
            </a:pPr>
            <a:r>
              <a:rPr lang="en-US" sz="1400" dirty="0">
                <a:hlinkClick r:id="rId7"/>
              </a:rPr>
              <a:t>http://www.mytestbook.com/PrintableWorksheets/Worksheet_Grade3_Math_BarChartLineChart_1502.aspx</a:t>
            </a:r>
            <a:endParaRPr lang="en-US" sz="1400" dirty="0"/>
          </a:p>
          <a:p>
            <a:pPr marL="514350" indent="-514350">
              <a:buFont typeface="+mj-lt"/>
              <a:buAutoNum type="arabicPeriod"/>
            </a:pPr>
            <a:endParaRPr lang="en-US" sz="1400"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60</a:t>
            </a:fld>
            <a:endParaRPr lang="en-GB"/>
          </a:p>
        </p:txBody>
      </p:sp>
    </p:spTree>
    <p:extLst>
      <p:ext uri="{BB962C8B-B14F-4D97-AF65-F5344CB8AC3E}">
        <p14:creationId xmlns:p14="http://schemas.microsoft.com/office/powerpoint/2010/main" val="292667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4</a:t>
            </a:r>
          </a:p>
        </p:txBody>
      </p:sp>
      <p:sp>
        <p:nvSpPr>
          <p:cNvPr id="3" name="Content Placeholder 2"/>
          <p:cNvSpPr>
            <a:spLocks noGrp="1"/>
          </p:cNvSpPr>
          <p:nvPr>
            <p:ph idx="1"/>
          </p:nvPr>
        </p:nvSpPr>
        <p:spPr/>
        <p:txBody>
          <a:bodyPr/>
          <a:lstStyle/>
          <a:p>
            <a:pPr marL="0" indent="0">
              <a:buNone/>
            </a:pPr>
            <a:r>
              <a:rPr lang="en-US" dirty="0"/>
              <a:t>How should user interfaces that users will use only infrequently be designed, as compared to user interfaces that users will use daily? </a:t>
            </a:r>
          </a:p>
          <a:p>
            <a:pPr marL="0" indent="0">
              <a:buNone/>
            </a:pPr>
            <a:endParaRPr lang="en-US" dirty="0"/>
          </a:p>
          <a:p>
            <a:pPr marL="0" indent="0">
              <a:buNone/>
            </a:pPr>
            <a:r>
              <a:rPr lang="en-US" dirty="0"/>
              <a:t>(State design strategy at a high level in a couple of sentences.)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spTree>
    <p:extLst>
      <p:ext uri="{BB962C8B-B14F-4D97-AF65-F5344CB8AC3E}">
        <p14:creationId xmlns:p14="http://schemas.microsoft.com/office/powerpoint/2010/main" val="80342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5</a:t>
            </a:r>
          </a:p>
        </p:txBody>
      </p:sp>
      <p:sp>
        <p:nvSpPr>
          <p:cNvPr id="3" name="Content Placeholder 2"/>
          <p:cNvSpPr>
            <a:spLocks noGrp="1"/>
          </p:cNvSpPr>
          <p:nvPr>
            <p:ph idx="1"/>
          </p:nvPr>
        </p:nvSpPr>
        <p:spPr/>
        <p:txBody>
          <a:bodyPr/>
          <a:lstStyle/>
          <a:p>
            <a:pPr marL="0" indent="0">
              <a:buNone/>
            </a:pPr>
            <a:r>
              <a:rPr lang="en-US" dirty="0"/>
              <a:t>The book argues that the principle of </a:t>
            </a:r>
            <a:r>
              <a:rPr lang="en-US" i="1" dirty="0"/>
              <a:t>consistency</a:t>
            </a:r>
            <a:r>
              <a:rPr lang="en-US" dirty="0"/>
              <a:t> should be applied to interactive systems design at the keystroke and conceptual levels. What does it mean for a system to exhibit consistency at the conceptual level? At the keystroke level?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spTree>
    <p:extLst>
      <p:ext uri="{BB962C8B-B14F-4D97-AF65-F5344CB8AC3E}">
        <p14:creationId xmlns:p14="http://schemas.microsoft.com/office/powerpoint/2010/main" val="189477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6</a:t>
            </a:r>
          </a:p>
        </p:txBody>
      </p:sp>
      <p:sp>
        <p:nvSpPr>
          <p:cNvPr id="3" name="Content Placeholder 2"/>
          <p:cNvSpPr>
            <a:spLocks noGrp="1"/>
          </p:cNvSpPr>
          <p:nvPr>
            <p:ph idx="1"/>
          </p:nvPr>
        </p:nvSpPr>
        <p:spPr/>
        <p:txBody>
          <a:bodyPr/>
          <a:lstStyle/>
          <a:p>
            <a:pPr marL="0" indent="0">
              <a:buNone/>
            </a:pPr>
            <a:r>
              <a:rPr lang="en-US" dirty="0"/>
              <a:t>According to the book, human decision-making is rarely rational. As a user interface designer, what is one thing you can do to support rational decision-making?</a:t>
            </a:r>
          </a:p>
        </p:txBody>
      </p:sp>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spTree>
    <p:extLst>
      <p:ext uri="{BB962C8B-B14F-4D97-AF65-F5344CB8AC3E}">
        <p14:creationId xmlns:p14="http://schemas.microsoft.com/office/powerpoint/2010/main" val="4073099463"/>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9261</TotalTime>
  <Words>4255</Words>
  <Application>Microsoft Office PowerPoint</Application>
  <PresentationFormat>On-screen Show (4:3)</PresentationFormat>
  <Paragraphs>531</Paragraphs>
  <Slides>60</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ＭＳ Ｐゴシック</vt:lpstr>
      <vt:lpstr>Arial</vt:lpstr>
      <vt:lpstr>Courier New</vt:lpstr>
      <vt:lpstr>Helvetica</vt:lpstr>
      <vt:lpstr>Times</vt:lpstr>
      <vt:lpstr>Verdana</vt:lpstr>
      <vt:lpstr>Wingdings</vt:lpstr>
      <vt:lpstr>idbook</vt:lpstr>
      <vt:lpstr> Learning &amp; Decision-making (Johnson 10-12) </vt:lpstr>
      <vt:lpstr>Expertise manifests itself in the reading of disciplinary representations</vt:lpstr>
      <vt:lpstr>Learning &amp; Decision-making (Johnson 10-12)</vt:lpstr>
      <vt:lpstr>Reading Question 1</vt:lpstr>
      <vt:lpstr>Reading Question 2</vt:lpstr>
      <vt:lpstr>Reading Question 3</vt:lpstr>
      <vt:lpstr>Reading Question 4</vt:lpstr>
      <vt:lpstr>Reading Question 5</vt:lpstr>
      <vt:lpstr>Reading Question 6</vt:lpstr>
      <vt:lpstr>Material Relevant to Reading Question 1</vt:lpstr>
      <vt:lpstr>Three important parts of the brain</vt:lpstr>
      <vt:lpstr>We’re of two minds: unconscious and conscious</vt:lpstr>
      <vt:lpstr>Comparison of System 1 and System 2</vt:lpstr>
      <vt:lpstr>Learning from experience is easy thanks to System 1</vt:lpstr>
      <vt:lpstr>Performing learned routines is easy thanks to System 1</vt:lpstr>
      <vt:lpstr>Performing novel actions is hard because it requires System 2</vt:lpstr>
      <vt:lpstr>Problem solving and calculation are hard thanks to System 2</vt:lpstr>
      <vt:lpstr>Material Relevant to Reading Question 2</vt:lpstr>
      <vt:lpstr>Implications for UI design</vt:lpstr>
      <vt:lpstr>UI Blooper: Requiring calculation that software could do</vt:lpstr>
      <vt:lpstr>Exemplar: Guide users toward their goals </vt:lpstr>
      <vt:lpstr>Exemplar: Spreadsheet calculations</vt:lpstr>
      <vt:lpstr>Exemplar: Complex calculations by direct manipulation (close mapping between problem-solving and environment)</vt:lpstr>
      <vt:lpstr>Exemplar: Perception rather than calculation</vt:lpstr>
      <vt:lpstr>Discussion of Reading Question 3</vt:lpstr>
      <vt:lpstr>Discussion of Reading Question 4</vt:lpstr>
      <vt:lpstr>Two ways of thinking about learning</vt:lpstr>
      <vt:lpstr>Learning as knowledge acquisition: Experts act differently from novices</vt:lpstr>
      <vt:lpstr>Expert chunks in chess and electronics</vt:lpstr>
      <vt:lpstr>Getting from novice to expert: Constructivist learning theory (Piaget)</vt:lpstr>
      <vt:lpstr>Design implication: Constructivist learning environments</vt:lpstr>
      <vt:lpstr>Learning as performance improvement: Important factors at UI level</vt:lpstr>
      <vt:lpstr>Clicker: How do you think task completion time varies with amount of practice?</vt:lpstr>
      <vt:lpstr>Practice: The Learning Curve</vt:lpstr>
      <vt:lpstr>Power Law of Practice</vt:lpstr>
      <vt:lpstr>Demo: Power Law of Practice in ALVIS</vt:lpstr>
      <vt:lpstr>ALVIS Demo Task (Use Toolbox tools to complete)</vt:lpstr>
      <vt:lpstr>For discussion: How does ALVIS support learning?</vt:lpstr>
      <vt:lpstr>Design implication: Provide a variety of methods</vt:lpstr>
      <vt:lpstr>Key points of material on learning</vt:lpstr>
      <vt:lpstr>Discussion of Reading Question 5</vt:lpstr>
      <vt:lpstr>Designing software to match tasks makes learning faster</vt:lpstr>
      <vt:lpstr>Task analysis: What goals and tasks must be supported?</vt:lpstr>
      <vt:lpstr>Example Task Analysis: ALVIS</vt:lpstr>
      <vt:lpstr>Keep terminology task-focused: ALVIS examples</vt:lpstr>
      <vt:lpstr>Conceptual model: How users are to understand application</vt:lpstr>
      <vt:lpstr>Example conceptual model: ALVIS</vt:lpstr>
      <vt:lpstr>Discussion of Reading Question 6</vt:lpstr>
      <vt:lpstr>What are the design implications for computer systems?</vt:lpstr>
      <vt:lpstr>Guidelines for decision support software</vt:lpstr>
      <vt:lpstr>“Don’t make me calculate:” I want that house now, but can I afford it?</vt:lpstr>
      <vt:lpstr>Provide all options: I want to buy a new camera, but which one?</vt:lpstr>
      <vt:lpstr>Help users find alternatives: What is the most efficient snow plow route?</vt:lpstr>
      <vt:lpstr>Data visualization: Harness system 1 to support system 2</vt:lpstr>
      <vt:lpstr>Subway maps present what people care about for the task at hand,  omitting unnecessary geo information</vt:lpstr>
      <vt:lpstr>System 1 can be seduced!</vt:lpstr>
      <vt:lpstr>Decision support vs. persuasive system</vt:lpstr>
      <vt:lpstr>Key points of human decision-making</vt:lpstr>
      <vt:lpstr>To do between now and next class</vt:lpstr>
      <vt:lpstr>Image credits</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hundhaus@wsu.edu</cp:lastModifiedBy>
  <cp:revision>284</cp:revision>
  <dcterms:created xsi:type="dcterms:W3CDTF">2001-04-10T10:22:28Z</dcterms:created>
  <dcterms:modified xsi:type="dcterms:W3CDTF">2017-02-09T16:45:16Z</dcterms:modified>
</cp:coreProperties>
</file>