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41"/>
  </p:notesMasterIdLst>
  <p:sldIdLst>
    <p:sldId id="256" r:id="rId2"/>
    <p:sldId id="736" r:id="rId3"/>
    <p:sldId id="734" r:id="rId4"/>
    <p:sldId id="715" r:id="rId5"/>
    <p:sldId id="718" r:id="rId6"/>
    <p:sldId id="719" r:id="rId7"/>
    <p:sldId id="720" r:id="rId8"/>
    <p:sldId id="721" r:id="rId9"/>
    <p:sldId id="722" r:id="rId10"/>
    <p:sldId id="717" r:id="rId11"/>
    <p:sldId id="725" r:id="rId12"/>
    <p:sldId id="726" r:id="rId13"/>
    <p:sldId id="762" r:id="rId14"/>
    <p:sldId id="727" r:id="rId15"/>
    <p:sldId id="728" r:id="rId16"/>
    <p:sldId id="729" r:id="rId17"/>
    <p:sldId id="730" r:id="rId18"/>
    <p:sldId id="731" r:id="rId19"/>
    <p:sldId id="732" r:id="rId20"/>
    <p:sldId id="759" r:id="rId21"/>
    <p:sldId id="737" r:id="rId22"/>
    <p:sldId id="738" r:id="rId23"/>
    <p:sldId id="744" r:id="rId24"/>
    <p:sldId id="745" r:id="rId25"/>
    <p:sldId id="746" r:id="rId26"/>
    <p:sldId id="747" r:id="rId27"/>
    <p:sldId id="748" r:id="rId28"/>
    <p:sldId id="749" r:id="rId29"/>
    <p:sldId id="750" r:id="rId30"/>
    <p:sldId id="751" r:id="rId31"/>
    <p:sldId id="752" r:id="rId32"/>
    <p:sldId id="753" r:id="rId33"/>
    <p:sldId id="754" r:id="rId34"/>
    <p:sldId id="755" r:id="rId35"/>
    <p:sldId id="756" r:id="rId36"/>
    <p:sldId id="760" r:id="rId37"/>
    <p:sldId id="763" r:id="rId38"/>
    <p:sldId id="758" r:id="rId39"/>
    <p:sldId id="761" r:id="rId40"/>
  </p:sldIdLst>
  <p:sldSz cx="9144000" cy="6858000" type="screen4x3"/>
  <p:notesSz cx="6858000" cy="9144000"/>
  <p:defaultTextStyle>
    <a:defPPr>
      <a:defRPr lang="en-US"/>
    </a:defPPr>
    <a:lvl1pPr algn="l" rtl="0" fontAlgn="base">
      <a:spcBef>
        <a:spcPct val="20000"/>
      </a:spcBef>
      <a:spcAft>
        <a:spcPct val="0"/>
      </a:spcAft>
      <a:buChar char="•"/>
      <a:defRPr sz="2400" kern="1200">
        <a:solidFill>
          <a:schemeClr val="tx1"/>
        </a:solidFill>
        <a:latin typeface="Verdana" pitchFamily="34" charset="0"/>
        <a:ea typeface="+mn-ea"/>
        <a:cs typeface="+mn-cs"/>
      </a:defRPr>
    </a:lvl1pPr>
    <a:lvl2pPr marL="457200" algn="l" rtl="0" fontAlgn="base">
      <a:spcBef>
        <a:spcPct val="20000"/>
      </a:spcBef>
      <a:spcAft>
        <a:spcPct val="0"/>
      </a:spcAft>
      <a:buChar char="•"/>
      <a:defRPr sz="2400" kern="1200">
        <a:solidFill>
          <a:schemeClr val="tx1"/>
        </a:solidFill>
        <a:latin typeface="Verdana" pitchFamily="34" charset="0"/>
        <a:ea typeface="+mn-ea"/>
        <a:cs typeface="+mn-cs"/>
      </a:defRPr>
    </a:lvl2pPr>
    <a:lvl3pPr marL="914400" algn="l" rtl="0" fontAlgn="base">
      <a:spcBef>
        <a:spcPct val="20000"/>
      </a:spcBef>
      <a:spcAft>
        <a:spcPct val="0"/>
      </a:spcAft>
      <a:buChar char="•"/>
      <a:defRPr sz="2400" kern="1200">
        <a:solidFill>
          <a:schemeClr val="tx1"/>
        </a:solidFill>
        <a:latin typeface="Verdana" pitchFamily="34" charset="0"/>
        <a:ea typeface="+mn-ea"/>
        <a:cs typeface="+mn-cs"/>
      </a:defRPr>
    </a:lvl3pPr>
    <a:lvl4pPr marL="1371600" algn="l" rtl="0" fontAlgn="base">
      <a:spcBef>
        <a:spcPct val="20000"/>
      </a:spcBef>
      <a:spcAft>
        <a:spcPct val="0"/>
      </a:spcAft>
      <a:buChar char="•"/>
      <a:defRPr sz="2400" kern="1200">
        <a:solidFill>
          <a:schemeClr val="tx1"/>
        </a:solidFill>
        <a:latin typeface="Verdana" pitchFamily="34" charset="0"/>
        <a:ea typeface="+mn-ea"/>
        <a:cs typeface="+mn-cs"/>
      </a:defRPr>
    </a:lvl4pPr>
    <a:lvl5pPr marL="1828800" algn="l" rtl="0" fontAlgn="base">
      <a:spcBef>
        <a:spcPct val="20000"/>
      </a:spcBef>
      <a:spcAft>
        <a:spcPct val="0"/>
      </a:spcAft>
      <a:buChar char="•"/>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54" autoAdjust="0"/>
    <p:restoredTop sz="74908" autoAdjust="0"/>
  </p:normalViewPr>
  <p:slideViewPr>
    <p:cSldViewPr>
      <p:cViewPr varScale="1">
        <p:scale>
          <a:sx n="82" d="100"/>
          <a:sy n="82" d="100"/>
        </p:scale>
        <p:origin x="42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4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FontTx/>
              <a:buNone/>
              <a:defRPr sz="1200">
                <a:latin typeface="Times" pitchFamily="18" charset="0"/>
              </a:defRPr>
            </a:lvl1pPr>
          </a:lstStyle>
          <a:p>
            <a:endParaRPr lang="en-US"/>
          </a:p>
        </p:txBody>
      </p:sp>
      <p:sp>
        <p:nvSpPr>
          <p:cNvPr id="645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FontTx/>
              <a:buNone/>
              <a:defRPr sz="1200">
                <a:latin typeface="Times" pitchFamily="18" charset="0"/>
              </a:defRPr>
            </a:lvl1pPr>
          </a:lstStyle>
          <a:p>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45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45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FontTx/>
              <a:buNone/>
              <a:defRPr sz="1200">
                <a:latin typeface="Times" pitchFamily="18" charset="0"/>
              </a:defRPr>
            </a:lvl1pPr>
          </a:lstStyle>
          <a:p>
            <a:endParaRPr lang="en-US"/>
          </a:p>
        </p:txBody>
      </p:sp>
      <p:sp>
        <p:nvSpPr>
          <p:cNvPr id="645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FontTx/>
              <a:buNone/>
              <a:defRPr sz="1200">
                <a:latin typeface="Times" pitchFamily="18" charset="0"/>
              </a:defRPr>
            </a:lvl1pPr>
          </a:lstStyle>
          <a:p>
            <a:fld id="{52F2A0C9-331B-4F15-A415-A3EC8DEDFC0A}" type="slidenum">
              <a:rPr lang="en-US"/>
              <a:pPr/>
              <a:t>‹#›</a:t>
            </a:fld>
            <a:endParaRPr lang="en-US"/>
          </a:p>
        </p:txBody>
      </p:sp>
    </p:spTree>
    <p:extLst>
      <p:ext uri="{BB962C8B-B14F-4D97-AF65-F5344CB8AC3E}">
        <p14:creationId xmlns:p14="http://schemas.microsoft.com/office/powerpoint/2010/main" val="23138241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a:t>
            </a:fld>
            <a:endParaRPr lang="en-US"/>
          </a:p>
        </p:txBody>
      </p:sp>
    </p:spTree>
    <p:extLst>
      <p:ext uri="{BB962C8B-B14F-4D97-AF65-F5344CB8AC3E}">
        <p14:creationId xmlns:p14="http://schemas.microsoft.com/office/powerpoint/2010/main" val="854195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Interesting points:</a:t>
            </a:r>
          </a:p>
          <a:p>
            <a:pPr marL="171450" indent="-171450">
              <a:buFont typeface="Arial" panose="020B0604020202020204" pitchFamily="34" charset="0"/>
              <a:buChar char="•"/>
            </a:pPr>
            <a:r>
              <a:rPr lang="en-US" dirty="0" smtClean="0"/>
              <a:t>Transition</a:t>
            </a:r>
            <a:r>
              <a:rPr lang="en-US" baseline="0" dirty="0" smtClean="0"/>
              <a:t>s between menus can be made larger algorithmically be providing a larger buffer zone (&gt;-shaped)</a:t>
            </a:r>
          </a:p>
          <a:p>
            <a:pPr marL="171450" indent="-171450">
              <a:buFont typeface="Arial" panose="020B0604020202020204" pitchFamily="34" charset="0"/>
              <a:buChar char="•"/>
            </a:pPr>
            <a:r>
              <a:rPr lang="en-US" baseline="0" dirty="0" smtClean="0"/>
              <a:t>Tab stop movement algorithm can make it so that user doesn’t need to stay within ruler to move tab stop. This, in fact, is what Microsoft does in its Office products.</a:t>
            </a:r>
          </a:p>
          <a:p>
            <a:endParaRPr lang="en-US" baseline="0" dirty="0" smtClean="0"/>
          </a:p>
          <a:p>
            <a:r>
              <a:rPr lang="en-US" dirty="0" smtClean="0"/>
              <a:t>More</a:t>
            </a:r>
            <a:r>
              <a:rPr lang="en-US" baseline="0" dirty="0" smtClean="0"/>
              <a:t> food for thought: Avoid cascading menus, since they introduce more targets to acquire, and the transition from main to secondary menu is a small target. This can be somewhat mitigated by making the target size larger programmatically (but not graphically)</a:t>
            </a:r>
            <a:endParaRPr lang="en-US" dirty="0" smtClean="0"/>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52F2A0C9-331B-4F15-A415-A3EC8DEDFC0A}" type="slidenum">
              <a:rPr lang="en-US" smtClean="0"/>
              <a:pPr/>
              <a:t>19</a:t>
            </a:fld>
            <a:endParaRPr lang="en-US"/>
          </a:p>
        </p:txBody>
      </p:sp>
    </p:spTree>
    <p:extLst>
      <p:ext uri="{BB962C8B-B14F-4D97-AF65-F5344CB8AC3E}">
        <p14:creationId xmlns:p14="http://schemas.microsoft.com/office/powerpoint/2010/main" val="3183200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20</a:t>
            </a:fld>
            <a:endParaRPr lang="en-US"/>
          </a:p>
        </p:txBody>
      </p:sp>
    </p:spTree>
    <p:extLst>
      <p:ext uri="{BB962C8B-B14F-4D97-AF65-F5344CB8AC3E}">
        <p14:creationId xmlns:p14="http://schemas.microsoft.com/office/powerpoint/2010/main" val="2769867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Systems</a:t>
            </a:r>
            <a:r>
              <a:rPr lang="en-US" baseline="0" dirty="0" smtClean="0"/>
              <a:t> can tell you WHEN they will have the answer; that’s being responsive.</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21</a:t>
            </a:fld>
            <a:endParaRPr lang="en-US"/>
          </a:p>
        </p:txBody>
      </p:sp>
    </p:spTree>
    <p:extLst>
      <p:ext uri="{BB962C8B-B14F-4D97-AF65-F5344CB8AC3E}">
        <p14:creationId xmlns:p14="http://schemas.microsoft.com/office/powerpoint/2010/main" val="256239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Comment: Some operations necessarily take longer and may not be able to be broken</a:t>
            </a:r>
            <a:r>
              <a:rPr lang="en-US" baseline="0" dirty="0" smtClean="0"/>
              <a:t> up.</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29</a:t>
            </a:fld>
            <a:endParaRPr lang="en-US"/>
          </a:p>
        </p:txBody>
      </p:sp>
    </p:spTree>
    <p:extLst>
      <p:ext uri="{BB962C8B-B14F-4D97-AF65-F5344CB8AC3E}">
        <p14:creationId xmlns:p14="http://schemas.microsoft.com/office/powerpoint/2010/main" val="505711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this also holds for</a:t>
            </a:r>
            <a:r>
              <a:rPr lang="en-US" baseline="0" dirty="0" smtClean="0"/>
              <a:t> web apps. Here are some guidelines:</a:t>
            </a:r>
          </a:p>
          <a:p>
            <a:pPr marL="228600" indent="-228600">
              <a:buAutoNum type="alphaLcParenBoth"/>
            </a:pPr>
            <a:r>
              <a:rPr lang="en-US" baseline="0" dirty="0" smtClean="0"/>
              <a:t>Minimize size/number of images</a:t>
            </a:r>
          </a:p>
          <a:p>
            <a:pPr marL="228600" indent="-228600">
              <a:buAutoNum type="alphaLcParenBoth"/>
            </a:pPr>
            <a:r>
              <a:rPr lang="en-US" baseline="0" dirty="0" smtClean="0"/>
              <a:t>Show </a:t>
            </a:r>
            <a:r>
              <a:rPr lang="en-US" baseline="0" dirty="0" err="1" smtClean="0"/>
              <a:t>thumbails</a:t>
            </a:r>
            <a:r>
              <a:rPr lang="en-US" baseline="0" dirty="0" smtClean="0"/>
              <a:t> before full images</a:t>
            </a:r>
          </a:p>
          <a:p>
            <a:pPr marL="228600" indent="-228600">
              <a:buAutoNum type="alphaLcParenBoth"/>
            </a:pPr>
            <a:r>
              <a:rPr lang="en-US" baseline="0" dirty="0" smtClean="0"/>
              <a:t>Provide overview of page; fill in details later</a:t>
            </a:r>
          </a:p>
          <a:p>
            <a:pPr marL="228600" indent="-228600">
              <a:buAutoNum type="alphaLcParenBoth"/>
            </a:pPr>
            <a:r>
              <a:rPr lang="en-US" baseline="0" dirty="0" smtClean="0"/>
              <a:t>Use CSS to lay out pages for faster results</a:t>
            </a:r>
          </a:p>
          <a:p>
            <a:pPr marL="228600" indent="-228600">
              <a:buAutoNum type="alphaLcParenBoth"/>
            </a:pPr>
            <a:r>
              <a:rPr lang="en-US" baseline="0" dirty="0" smtClean="0"/>
              <a:t>Use built-in browser components instead of HTML</a:t>
            </a:r>
          </a:p>
          <a:p>
            <a:pPr marL="228600" indent="-228600">
              <a:buAutoNum type="alphaLcParenBoth"/>
            </a:pPr>
            <a:r>
              <a:rPr lang="en-US" baseline="0" dirty="0" smtClean="0"/>
              <a:t>Use client-side scripts</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34</a:t>
            </a:fld>
            <a:endParaRPr lang="en-US"/>
          </a:p>
        </p:txBody>
      </p:sp>
    </p:spTree>
    <p:extLst>
      <p:ext uri="{BB962C8B-B14F-4D97-AF65-F5344CB8AC3E}">
        <p14:creationId xmlns:p14="http://schemas.microsoft.com/office/powerpoint/2010/main" val="2790362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36</a:t>
            </a:fld>
            <a:endParaRPr lang="en-US"/>
          </a:p>
        </p:txBody>
      </p:sp>
    </p:spTree>
    <p:extLst>
      <p:ext uri="{BB962C8B-B14F-4D97-AF65-F5344CB8AC3E}">
        <p14:creationId xmlns:p14="http://schemas.microsoft.com/office/powerpoint/2010/main" val="2351977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4</a:t>
            </a:fld>
            <a:endParaRPr lang="en-US"/>
          </a:p>
        </p:txBody>
      </p:sp>
    </p:spTree>
    <p:extLst>
      <p:ext uri="{BB962C8B-B14F-4D97-AF65-F5344CB8AC3E}">
        <p14:creationId xmlns:p14="http://schemas.microsoft.com/office/powerpoint/2010/main" val="1336054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does </a:t>
            </a:r>
            <a:r>
              <a:rPr lang="en-US" baseline="0" dirty="0" err="1" smtClean="0"/>
              <a:t>Fitts’s</a:t>
            </a:r>
            <a:r>
              <a:rPr lang="en-US" baseline="0" dirty="0" smtClean="0"/>
              <a:t> Law mean in practical terms?</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6</a:t>
            </a:fld>
            <a:endParaRPr lang="en-US"/>
          </a:p>
        </p:txBody>
      </p:sp>
    </p:spTree>
    <p:extLst>
      <p:ext uri="{BB962C8B-B14F-4D97-AF65-F5344CB8AC3E}">
        <p14:creationId xmlns:p14="http://schemas.microsoft.com/office/powerpoint/2010/main" val="4185321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Movement toward target starts slowly, but rapidly accelerates.</a:t>
            </a:r>
            <a:r>
              <a:rPr lang="en-US" baseline="0" dirty="0" smtClean="0"/>
              <a:t> Initial movement is like a ballistic movement; it’s imprecise, a shot in the general direction.</a:t>
            </a:r>
          </a:p>
          <a:p>
            <a:endParaRPr lang="en-US" baseline="0" dirty="0" smtClean="0"/>
          </a:p>
          <a:p>
            <a:r>
              <a:rPr lang="en-US" baseline="0" dirty="0" smtClean="0"/>
              <a:t>When the pointer is close to the target, our hand-eye coordination takes over. We enter a hand-eye feedback loop in which we make finer and finer corrections until target is acquired.</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8</a:t>
            </a:fld>
            <a:endParaRPr lang="en-US"/>
          </a:p>
        </p:txBody>
      </p:sp>
    </p:spTree>
    <p:extLst>
      <p:ext uri="{BB962C8B-B14F-4D97-AF65-F5344CB8AC3E}">
        <p14:creationId xmlns:p14="http://schemas.microsoft.com/office/powerpoint/2010/main" val="298685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diminishing returns to progressively increasing target size or progressively reducing distance</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9</a:t>
            </a:fld>
            <a:endParaRPr lang="en-US"/>
          </a:p>
        </p:txBody>
      </p:sp>
    </p:spTree>
    <p:extLst>
      <p:ext uri="{BB962C8B-B14F-4D97-AF65-F5344CB8AC3E}">
        <p14:creationId xmlns:p14="http://schemas.microsoft.com/office/powerpoint/2010/main" val="1942435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questions all</a:t>
            </a:r>
            <a:r>
              <a:rPr lang="en-US" baseline="0" dirty="0" smtClean="0"/>
              <a:t> have something to do with </a:t>
            </a:r>
            <a:r>
              <a:rPr lang="en-US" baseline="0" dirty="0" err="1" smtClean="0"/>
              <a:t>Fitts</a:t>
            </a:r>
            <a:r>
              <a:rPr lang="en-US" baseline="0" dirty="0" smtClean="0"/>
              <a:t>’ Law. With a partner, discuss and write down your rationale for each question. You will hand this document in for credit.</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10</a:t>
            </a:fld>
            <a:endParaRPr lang="en-US"/>
          </a:p>
        </p:txBody>
      </p:sp>
    </p:spTree>
    <p:extLst>
      <p:ext uri="{BB962C8B-B14F-4D97-AF65-F5344CB8AC3E}">
        <p14:creationId xmlns:p14="http://schemas.microsoft.com/office/powerpoint/2010/main" val="4176343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Apple, because it’s affixed to the top of the display, providing a nearly infinite target size.</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14</a:t>
            </a:fld>
            <a:endParaRPr lang="en-US"/>
          </a:p>
        </p:txBody>
      </p:sp>
    </p:spTree>
    <p:extLst>
      <p:ext uri="{BB962C8B-B14F-4D97-AF65-F5344CB8AC3E}">
        <p14:creationId xmlns:p14="http://schemas.microsoft.com/office/powerpoint/2010/main" val="597983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Food for thought: Put most commonly</a:t>
            </a:r>
            <a:r>
              <a:rPr lang="en-US" baseline="0" dirty="0" smtClean="0"/>
              <a:t> accessed items closest to where the pointer ends up in a context menu. Also, a circular pie menu as a context menu would reduce average target acquisition time because all items are equidistant from pointer.</a:t>
            </a:r>
          </a:p>
        </p:txBody>
      </p:sp>
      <p:sp>
        <p:nvSpPr>
          <p:cNvPr id="4" name="Slide Number Placeholder 3"/>
          <p:cNvSpPr>
            <a:spLocks noGrp="1"/>
          </p:cNvSpPr>
          <p:nvPr>
            <p:ph type="sldNum" sz="quarter" idx="10"/>
          </p:nvPr>
        </p:nvSpPr>
        <p:spPr/>
        <p:txBody>
          <a:bodyPr/>
          <a:lstStyle/>
          <a:p>
            <a:fld id="{52F2A0C9-331B-4F15-A415-A3EC8DEDFC0A}" type="slidenum">
              <a:rPr lang="en-US" smtClean="0"/>
              <a:pPr/>
              <a:t>17</a:t>
            </a:fld>
            <a:endParaRPr lang="en-US"/>
          </a:p>
        </p:txBody>
      </p:sp>
    </p:spTree>
    <p:extLst>
      <p:ext uri="{BB962C8B-B14F-4D97-AF65-F5344CB8AC3E}">
        <p14:creationId xmlns:p14="http://schemas.microsoft.com/office/powerpoint/2010/main" val="356410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is, when</a:t>
            </a:r>
            <a:r>
              <a:rPr lang="en-US" baseline="0" dirty="0" smtClean="0"/>
              <a:t> path boundary is narrow, you need to be more careful when you move, so the movement is slower. When the path boundary is wide, you can move more haphazardly (</a:t>
            </a:r>
            <a:r>
              <a:rPr lang="en-US" baseline="0" dirty="0" err="1" smtClean="0"/>
              <a:t>ballistically</a:t>
            </a:r>
            <a:r>
              <a:rPr lang="en-US" baseline="0" dirty="0" smtClean="0"/>
              <a:t>), and the movement is faster.</a:t>
            </a:r>
          </a:p>
          <a:p>
            <a:endParaRPr lang="en-US" baseline="0" dirty="0" smtClean="0"/>
          </a:p>
          <a:p>
            <a:r>
              <a:rPr lang="en-US" baseline="0" dirty="0" smtClean="0"/>
              <a:t>Can you think of examples in which this law is relevant?</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18</a:t>
            </a:fld>
            <a:endParaRPr lang="en-US"/>
          </a:p>
        </p:txBody>
      </p:sp>
    </p:spTree>
    <p:extLst>
      <p:ext uri="{BB962C8B-B14F-4D97-AF65-F5344CB8AC3E}">
        <p14:creationId xmlns:p14="http://schemas.microsoft.com/office/powerpoint/2010/main" val="3895091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2C5F6D6C-AE60-4D7C-BF37-8F38FC1E1369}" type="slidenum">
              <a:rPr lang="en-GB"/>
              <a:pPr/>
              <a:t>‹#›</a:t>
            </a:fld>
            <a:endParaRPr lang="en-GB"/>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1BCC258-61F9-4857-B531-6C1768EDB461}"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52400"/>
            <a:ext cx="64770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F9B89B93-D5AE-482F-A785-56BE066EE411}"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295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52400" y="1671638"/>
            <a:ext cx="4343400" cy="2249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71638"/>
            <a:ext cx="4343400" cy="2249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152400" y="4073525"/>
            <a:ext cx="8839200" cy="2251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231775" y="6423025"/>
            <a:ext cx="8686800" cy="152400"/>
          </a:xfrm>
        </p:spPr>
        <p:txBody>
          <a:bodyPr/>
          <a:lstStyle>
            <a:lvl1pPr>
              <a:defRPr/>
            </a:lvl1pPr>
          </a:lstStyle>
          <a:p>
            <a:fld id="{9100007D-1ED8-48FF-B916-AFE0BA7806AF}"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671638"/>
            <a:ext cx="4343400" cy="4652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71638"/>
            <a:ext cx="4343400" cy="2249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73525"/>
            <a:ext cx="4343400" cy="2251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231775" y="6423025"/>
            <a:ext cx="8686800" cy="152400"/>
          </a:xfrm>
        </p:spPr>
        <p:txBody>
          <a:bodyPr/>
          <a:lstStyle>
            <a:lvl1pPr>
              <a:defRPr/>
            </a:lvl1pPr>
          </a:lstStyle>
          <a:p>
            <a:fld id="{70D552DC-451A-4CE1-96C6-28255A79B9DD}" type="slidenum">
              <a:rPr lang="en-GB"/>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671638"/>
            <a:ext cx="4343400" cy="4652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1638"/>
            <a:ext cx="4343400" cy="4652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231775" y="6423025"/>
            <a:ext cx="8686800" cy="152400"/>
          </a:xfrm>
        </p:spPr>
        <p:txBody>
          <a:bodyPr/>
          <a:lstStyle>
            <a:lvl1pPr>
              <a:defRPr/>
            </a:lvl1pPr>
          </a:lstStyle>
          <a:p>
            <a:fld id="{3AA6BABA-B73F-4C96-B0EC-33697193E13C}"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D3612ABD-40C9-418A-A056-70C86155DF51}" type="slidenum">
              <a:rPr lang="en-GB"/>
              <a:pPr/>
              <a:t>‹#›</a:t>
            </a:fld>
            <a:endParaRPr lang="en-GB"/>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902A8323-985B-4A0B-B7BD-49FCBE937D1D}"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671638"/>
            <a:ext cx="4343400" cy="4652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1638"/>
            <a:ext cx="4343400" cy="4652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6AFB6189-EC3B-4EFB-9384-40D6843542A2}"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6AB2B7B8-EBE9-4E79-8984-7722CD6BFE29}"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CEE4AD97-3738-4CC9-A367-CE802EF6547E}"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4BF8A6E-D086-4866-8440-6CBCA79D6163}"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81B5BB88-D4BF-4E14-971E-DF11D05A8289}"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35340D4-E9C9-43C4-AF9B-402DAA0880A9}"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3" name="Rectangle 3"/>
          <p:cNvSpPr>
            <a:spLocks noGrp="1" noChangeArrowheads="1"/>
          </p:cNvSpPr>
          <p:nvPr>
            <p:ph type="title"/>
          </p:nvPr>
        </p:nvSpPr>
        <p:spPr bwMode="auto">
          <a:xfrm>
            <a:off x="152400" y="152400"/>
            <a:ext cx="8839200" cy="1295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35844" name="Rectangle 4"/>
          <p:cNvSpPr>
            <a:spLocks noGrp="1" noChangeArrowheads="1"/>
          </p:cNvSpPr>
          <p:nvPr>
            <p:ph type="body" idx="1"/>
          </p:nvPr>
        </p:nvSpPr>
        <p:spPr bwMode="auto">
          <a:xfrm>
            <a:off x="152400" y="1671638"/>
            <a:ext cx="8839200" cy="46529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35845" name="Rectangle 5"/>
          <p:cNvSpPr>
            <a:spLocks noGrp="1" noChangeArrowheads="1"/>
          </p:cNvSpPr>
          <p:nvPr>
            <p:ph type="sldNum" sz="quarter" idx="4"/>
          </p:nvPr>
        </p:nvSpPr>
        <p:spPr bwMode="auto">
          <a:xfrm>
            <a:off x="231775" y="6423025"/>
            <a:ext cx="86868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buFontTx/>
              <a:buNone/>
              <a:defRPr sz="1100">
                <a:solidFill>
                  <a:srgbClr val="000099"/>
                </a:solidFill>
              </a:defRPr>
            </a:lvl1pPr>
          </a:lstStyle>
          <a:p>
            <a:fld id="{6D3D54B9-A06A-4ACC-83B3-EDF3DAD5C1E3}" type="slidenum">
              <a:rPr lang="en-GB"/>
              <a:pPr/>
              <a:t>‹#›</a:t>
            </a:fld>
            <a:endParaRPr lang="en-GB"/>
          </a:p>
        </p:txBody>
      </p:sp>
      <p:sp>
        <p:nvSpPr>
          <p:cNvPr id="35850" name="Text Box 10"/>
          <p:cNvSpPr txBox="1">
            <a:spLocks noChangeArrowheads="1"/>
          </p:cNvSpPr>
          <p:nvPr userDrawn="1"/>
        </p:nvSpPr>
        <p:spPr bwMode="auto">
          <a:xfrm>
            <a:off x="152400" y="6477000"/>
            <a:ext cx="2286000" cy="168275"/>
          </a:xfrm>
          <a:prstGeom prst="rect">
            <a:avLst/>
          </a:prstGeom>
          <a:solidFill>
            <a:schemeClr val="bg1"/>
          </a:solidFill>
          <a:ln w="9525">
            <a:noFill/>
            <a:miter lim="800000"/>
            <a:headEnd/>
            <a:tailEnd/>
          </a:ln>
          <a:effectLst/>
        </p:spPr>
        <p:txBody>
          <a:bodyPr lIns="0" tIns="0" rIns="0" bIns="0">
            <a:spAutoFit/>
          </a:bodyPr>
          <a:lstStyle/>
          <a:p>
            <a:pPr eaLnBrk="0" hangingPunct="0">
              <a:spcBef>
                <a:spcPct val="0"/>
              </a:spcBef>
              <a:buFontTx/>
              <a:buNone/>
            </a:pPr>
            <a:r>
              <a:rPr lang="en-US" sz="1100" dirty="0" smtClean="0">
                <a:solidFill>
                  <a:schemeClr val="accent2"/>
                </a:solidFill>
              </a:rPr>
              <a:t>L#11—</a:t>
            </a:r>
            <a:r>
              <a:rPr lang="en-US" sz="1100" dirty="0" err="1" smtClean="0">
                <a:solidFill>
                  <a:schemeClr val="accent2"/>
                </a:solidFill>
              </a:rPr>
              <a:t>CptS</a:t>
            </a:r>
            <a:r>
              <a:rPr lang="en-US" sz="1100" dirty="0" smtClean="0">
                <a:solidFill>
                  <a:schemeClr val="accent2"/>
                </a:solidFill>
              </a:rPr>
              <a:t> 443/543, </a:t>
            </a:r>
            <a:r>
              <a:rPr lang="en-US" sz="1100" dirty="0" err="1">
                <a:solidFill>
                  <a:schemeClr val="accent2"/>
                </a:solidFill>
              </a:rPr>
              <a:t>Sp</a:t>
            </a:r>
            <a:r>
              <a:rPr lang="en-US" sz="1100" dirty="0">
                <a:solidFill>
                  <a:schemeClr val="accent2"/>
                </a:solidFill>
              </a:rPr>
              <a:t> </a:t>
            </a:r>
            <a:r>
              <a:rPr lang="en-US" sz="1100" dirty="0" smtClean="0">
                <a:solidFill>
                  <a:schemeClr val="accent2"/>
                </a:solidFill>
              </a:rPr>
              <a:t>17</a:t>
            </a:r>
            <a:endParaRPr lang="en-US" sz="1100" dirty="0">
              <a:solidFill>
                <a:schemeClr val="accent2"/>
              </a:solidFill>
            </a:endParaRPr>
          </a:p>
        </p:txBody>
      </p:sp>
      <p:sp>
        <p:nvSpPr>
          <p:cNvPr id="35851" name="Text Box 11"/>
          <p:cNvSpPr txBox="1">
            <a:spLocks noChangeArrowheads="1"/>
          </p:cNvSpPr>
          <p:nvPr userDrawn="1"/>
        </p:nvSpPr>
        <p:spPr bwMode="auto">
          <a:xfrm>
            <a:off x="6858000" y="6477000"/>
            <a:ext cx="2133600" cy="168275"/>
          </a:xfrm>
          <a:prstGeom prst="rect">
            <a:avLst/>
          </a:prstGeom>
          <a:solidFill>
            <a:schemeClr val="bg1"/>
          </a:solidFill>
          <a:ln w="9525">
            <a:noFill/>
            <a:miter lim="800000"/>
            <a:headEnd/>
            <a:tailEnd/>
          </a:ln>
          <a:effectLst/>
        </p:spPr>
        <p:txBody>
          <a:bodyPr lIns="0" tIns="0" rIns="0" bIns="0">
            <a:spAutoFit/>
          </a:bodyPr>
          <a:lstStyle/>
          <a:p>
            <a:pPr algn="r" eaLnBrk="0" hangingPunct="0">
              <a:spcBef>
                <a:spcPct val="0"/>
              </a:spcBef>
              <a:buFontTx/>
              <a:buNone/>
            </a:pPr>
            <a:r>
              <a:rPr lang="en-US" sz="1100" dirty="0" smtClean="0">
                <a:solidFill>
                  <a:schemeClr val="accent2"/>
                </a:solidFill>
              </a:rPr>
              <a:t>2/14/17</a:t>
            </a:r>
            <a:endParaRPr lang="en-US" sz="1100" dirty="0">
              <a:solidFill>
                <a:schemeClr val="accent2"/>
              </a:solidFill>
            </a:endParaRPr>
          </a:p>
        </p:txBody>
      </p:sp>
      <p:sp>
        <p:nvSpPr>
          <p:cNvPr id="35852" name="Line 12"/>
          <p:cNvSpPr>
            <a:spLocks noChangeShapeType="1"/>
          </p:cNvSpPr>
          <p:nvPr userDrawn="1"/>
        </p:nvSpPr>
        <p:spPr bwMode="auto">
          <a:xfrm>
            <a:off x="30163" y="1524000"/>
            <a:ext cx="9083675" cy="0"/>
          </a:xfrm>
          <a:prstGeom prst="line">
            <a:avLst/>
          </a:prstGeom>
          <a:noFill/>
          <a:ln w="38100">
            <a:solidFill>
              <a:schemeClr val="accent2"/>
            </a:solidFill>
            <a:round/>
            <a:headEnd/>
            <a:tailEnd/>
          </a:ln>
          <a:effectLst/>
        </p:spPr>
        <p:txBody>
          <a:bodyPr/>
          <a:lstStyle/>
          <a:p>
            <a:endParaRPr lang="en-US"/>
          </a:p>
        </p:txBody>
      </p:sp>
      <p:sp>
        <p:nvSpPr>
          <p:cNvPr id="35854" name="Line 14"/>
          <p:cNvSpPr>
            <a:spLocks noChangeShapeType="1"/>
          </p:cNvSpPr>
          <p:nvPr userDrawn="1"/>
        </p:nvSpPr>
        <p:spPr bwMode="auto">
          <a:xfrm flipV="1">
            <a:off x="-6350" y="26988"/>
            <a:ext cx="9132888" cy="0"/>
          </a:xfrm>
          <a:prstGeom prst="line">
            <a:avLst/>
          </a:prstGeom>
          <a:noFill/>
          <a:ln w="76200">
            <a:solidFill>
              <a:schemeClr val="accent2"/>
            </a:solidFill>
            <a:round/>
            <a:headEnd/>
            <a:tailEnd/>
          </a:ln>
          <a:effectLst/>
        </p:spPr>
        <p:txBody>
          <a:bodyPr/>
          <a:lstStyle/>
          <a:p>
            <a:endParaRPr lang="en-US"/>
          </a:p>
        </p:txBody>
      </p:sp>
      <p:sp>
        <p:nvSpPr>
          <p:cNvPr id="35855" name="Line 15"/>
          <p:cNvSpPr>
            <a:spLocks noChangeShapeType="1"/>
          </p:cNvSpPr>
          <p:nvPr userDrawn="1"/>
        </p:nvSpPr>
        <p:spPr bwMode="auto">
          <a:xfrm flipV="1">
            <a:off x="-7938" y="6832600"/>
            <a:ext cx="9132888" cy="0"/>
          </a:xfrm>
          <a:prstGeom prst="line">
            <a:avLst/>
          </a:prstGeom>
          <a:noFill/>
          <a:ln w="76200">
            <a:solidFill>
              <a:schemeClr val="accent2"/>
            </a:solidFill>
            <a:round/>
            <a:headEnd/>
            <a:tailEnd/>
          </a:ln>
          <a:effectLst/>
        </p:spPr>
        <p:txBody>
          <a:bodyPr/>
          <a:lstStyle/>
          <a:p>
            <a:endParaRPr lang="en-US"/>
          </a:p>
        </p:txBody>
      </p:sp>
      <p:sp>
        <p:nvSpPr>
          <p:cNvPr id="35857" name="Line 17"/>
          <p:cNvSpPr>
            <a:spLocks noChangeShapeType="1"/>
          </p:cNvSpPr>
          <p:nvPr userDrawn="1"/>
        </p:nvSpPr>
        <p:spPr bwMode="auto">
          <a:xfrm rot="16200000" flipV="1">
            <a:off x="-3422649" y="3454400"/>
            <a:ext cx="6858000" cy="3175"/>
          </a:xfrm>
          <a:prstGeom prst="line">
            <a:avLst/>
          </a:prstGeom>
          <a:noFill/>
          <a:ln w="76200">
            <a:solidFill>
              <a:schemeClr val="accent2"/>
            </a:solidFill>
            <a:round/>
            <a:headEnd/>
            <a:tailEnd/>
          </a:ln>
          <a:effectLst/>
        </p:spPr>
        <p:txBody>
          <a:bodyPr/>
          <a:lstStyle/>
          <a:p>
            <a:endParaRPr lang="en-US"/>
          </a:p>
        </p:txBody>
      </p:sp>
      <p:sp>
        <p:nvSpPr>
          <p:cNvPr id="35859" name="Line 19"/>
          <p:cNvSpPr>
            <a:spLocks noChangeShapeType="1"/>
          </p:cNvSpPr>
          <p:nvPr userDrawn="1"/>
        </p:nvSpPr>
        <p:spPr bwMode="auto">
          <a:xfrm rot="5400000" flipH="1" flipV="1">
            <a:off x="5688807" y="3431381"/>
            <a:ext cx="6864350" cy="4763"/>
          </a:xfrm>
          <a:prstGeom prst="line">
            <a:avLst/>
          </a:prstGeom>
          <a:noFill/>
          <a:ln w="76200">
            <a:solidFill>
              <a:schemeClr val="accent2"/>
            </a:solidFill>
            <a:round/>
            <a:headEnd/>
            <a:tailEnd/>
          </a:ln>
          <a:effectLst/>
        </p:spPr>
        <p:txBody>
          <a:bodyPr/>
          <a:lstStyle/>
          <a:p>
            <a:endParaRPr lang="en-US"/>
          </a:p>
        </p:txBody>
      </p:sp>
      <p:sp>
        <p:nvSpPr>
          <p:cNvPr id="35860" name="Line 20"/>
          <p:cNvSpPr>
            <a:spLocks noChangeShapeType="1"/>
          </p:cNvSpPr>
          <p:nvPr userDrawn="1"/>
        </p:nvSpPr>
        <p:spPr bwMode="auto">
          <a:xfrm>
            <a:off x="19050" y="6437313"/>
            <a:ext cx="9083675" cy="0"/>
          </a:xfrm>
          <a:prstGeom prst="line">
            <a:avLst/>
          </a:prstGeom>
          <a:noFill/>
          <a:ln w="12700">
            <a:solidFill>
              <a:schemeClr val="accent2"/>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iming>
    <p:tnLst>
      <p:par>
        <p:cTn id="1" dur="indefinite" restart="never" nodeType="tmRoot"/>
      </p:par>
    </p:tnLst>
  </p:timing>
  <p:hf hdr="0" ftr="0" dt="0"/>
  <p:txStyles>
    <p:titleStyle>
      <a:lvl1pPr algn="ctr" rtl="0" fontAlgn="base">
        <a:spcBef>
          <a:spcPct val="0"/>
        </a:spcBef>
        <a:spcAft>
          <a:spcPct val="0"/>
        </a:spcAft>
        <a:defRPr sz="4000">
          <a:solidFill>
            <a:srgbClr val="000099"/>
          </a:solidFill>
          <a:latin typeface="+mj-lt"/>
          <a:ea typeface="+mj-ea"/>
          <a:cs typeface="+mj-cs"/>
        </a:defRPr>
      </a:lvl1pPr>
      <a:lvl2pPr algn="ctr" rtl="0" fontAlgn="base">
        <a:spcBef>
          <a:spcPct val="0"/>
        </a:spcBef>
        <a:spcAft>
          <a:spcPct val="0"/>
        </a:spcAft>
        <a:defRPr sz="4000">
          <a:solidFill>
            <a:srgbClr val="000099"/>
          </a:solidFill>
          <a:latin typeface="Verdana" pitchFamily="34" charset="0"/>
        </a:defRPr>
      </a:lvl2pPr>
      <a:lvl3pPr algn="ctr" rtl="0" fontAlgn="base">
        <a:spcBef>
          <a:spcPct val="0"/>
        </a:spcBef>
        <a:spcAft>
          <a:spcPct val="0"/>
        </a:spcAft>
        <a:defRPr sz="4000">
          <a:solidFill>
            <a:srgbClr val="000099"/>
          </a:solidFill>
          <a:latin typeface="Verdana" pitchFamily="34" charset="0"/>
        </a:defRPr>
      </a:lvl3pPr>
      <a:lvl4pPr algn="ctr" rtl="0" fontAlgn="base">
        <a:spcBef>
          <a:spcPct val="0"/>
        </a:spcBef>
        <a:spcAft>
          <a:spcPct val="0"/>
        </a:spcAft>
        <a:defRPr sz="4000">
          <a:solidFill>
            <a:srgbClr val="000099"/>
          </a:solidFill>
          <a:latin typeface="Verdana" pitchFamily="34" charset="0"/>
        </a:defRPr>
      </a:lvl4pPr>
      <a:lvl5pPr algn="ctr" rtl="0" fontAlgn="base">
        <a:spcBef>
          <a:spcPct val="0"/>
        </a:spcBef>
        <a:spcAft>
          <a:spcPct val="0"/>
        </a:spcAft>
        <a:defRPr sz="4000">
          <a:solidFill>
            <a:srgbClr val="000099"/>
          </a:solidFill>
          <a:latin typeface="Verdana" pitchFamily="34" charset="0"/>
        </a:defRPr>
      </a:lvl5pPr>
      <a:lvl6pPr marL="457200" algn="ctr" rtl="0" fontAlgn="base">
        <a:spcBef>
          <a:spcPct val="0"/>
        </a:spcBef>
        <a:spcAft>
          <a:spcPct val="0"/>
        </a:spcAft>
        <a:defRPr sz="4000">
          <a:solidFill>
            <a:srgbClr val="000099"/>
          </a:solidFill>
          <a:latin typeface="Verdana" pitchFamily="34" charset="0"/>
        </a:defRPr>
      </a:lvl6pPr>
      <a:lvl7pPr marL="914400" algn="ctr" rtl="0" fontAlgn="base">
        <a:spcBef>
          <a:spcPct val="0"/>
        </a:spcBef>
        <a:spcAft>
          <a:spcPct val="0"/>
        </a:spcAft>
        <a:defRPr sz="4000">
          <a:solidFill>
            <a:srgbClr val="000099"/>
          </a:solidFill>
          <a:latin typeface="Verdana" pitchFamily="34" charset="0"/>
        </a:defRPr>
      </a:lvl7pPr>
      <a:lvl8pPr marL="1371600" algn="ctr" rtl="0" fontAlgn="base">
        <a:spcBef>
          <a:spcPct val="0"/>
        </a:spcBef>
        <a:spcAft>
          <a:spcPct val="0"/>
        </a:spcAft>
        <a:defRPr sz="4000">
          <a:solidFill>
            <a:srgbClr val="000099"/>
          </a:solidFill>
          <a:latin typeface="Verdana" pitchFamily="34" charset="0"/>
        </a:defRPr>
      </a:lvl8pPr>
      <a:lvl9pPr marL="1828800" algn="ctr" rtl="0" fontAlgn="base">
        <a:spcBef>
          <a:spcPct val="0"/>
        </a:spcBef>
        <a:spcAft>
          <a:spcPct val="0"/>
        </a:spcAft>
        <a:defRPr sz="4000">
          <a:solidFill>
            <a:srgbClr val="000099"/>
          </a:solidFill>
          <a:latin typeface="Verdana"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6.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0"/>
            <a:ext cx="8991600" cy="1447800"/>
          </a:xfrm>
        </p:spPr>
        <p:txBody>
          <a:bodyPr/>
          <a:lstStyle/>
          <a:p>
            <a:r>
              <a:rPr lang="en-GB" sz="3600" dirty="0"/>
              <a:t/>
            </a:r>
            <a:br>
              <a:rPr lang="en-GB" sz="3600" dirty="0"/>
            </a:br>
            <a:r>
              <a:rPr lang="en-GB" sz="3200" dirty="0" smtClean="0"/>
              <a:t>Motor Control &amp; System Responsiveness</a:t>
            </a:r>
            <a:r>
              <a:rPr lang="en-GB" sz="3600" dirty="0"/>
              <a:t/>
            </a:r>
            <a:br>
              <a:rPr lang="en-GB" sz="3600" dirty="0"/>
            </a:br>
            <a:r>
              <a:rPr lang="en-GB" sz="3200" i="1" dirty="0" smtClean="0"/>
              <a:t>(Johnson 13 &amp; 14)</a:t>
            </a:r>
            <a:r>
              <a:rPr lang="en-GB" sz="3600" i="1" dirty="0"/>
              <a:t/>
            </a:r>
            <a:br>
              <a:rPr lang="en-GB" sz="3600" i="1" dirty="0"/>
            </a:br>
            <a:endParaRPr lang="en-GB" sz="3600" i="1" dirty="0"/>
          </a:p>
        </p:txBody>
      </p:sp>
      <p:sp>
        <p:nvSpPr>
          <p:cNvPr id="2" name="Rectangle 1"/>
          <p:cNvSpPr/>
          <p:nvPr/>
        </p:nvSpPr>
        <p:spPr>
          <a:xfrm>
            <a:off x="-4805" y="4845908"/>
            <a:ext cx="4306027" cy="646331"/>
          </a:xfrm>
          <a:prstGeom prst="rect">
            <a:avLst/>
          </a:prstGeom>
        </p:spPr>
        <p:txBody>
          <a:bodyPr wrap="square">
            <a:spAutoFit/>
          </a:bodyPr>
          <a:lstStyle/>
          <a:p>
            <a:pPr algn="ctr">
              <a:buNone/>
            </a:pPr>
            <a:r>
              <a:rPr lang="en-US" sz="1200" dirty="0"/>
              <a:t>http://webdesign.tutsplus.com/articles/applying-fitts-law-to-mobile-interface-design--webdesign-6919</a:t>
            </a:r>
          </a:p>
        </p:txBody>
      </p:sp>
      <p:pic>
        <p:nvPicPr>
          <p:cNvPr id="3" name="Picture 2" descr="https://cdn.tutsplus.com/webdesign/uploads/legacy/articles/079_fitts/sta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00200"/>
            <a:ext cx="4165600" cy="3124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330054" y="4880919"/>
            <a:ext cx="4661545" cy="461665"/>
          </a:xfrm>
          <a:prstGeom prst="rect">
            <a:avLst/>
          </a:prstGeom>
        </p:spPr>
        <p:txBody>
          <a:bodyPr wrap="square">
            <a:spAutoFit/>
          </a:bodyPr>
          <a:lstStyle/>
          <a:p>
            <a:pPr algn="ctr">
              <a:buNone/>
            </a:pPr>
            <a:r>
              <a:rPr lang="en-US" sz="1200" dirty="0"/>
              <a:t>http://www.pcmech.com/article/how-to-fix-input-lag-and-slow-performance-in-google-chrome/</a:t>
            </a:r>
          </a:p>
        </p:txBody>
      </p:sp>
      <p:pic>
        <p:nvPicPr>
          <p:cNvPr id="6" name="Picture 2" descr="http://cdn.pcmech.com/wp-content/uploads/2013/10/Computer-Boredo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1222" y="1600200"/>
            <a:ext cx="4690377" cy="3124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idx="1"/>
          </p:nvPr>
        </p:nvSpPr>
        <p:spPr/>
        <p:txBody>
          <a:bodyPr/>
          <a:lstStyle/>
          <a:p>
            <a:pPr marL="0" indent="0">
              <a:buNone/>
            </a:pPr>
            <a:r>
              <a:rPr lang="en-US" dirty="0" smtClean="0"/>
              <a:t>Microsoft </a:t>
            </a:r>
            <a:r>
              <a:rPr lang="en-US" dirty="0"/>
              <a:t>Toolbars offer the user the option of displaying a label below each tool. </a:t>
            </a:r>
            <a:r>
              <a:rPr lang="en-US" dirty="0" smtClean="0"/>
              <a:t>Assuming that the labels do not help users to identify the tool more easily, can users access labeled tools faster?</a:t>
            </a:r>
          </a:p>
          <a:p>
            <a:pPr marL="514350" indent="-514350">
              <a:buAutoNum type="alphaUcPeriod"/>
            </a:pPr>
            <a:r>
              <a:rPr lang="en-US" dirty="0" smtClean="0"/>
              <a:t>Yes</a:t>
            </a:r>
          </a:p>
          <a:p>
            <a:pPr marL="514350" indent="-514350">
              <a:buAutoNum type="alphaUcPeriod"/>
            </a:pPr>
            <a:r>
              <a:rPr lang="en-US" dirty="0" smtClean="0"/>
              <a:t>No</a:t>
            </a:r>
          </a:p>
          <a:p>
            <a:pPr marL="0" indent="0">
              <a:buNone/>
            </a:pPr>
            <a:r>
              <a:rPr lang="en-US" dirty="0" smtClean="0"/>
              <a:t>Why or why not?</a:t>
            </a: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10</a:t>
            </a:fld>
            <a:endParaRPr lang="en-GB"/>
          </a:p>
        </p:txBody>
      </p:sp>
    </p:spTree>
    <p:extLst>
      <p:ext uri="{BB962C8B-B14F-4D97-AF65-F5344CB8AC3E}">
        <p14:creationId xmlns:p14="http://schemas.microsoft.com/office/powerpoint/2010/main" val="2553661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idx="1"/>
          </p:nvPr>
        </p:nvSpPr>
        <p:spPr/>
        <p:txBody>
          <a:bodyPr/>
          <a:lstStyle/>
          <a:p>
            <a:pPr marL="0" indent="0">
              <a:buNone/>
            </a:pPr>
            <a:r>
              <a:rPr lang="en-US" sz="2400" dirty="0" smtClean="0"/>
              <a:t>Suppose you have </a:t>
            </a:r>
            <a:r>
              <a:rPr lang="en-US" sz="2400" dirty="0"/>
              <a:t>a palette of tools in a graphics application that consists of a matrix of 16x16-pixel icons laid out as a 2x8 array that lies along the left-hand edge of the screen. Without moving the array from the left-hand side of the screen or changing the size of the icons, </a:t>
            </a:r>
            <a:r>
              <a:rPr lang="en-US" sz="2400" dirty="0" smtClean="0"/>
              <a:t>can </a:t>
            </a:r>
            <a:r>
              <a:rPr lang="en-US" sz="2400" dirty="0"/>
              <a:t>you </a:t>
            </a:r>
            <a:r>
              <a:rPr lang="en-US" sz="2400" dirty="0" smtClean="0"/>
              <a:t>decrease </a:t>
            </a:r>
            <a:r>
              <a:rPr lang="en-US" sz="2400" dirty="0"/>
              <a:t>the time necessary to access the average tool</a:t>
            </a:r>
            <a:r>
              <a:rPr lang="en-US" sz="2400" dirty="0" smtClean="0"/>
              <a:t>?</a:t>
            </a:r>
          </a:p>
          <a:p>
            <a:pPr marL="457200" indent="-457200">
              <a:buAutoNum type="alphaUcPeriod"/>
            </a:pPr>
            <a:r>
              <a:rPr lang="en-US" sz="2400" dirty="0" smtClean="0"/>
              <a:t>Yes</a:t>
            </a:r>
          </a:p>
          <a:p>
            <a:pPr marL="514350" indent="-514350">
              <a:buAutoNum type="alphaUcPeriod"/>
            </a:pPr>
            <a:r>
              <a:rPr lang="en-US" sz="2400" dirty="0" smtClean="0"/>
              <a:t>No</a:t>
            </a:r>
          </a:p>
          <a:p>
            <a:pPr marL="0" indent="0">
              <a:buNone/>
            </a:pPr>
            <a:endParaRPr lang="en-US" sz="2400" dirty="0"/>
          </a:p>
          <a:p>
            <a:pPr marL="0" indent="0">
              <a:buNone/>
            </a:pPr>
            <a:r>
              <a:rPr lang="en-US" sz="2400" dirty="0" smtClean="0"/>
              <a:t>Is yes, how? If no, why not?</a:t>
            </a: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11</a:t>
            </a:fld>
            <a:endParaRPr lang="en-GB"/>
          </a:p>
        </p:txBody>
      </p:sp>
    </p:spTree>
    <p:extLst>
      <p:ext uri="{BB962C8B-B14F-4D97-AF65-F5344CB8AC3E}">
        <p14:creationId xmlns:p14="http://schemas.microsoft.com/office/powerpoint/2010/main" val="2208633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idx="1"/>
          </p:nvPr>
        </p:nvSpPr>
        <p:spPr/>
        <p:txBody>
          <a:bodyPr/>
          <a:lstStyle/>
          <a:p>
            <a:pPr marL="0" indent="0">
              <a:buNone/>
            </a:pPr>
            <a:r>
              <a:rPr lang="en-US" dirty="0"/>
              <a:t>A </a:t>
            </a:r>
            <a:r>
              <a:rPr lang="en-US" dirty="0" smtClean="0"/>
              <a:t>user </a:t>
            </a:r>
            <a:r>
              <a:rPr lang="en-US" dirty="0"/>
              <a:t>is known to be within 10 pixels of the exact center of a large, 1600 X 1200 screen. You </a:t>
            </a:r>
            <a:r>
              <a:rPr lang="en-US" dirty="0" smtClean="0"/>
              <a:t>need to place </a:t>
            </a:r>
            <a:r>
              <a:rPr lang="en-US" dirty="0"/>
              <a:t>a single-pixel target on the screen that the user must point to exactly. </a:t>
            </a:r>
            <a:r>
              <a:rPr lang="en-US" dirty="0" smtClean="0"/>
              <a:t>Identify the </a:t>
            </a:r>
            <a:r>
              <a:rPr lang="en-US" dirty="0"/>
              <a:t>five pixel locations on the screen that the user can access fastest. </a:t>
            </a:r>
          </a:p>
        </p:txBody>
      </p:sp>
      <p:sp>
        <p:nvSpPr>
          <p:cNvPr id="4" name="Slide Number Placeholder 3"/>
          <p:cNvSpPr>
            <a:spLocks noGrp="1"/>
          </p:cNvSpPr>
          <p:nvPr>
            <p:ph type="sldNum" sz="quarter" idx="10"/>
          </p:nvPr>
        </p:nvSpPr>
        <p:spPr/>
        <p:txBody>
          <a:bodyPr/>
          <a:lstStyle/>
          <a:p>
            <a:fld id="{D3612ABD-40C9-418A-A056-70C86155DF51}" type="slidenum">
              <a:rPr lang="en-GB" smtClean="0"/>
              <a:pPr/>
              <a:t>12</a:t>
            </a:fld>
            <a:endParaRPr lang="en-GB"/>
          </a:p>
        </p:txBody>
      </p:sp>
    </p:spTree>
    <p:extLst>
      <p:ext uri="{BB962C8B-B14F-4D97-AF65-F5344CB8AC3E}">
        <p14:creationId xmlns:p14="http://schemas.microsoft.com/office/powerpoint/2010/main" val="85463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Corollary of </a:t>
            </a:r>
            <a:r>
              <a:rPr lang="en-US" dirty="0" err="1" smtClean="0"/>
              <a:t>Fitts’s</a:t>
            </a:r>
            <a:r>
              <a:rPr lang="en-US" dirty="0" smtClean="0"/>
              <a:t> Law: Screen’s margins have infinite size!</a:t>
            </a:r>
            <a:endParaRPr lang="en-US" dirty="0"/>
          </a:p>
        </p:txBody>
      </p:sp>
      <p:sp>
        <p:nvSpPr>
          <p:cNvPr id="3" name="Content Placeholder 2"/>
          <p:cNvSpPr>
            <a:spLocks noGrp="1"/>
          </p:cNvSpPr>
          <p:nvPr>
            <p:ph idx="1"/>
          </p:nvPr>
        </p:nvSpPr>
        <p:spPr>
          <a:xfrm>
            <a:off x="152400" y="1671638"/>
            <a:ext cx="5344499" cy="4652962"/>
          </a:xfrm>
        </p:spPr>
        <p:txBody>
          <a:bodyPr/>
          <a:lstStyle/>
          <a:p>
            <a:r>
              <a:rPr lang="en-US" sz="2500" dirty="0" smtClean="0"/>
              <a:t>Only applies when a pointer or finger is blocked from moving beyond the edge of the screen </a:t>
            </a:r>
          </a:p>
          <a:p>
            <a:pPr lvl="1"/>
            <a:r>
              <a:rPr lang="en-US" sz="2500" dirty="0" smtClean="0"/>
              <a:t>Mouse pointer on desktop or laptop screen</a:t>
            </a:r>
          </a:p>
          <a:p>
            <a:pPr marL="457200" lvl="1" indent="0">
              <a:buNone/>
            </a:pPr>
            <a:endParaRPr lang="en-US" sz="2500" dirty="0" smtClean="0"/>
          </a:p>
          <a:p>
            <a:r>
              <a:rPr lang="en-US" sz="2500" dirty="0" smtClean="0"/>
              <a:t>Modern smartphones don’t have edge to physically stop fingers, so this doesn’t apply to them.</a:t>
            </a:r>
            <a:endParaRPr lang="en-US" sz="25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13</a:t>
            </a:fld>
            <a:endParaRPr lang="en-GB"/>
          </a:p>
        </p:txBody>
      </p:sp>
      <p:pic>
        <p:nvPicPr>
          <p:cNvPr id="1026" name="Picture 2" descr="http://www.aviatainc.com/wp-content/uploads/2014/11/imac-computer-screen-widescree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7800" y="1409700"/>
            <a:ext cx="3876262" cy="30861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pngimg.com/upload/smartphone_PNG853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3287" y="4478337"/>
            <a:ext cx="2770087" cy="184626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bwMode="auto">
          <a:xfrm>
            <a:off x="6329473" y="4760483"/>
            <a:ext cx="2037713" cy="1376706"/>
          </a:xfrm>
          <a:prstGeom prst="line">
            <a:avLst/>
          </a:prstGeom>
          <a:noFill/>
          <a:ln w="38100" cap="flat" cmpd="sng" algn="ctr">
            <a:solidFill>
              <a:srgbClr val="FF0000"/>
            </a:solidFill>
            <a:prstDash val="solid"/>
            <a:round/>
            <a:headEnd type="none" w="med" len="med"/>
            <a:tailEnd type="none" w="med" len="med"/>
          </a:ln>
          <a:effectLst/>
        </p:spPr>
      </p:cxnSp>
      <p:sp>
        <p:nvSpPr>
          <p:cNvPr id="5" name="Down Arrow 4"/>
          <p:cNvSpPr/>
          <p:nvPr/>
        </p:nvSpPr>
        <p:spPr bwMode="auto">
          <a:xfrm rot="7362945">
            <a:off x="5486401" y="1546380"/>
            <a:ext cx="324487" cy="538162"/>
          </a:xfrm>
          <a:prstGeom prst="down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9" name="Down Arrow 8"/>
          <p:cNvSpPr/>
          <p:nvPr/>
        </p:nvSpPr>
        <p:spPr bwMode="auto">
          <a:xfrm rot="2622914">
            <a:off x="5509963" y="3509795"/>
            <a:ext cx="324487" cy="538162"/>
          </a:xfrm>
          <a:prstGeom prst="down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10" name="Down Arrow 9"/>
          <p:cNvSpPr/>
          <p:nvPr/>
        </p:nvSpPr>
        <p:spPr bwMode="auto">
          <a:xfrm rot="13428044">
            <a:off x="8554861" y="1510626"/>
            <a:ext cx="324487" cy="538162"/>
          </a:xfrm>
          <a:prstGeom prst="down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11" name="Down Arrow 10"/>
          <p:cNvSpPr/>
          <p:nvPr/>
        </p:nvSpPr>
        <p:spPr bwMode="auto">
          <a:xfrm rot="18720277">
            <a:off x="8641070" y="3497464"/>
            <a:ext cx="324487" cy="538162"/>
          </a:xfrm>
          <a:prstGeom prst="down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12" name="Down Arrow 11"/>
          <p:cNvSpPr/>
          <p:nvPr/>
        </p:nvSpPr>
        <p:spPr bwMode="auto">
          <a:xfrm rot="5400000">
            <a:off x="5420327" y="2391344"/>
            <a:ext cx="324487" cy="538162"/>
          </a:xfrm>
          <a:prstGeom prst="down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13" name="Down Arrow 12"/>
          <p:cNvSpPr/>
          <p:nvPr/>
        </p:nvSpPr>
        <p:spPr bwMode="auto">
          <a:xfrm rot="10800000">
            <a:off x="7067000" y="1443401"/>
            <a:ext cx="324487" cy="538162"/>
          </a:xfrm>
          <a:prstGeom prst="down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14" name="Down Arrow 13"/>
          <p:cNvSpPr/>
          <p:nvPr/>
        </p:nvSpPr>
        <p:spPr bwMode="auto">
          <a:xfrm>
            <a:off x="7067000" y="3639706"/>
            <a:ext cx="324487" cy="538162"/>
          </a:xfrm>
          <a:prstGeom prst="down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15" name="Down Arrow 14"/>
          <p:cNvSpPr/>
          <p:nvPr/>
        </p:nvSpPr>
        <p:spPr bwMode="auto">
          <a:xfrm rot="16200000">
            <a:off x="8690283" y="2463173"/>
            <a:ext cx="324487" cy="483851"/>
          </a:xfrm>
          <a:prstGeom prst="downArrow">
            <a:avLst>
              <a:gd name="adj1" fmla="val 50001"/>
              <a:gd name="adj2" fmla="val 50000"/>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642997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idx="1"/>
          </p:nvPr>
        </p:nvSpPr>
        <p:spPr>
          <a:xfrm>
            <a:off x="152400" y="1671638"/>
            <a:ext cx="4419600" cy="4652962"/>
          </a:xfrm>
        </p:spPr>
        <p:txBody>
          <a:bodyPr/>
          <a:lstStyle/>
          <a:p>
            <a:pPr marL="0" indent="0">
              <a:buNone/>
            </a:pPr>
            <a:r>
              <a:rPr lang="en-US" dirty="0" smtClean="0"/>
              <a:t>Which is quicker to open up (switch to): An apple menu or a Microsoft ribbon?</a:t>
            </a:r>
          </a:p>
          <a:p>
            <a:pPr marL="514350" indent="-514350">
              <a:buAutoNum type="alphaUcPeriod"/>
            </a:pPr>
            <a:r>
              <a:rPr lang="en-US" dirty="0" smtClean="0"/>
              <a:t>Apple menu</a:t>
            </a:r>
          </a:p>
          <a:p>
            <a:pPr marL="514350" indent="-514350">
              <a:buAutoNum type="alphaUcPeriod"/>
            </a:pPr>
            <a:r>
              <a:rPr lang="en-US" dirty="0" smtClean="0"/>
              <a:t>Microsoft ribbon</a:t>
            </a:r>
          </a:p>
          <a:p>
            <a:pPr marL="514350" indent="-514350">
              <a:buAutoNum type="alphaUcPeriod"/>
            </a:pPr>
            <a:r>
              <a:rPr lang="en-US" dirty="0" smtClean="0"/>
              <a:t>Both are equally quick</a:t>
            </a: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14</a:t>
            </a:fld>
            <a:endParaRPr lang="en-GB"/>
          </a:p>
        </p:txBody>
      </p:sp>
      <p:pic>
        <p:nvPicPr>
          <p:cNvPr id="2050" name="Picture 2" descr="http://sillydog.org/graph/ss/mac/leopard_translucent_menu.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671638"/>
            <a:ext cx="2676182" cy="208742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343182" y="3741233"/>
            <a:ext cx="2819400" cy="461665"/>
          </a:xfrm>
          <a:prstGeom prst="rect">
            <a:avLst/>
          </a:prstGeom>
          <a:noFill/>
        </p:spPr>
        <p:txBody>
          <a:bodyPr wrap="square" rtlCol="0">
            <a:spAutoFit/>
          </a:bodyPr>
          <a:lstStyle/>
          <a:p>
            <a:pPr algn="ctr">
              <a:buNone/>
            </a:pPr>
            <a:r>
              <a:rPr lang="en-US" dirty="0" smtClean="0"/>
              <a:t>Apple menu</a:t>
            </a:r>
            <a:endParaRPr lang="en-US" dirty="0"/>
          </a:p>
        </p:txBody>
      </p:sp>
      <p:pic>
        <p:nvPicPr>
          <p:cNvPr id="7" name="Picture 6"/>
          <p:cNvPicPr>
            <a:picLocks noChangeAspect="1"/>
          </p:cNvPicPr>
          <p:nvPr/>
        </p:nvPicPr>
        <p:blipFill>
          <a:blip r:embed="rId4"/>
          <a:stretch>
            <a:fillRect/>
          </a:stretch>
        </p:blipFill>
        <p:spPr>
          <a:xfrm>
            <a:off x="4842498" y="4301323"/>
            <a:ext cx="3963986" cy="1274762"/>
          </a:xfrm>
          <a:prstGeom prst="rect">
            <a:avLst/>
          </a:prstGeom>
        </p:spPr>
      </p:pic>
      <p:sp>
        <p:nvSpPr>
          <p:cNvPr id="9" name="TextBox 8"/>
          <p:cNvSpPr txBox="1"/>
          <p:nvPr/>
        </p:nvSpPr>
        <p:spPr>
          <a:xfrm>
            <a:off x="5562600" y="5604938"/>
            <a:ext cx="2819400" cy="461665"/>
          </a:xfrm>
          <a:prstGeom prst="rect">
            <a:avLst/>
          </a:prstGeom>
          <a:noFill/>
        </p:spPr>
        <p:txBody>
          <a:bodyPr wrap="square" rtlCol="0">
            <a:spAutoFit/>
          </a:bodyPr>
          <a:lstStyle/>
          <a:p>
            <a:pPr algn="ctr">
              <a:buNone/>
            </a:pPr>
            <a:r>
              <a:rPr lang="en-US" dirty="0" smtClean="0"/>
              <a:t>Microsoft Ribbon</a:t>
            </a:r>
            <a:endParaRPr lang="en-US" dirty="0"/>
          </a:p>
        </p:txBody>
      </p:sp>
    </p:spTree>
    <p:extLst>
      <p:ext uri="{BB962C8B-B14F-4D97-AF65-F5344CB8AC3E}">
        <p14:creationId xmlns:p14="http://schemas.microsoft.com/office/powerpoint/2010/main" val="1801488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5</a:t>
            </a:r>
            <a:endParaRPr lang="en-US" dirty="0"/>
          </a:p>
        </p:txBody>
      </p:sp>
      <p:sp>
        <p:nvSpPr>
          <p:cNvPr id="3" name="Content Placeholder 2"/>
          <p:cNvSpPr>
            <a:spLocks noGrp="1"/>
          </p:cNvSpPr>
          <p:nvPr>
            <p:ph idx="1"/>
          </p:nvPr>
        </p:nvSpPr>
        <p:spPr>
          <a:xfrm>
            <a:off x="152400" y="1671638"/>
            <a:ext cx="4343400" cy="4652962"/>
          </a:xfrm>
        </p:spPr>
        <p:txBody>
          <a:bodyPr/>
          <a:lstStyle/>
          <a:p>
            <a:pPr marL="0" indent="0">
              <a:buNone/>
            </a:pPr>
            <a:r>
              <a:rPr lang="en-US" sz="2500" dirty="0"/>
              <a:t>The industrial </a:t>
            </a:r>
            <a:r>
              <a:rPr lang="en-US" sz="2500" dirty="0" smtClean="0"/>
              <a:t>designers who designed the Mac cut the function keys of the Mac </a:t>
            </a:r>
            <a:r>
              <a:rPr lang="en-US" sz="2500" dirty="0"/>
              <a:t>in </a:t>
            </a:r>
            <a:r>
              <a:rPr lang="en-US" sz="2500" dirty="0" smtClean="0"/>
              <a:t>half, so that the </a:t>
            </a:r>
            <a:r>
              <a:rPr lang="en-US" sz="2500" dirty="0"/>
              <a:t>total depth of the keyboard was reduced by half a key. </a:t>
            </a:r>
            <a:r>
              <a:rPr lang="en-US" sz="2500" dirty="0" smtClean="0"/>
              <a:t> Was this a good idea?</a:t>
            </a:r>
          </a:p>
          <a:p>
            <a:pPr marL="514350" indent="-514350">
              <a:buAutoNum type="alphaUcPeriod"/>
            </a:pPr>
            <a:r>
              <a:rPr lang="en-US" sz="2500" dirty="0" smtClean="0"/>
              <a:t>Yes</a:t>
            </a:r>
          </a:p>
          <a:p>
            <a:pPr marL="514350" indent="-514350">
              <a:buAutoNum type="alphaUcPeriod"/>
            </a:pPr>
            <a:r>
              <a:rPr lang="en-US" sz="2500" dirty="0" smtClean="0"/>
              <a:t>No</a:t>
            </a:r>
          </a:p>
          <a:p>
            <a:pPr marL="0" indent="0">
              <a:buNone/>
            </a:pPr>
            <a:r>
              <a:rPr lang="en-US" sz="2500" dirty="0" smtClean="0"/>
              <a:t>Why or why not?</a:t>
            </a:r>
          </a:p>
        </p:txBody>
      </p:sp>
      <p:sp>
        <p:nvSpPr>
          <p:cNvPr id="4" name="Slide Number Placeholder 3"/>
          <p:cNvSpPr>
            <a:spLocks noGrp="1"/>
          </p:cNvSpPr>
          <p:nvPr>
            <p:ph type="sldNum" sz="quarter" idx="10"/>
          </p:nvPr>
        </p:nvSpPr>
        <p:spPr/>
        <p:txBody>
          <a:bodyPr/>
          <a:lstStyle/>
          <a:p>
            <a:fld id="{D3612ABD-40C9-418A-A056-70C86155DF51}" type="slidenum">
              <a:rPr lang="en-GB" smtClean="0"/>
              <a:pPr/>
              <a:t>15</a:t>
            </a:fld>
            <a:endParaRPr lang="en-GB"/>
          </a:p>
        </p:txBody>
      </p:sp>
      <p:pic>
        <p:nvPicPr>
          <p:cNvPr id="3074" name="Picture 2" descr="http://davemeehan.com/wp-content/uploads/2010/05/Apple-Wireless-Key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8606" y="2982912"/>
            <a:ext cx="405525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836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implication:</a:t>
            </a:r>
            <a:br>
              <a:rPr lang="en-US" dirty="0" smtClean="0"/>
            </a:br>
            <a:r>
              <a:rPr lang="en-US" dirty="0" smtClean="0"/>
              <a:t>Sufficiently big targets</a:t>
            </a:r>
            <a:endParaRPr lang="en-US" dirty="0"/>
          </a:p>
        </p:txBody>
      </p:sp>
      <p:sp>
        <p:nvSpPr>
          <p:cNvPr id="3" name="Content Placeholder 2"/>
          <p:cNvSpPr>
            <a:spLocks noGrp="1"/>
          </p:cNvSpPr>
          <p:nvPr>
            <p:ph idx="1"/>
          </p:nvPr>
        </p:nvSpPr>
        <p:spPr>
          <a:xfrm>
            <a:off x="152400" y="1671638"/>
            <a:ext cx="5943600" cy="4652962"/>
          </a:xfrm>
        </p:spPr>
        <p:txBody>
          <a:bodyPr/>
          <a:lstStyle/>
          <a:p>
            <a:r>
              <a:rPr lang="en-US" dirty="0" smtClean="0"/>
              <a:t>Make click targets sufficiently big. This includes menus, buttons, and links</a:t>
            </a:r>
          </a:p>
          <a:p>
            <a:r>
              <a:rPr lang="en-US" dirty="0"/>
              <a:t>Make the actual click-target as large as the visible click-target</a:t>
            </a:r>
          </a:p>
          <a:p>
            <a:pPr marL="0" indent="0">
              <a:buNone/>
            </a:pPr>
            <a:endParaRPr lang="en-US" dirty="0" smtClean="0"/>
          </a:p>
        </p:txBody>
      </p:sp>
      <p:sp>
        <p:nvSpPr>
          <p:cNvPr id="4" name="Slide Number Placeholder 3"/>
          <p:cNvSpPr>
            <a:spLocks noGrp="1"/>
          </p:cNvSpPr>
          <p:nvPr>
            <p:ph type="sldNum" sz="quarter" idx="10"/>
          </p:nvPr>
        </p:nvSpPr>
        <p:spPr/>
        <p:txBody>
          <a:bodyPr/>
          <a:lstStyle/>
          <a:p>
            <a:fld id="{D3612ABD-40C9-418A-A056-70C86155DF51}" type="slidenum">
              <a:rPr lang="en-GB" smtClean="0"/>
              <a:pPr/>
              <a:t>16</a:t>
            </a:fld>
            <a:endParaRPr lang="en-GB"/>
          </a:p>
        </p:txBody>
      </p:sp>
      <p:pic>
        <p:nvPicPr>
          <p:cNvPr id="5" name="Picture 4"/>
          <p:cNvPicPr>
            <a:picLocks noChangeAspect="1"/>
          </p:cNvPicPr>
          <p:nvPr/>
        </p:nvPicPr>
        <p:blipFill>
          <a:blip r:embed="rId2"/>
          <a:stretch>
            <a:fillRect/>
          </a:stretch>
        </p:blipFill>
        <p:spPr>
          <a:xfrm>
            <a:off x="6248400" y="1671638"/>
            <a:ext cx="2393077" cy="3657600"/>
          </a:xfrm>
          <a:prstGeom prst="rect">
            <a:avLst/>
          </a:prstGeom>
        </p:spPr>
      </p:pic>
      <p:cxnSp>
        <p:nvCxnSpPr>
          <p:cNvPr id="7" name="Straight Arrow Connector 6"/>
          <p:cNvCxnSpPr/>
          <p:nvPr/>
        </p:nvCxnSpPr>
        <p:spPr bwMode="auto">
          <a:xfrm>
            <a:off x="5105400" y="4522788"/>
            <a:ext cx="990600" cy="201612"/>
          </a:xfrm>
          <a:prstGeom prst="straightConnector1">
            <a:avLst/>
          </a:prstGeom>
          <a:noFill/>
          <a:ln w="381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1752916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Design implication: Use edges and context menus</a:t>
            </a:r>
            <a:endParaRPr lang="en-US" sz="3600" dirty="0"/>
          </a:p>
        </p:txBody>
      </p:sp>
      <p:sp>
        <p:nvSpPr>
          <p:cNvPr id="3" name="Content Placeholder 2"/>
          <p:cNvSpPr>
            <a:spLocks noGrp="1"/>
          </p:cNvSpPr>
          <p:nvPr>
            <p:ph idx="1"/>
          </p:nvPr>
        </p:nvSpPr>
        <p:spPr/>
        <p:txBody>
          <a:bodyPr/>
          <a:lstStyle/>
          <a:p>
            <a:r>
              <a:rPr lang="en-US" dirty="0" smtClean="0"/>
              <a:t>Edges of screen have infinite depth!</a:t>
            </a:r>
          </a:p>
          <a:p>
            <a:endParaRPr lang="en-US" dirty="0"/>
          </a:p>
          <a:p>
            <a:r>
              <a:rPr lang="en-US" dirty="0" smtClean="0"/>
              <a:t>Context menus can’t be missed; they are exactly where the pointer is!</a:t>
            </a:r>
          </a:p>
          <a:p>
            <a:endParaRPr lang="en-US" dirty="0"/>
          </a:p>
          <a:p>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17</a:t>
            </a:fld>
            <a:endParaRPr lang="en-GB"/>
          </a:p>
        </p:txBody>
      </p:sp>
      <p:pic>
        <p:nvPicPr>
          <p:cNvPr id="5" name="Picture 4"/>
          <p:cNvPicPr>
            <a:picLocks noChangeAspect="1"/>
          </p:cNvPicPr>
          <p:nvPr/>
        </p:nvPicPr>
        <p:blipFill>
          <a:blip r:embed="rId3"/>
          <a:stretch>
            <a:fillRect/>
          </a:stretch>
        </p:blipFill>
        <p:spPr>
          <a:xfrm flipV="1">
            <a:off x="190500" y="2514600"/>
            <a:ext cx="8763000" cy="294382"/>
          </a:xfrm>
          <a:prstGeom prst="rect">
            <a:avLst/>
          </a:prstGeom>
        </p:spPr>
      </p:pic>
      <p:pic>
        <p:nvPicPr>
          <p:cNvPr id="6" name="Picture 5"/>
          <p:cNvPicPr>
            <a:picLocks noChangeAspect="1"/>
          </p:cNvPicPr>
          <p:nvPr/>
        </p:nvPicPr>
        <p:blipFill>
          <a:blip r:embed="rId4"/>
          <a:stretch>
            <a:fillRect/>
          </a:stretch>
        </p:blipFill>
        <p:spPr>
          <a:xfrm>
            <a:off x="3429000" y="4038600"/>
            <a:ext cx="1905000" cy="2048983"/>
          </a:xfrm>
          <a:prstGeom prst="rect">
            <a:avLst/>
          </a:prstGeom>
        </p:spPr>
      </p:pic>
    </p:spTree>
    <p:extLst>
      <p:ext uri="{BB962C8B-B14F-4D97-AF65-F5344CB8AC3E}">
        <p14:creationId xmlns:p14="http://schemas.microsoft.com/office/powerpoint/2010/main" val="202989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Sister to </a:t>
            </a:r>
            <a:r>
              <a:rPr lang="en-US" dirty="0" err="1" smtClean="0"/>
              <a:t>Fitts’s</a:t>
            </a:r>
            <a:r>
              <a:rPr lang="en-US" dirty="0" smtClean="0"/>
              <a:t> Law:</a:t>
            </a:r>
            <a:br>
              <a:rPr lang="en-US" dirty="0" smtClean="0"/>
            </a:br>
            <a:r>
              <a:rPr lang="en-US" dirty="0" smtClean="0"/>
              <a:t>Steering Law</a:t>
            </a:r>
            <a:endParaRPr lang="en-US" dirty="0"/>
          </a:p>
        </p:txBody>
      </p:sp>
      <p:sp>
        <p:nvSpPr>
          <p:cNvPr id="3" name="Content Placeholder 2"/>
          <p:cNvSpPr>
            <a:spLocks noGrp="1"/>
          </p:cNvSpPr>
          <p:nvPr>
            <p:ph idx="1"/>
          </p:nvPr>
        </p:nvSpPr>
        <p:spPr/>
        <p:txBody>
          <a:bodyPr/>
          <a:lstStyle/>
          <a:p>
            <a:pPr marL="0" indent="0">
              <a:buNone/>
            </a:pPr>
            <a:r>
              <a:rPr lang="en-US" dirty="0" smtClean="0"/>
              <a:t>If you are required to move pointer within a bounded path, the wider the path, the faster the movement:</a:t>
            </a:r>
          </a:p>
          <a:p>
            <a:pPr marL="0" indent="0">
              <a:buNone/>
            </a:pPr>
            <a:r>
              <a:rPr lang="en-US" dirty="0"/>
              <a:t> </a:t>
            </a:r>
            <a:r>
              <a:rPr lang="en-US" dirty="0" smtClean="0"/>
              <a:t> 		</a:t>
            </a:r>
            <a:r>
              <a:rPr lang="en-US" i="1" dirty="0" smtClean="0"/>
              <a:t>T</a:t>
            </a:r>
            <a:r>
              <a:rPr lang="en-US" dirty="0" smtClean="0"/>
              <a:t> = </a:t>
            </a:r>
            <a:r>
              <a:rPr lang="en-US" i="1" dirty="0" smtClean="0"/>
              <a:t>a</a:t>
            </a:r>
            <a:r>
              <a:rPr lang="en-US" dirty="0" smtClean="0"/>
              <a:t> + </a:t>
            </a:r>
            <a:r>
              <a:rPr lang="en-US" i="1" dirty="0" smtClean="0"/>
              <a:t>b</a:t>
            </a:r>
            <a:r>
              <a:rPr lang="en-US" dirty="0" smtClean="0"/>
              <a:t>(</a:t>
            </a:r>
            <a:r>
              <a:rPr lang="en-US" i="1" dirty="0" smtClean="0"/>
              <a:t>D</a:t>
            </a:r>
            <a:r>
              <a:rPr lang="en-US" dirty="0" smtClean="0"/>
              <a:t>/</a:t>
            </a:r>
            <a:r>
              <a:rPr lang="en-US" i="1" dirty="0" smtClean="0"/>
              <a:t>W</a:t>
            </a:r>
            <a:r>
              <a:rPr lang="en-US" dirty="0" smtClean="0"/>
              <a:t>)</a:t>
            </a: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18</a:t>
            </a:fld>
            <a:endParaRPr lang="en-GB"/>
          </a:p>
        </p:txBody>
      </p:sp>
      <p:pic>
        <p:nvPicPr>
          <p:cNvPr id="5" name="Picture 4"/>
          <p:cNvPicPr>
            <a:picLocks noChangeAspect="1"/>
          </p:cNvPicPr>
          <p:nvPr/>
        </p:nvPicPr>
        <p:blipFill>
          <a:blip r:embed="rId3"/>
          <a:stretch>
            <a:fillRect/>
          </a:stretch>
        </p:blipFill>
        <p:spPr>
          <a:xfrm>
            <a:off x="1600200" y="3886200"/>
            <a:ext cx="5029200" cy="2270838"/>
          </a:xfrm>
          <a:prstGeom prst="rect">
            <a:avLst/>
          </a:prstGeom>
        </p:spPr>
      </p:pic>
    </p:spTree>
    <p:extLst>
      <p:ext uri="{BB962C8B-B14F-4D97-AF65-F5344CB8AC3E}">
        <p14:creationId xmlns:p14="http://schemas.microsoft.com/office/powerpoint/2010/main" val="4150269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in which Steering Law is Relevant</a:t>
            </a:r>
            <a:endParaRPr lang="en-US" dirty="0"/>
          </a:p>
        </p:txBody>
      </p:sp>
      <p:sp>
        <p:nvSpPr>
          <p:cNvPr id="5" name="Text Placeholder 4"/>
          <p:cNvSpPr>
            <a:spLocks noGrp="1"/>
          </p:cNvSpPr>
          <p:nvPr>
            <p:ph type="body" idx="1"/>
          </p:nvPr>
        </p:nvSpPr>
        <p:spPr/>
        <p:txBody>
          <a:bodyPr/>
          <a:lstStyle/>
          <a:p>
            <a:r>
              <a:rPr lang="en-US" dirty="0" smtClean="0"/>
              <a:t>Cascading menus</a:t>
            </a:r>
            <a:endParaRPr lang="en-US" dirty="0"/>
          </a:p>
        </p:txBody>
      </p:sp>
      <p:sp>
        <p:nvSpPr>
          <p:cNvPr id="7" name="Text Placeholder 6"/>
          <p:cNvSpPr>
            <a:spLocks noGrp="1"/>
          </p:cNvSpPr>
          <p:nvPr>
            <p:ph type="body" sz="quarter" idx="3"/>
          </p:nvPr>
        </p:nvSpPr>
        <p:spPr>
          <a:xfrm>
            <a:off x="4645025" y="1854994"/>
            <a:ext cx="4041775" cy="639762"/>
          </a:xfrm>
        </p:spPr>
        <p:txBody>
          <a:bodyPr/>
          <a:lstStyle/>
          <a:p>
            <a:pPr>
              <a:tabLst>
                <a:tab pos="457200" algn="l"/>
              </a:tabLst>
            </a:pPr>
            <a:r>
              <a:rPr lang="en-US" dirty="0" smtClean="0"/>
              <a:t>Adjusting tab stops in a ruler</a:t>
            </a:r>
            <a:endParaRPr lang="en-US" dirty="0"/>
          </a:p>
        </p:txBody>
      </p:sp>
      <p:pic>
        <p:nvPicPr>
          <p:cNvPr id="9" name="Content Placeholder 8"/>
          <p:cNvPicPr>
            <a:picLocks noGrp="1" noChangeAspect="1"/>
          </p:cNvPicPr>
          <p:nvPr>
            <p:ph sz="quarter" idx="4"/>
          </p:nvPr>
        </p:nvPicPr>
        <p:blipFill>
          <a:blip r:embed="rId3"/>
          <a:stretch>
            <a:fillRect/>
          </a:stretch>
        </p:blipFill>
        <p:spPr>
          <a:xfrm>
            <a:off x="4543766" y="3121884"/>
            <a:ext cx="4180104" cy="532298"/>
          </a:xfrm>
          <a:prstGeom prst="rect">
            <a:avLst/>
          </a:prstGeom>
        </p:spPr>
      </p:pic>
      <p:sp>
        <p:nvSpPr>
          <p:cNvPr id="4" name="Slide Number Placeholder 3"/>
          <p:cNvSpPr>
            <a:spLocks noGrp="1"/>
          </p:cNvSpPr>
          <p:nvPr>
            <p:ph type="sldNum" sz="quarter" idx="10"/>
          </p:nvPr>
        </p:nvSpPr>
        <p:spPr/>
        <p:txBody>
          <a:bodyPr/>
          <a:lstStyle/>
          <a:p>
            <a:fld id="{D3612ABD-40C9-418A-A056-70C86155DF51}" type="slidenum">
              <a:rPr lang="en-GB" smtClean="0"/>
              <a:pPr/>
              <a:t>19</a:t>
            </a:fld>
            <a:endParaRPr lang="en-GB"/>
          </a:p>
        </p:txBody>
      </p:sp>
      <p:pic>
        <p:nvPicPr>
          <p:cNvPr id="4098" name="Picture 2" descr="http://common.ziffdavisinternet.com/encyclopedia_images/_WINSM2.GIF"/>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533401" y="2174875"/>
            <a:ext cx="3124200" cy="362056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527223" y="5832234"/>
            <a:ext cx="3130378" cy="461665"/>
          </a:xfrm>
          <a:prstGeom prst="rect">
            <a:avLst/>
          </a:prstGeom>
        </p:spPr>
        <p:txBody>
          <a:bodyPr wrap="square">
            <a:spAutoFit/>
          </a:bodyPr>
          <a:lstStyle/>
          <a:p>
            <a:pPr>
              <a:buNone/>
            </a:pPr>
            <a:r>
              <a:rPr lang="en-US" sz="1200" dirty="0"/>
              <a:t>http://www.pcmag.com/encyclopedia/term/39312/cascading-menu</a:t>
            </a:r>
          </a:p>
        </p:txBody>
      </p:sp>
    </p:spTree>
    <p:extLst>
      <p:ext uri="{BB962C8B-B14F-4D97-AF65-F5344CB8AC3E}">
        <p14:creationId xmlns:p14="http://schemas.microsoft.com/office/powerpoint/2010/main" val="1655273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Responsiveness most important factor in user satisfaction</a:t>
            </a:r>
            <a:endParaRPr lang="en-US" dirty="0"/>
          </a:p>
        </p:txBody>
      </p:sp>
      <p:sp>
        <p:nvSpPr>
          <p:cNvPr id="3" name="Content Placeholder 2"/>
          <p:cNvSpPr>
            <a:spLocks noGrp="1"/>
          </p:cNvSpPr>
          <p:nvPr>
            <p:ph idx="1"/>
          </p:nvPr>
        </p:nvSpPr>
        <p:spPr/>
        <p:txBody>
          <a:bodyPr/>
          <a:lstStyle/>
          <a:p>
            <a:pPr marL="0" indent="0">
              <a:buNone/>
            </a:pPr>
            <a:r>
              <a:rPr lang="en-US" sz="2400" dirty="0" smtClean="0"/>
              <a:t>“Over </a:t>
            </a:r>
            <a:r>
              <a:rPr lang="en-US" sz="2400" dirty="0"/>
              <a:t>the past five decades, researchers have found consistently that an interactive system’s </a:t>
            </a:r>
            <a:r>
              <a:rPr lang="en-US" sz="2400" dirty="0" smtClean="0"/>
              <a:t>responsiveness—its </a:t>
            </a:r>
            <a:r>
              <a:rPr lang="en-US" sz="2400" dirty="0"/>
              <a:t>ability to keep up with users, keep them informed about its status, and not make them wait </a:t>
            </a:r>
            <a:r>
              <a:rPr lang="en-US" sz="2400" dirty="0" smtClean="0"/>
              <a:t>unexpectedly—is </a:t>
            </a:r>
            <a:r>
              <a:rPr lang="en-US" sz="2400" dirty="0"/>
              <a:t>the most important factor in determining user satisfaction. It is not just one of the most important factors; it is the most important factor. 1 It is more important than ease of learning. It is more important than ease of use. Study after study has confirmed this </a:t>
            </a:r>
            <a:r>
              <a:rPr lang="en-US" sz="2400" dirty="0" smtClean="0"/>
              <a:t>finding. Thus</a:t>
            </a:r>
            <a:r>
              <a:rPr lang="en-US" sz="2400" dirty="0"/>
              <a:t>, with interactive systems, as in show business, timing is everything</a:t>
            </a:r>
            <a:r>
              <a:rPr lang="en-US" sz="2400" dirty="0" smtClean="0"/>
              <a:t>.”</a:t>
            </a:r>
          </a:p>
          <a:p>
            <a:pPr marL="0" indent="0" algn="r">
              <a:buNone/>
            </a:pPr>
            <a:r>
              <a:rPr lang="en-US" sz="2400" dirty="0" smtClean="0"/>
              <a:t>--Johnson, Ch. 14</a:t>
            </a:r>
            <a:endParaRPr lang="en-US" sz="2400" dirty="0"/>
          </a:p>
          <a:p>
            <a:pPr marL="0" indent="0">
              <a:buNone/>
            </a:pPr>
            <a:endParaRPr lang="en-US" sz="20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2</a:t>
            </a:fld>
            <a:endParaRPr lang="en-GB"/>
          </a:p>
        </p:txBody>
      </p:sp>
    </p:spTree>
    <p:extLst>
      <p:ext uri="{BB962C8B-B14F-4D97-AF65-F5344CB8AC3E}">
        <p14:creationId xmlns:p14="http://schemas.microsoft.com/office/powerpoint/2010/main" val="2609717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Motor Behavior &amp; System Responsiveness</a:t>
            </a:r>
            <a:br>
              <a:rPr lang="en-US" sz="3200" dirty="0" smtClean="0"/>
            </a:br>
            <a:r>
              <a:rPr lang="en-US" sz="3200" dirty="0" smtClean="0"/>
              <a:t>(Johnson 13 &amp; 14)</a:t>
            </a:r>
            <a:endParaRPr lang="en-US" sz="3200"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smtClean="0"/>
              <a:t>Key topics for this lecture</a:t>
            </a:r>
          </a:p>
          <a:p>
            <a:pPr marL="744538" indent="-744538">
              <a:buFont typeface="+mj-lt"/>
              <a:buAutoNum type="arabicPeriod"/>
            </a:pPr>
            <a:r>
              <a:rPr lang="en-US" dirty="0" err="1" smtClean="0">
                <a:solidFill>
                  <a:schemeClr val="bg1">
                    <a:lumMod val="75000"/>
                  </a:schemeClr>
                </a:solidFill>
              </a:rPr>
              <a:t>Fitts’s</a:t>
            </a:r>
            <a:r>
              <a:rPr lang="en-US" dirty="0" smtClean="0">
                <a:solidFill>
                  <a:schemeClr val="bg1">
                    <a:lumMod val="75000"/>
                  </a:schemeClr>
                </a:solidFill>
              </a:rPr>
              <a:t> &amp; Steering Law, and implications for design</a:t>
            </a:r>
          </a:p>
          <a:p>
            <a:pPr marL="744538" indent="-744538">
              <a:buFont typeface="+mj-lt"/>
              <a:buAutoNum type="arabicPeriod"/>
            </a:pPr>
            <a:r>
              <a:rPr lang="en-US" dirty="0" smtClean="0"/>
              <a:t>Responsiveness, durations of perceptual &amp; cognitive functions, and implications for design</a:t>
            </a:r>
          </a:p>
          <a:p>
            <a:pPr marL="744538" indent="-744538">
              <a:buFont typeface="+mj-lt"/>
              <a:buAutoNum type="arabicPeriod"/>
            </a:pPr>
            <a:r>
              <a:rPr lang="en-US" dirty="0" smtClean="0"/>
              <a:t>Design </a:t>
            </a:r>
            <a:r>
              <a:rPr lang="en-US" dirty="0" err="1" smtClean="0"/>
              <a:t>crits</a:t>
            </a:r>
            <a:r>
              <a:rPr lang="en-US" dirty="0" smtClean="0"/>
              <a:t> of IA#4 (final)</a:t>
            </a:r>
          </a:p>
        </p:txBody>
      </p:sp>
    </p:spTree>
    <p:extLst>
      <p:ext uri="{BB962C8B-B14F-4D97-AF65-F5344CB8AC3E}">
        <p14:creationId xmlns:p14="http://schemas.microsoft.com/office/powerpoint/2010/main" val="29978891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Responsiveness = compliance with human time requirements and satisfaction</a:t>
            </a:r>
            <a:endParaRPr lang="en-US" sz="3000" dirty="0"/>
          </a:p>
        </p:txBody>
      </p:sp>
      <p:sp>
        <p:nvSpPr>
          <p:cNvPr id="3" name="Content Placeholder 2"/>
          <p:cNvSpPr>
            <a:spLocks noGrp="1"/>
          </p:cNvSpPr>
          <p:nvPr>
            <p:ph idx="1"/>
          </p:nvPr>
        </p:nvSpPr>
        <p:spPr/>
        <p:txBody>
          <a:bodyPr/>
          <a:lstStyle/>
          <a:p>
            <a:r>
              <a:rPr lang="en-US" dirty="0" smtClean="0"/>
              <a:t>Responsiveness includes</a:t>
            </a:r>
          </a:p>
          <a:p>
            <a:pPr lvl="1"/>
            <a:r>
              <a:rPr lang="en-US" dirty="0" smtClean="0"/>
              <a:t>Feedback that input was received</a:t>
            </a:r>
          </a:p>
          <a:p>
            <a:pPr lvl="1"/>
            <a:r>
              <a:rPr lang="en-US" dirty="0" smtClean="0"/>
              <a:t>Feedback on how long operations will take</a:t>
            </a:r>
          </a:p>
          <a:p>
            <a:pPr lvl="1"/>
            <a:r>
              <a:rPr lang="en-US" dirty="0" smtClean="0"/>
              <a:t>Managing queued events intelligently</a:t>
            </a:r>
          </a:p>
          <a:p>
            <a:pPr lvl="1"/>
            <a:r>
              <a:rPr lang="en-US" dirty="0" smtClean="0"/>
              <a:t>Performing low-priority tasks in background</a:t>
            </a:r>
          </a:p>
          <a:p>
            <a:pPr lvl="1"/>
            <a:r>
              <a:rPr lang="en-US" dirty="0" smtClean="0"/>
              <a:t>Anticipating common requests</a:t>
            </a:r>
          </a:p>
          <a:p>
            <a:r>
              <a:rPr lang="en-US" dirty="0" smtClean="0"/>
              <a:t>Systems </a:t>
            </a:r>
            <a:r>
              <a:rPr lang="en-US" dirty="0"/>
              <a:t>can be slow but </a:t>
            </a:r>
            <a:r>
              <a:rPr lang="en-US" dirty="0" smtClean="0"/>
              <a:t>responsive</a:t>
            </a:r>
          </a:p>
          <a:p>
            <a:r>
              <a:rPr lang="en-US" dirty="0" smtClean="0"/>
              <a:t>Systems can be fast but unresponsive</a:t>
            </a:r>
            <a:endParaRPr lang="en-US" dirty="0"/>
          </a:p>
          <a:p>
            <a:pPr marL="457200" lvl="1"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21</a:t>
            </a:fld>
            <a:endParaRPr lang="en-GB"/>
          </a:p>
        </p:txBody>
      </p:sp>
    </p:spTree>
    <p:extLst>
      <p:ext uri="{BB962C8B-B14F-4D97-AF65-F5344CB8AC3E}">
        <p14:creationId xmlns:p14="http://schemas.microsoft.com/office/powerpoint/2010/main" val="2384170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poor responsiveness</a:t>
            </a:r>
            <a:endParaRPr lang="en-US" dirty="0"/>
          </a:p>
        </p:txBody>
      </p:sp>
      <p:sp>
        <p:nvSpPr>
          <p:cNvPr id="3" name="Content Placeholder 2"/>
          <p:cNvSpPr>
            <a:spLocks noGrp="1"/>
          </p:cNvSpPr>
          <p:nvPr>
            <p:ph idx="1"/>
          </p:nvPr>
        </p:nvSpPr>
        <p:spPr>
          <a:xfrm>
            <a:off x="152400" y="1671638"/>
            <a:ext cx="5715000" cy="4652962"/>
          </a:xfrm>
        </p:spPr>
        <p:txBody>
          <a:bodyPr/>
          <a:lstStyle/>
          <a:p>
            <a:r>
              <a:rPr lang="en-US" sz="2400" dirty="0" smtClean="0"/>
              <a:t>Delayed feedback for keyboard input, scrolling, zooming, object manipulations, map refreshes</a:t>
            </a:r>
          </a:p>
          <a:p>
            <a:r>
              <a:rPr lang="en-US" sz="2400" dirty="0" smtClean="0"/>
              <a:t>“Modal” operations that prevent you from doing other things while you wait</a:t>
            </a:r>
          </a:p>
          <a:p>
            <a:r>
              <a:rPr lang="en-US" sz="2400" dirty="0" smtClean="0"/>
              <a:t>Not indicating how long a time-consuming operation will take</a:t>
            </a:r>
          </a:p>
          <a:p>
            <a:r>
              <a:rPr lang="en-US" sz="2400" dirty="0" smtClean="0"/>
              <a:t>Ignoring user input while performing unrequested operations</a:t>
            </a:r>
            <a:endParaRPr lang="en-US" sz="24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22</a:t>
            </a:fld>
            <a:endParaRPr lang="en-GB"/>
          </a:p>
        </p:txBody>
      </p:sp>
      <p:pic>
        <p:nvPicPr>
          <p:cNvPr id="5" name="Picture 4"/>
          <p:cNvPicPr>
            <a:picLocks noChangeAspect="1"/>
          </p:cNvPicPr>
          <p:nvPr/>
        </p:nvPicPr>
        <p:blipFill>
          <a:blip r:embed="rId2"/>
          <a:stretch>
            <a:fillRect/>
          </a:stretch>
        </p:blipFill>
        <p:spPr>
          <a:xfrm>
            <a:off x="5673078" y="1978422"/>
            <a:ext cx="3229864" cy="1295400"/>
          </a:xfrm>
          <a:prstGeom prst="rect">
            <a:avLst/>
          </a:prstGeom>
        </p:spPr>
      </p:pic>
      <p:pic>
        <p:nvPicPr>
          <p:cNvPr id="6" name="Picture 5"/>
          <p:cNvPicPr>
            <a:picLocks noChangeAspect="1"/>
          </p:cNvPicPr>
          <p:nvPr/>
        </p:nvPicPr>
        <p:blipFill>
          <a:blip r:embed="rId3"/>
          <a:stretch>
            <a:fillRect/>
          </a:stretch>
        </p:blipFill>
        <p:spPr>
          <a:xfrm>
            <a:off x="5673078" y="4572397"/>
            <a:ext cx="3245497" cy="1345406"/>
          </a:xfrm>
          <a:prstGeom prst="rect">
            <a:avLst/>
          </a:prstGeom>
        </p:spPr>
      </p:pic>
    </p:spTree>
    <p:extLst>
      <p:ext uri="{BB962C8B-B14F-4D97-AF65-F5344CB8AC3E}">
        <p14:creationId xmlns:p14="http://schemas.microsoft.com/office/powerpoint/2010/main" val="3045411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Designers can group human cognitive and perceptual limits into “equivalence classes”</a:t>
            </a:r>
            <a:endParaRPr lang="en-US" sz="2800" dirty="0"/>
          </a:p>
        </p:txBody>
      </p:sp>
      <p:sp>
        <p:nvSpPr>
          <p:cNvPr id="3" name="Content Placeholder 2"/>
          <p:cNvSpPr>
            <a:spLocks noGrp="1"/>
          </p:cNvSpPr>
          <p:nvPr>
            <p:ph idx="1"/>
          </p:nvPr>
        </p:nvSpPr>
        <p:spPr/>
        <p:txBody>
          <a:bodyPr/>
          <a:lstStyle/>
          <a:p>
            <a:r>
              <a:rPr lang="en-US" sz="2400" dirty="0" smtClean="0"/>
              <a:t>We don’t need to be precise; distinctions by order of magnitude are good enough</a:t>
            </a:r>
          </a:p>
          <a:p>
            <a:r>
              <a:rPr lang="en-US" sz="2400" dirty="0" smtClean="0"/>
              <a:t>We also don’t care about durations longer than, say, 100 seconds</a:t>
            </a:r>
          </a:p>
          <a:p>
            <a:r>
              <a:rPr lang="en-US" sz="2400" dirty="0" smtClean="0"/>
              <a:t>Six groups emerge:</a:t>
            </a:r>
          </a:p>
          <a:p>
            <a:pPr marL="914400" lvl="1" indent="-457200">
              <a:buFont typeface="+mj-lt"/>
              <a:buAutoNum type="arabicPeriod"/>
            </a:pPr>
            <a:r>
              <a:rPr lang="en-US" sz="2400" dirty="0" smtClean="0"/>
              <a:t>0.001 sec</a:t>
            </a:r>
          </a:p>
          <a:p>
            <a:pPr marL="914400" lvl="1" indent="-457200">
              <a:buFont typeface="+mj-lt"/>
              <a:buAutoNum type="arabicPeriod"/>
            </a:pPr>
            <a:r>
              <a:rPr lang="en-US" sz="2400" dirty="0" smtClean="0"/>
              <a:t>0.01 sec</a:t>
            </a:r>
          </a:p>
          <a:p>
            <a:pPr marL="914400" lvl="1" indent="-457200">
              <a:buFont typeface="+mj-lt"/>
              <a:buAutoNum type="arabicPeriod"/>
            </a:pPr>
            <a:r>
              <a:rPr lang="en-US" sz="2400" dirty="0" smtClean="0"/>
              <a:t>0.1 sec</a:t>
            </a:r>
          </a:p>
          <a:p>
            <a:pPr marL="914400" lvl="1" indent="-457200">
              <a:buFont typeface="+mj-lt"/>
              <a:buAutoNum type="arabicPeriod"/>
            </a:pPr>
            <a:r>
              <a:rPr lang="en-US" sz="2400" dirty="0" smtClean="0"/>
              <a:t>1 sec</a:t>
            </a:r>
          </a:p>
          <a:p>
            <a:pPr marL="914400" lvl="1" indent="-457200">
              <a:buFont typeface="+mj-lt"/>
              <a:buAutoNum type="arabicPeriod"/>
            </a:pPr>
            <a:r>
              <a:rPr lang="en-US" sz="2400" dirty="0" smtClean="0"/>
              <a:t>10 sec</a:t>
            </a:r>
          </a:p>
          <a:p>
            <a:pPr marL="914400" lvl="1" indent="-457200">
              <a:buFont typeface="+mj-lt"/>
              <a:buAutoNum type="arabicPeriod"/>
            </a:pPr>
            <a:r>
              <a:rPr lang="en-US" sz="2400" dirty="0" smtClean="0"/>
              <a:t>100 sec</a:t>
            </a:r>
            <a:endParaRPr lang="en-US" sz="24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23</a:t>
            </a:fld>
            <a:endParaRPr lang="en-GB"/>
          </a:p>
        </p:txBody>
      </p:sp>
    </p:spTree>
    <p:extLst>
      <p:ext uri="{BB962C8B-B14F-4D97-AF65-F5344CB8AC3E}">
        <p14:creationId xmlns:p14="http://schemas.microsoft.com/office/powerpoint/2010/main" val="750095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Group 1: 0.001 sec</a:t>
            </a:r>
            <a:endParaRPr lang="en-US" sz="3200" dirty="0"/>
          </a:p>
        </p:txBody>
      </p:sp>
      <p:graphicFrame>
        <p:nvGraphicFramePr>
          <p:cNvPr id="5" name="Content Placeholder 4"/>
          <p:cNvGraphicFramePr>
            <a:graphicFrameLocks noGrp="1"/>
          </p:cNvGraphicFramePr>
          <p:nvPr>
            <p:ph idx="1"/>
            <p:extLst/>
          </p:nvPr>
        </p:nvGraphicFramePr>
        <p:xfrm>
          <a:off x="206375" y="2000437"/>
          <a:ext cx="8636000" cy="1281517"/>
        </p:xfrm>
        <a:graphic>
          <a:graphicData uri="http://schemas.openxmlformats.org/drawingml/2006/table">
            <a:tbl>
              <a:tblPr firstRow="1" bandRow="1">
                <a:tableStyleId>{9D7B26C5-4107-4FEC-AEDC-1716B250A1EF}</a:tableStyleId>
              </a:tblPr>
              <a:tblGrid>
                <a:gridCol w="3454400"/>
                <a:gridCol w="5181600"/>
              </a:tblGrid>
              <a:tr h="330431">
                <a:tc>
                  <a:txBody>
                    <a:bodyPr/>
                    <a:lstStyle/>
                    <a:p>
                      <a:r>
                        <a:rPr lang="en-US" dirty="0" err="1" smtClean="0"/>
                        <a:t>Percep</a:t>
                      </a:r>
                      <a:r>
                        <a:rPr lang="en-US" dirty="0" smtClean="0"/>
                        <a:t>. &amp; Cog.</a:t>
                      </a:r>
                      <a:r>
                        <a:rPr lang="en-US" baseline="0" dirty="0" smtClean="0"/>
                        <a:t> </a:t>
                      </a:r>
                      <a:r>
                        <a:rPr lang="en-US" dirty="0" smtClean="0"/>
                        <a:t>limit</a:t>
                      </a:r>
                      <a:endParaRPr lang="en-US" dirty="0"/>
                    </a:p>
                  </a:txBody>
                  <a:tcPr/>
                </a:tc>
                <a:tc>
                  <a:txBody>
                    <a:bodyPr/>
                    <a:lstStyle/>
                    <a:p>
                      <a:r>
                        <a:rPr lang="en-US" dirty="0" smtClean="0"/>
                        <a:t>Implications for design</a:t>
                      </a:r>
                      <a:endParaRPr lang="en-US" dirty="0"/>
                    </a:p>
                  </a:txBody>
                  <a:tcPr/>
                </a:tc>
              </a:tr>
              <a:tr h="915757">
                <a:tc>
                  <a:txBody>
                    <a:bodyPr/>
                    <a:lstStyle/>
                    <a:p>
                      <a:r>
                        <a:rPr lang="en-US" dirty="0" smtClean="0"/>
                        <a:t>Min. detectable silent audio gap</a:t>
                      </a:r>
                    </a:p>
                  </a:txBody>
                  <a:tcPr/>
                </a:tc>
                <a:tc>
                  <a:txBody>
                    <a:bodyPr/>
                    <a:lstStyle/>
                    <a:p>
                      <a:r>
                        <a:rPr lang="en-US" dirty="0" smtClean="0"/>
                        <a:t>Delay for</a:t>
                      </a:r>
                      <a:r>
                        <a:rPr lang="en-US" baseline="0" dirty="0" smtClean="0"/>
                        <a:t> audio feedback can’t be more than 0.001 sec</a:t>
                      </a:r>
                      <a:endParaRPr lang="en-US" dirty="0" smtClean="0"/>
                    </a:p>
                  </a:txBody>
                  <a:tcPr/>
                </a:tc>
              </a:tr>
            </a:tbl>
          </a:graphicData>
        </a:graphic>
      </p:graphicFrame>
      <p:sp>
        <p:nvSpPr>
          <p:cNvPr id="4" name="Slide Number Placeholder 3"/>
          <p:cNvSpPr>
            <a:spLocks noGrp="1"/>
          </p:cNvSpPr>
          <p:nvPr>
            <p:ph type="sldNum" sz="quarter" idx="10"/>
          </p:nvPr>
        </p:nvSpPr>
        <p:spPr/>
        <p:txBody>
          <a:bodyPr/>
          <a:lstStyle/>
          <a:p>
            <a:fld id="{D3612ABD-40C9-418A-A056-70C86155DF51}" type="slidenum">
              <a:rPr lang="en-GB" smtClean="0"/>
              <a:pPr/>
              <a:t>24</a:t>
            </a:fld>
            <a:endParaRPr lang="en-GB"/>
          </a:p>
        </p:txBody>
      </p:sp>
    </p:spTree>
    <p:extLst>
      <p:ext uri="{BB962C8B-B14F-4D97-AF65-F5344CB8AC3E}">
        <p14:creationId xmlns:p14="http://schemas.microsoft.com/office/powerpoint/2010/main" val="857561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Group 1: 0.01 sec</a:t>
            </a:r>
            <a:endParaRPr lang="en-US" sz="3200" dirty="0"/>
          </a:p>
        </p:txBody>
      </p:sp>
      <p:graphicFrame>
        <p:nvGraphicFramePr>
          <p:cNvPr id="5" name="Content Placeholder 4"/>
          <p:cNvGraphicFramePr>
            <a:graphicFrameLocks noGrp="1"/>
          </p:cNvGraphicFramePr>
          <p:nvPr>
            <p:ph idx="1"/>
            <p:extLst/>
          </p:nvPr>
        </p:nvGraphicFramePr>
        <p:xfrm>
          <a:off x="206375" y="2000437"/>
          <a:ext cx="8636000" cy="2651760"/>
        </p:xfrm>
        <a:graphic>
          <a:graphicData uri="http://schemas.openxmlformats.org/drawingml/2006/table">
            <a:tbl>
              <a:tblPr firstRow="1" bandRow="1">
                <a:tableStyleId>{9D7B26C5-4107-4FEC-AEDC-1716B250A1EF}</a:tableStyleId>
              </a:tblPr>
              <a:tblGrid>
                <a:gridCol w="3454400"/>
                <a:gridCol w="5181600"/>
              </a:tblGrid>
              <a:tr h="330431">
                <a:tc>
                  <a:txBody>
                    <a:bodyPr/>
                    <a:lstStyle/>
                    <a:p>
                      <a:r>
                        <a:rPr lang="en-US" dirty="0" err="1" smtClean="0"/>
                        <a:t>Percep</a:t>
                      </a:r>
                      <a:r>
                        <a:rPr lang="en-US" dirty="0" smtClean="0"/>
                        <a:t>. &amp; Cog.</a:t>
                      </a:r>
                      <a:r>
                        <a:rPr lang="en-US" baseline="0" dirty="0" smtClean="0"/>
                        <a:t> </a:t>
                      </a:r>
                      <a:r>
                        <a:rPr lang="en-US" dirty="0" smtClean="0"/>
                        <a:t>limit</a:t>
                      </a:r>
                      <a:endParaRPr lang="en-US" dirty="0"/>
                    </a:p>
                  </a:txBody>
                  <a:tcPr/>
                </a:tc>
                <a:tc>
                  <a:txBody>
                    <a:bodyPr/>
                    <a:lstStyle/>
                    <a:p>
                      <a:r>
                        <a:rPr lang="en-US" dirty="0" smtClean="0"/>
                        <a:t>Implications for design</a:t>
                      </a:r>
                      <a:endParaRPr lang="en-US" dirty="0"/>
                    </a:p>
                  </a:txBody>
                  <a:tcPr/>
                </a:tc>
              </a:tr>
              <a:tr h="915757">
                <a:tc>
                  <a:txBody>
                    <a:bodyPr/>
                    <a:lstStyle/>
                    <a:p>
                      <a:pPr marL="285750" indent="-285750">
                        <a:buFont typeface="Arial" panose="020B0604020202020204" pitchFamily="34" charset="0"/>
                        <a:buChar char="•"/>
                      </a:pPr>
                      <a:r>
                        <a:rPr lang="en-US" dirty="0" smtClean="0"/>
                        <a:t>Preconscious</a:t>
                      </a:r>
                      <a:r>
                        <a:rPr lang="en-US" baseline="0" dirty="0" smtClean="0"/>
                        <a:t> perception</a:t>
                      </a:r>
                    </a:p>
                    <a:p>
                      <a:pPr marL="285750" indent="-285750">
                        <a:buFont typeface="Arial" panose="020B0604020202020204" pitchFamily="34" charset="0"/>
                        <a:buChar char="•"/>
                      </a:pPr>
                      <a:r>
                        <a:rPr lang="en-US" baseline="0" dirty="0" smtClean="0"/>
                        <a:t>Shortest perceivable pen-ink lag</a:t>
                      </a:r>
                    </a:p>
                    <a:p>
                      <a:pPr marL="285750" indent="-285750">
                        <a:buFont typeface="Arial" panose="020B0604020202020204" pitchFamily="34" charset="0"/>
                        <a:buChar char="•"/>
                      </a:pPr>
                      <a:r>
                        <a:rPr lang="en-US" baseline="0" dirty="0" smtClean="0"/>
                        <a:t>Shortest perceivable gap between tones</a:t>
                      </a:r>
                      <a:endParaRPr lang="en-US" dirty="0" smtClean="0"/>
                    </a:p>
                  </a:txBody>
                  <a:tcPr/>
                </a:tc>
                <a:tc>
                  <a:txBody>
                    <a:bodyPr/>
                    <a:lstStyle/>
                    <a:p>
                      <a:pPr marL="285750" indent="-285750">
                        <a:buFont typeface="Arial" panose="020B0604020202020204" pitchFamily="34" charset="0"/>
                        <a:buChar char="•"/>
                      </a:pPr>
                      <a:r>
                        <a:rPr lang="en-US" dirty="0" smtClean="0"/>
                        <a:t>Present item for 0.01 sec to promote unconscious</a:t>
                      </a:r>
                      <a:r>
                        <a:rPr lang="en-US" baseline="0" dirty="0" smtClean="0"/>
                        <a:t> familiarity</a:t>
                      </a:r>
                    </a:p>
                    <a:p>
                      <a:pPr marL="285750" indent="-285750">
                        <a:buFont typeface="Arial" panose="020B0604020202020204" pitchFamily="34" charset="0"/>
                        <a:buChar char="•"/>
                      </a:pPr>
                      <a:r>
                        <a:rPr lang="en-US" baseline="0" dirty="0" smtClean="0"/>
                        <a:t>Don’t allow lag of more than 0.01 second between stylus movement and ink</a:t>
                      </a:r>
                    </a:p>
                    <a:p>
                      <a:pPr marL="285750" indent="-285750">
                        <a:buFont typeface="Arial" panose="020B0604020202020204" pitchFamily="34" charset="0"/>
                        <a:buChar char="•"/>
                      </a:pPr>
                      <a:r>
                        <a:rPr lang="en-US" baseline="0" dirty="0" smtClean="0"/>
                        <a:t>Tones separated by up to 0.01 sec will be heard as a constant tone; otherwise the tones will be heard as distinct clicks</a:t>
                      </a:r>
                      <a:endParaRPr lang="en-US" dirty="0" smtClean="0"/>
                    </a:p>
                  </a:txBody>
                  <a:tcPr/>
                </a:tc>
              </a:tr>
            </a:tbl>
          </a:graphicData>
        </a:graphic>
      </p:graphicFrame>
      <p:sp>
        <p:nvSpPr>
          <p:cNvPr id="4" name="Slide Number Placeholder 3"/>
          <p:cNvSpPr>
            <a:spLocks noGrp="1"/>
          </p:cNvSpPr>
          <p:nvPr>
            <p:ph type="sldNum" sz="quarter" idx="10"/>
          </p:nvPr>
        </p:nvSpPr>
        <p:spPr/>
        <p:txBody>
          <a:bodyPr/>
          <a:lstStyle/>
          <a:p>
            <a:fld id="{D3612ABD-40C9-418A-A056-70C86155DF51}" type="slidenum">
              <a:rPr lang="en-GB" smtClean="0"/>
              <a:pPr/>
              <a:t>25</a:t>
            </a:fld>
            <a:endParaRPr lang="en-GB"/>
          </a:p>
        </p:txBody>
      </p:sp>
    </p:spTree>
    <p:extLst>
      <p:ext uri="{BB962C8B-B14F-4D97-AF65-F5344CB8AC3E}">
        <p14:creationId xmlns:p14="http://schemas.microsoft.com/office/powerpoint/2010/main" val="605832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Group 2: 0.01 sec</a:t>
            </a:r>
            <a:endParaRPr lang="en-US" sz="3200" dirty="0"/>
          </a:p>
        </p:txBody>
      </p:sp>
      <p:graphicFrame>
        <p:nvGraphicFramePr>
          <p:cNvPr id="5" name="Content Placeholder 4"/>
          <p:cNvGraphicFramePr>
            <a:graphicFrameLocks noGrp="1"/>
          </p:cNvGraphicFramePr>
          <p:nvPr>
            <p:ph idx="1"/>
          </p:nvPr>
        </p:nvGraphicFramePr>
        <p:xfrm>
          <a:off x="127000" y="1752600"/>
          <a:ext cx="8839200" cy="1281517"/>
        </p:xfrm>
        <a:graphic>
          <a:graphicData uri="http://schemas.openxmlformats.org/drawingml/2006/table">
            <a:tbl>
              <a:tblPr firstRow="1" bandRow="1">
                <a:tableStyleId>{9D7B26C5-4107-4FEC-AEDC-1716B250A1EF}</a:tableStyleId>
              </a:tblPr>
              <a:tblGrid>
                <a:gridCol w="1371600"/>
                <a:gridCol w="3238500"/>
                <a:gridCol w="4229100"/>
              </a:tblGrid>
              <a:tr h="330431">
                <a:tc>
                  <a:txBody>
                    <a:bodyPr/>
                    <a:lstStyle/>
                    <a:p>
                      <a:r>
                        <a:rPr lang="en-US" dirty="0" smtClean="0"/>
                        <a:t>Deadline</a:t>
                      </a:r>
                      <a:endParaRPr lang="en-US" dirty="0"/>
                    </a:p>
                  </a:txBody>
                  <a:tcPr/>
                </a:tc>
                <a:tc>
                  <a:txBody>
                    <a:bodyPr/>
                    <a:lstStyle/>
                    <a:p>
                      <a:r>
                        <a:rPr lang="en-US" dirty="0" err="1" smtClean="0"/>
                        <a:t>Percep</a:t>
                      </a:r>
                      <a:r>
                        <a:rPr lang="en-US" dirty="0" smtClean="0"/>
                        <a:t>. &amp; Cog.</a:t>
                      </a:r>
                      <a:r>
                        <a:rPr lang="en-US" baseline="0" dirty="0" smtClean="0"/>
                        <a:t> </a:t>
                      </a:r>
                      <a:r>
                        <a:rPr lang="en-US" dirty="0" smtClean="0"/>
                        <a:t>limit</a:t>
                      </a:r>
                      <a:endParaRPr lang="en-US" dirty="0"/>
                    </a:p>
                  </a:txBody>
                  <a:tcPr/>
                </a:tc>
                <a:tc>
                  <a:txBody>
                    <a:bodyPr/>
                    <a:lstStyle/>
                    <a:p>
                      <a:r>
                        <a:rPr lang="en-US" dirty="0" smtClean="0"/>
                        <a:t>Implications for design</a:t>
                      </a:r>
                      <a:endParaRPr lang="en-US" dirty="0"/>
                    </a:p>
                  </a:txBody>
                  <a:tcPr/>
                </a:tc>
              </a:tr>
              <a:tr h="915757">
                <a:tc>
                  <a:txBody>
                    <a:bodyPr/>
                    <a:lstStyle/>
                    <a:p>
                      <a:r>
                        <a:rPr lang="en-US" dirty="0" smtClean="0"/>
                        <a:t>0.001 sec</a:t>
                      </a:r>
                      <a:endParaRPr lang="en-US" dirty="0"/>
                    </a:p>
                  </a:txBody>
                  <a:tcPr/>
                </a:tc>
                <a:tc>
                  <a:txBody>
                    <a:bodyPr/>
                    <a:lstStyle/>
                    <a:p>
                      <a:r>
                        <a:rPr lang="en-US" dirty="0" smtClean="0"/>
                        <a:t>Min. detectable silent audio gap</a:t>
                      </a:r>
                    </a:p>
                  </a:txBody>
                  <a:tcPr/>
                </a:tc>
                <a:tc>
                  <a:txBody>
                    <a:bodyPr/>
                    <a:lstStyle/>
                    <a:p>
                      <a:r>
                        <a:rPr lang="en-US" dirty="0" smtClean="0"/>
                        <a:t>Delay for</a:t>
                      </a:r>
                      <a:r>
                        <a:rPr lang="en-US" baseline="0" dirty="0" smtClean="0"/>
                        <a:t> audio feedback can’t be more than 0.001 sec</a:t>
                      </a:r>
                      <a:endParaRPr lang="en-US" dirty="0" smtClean="0"/>
                    </a:p>
                  </a:txBody>
                  <a:tcPr/>
                </a:tc>
              </a:tr>
            </a:tbl>
          </a:graphicData>
        </a:graphic>
      </p:graphicFrame>
      <p:sp>
        <p:nvSpPr>
          <p:cNvPr id="4" name="Slide Number Placeholder 3"/>
          <p:cNvSpPr>
            <a:spLocks noGrp="1"/>
          </p:cNvSpPr>
          <p:nvPr>
            <p:ph type="sldNum" sz="quarter" idx="10"/>
          </p:nvPr>
        </p:nvSpPr>
        <p:spPr/>
        <p:txBody>
          <a:bodyPr/>
          <a:lstStyle/>
          <a:p>
            <a:fld id="{D3612ABD-40C9-418A-A056-70C86155DF51}" type="slidenum">
              <a:rPr lang="en-GB" smtClean="0"/>
              <a:pPr/>
              <a:t>26</a:t>
            </a:fld>
            <a:endParaRPr lang="en-GB"/>
          </a:p>
        </p:txBody>
      </p:sp>
    </p:spTree>
    <p:extLst>
      <p:ext uri="{BB962C8B-B14F-4D97-AF65-F5344CB8AC3E}">
        <p14:creationId xmlns:p14="http://schemas.microsoft.com/office/powerpoint/2010/main" val="2086492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Group 3: 0.1 sec</a:t>
            </a:r>
            <a:br>
              <a:rPr lang="en-US" sz="3200" dirty="0" smtClean="0"/>
            </a:br>
            <a:r>
              <a:rPr lang="en-US" sz="3200" dirty="0" smtClean="0"/>
              <a:t>(Very popular group!)</a:t>
            </a:r>
            <a:endParaRPr lang="en-US" sz="32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32963256"/>
              </p:ext>
            </p:extLst>
          </p:nvPr>
        </p:nvGraphicFramePr>
        <p:xfrm>
          <a:off x="206375" y="2000437"/>
          <a:ext cx="8636000" cy="4297680"/>
        </p:xfrm>
        <a:graphic>
          <a:graphicData uri="http://schemas.openxmlformats.org/drawingml/2006/table">
            <a:tbl>
              <a:tblPr firstRow="1" bandRow="1">
                <a:tableStyleId>{9D7B26C5-4107-4FEC-AEDC-1716B250A1EF}</a:tableStyleId>
              </a:tblPr>
              <a:tblGrid>
                <a:gridCol w="3454400"/>
                <a:gridCol w="5181600"/>
              </a:tblGrid>
              <a:tr h="330431">
                <a:tc>
                  <a:txBody>
                    <a:bodyPr/>
                    <a:lstStyle/>
                    <a:p>
                      <a:r>
                        <a:rPr lang="en-US" dirty="0" err="1" smtClean="0"/>
                        <a:t>Percep</a:t>
                      </a:r>
                      <a:r>
                        <a:rPr lang="en-US" dirty="0" smtClean="0"/>
                        <a:t>. &amp; Cog.</a:t>
                      </a:r>
                      <a:r>
                        <a:rPr lang="en-US" baseline="0" dirty="0" smtClean="0"/>
                        <a:t> </a:t>
                      </a:r>
                      <a:r>
                        <a:rPr lang="en-US" dirty="0" smtClean="0"/>
                        <a:t>limit</a:t>
                      </a:r>
                      <a:endParaRPr lang="en-US" dirty="0"/>
                    </a:p>
                  </a:txBody>
                  <a:tcPr/>
                </a:tc>
                <a:tc>
                  <a:txBody>
                    <a:bodyPr/>
                    <a:lstStyle/>
                    <a:p>
                      <a:r>
                        <a:rPr lang="en-US" dirty="0" smtClean="0"/>
                        <a:t>Implications for design</a:t>
                      </a:r>
                      <a:endParaRPr lang="en-US" dirty="0"/>
                    </a:p>
                  </a:txBody>
                  <a:tcPr/>
                </a:tc>
              </a:tr>
              <a:tr h="915757">
                <a:tc>
                  <a:txBody>
                    <a:bodyPr/>
                    <a:lstStyle/>
                    <a:p>
                      <a:pPr marL="285750" indent="-285750">
                        <a:buFont typeface="Arial" panose="020B0604020202020204" pitchFamily="34" charset="0"/>
                        <a:buChar char="•"/>
                      </a:pPr>
                      <a:r>
                        <a:rPr lang="en-US" dirty="0" smtClean="0"/>
                        <a:t>Perceive number of 1-4 elements</a:t>
                      </a:r>
                    </a:p>
                    <a:p>
                      <a:pPr marL="285750" indent="-285750">
                        <a:buFont typeface="Arial" panose="020B0604020202020204" pitchFamily="34" charset="0"/>
                        <a:buChar char="•"/>
                      </a:pPr>
                      <a:r>
                        <a:rPr lang="en-US" dirty="0" smtClean="0"/>
                        <a:t>Saccade</a:t>
                      </a:r>
                    </a:p>
                    <a:p>
                      <a:pPr marL="285750" indent="-285750">
                        <a:buFont typeface="Arial" panose="020B0604020202020204" pitchFamily="34" charset="0"/>
                        <a:buChar char="•"/>
                      </a:pPr>
                      <a:r>
                        <a:rPr lang="en-US" dirty="0" smtClean="0"/>
                        <a:t>Audiovisual</a:t>
                      </a:r>
                      <a:r>
                        <a:rPr lang="en-US" baseline="0" dirty="0" smtClean="0"/>
                        <a:t> lock</a:t>
                      </a:r>
                    </a:p>
                    <a:p>
                      <a:pPr marL="285750" indent="-285750">
                        <a:buFont typeface="Arial" panose="020B0604020202020204" pitchFamily="34" charset="0"/>
                        <a:buChar char="•"/>
                      </a:pPr>
                      <a:r>
                        <a:rPr lang="en-US" baseline="0" dirty="0" smtClean="0"/>
                        <a:t>Flinch reflex</a:t>
                      </a:r>
                    </a:p>
                    <a:p>
                      <a:pPr marL="285750" indent="-285750">
                        <a:buFont typeface="Arial" panose="020B0604020202020204" pitchFamily="34" charset="0"/>
                        <a:buChar char="•"/>
                      </a:pPr>
                      <a:r>
                        <a:rPr lang="en-US" baseline="0" dirty="0" smtClean="0"/>
                        <a:t>Cause-effect perception</a:t>
                      </a:r>
                    </a:p>
                    <a:p>
                      <a:pPr marL="285750" indent="-285750">
                        <a:buFont typeface="Arial" panose="020B0604020202020204" pitchFamily="34" charset="0"/>
                        <a:buChar char="•"/>
                      </a:pPr>
                      <a:r>
                        <a:rPr lang="en-US" baseline="0" dirty="0" smtClean="0"/>
                        <a:t>Visual fusion</a:t>
                      </a:r>
                    </a:p>
                    <a:p>
                      <a:pPr marL="285750" indent="-285750">
                        <a:buFont typeface="Arial" panose="020B0604020202020204" pitchFamily="34" charset="0"/>
                        <a:buChar char="•"/>
                      </a:pPr>
                      <a:r>
                        <a:rPr lang="en-US" baseline="0" dirty="0" smtClean="0"/>
                        <a:t>Object identification</a:t>
                      </a:r>
                    </a:p>
                    <a:p>
                      <a:pPr marL="285750" indent="-285750">
                        <a:buFont typeface="Arial" panose="020B0604020202020204" pitchFamily="34" charset="0"/>
                        <a:buChar char="•"/>
                      </a:pPr>
                      <a:r>
                        <a:rPr lang="en-US" baseline="0" dirty="0" smtClean="0"/>
                        <a:t>Editorial window of consciousness</a:t>
                      </a:r>
                    </a:p>
                    <a:p>
                      <a:pPr marL="285750" indent="-285750">
                        <a:buFont typeface="Arial" panose="020B0604020202020204" pitchFamily="34" charset="0"/>
                        <a:buChar char="•"/>
                      </a:pPr>
                      <a:r>
                        <a:rPr lang="en-US" baseline="0" dirty="0" smtClean="0"/>
                        <a:t>Time required to perceive object</a:t>
                      </a:r>
                      <a:endParaRPr lang="en-US" dirty="0" smtClean="0"/>
                    </a:p>
                  </a:txBody>
                  <a:tcPr/>
                </a:tc>
                <a:tc>
                  <a:txBody>
                    <a:bodyPr/>
                    <a:lstStyle/>
                    <a:p>
                      <a:pPr marL="285750" indent="-285750">
                        <a:buFont typeface="Arial" panose="020B0604020202020204" pitchFamily="34" charset="0"/>
                        <a:buChar char="•"/>
                      </a:pPr>
                      <a:r>
                        <a:rPr lang="en-US" dirty="0" smtClean="0"/>
                        <a:t>Give users at least 0.1 sec to count up to 4 items</a:t>
                      </a:r>
                    </a:p>
                    <a:p>
                      <a:pPr marL="285750" indent="-285750">
                        <a:buFont typeface="Arial" panose="020B0604020202020204" pitchFamily="34" charset="0"/>
                        <a:buChar char="•"/>
                      </a:pPr>
                      <a:r>
                        <a:rPr lang="en-US" dirty="0" smtClean="0"/>
                        <a:t>Feedback</a:t>
                      </a:r>
                      <a:r>
                        <a:rPr lang="en-US" baseline="0" dirty="0" smtClean="0"/>
                        <a:t> for hand-eye coordination must come within 0.1 sec (Feedback must only indicate operation was </a:t>
                      </a:r>
                      <a:r>
                        <a:rPr lang="en-US" i="1" baseline="0" dirty="0" smtClean="0"/>
                        <a:t>registered</a:t>
                      </a:r>
                      <a:r>
                        <a:rPr lang="en-US" baseline="0" dirty="0" smtClean="0"/>
                        <a:t>)</a:t>
                      </a:r>
                    </a:p>
                    <a:p>
                      <a:pPr marL="285750" indent="-285750">
                        <a:buFont typeface="Arial" panose="020B0604020202020204" pitchFamily="34" charset="0"/>
                        <a:buChar char="•"/>
                      </a:pPr>
                      <a:r>
                        <a:rPr lang="en-US" baseline="0" dirty="0" smtClean="0"/>
                        <a:t>Audio-visual sync must be within 0.1 sec</a:t>
                      </a:r>
                    </a:p>
                    <a:p>
                      <a:pPr marL="285750" indent="-285750">
                        <a:buFont typeface="Arial" panose="020B0604020202020204" pitchFamily="34" charset="0"/>
                        <a:buChar char="•"/>
                      </a:pPr>
                      <a:r>
                        <a:rPr lang="en-US" baseline="0" dirty="0" smtClean="0">
                          <a:solidFill>
                            <a:schemeClr val="tx1"/>
                          </a:solidFill>
                        </a:rPr>
                        <a:t>Confirmatory feedback that system has registered input must be within 0.1 sec (includes “busy” indicators)</a:t>
                      </a:r>
                    </a:p>
                    <a:p>
                      <a:pPr marL="285750" indent="-285750">
                        <a:buFont typeface="Arial" panose="020B0604020202020204" pitchFamily="34" charset="0"/>
                        <a:buChar char="•"/>
                      </a:pPr>
                      <a:r>
                        <a:rPr lang="en-US" baseline="0" dirty="0" smtClean="0"/>
                        <a:t>Speech utterances can’t overlap more than 0.1 sec</a:t>
                      </a:r>
                    </a:p>
                    <a:p>
                      <a:pPr marL="285750" indent="-285750">
                        <a:buFont typeface="Arial" panose="020B0604020202020204" pitchFamily="34" charset="0"/>
                        <a:buChar char="•"/>
                      </a:pPr>
                      <a:r>
                        <a:rPr lang="en-US" baseline="0" dirty="0" smtClean="0"/>
                        <a:t>Animation frames cannot be more than 0.1 sec apart</a:t>
                      </a:r>
                    </a:p>
                  </a:txBody>
                  <a:tcPr/>
                </a:tc>
              </a:tr>
            </a:tbl>
          </a:graphicData>
        </a:graphic>
      </p:graphicFrame>
      <p:sp>
        <p:nvSpPr>
          <p:cNvPr id="4" name="Slide Number Placeholder 3"/>
          <p:cNvSpPr>
            <a:spLocks noGrp="1"/>
          </p:cNvSpPr>
          <p:nvPr>
            <p:ph type="sldNum" sz="quarter" idx="10"/>
          </p:nvPr>
        </p:nvSpPr>
        <p:spPr/>
        <p:txBody>
          <a:bodyPr/>
          <a:lstStyle/>
          <a:p>
            <a:fld id="{D3612ABD-40C9-418A-A056-70C86155DF51}" type="slidenum">
              <a:rPr lang="en-GB" smtClean="0"/>
              <a:pPr/>
              <a:t>27</a:t>
            </a:fld>
            <a:endParaRPr lang="en-GB"/>
          </a:p>
        </p:txBody>
      </p:sp>
    </p:spTree>
    <p:extLst>
      <p:ext uri="{BB962C8B-B14F-4D97-AF65-F5344CB8AC3E}">
        <p14:creationId xmlns:p14="http://schemas.microsoft.com/office/powerpoint/2010/main" val="1161530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Group 4: 1 sec</a:t>
            </a:r>
            <a:br>
              <a:rPr lang="en-US" sz="3200" dirty="0" smtClean="0"/>
            </a:br>
            <a:endParaRPr lang="en-US" sz="3200" dirty="0"/>
          </a:p>
        </p:txBody>
      </p:sp>
      <p:graphicFrame>
        <p:nvGraphicFramePr>
          <p:cNvPr id="5" name="Content Placeholder 4"/>
          <p:cNvGraphicFramePr>
            <a:graphicFrameLocks noGrp="1"/>
          </p:cNvGraphicFramePr>
          <p:nvPr>
            <p:ph idx="1"/>
            <p:extLst/>
          </p:nvPr>
        </p:nvGraphicFramePr>
        <p:xfrm>
          <a:off x="206375" y="2000437"/>
          <a:ext cx="8636000" cy="2377440"/>
        </p:xfrm>
        <a:graphic>
          <a:graphicData uri="http://schemas.openxmlformats.org/drawingml/2006/table">
            <a:tbl>
              <a:tblPr firstRow="1" bandRow="1">
                <a:tableStyleId>{9D7B26C5-4107-4FEC-AEDC-1716B250A1EF}</a:tableStyleId>
              </a:tblPr>
              <a:tblGrid>
                <a:gridCol w="3454400"/>
                <a:gridCol w="5181600"/>
              </a:tblGrid>
              <a:tr h="330431">
                <a:tc>
                  <a:txBody>
                    <a:bodyPr/>
                    <a:lstStyle/>
                    <a:p>
                      <a:r>
                        <a:rPr lang="en-US" dirty="0" err="1" smtClean="0"/>
                        <a:t>Percep</a:t>
                      </a:r>
                      <a:r>
                        <a:rPr lang="en-US" dirty="0" smtClean="0"/>
                        <a:t>. &amp; Cog.</a:t>
                      </a:r>
                      <a:r>
                        <a:rPr lang="en-US" baseline="0" dirty="0" smtClean="0"/>
                        <a:t> </a:t>
                      </a:r>
                      <a:r>
                        <a:rPr lang="en-US" dirty="0" smtClean="0"/>
                        <a:t>limit</a:t>
                      </a:r>
                      <a:endParaRPr lang="en-US" dirty="0"/>
                    </a:p>
                  </a:txBody>
                  <a:tcPr/>
                </a:tc>
                <a:tc>
                  <a:txBody>
                    <a:bodyPr/>
                    <a:lstStyle/>
                    <a:p>
                      <a:r>
                        <a:rPr lang="en-US" dirty="0" smtClean="0"/>
                        <a:t>Implications for design</a:t>
                      </a:r>
                      <a:endParaRPr lang="en-US" dirty="0"/>
                    </a:p>
                  </a:txBody>
                  <a:tcPr/>
                </a:tc>
              </a:tr>
              <a:tr h="915757">
                <a:tc>
                  <a:txBody>
                    <a:bodyPr/>
                    <a:lstStyle/>
                    <a:p>
                      <a:pPr marL="285750" indent="-285750">
                        <a:buFont typeface="Arial" panose="020B0604020202020204" pitchFamily="34" charset="0"/>
                        <a:buChar char="•"/>
                      </a:pPr>
                      <a:r>
                        <a:rPr lang="en-US" dirty="0" smtClean="0"/>
                        <a:t>Largest</a:t>
                      </a:r>
                      <a:r>
                        <a:rPr lang="en-US" baseline="0" dirty="0" smtClean="0"/>
                        <a:t> conversational gap between speakers</a:t>
                      </a:r>
                    </a:p>
                    <a:p>
                      <a:pPr marL="285750" indent="-285750">
                        <a:buFont typeface="Arial" panose="020B0604020202020204" pitchFamily="34" charset="0"/>
                        <a:buChar char="•"/>
                      </a:pPr>
                      <a:r>
                        <a:rPr lang="en-US" baseline="0" dirty="0" smtClean="0"/>
                        <a:t>Visual-motor reaction time for unexpected events</a:t>
                      </a:r>
                    </a:p>
                    <a:p>
                      <a:pPr marL="285750" indent="-285750">
                        <a:buFont typeface="Arial" panose="020B0604020202020204" pitchFamily="34" charset="0"/>
                        <a:buChar char="•"/>
                      </a:pPr>
                      <a:r>
                        <a:rPr lang="en-US" baseline="0" dirty="0" smtClean="0"/>
                        <a:t>Attentional blink</a:t>
                      </a:r>
                      <a:endParaRPr lang="en-US" dirty="0" smtClean="0"/>
                    </a:p>
                  </a:txBody>
                  <a:tcPr/>
                </a:tc>
                <a:tc>
                  <a:txBody>
                    <a:bodyPr/>
                    <a:lstStyle/>
                    <a:p>
                      <a:pPr marL="285750" indent="-285750">
                        <a:buFont typeface="Arial" panose="020B0604020202020204" pitchFamily="34" charset="0"/>
                        <a:buChar char="•"/>
                      </a:pPr>
                      <a:r>
                        <a:rPr lang="en-US" baseline="0" dirty="0" smtClean="0"/>
                        <a:t>Complete user-requested operations within 1 sec; if this can’t be done, show progress bar or busy indicator</a:t>
                      </a:r>
                    </a:p>
                    <a:p>
                      <a:pPr marL="285750" indent="-285750">
                        <a:buFont typeface="Arial" panose="020B0604020202020204" pitchFamily="34" charset="0"/>
                        <a:buChar char="•"/>
                      </a:pPr>
                      <a:r>
                        <a:rPr lang="en-US" baseline="0" dirty="0" smtClean="0"/>
                        <a:t>Complete background (unrequested operations) within 1 sec</a:t>
                      </a:r>
                    </a:p>
                    <a:p>
                      <a:pPr marL="285750" indent="-285750">
                        <a:buFont typeface="Arial" panose="020B0604020202020204" pitchFamily="34" charset="0"/>
                        <a:buChar char="•"/>
                      </a:pPr>
                      <a:r>
                        <a:rPr lang="en-US" baseline="0" dirty="0" smtClean="0"/>
                        <a:t>Allow 1 sec for user to perceive important info before presenting more</a:t>
                      </a:r>
                    </a:p>
                  </a:txBody>
                  <a:tcPr/>
                </a:tc>
              </a:tr>
            </a:tbl>
          </a:graphicData>
        </a:graphic>
      </p:graphicFrame>
      <p:sp>
        <p:nvSpPr>
          <p:cNvPr id="4" name="Slide Number Placeholder 3"/>
          <p:cNvSpPr>
            <a:spLocks noGrp="1"/>
          </p:cNvSpPr>
          <p:nvPr>
            <p:ph type="sldNum" sz="quarter" idx="10"/>
          </p:nvPr>
        </p:nvSpPr>
        <p:spPr/>
        <p:txBody>
          <a:bodyPr/>
          <a:lstStyle/>
          <a:p>
            <a:fld id="{D3612ABD-40C9-418A-A056-70C86155DF51}" type="slidenum">
              <a:rPr lang="en-GB" smtClean="0"/>
              <a:pPr/>
              <a:t>28</a:t>
            </a:fld>
            <a:endParaRPr lang="en-GB"/>
          </a:p>
        </p:txBody>
      </p:sp>
    </p:spTree>
    <p:extLst>
      <p:ext uri="{BB962C8B-B14F-4D97-AF65-F5344CB8AC3E}">
        <p14:creationId xmlns:p14="http://schemas.microsoft.com/office/powerpoint/2010/main" val="3255092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Group 5: 10 sec</a:t>
            </a:r>
            <a:br>
              <a:rPr lang="en-US" sz="3200" dirty="0" smtClean="0"/>
            </a:br>
            <a:endParaRPr lang="en-US" sz="3200" dirty="0"/>
          </a:p>
        </p:txBody>
      </p:sp>
      <p:graphicFrame>
        <p:nvGraphicFramePr>
          <p:cNvPr id="5" name="Content Placeholder 4"/>
          <p:cNvGraphicFramePr>
            <a:graphicFrameLocks noGrp="1"/>
          </p:cNvGraphicFramePr>
          <p:nvPr>
            <p:ph idx="1"/>
            <p:extLst/>
          </p:nvPr>
        </p:nvGraphicFramePr>
        <p:xfrm>
          <a:off x="206375" y="2000437"/>
          <a:ext cx="8636000" cy="1828800"/>
        </p:xfrm>
        <a:graphic>
          <a:graphicData uri="http://schemas.openxmlformats.org/drawingml/2006/table">
            <a:tbl>
              <a:tblPr firstRow="1" bandRow="1">
                <a:tableStyleId>{9D7B26C5-4107-4FEC-AEDC-1716B250A1EF}</a:tableStyleId>
              </a:tblPr>
              <a:tblGrid>
                <a:gridCol w="3454400"/>
                <a:gridCol w="5181600"/>
              </a:tblGrid>
              <a:tr h="330431">
                <a:tc>
                  <a:txBody>
                    <a:bodyPr/>
                    <a:lstStyle/>
                    <a:p>
                      <a:r>
                        <a:rPr lang="en-US" dirty="0" err="1" smtClean="0"/>
                        <a:t>Percep</a:t>
                      </a:r>
                      <a:r>
                        <a:rPr lang="en-US" dirty="0" smtClean="0"/>
                        <a:t>. &amp; Cog.</a:t>
                      </a:r>
                      <a:r>
                        <a:rPr lang="en-US" baseline="0" dirty="0" smtClean="0"/>
                        <a:t> </a:t>
                      </a:r>
                      <a:r>
                        <a:rPr lang="en-US" dirty="0" smtClean="0"/>
                        <a:t>limit</a:t>
                      </a:r>
                      <a:endParaRPr lang="en-US" dirty="0"/>
                    </a:p>
                  </a:txBody>
                  <a:tcPr/>
                </a:tc>
                <a:tc>
                  <a:txBody>
                    <a:bodyPr/>
                    <a:lstStyle/>
                    <a:p>
                      <a:r>
                        <a:rPr lang="en-US" dirty="0" smtClean="0"/>
                        <a:t>Implications for design</a:t>
                      </a:r>
                      <a:endParaRPr lang="en-US" dirty="0"/>
                    </a:p>
                  </a:txBody>
                  <a:tcPr/>
                </a:tc>
              </a:tr>
              <a:tr h="915757">
                <a:tc>
                  <a:txBody>
                    <a:bodyPr/>
                    <a:lstStyle/>
                    <a:p>
                      <a:pPr marL="285750" indent="-285750">
                        <a:buFont typeface="Arial" panose="020B0604020202020204" pitchFamily="34" charset="0"/>
                        <a:buChar char="•"/>
                      </a:pPr>
                      <a:r>
                        <a:rPr lang="en-US" dirty="0" smtClean="0"/>
                        <a:t>Longest time a user can concentrate on a task</a:t>
                      </a:r>
                    </a:p>
                    <a:p>
                      <a:pPr marL="285750" indent="-285750">
                        <a:buFont typeface="Arial" panose="020B0604020202020204" pitchFamily="34" charset="0"/>
                        <a:buChar char="•"/>
                      </a:pPr>
                      <a:r>
                        <a:rPr lang="en-US" dirty="0" smtClean="0"/>
                        <a:t>The duration of a subtask (one part of a larger task)</a:t>
                      </a:r>
                    </a:p>
                  </a:txBody>
                  <a:tcPr/>
                </a:tc>
                <a:tc>
                  <a:txBody>
                    <a:bodyPr/>
                    <a:lstStyle/>
                    <a:p>
                      <a:pPr marL="285750" indent="-285750">
                        <a:buFont typeface="Arial" panose="020B0604020202020204" pitchFamily="34" charset="0"/>
                        <a:buChar char="•"/>
                      </a:pPr>
                      <a:r>
                        <a:rPr lang="en-US" dirty="0" smtClean="0"/>
                        <a:t>Ensure user can complete one</a:t>
                      </a:r>
                      <a:r>
                        <a:rPr lang="en-US" baseline="0" dirty="0" smtClean="0"/>
                        <a:t> step of a multi-step process (e.g., a wizard) within 10 sec</a:t>
                      </a:r>
                    </a:p>
                    <a:p>
                      <a:pPr marL="285750" indent="-285750">
                        <a:buFont typeface="Arial" panose="020B0604020202020204" pitchFamily="34" charset="0"/>
                        <a:buChar char="•"/>
                      </a:pPr>
                      <a:r>
                        <a:rPr lang="en-US" baseline="0" dirty="0" smtClean="0"/>
                        <a:t>Ensure user can complete user input to an operation within 10 sec</a:t>
                      </a:r>
                    </a:p>
                  </a:txBody>
                  <a:tcPr/>
                </a:tc>
              </a:tr>
            </a:tbl>
          </a:graphicData>
        </a:graphic>
      </p:graphicFrame>
      <p:sp>
        <p:nvSpPr>
          <p:cNvPr id="4" name="Slide Number Placeholder 3"/>
          <p:cNvSpPr>
            <a:spLocks noGrp="1"/>
          </p:cNvSpPr>
          <p:nvPr>
            <p:ph type="sldNum" sz="quarter" idx="10"/>
          </p:nvPr>
        </p:nvSpPr>
        <p:spPr/>
        <p:txBody>
          <a:bodyPr/>
          <a:lstStyle/>
          <a:p>
            <a:fld id="{D3612ABD-40C9-418A-A056-70C86155DF51}" type="slidenum">
              <a:rPr lang="en-GB" smtClean="0"/>
              <a:pPr/>
              <a:t>29</a:t>
            </a:fld>
            <a:endParaRPr lang="en-GB"/>
          </a:p>
        </p:txBody>
      </p:sp>
    </p:spTree>
    <p:extLst>
      <p:ext uri="{BB962C8B-B14F-4D97-AF65-F5344CB8AC3E}">
        <p14:creationId xmlns:p14="http://schemas.microsoft.com/office/powerpoint/2010/main" val="761036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Course Evaluation #1 is Open</a:t>
            </a:r>
            <a:endParaRPr lang="en-US" dirty="0"/>
          </a:p>
        </p:txBody>
      </p:sp>
      <p:sp>
        <p:nvSpPr>
          <p:cNvPr id="3" name="Content Placeholder 2"/>
          <p:cNvSpPr>
            <a:spLocks noGrp="1"/>
          </p:cNvSpPr>
          <p:nvPr>
            <p:ph idx="1"/>
          </p:nvPr>
        </p:nvSpPr>
        <p:spPr/>
        <p:txBody>
          <a:bodyPr/>
          <a:lstStyle/>
          <a:p>
            <a:r>
              <a:rPr lang="en-US" dirty="0" smtClean="0"/>
              <a:t>Please respond by start of class on Thursday</a:t>
            </a:r>
          </a:p>
          <a:p>
            <a:r>
              <a:rPr lang="en-US" dirty="0" smtClean="0"/>
              <a:t>It’s worth participation credit</a:t>
            </a:r>
          </a:p>
          <a:p>
            <a:r>
              <a:rPr lang="en-US" dirty="0" smtClean="0"/>
              <a:t>It will help me improve the course</a:t>
            </a: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3</a:t>
            </a:fld>
            <a:endParaRPr lang="en-GB"/>
          </a:p>
        </p:txBody>
      </p:sp>
    </p:spTree>
    <p:extLst>
      <p:ext uri="{BB962C8B-B14F-4D97-AF65-F5344CB8AC3E}">
        <p14:creationId xmlns:p14="http://schemas.microsoft.com/office/powerpoint/2010/main" val="1000106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Group 6: 100 sec</a:t>
            </a:r>
            <a:br>
              <a:rPr lang="en-US" sz="3200" dirty="0" smtClean="0"/>
            </a:br>
            <a:endParaRPr lang="en-US" sz="3200" dirty="0"/>
          </a:p>
        </p:txBody>
      </p:sp>
      <p:graphicFrame>
        <p:nvGraphicFramePr>
          <p:cNvPr id="5" name="Content Placeholder 4"/>
          <p:cNvGraphicFramePr>
            <a:graphicFrameLocks noGrp="1"/>
          </p:cNvGraphicFramePr>
          <p:nvPr>
            <p:ph idx="1"/>
            <p:extLst/>
          </p:nvPr>
        </p:nvGraphicFramePr>
        <p:xfrm>
          <a:off x="282575" y="2000437"/>
          <a:ext cx="8636000" cy="1281517"/>
        </p:xfrm>
        <a:graphic>
          <a:graphicData uri="http://schemas.openxmlformats.org/drawingml/2006/table">
            <a:tbl>
              <a:tblPr firstRow="1" bandRow="1">
                <a:tableStyleId>{9D7B26C5-4107-4FEC-AEDC-1716B250A1EF}</a:tableStyleId>
              </a:tblPr>
              <a:tblGrid>
                <a:gridCol w="3454400"/>
                <a:gridCol w="5181600"/>
              </a:tblGrid>
              <a:tr h="330431">
                <a:tc>
                  <a:txBody>
                    <a:bodyPr/>
                    <a:lstStyle/>
                    <a:p>
                      <a:r>
                        <a:rPr lang="en-US" dirty="0" err="1" smtClean="0"/>
                        <a:t>Percep</a:t>
                      </a:r>
                      <a:r>
                        <a:rPr lang="en-US" dirty="0" smtClean="0"/>
                        <a:t>. &amp; Cog.</a:t>
                      </a:r>
                      <a:r>
                        <a:rPr lang="en-US" baseline="0" dirty="0" smtClean="0"/>
                        <a:t> </a:t>
                      </a:r>
                      <a:r>
                        <a:rPr lang="en-US" dirty="0" smtClean="0"/>
                        <a:t>limit</a:t>
                      </a:r>
                      <a:endParaRPr lang="en-US" dirty="0"/>
                    </a:p>
                  </a:txBody>
                  <a:tcPr/>
                </a:tc>
                <a:tc>
                  <a:txBody>
                    <a:bodyPr/>
                    <a:lstStyle/>
                    <a:p>
                      <a:r>
                        <a:rPr lang="en-US" dirty="0" smtClean="0"/>
                        <a:t>Implications for design</a:t>
                      </a:r>
                      <a:endParaRPr lang="en-US" dirty="0"/>
                    </a:p>
                  </a:txBody>
                  <a:tcPr/>
                </a:tc>
              </a:tr>
              <a:tr h="915757">
                <a:tc>
                  <a:txBody>
                    <a:bodyPr/>
                    <a:lstStyle/>
                    <a:p>
                      <a:pPr marL="285750" indent="-285750">
                        <a:buFont typeface="Arial" panose="020B0604020202020204" pitchFamily="34" charset="0"/>
                        <a:buChar char="•"/>
                      </a:pPr>
                      <a:r>
                        <a:rPr lang="en-US" dirty="0" smtClean="0"/>
                        <a:t>Time required to make critical decision</a:t>
                      </a:r>
                      <a:r>
                        <a:rPr lang="en-US" baseline="0" dirty="0" smtClean="0"/>
                        <a:t> in emergency situation</a:t>
                      </a:r>
                      <a:endParaRPr lang="en-US" dirty="0" smtClean="0"/>
                    </a:p>
                  </a:txBody>
                  <a:tcPr/>
                </a:tc>
                <a:tc>
                  <a:txBody>
                    <a:bodyPr/>
                    <a:lstStyle/>
                    <a:p>
                      <a:pPr marL="285750" indent="-285750">
                        <a:buFont typeface="Arial" panose="020B0604020202020204" pitchFamily="34" charset="0"/>
                        <a:buChar char="•"/>
                      </a:pPr>
                      <a:r>
                        <a:rPr lang="en-US" dirty="0" smtClean="0"/>
                        <a:t>Ensure all info needed to make decision is provided or can be located within 100</a:t>
                      </a:r>
                      <a:r>
                        <a:rPr lang="en-US" baseline="0" dirty="0" smtClean="0"/>
                        <a:t> sec</a:t>
                      </a:r>
                    </a:p>
                  </a:txBody>
                  <a:tcPr/>
                </a:tc>
              </a:tr>
            </a:tbl>
          </a:graphicData>
        </a:graphic>
      </p:graphicFrame>
      <p:sp>
        <p:nvSpPr>
          <p:cNvPr id="4" name="Slide Number Placeholder 3"/>
          <p:cNvSpPr>
            <a:spLocks noGrp="1"/>
          </p:cNvSpPr>
          <p:nvPr>
            <p:ph type="sldNum" sz="quarter" idx="10"/>
          </p:nvPr>
        </p:nvSpPr>
        <p:spPr/>
        <p:txBody>
          <a:bodyPr/>
          <a:lstStyle/>
          <a:p>
            <a:fld id="{D3612ABD-40C9-418A-A056-70C86155DF51}" type="slidenum">
              <a:rPr lang="en-GB" smtClean="0"/>
              <a:pPr/>
              <a:t>30</a:t>
            </a:fld>
            <a:endParaRPr lang="en-GB"/>
          </a:p>
        </p:txBody>
      </p:sp>
    </p:spTree>
    <p:extLst>
      <p:ext uri="{BB962C8B-B14F-4D97-AF65-F5344CB8AC3E}">
        <p14:creationId xmlns:p14="http://schemas.microsoft.com/office/powerpoint/2010/main" val="3331216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for using busy indicators</a:t>
            </a:r>
            <a:endParaRPr lang="en-US" dirty="0"/>
          </a:p>
        </p:txBody>
      </p:sp>
      <p:sp>
        <p:nvSpPr>
          <p:cNvPr id="3" name="Content Placeholder 2"/>
          <p:cNvSpPr>
            <a:spLocks noGrp="1"/>
          </p:cNvSpPr>
          <p:nvPr>
            <p:ph idx="1"/>
          </p:nvPr>
        </p:nvSpPr>
        <p:spPr>
          <a:xfrm>
            <a:off x="139700" y="1608931"/>
            <a:ext cx="7327900" cy="4652962"/>
          </a:xfrm>
        </p:spPr>
        <p:txBody>
          <a:bodyPr/>
          <a:lstStyle/>
          <a:p>
            <a:r>
              <a:rPr lang="en-US" sz="2800" dirty="0" smtClean="0"/>
              <a:t>Common excuse is that function “should” execute quickly, so none is necessary. What if it doesn’t?</a:t>
            </a:r>
          </a:p>
          <a:p>
            <a:r>
              <a:rPr lang="en-US" sz="2800" dirty="0" smtClean="0"/>
              <a:t>This implies a busy indicator should be at the ready for any function that blocks user interaction while it executes.</a:t>
            </a:r>
          </a:p>
          <a:p>
            <a:r>
              <a:rPr lang="en-US" sz="2800" dirty="0" smtClean="0"/>
              <a:t>There is no downside to doing this (other than the extra programming involved </a:t>
            </a:r>
            <a:r>
              <a:rPr lang="en-US" sz="2800" dirty="0" smtClean="0">
                <a:sym typeface="Wingdings" panose="05000000000000000000" pitchFamily="2" charset="2"/>
              </a:rPr>
              <a:t>)</a:t>
            </a:r>
            <a:endParaRPr lang="en-US" sz="28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31</a:t>
            </a:fld>
            <a:endParaRPr lang="en-GB"/>
          </a:p>
        </p:txBody>
      </p:sp>
      <p:pic>
        <p:nvPicPr>
          <p:cNvPr id="2050" name="Picture 2" descr="http://3.bp.blogspot.com/-IhFDunKCzr0/UmGVv40a6II/AAAAAAAAADk/Qeudtcn_ny8/s1600/ellip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3344862"/>
            <a:ext cx="1123950" cy="118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073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using progress indicators</a:t>
            </a:r>
            <a:endParaRPr lang="en-US" dirty="0"/>
          </a:p>
        </p:txBody>
      </p:sp>
      <p:sp>
        <p:nvSpPr>
          <p:cNvPr id="3" name="Content Placeholder 2"/>
          <p:cNvSpPr>
            <a:spLocks noGrp="1"/>
          </p:cNvSpPr>
          <p:nvPr>
            <p:ph idx="1"/>
          </p:nvPr>
        </p:nvSpPr>
        <p:spPr>
          <a:xfrm>
            <a:off x="152400" y="1671638"/>
            <a:ext cx="5181600" cy="4652962"/>
          </a:xfrm>
        </p:spPr>
        <p:txBody>
          <a:bodyPr/>
          <a:lstStyle/>
          <a:p>
            <a:r>
              <a:rPr lang="en-US" sz="2400" dirty="0" smtClean="0"/>
              <a:t>Better than busy indicators, because they let users know what to expect</a:t>
            </a:r>
          </a:p>
          <a:p>
            <a:r>
              <a:rPr lang="en-US" sz="2400" dirty="0" smtClean="0"/>
              <a:t>They can improve perceived responsiveness, even if actual responsiveness isn’t improved!</a:t>
            </a:r>
          </a:p>
          <a:p>
            <a:r>
              <a:rPr lang="en-US" sz="2400" dirty="0" smtClean="0"/>
              <a:t>Should be used for any operations that takes more than  few seconds</a:t>
            </a:r>
          </a:p>
        </p:txBody>
      </p:sp>
      <p:sp>
        <p:nvSpPr>
          <p:cNvPr id="4" name="Slide Number Placeholder 3"/>
          <p:cNvSpPr>
            <a:spLocks noGrp="1"/>
          </p:cNvSpPr>
          <p:nvPr>
            <p:ph type="sldNum" sz="quarter" idx="10"/>
          </p:nvPr>
        </p:nvSpPr>
        <p:spPr/>
        <p:txBody>
          <a:bodyPr/>
          <a:lstStyle/>
          <a:p>
            <a:fld id="{D3612ABD-40C9-418A-A056-70C86155DF51}" type="slidenum">
              <a:rPr lang="en-GB" smtClean="0"/>
              <a:pPr/>
              <a:t>32</a:t>
            </a:fld>
            <a:endParaRPr lang="en-GB"/>
          </a:p>
        </p:txBody>
      </p:sp>
      <p:pic>
        <p:nvPicPr>
          <p:cNvPr id="4098" name="Picture 2" descr="http://cicorp.com/email/spam/ThisIsSpamProcessingB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9314" y="3274218"/>
            <a:ext cx="3581400" cy="1447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5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for using progress indicators</a:t>
            </a: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33</a:t>
            </a:fld>
            <a:endParaRPr lang="en-GB"/>
          </a:p>
        </p:txBody>
      </p:sp>
      <p:sp>
        <p:nvSpPr>
          <p:cNvPr id="5" name="Content Placeholder 4"/>
          <p:cNvSpPr>
            <a:spLocks noGrp="1"/>
          </p:cNvSpPr>
          <p:nvPr>
            <p:ph idx="1"/>
          </p:nvPr>
        </p:nvSpPr>
        <p:spPr/>
        <p:txBody>
          <a:bodyPr/>
          <a:lstStyle/>
          <a:p>
            <a:r>
              <a:rPr lang="en-US" sz="2600" dirty="0" smtClean="0"/>
              <a:t>Focus on work remaining, not work completed </a:t>
            </a:r>
          </a:p>
          <a:p>
            <a:pPr lvl="1"/>
            <a:r>
              <a:rPr lang="en-US" sz="2600" dirty="0" smtClean="0"/>
              <a:t>41 of 50 images copied, not 41 images copied</a:t>
            </a:r>
          </a:p>
          <a:p>
            <a:r>
              <a:rPr lang="en-US" sz="2600" dirty="0" smtClean="0"/>
              <a:t>Show </a:t>
            </a:r>
            <a:r>
              <a:rPr lang="en-US" sz="2600" i="1" dirty="0" smtClean="0"/>
              <a:t>total </a:t>
            </a:r>
            <a:r>
              <a:rPr lang="en-US" sz="2600" dirty="0" smtClean="0"/>
              <a:t>progress, not progress toward specific task</a:t>
            </a:r>
          </a:p>
          <a:p>
            <a:r>
              <a:rPr lang="en-US" sz="2600" dirty="0" smtClean="0"/>
              <a:t>When showing percentage of operation complete</a:t>
            </a:r>
          </a:p>
          <a:p>
            <a:pPr lvl="1"/>
            <a:r>
              <a:rPr lang="en-US" sz="2600" dirty="0" smtClean="0"/>
              <a:t>Start at 1%, not 0%</a:t>
            </a:r>
          </a:p>
          <a:p>
            <a:pPr lvl="1"/>
            <a:r>
              <a:rPr lang="en-US" sz="2600" dirty="0" smtClean="0"/>
              <a:t>Show 100% only briefly</a:t>
            </a:r>
          </a:p>
          <a:p>
            <a:r>
              <a:rPr lang="en-US" sz="2600" dirty="0" smtClean="0"/>
              <a:t>Show smooth, linear progress, not </a:t>
            </a:r>
            <a:r>
              <a:rPr lang="en-US" sz="2600" dirty="0" err="1" smtClean="0"/>
              <a:t>bursty</a:t>
            </a:r>
            <a:r>
              <a:rPr lang="en-US" sz="2600" dirty="0" smtClean="0"/>
              <a:t> progress</a:t>
            </a:r>
          </a:p>
          <a:p>
            <a:r>
              <a:rPr lang="en-US" sz="2600" dirty="0" smtClean="0"/>
              <a:t>Use human terms: “about 3 min.,” not “180 sec”</a:t>
            </a:r>
            <a:endParaRPr lang="en-US" sz="2600" dirty="0"/>
          </a:p>
        </p:txBody>
      </p:sp>
    </p:spTree>
    <p:extLst>
      <p:ext uri="{BB962C8B-B14F-4D97-AF65-F5344CB8AC3E}">
        <p14:creationId xmlns:p14="http://schemas.microsoft.com/office/powerpoint/2010/main" val="3193295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 better than progress indicators: Progressive results</a:t>
            </a:r>
            <a:endParaRPr lang="en-US" dirty="0"/>
          </a:p>
        </p:txBody>
      </p:sp>
      <p:sp>
        <p:nvSpPr>
          <p:cNvPr id="3" name="Content Placeholder 2"/>
          <p:cNvSpPr>
            <a:spLocks noGrp="1"/>
          </p:cNvSpPr>
          <p:nvPr>
            <p:ph idx="1"/>
          </p:nvPr>
        </p:nvSpPr>
        <p:spPr>
          <a:xfrm>
            <a:off x="152400" y="1608931"/>
            <a:ext cx="6477000" cy="4652962"/>
          </a:xfrm>
        </p:spPr>
        <p:txBody>
          <a:bodyPr/>
          <a:lstStyle/>
          <a:p>
            <a:r>
              <a:rPr lang="en-US" sz="2300" dirty="0" smtClean="0"/>
              <a:t>Don’t wait for all results to be determined before showing user results!</a:t>
            </a:r>
          </a:p>
          <a:p>
            <a:r>
              <a:rPr lang="en-US" sz="2300" dirty="0" smtClean="0"/>
              <a:t>When incrementally loading results, display most important results first</a:t>
            </a:r>
          </a:p>
          <a:p>
            <a:r>
              <a:rPr lang="en-US" sz="2300" dirty="0" smtClean="0"/>
              <a:t>Fill in less important details later</a:t>
            </a:r>
          </a:p>
          <a:p>
            <a:r>
              <a:rPr lang="en-US" sz="2300" dirty="0" smtClean="0"/>
              <a:t>Examples</a:t>
            </a:r>
          </a:p>
          <a:p>
            <a:pPr lvl="1"/>
            <a:r>
              <a:rPr lang="en-US" sz="2300" dirty="0" smtClean="0"/>
              <a:t>Show first page of long document</a:t>
            </a:r>
          </a:p>
          <a:p>
            <a:pPr lvl="1"/>
            <a:r>
              <a:rPr lang="en-US" sz="2300" dirty="0" smtClean="0"/>
              <a:t>Show first few search results</a:t>
            </a:r>
          </a:p>
          <a:p>
            <a:pPr lvl="1"/>
            <a:r>
              <a:rPr lang="en-US" sz="2300" dirty="0" smtClean="0"/>
              <a:t>Show wireframes and thumbnails first</a:t>
            </a:r>
          </a:p>
          <a:p>
            <a:pPr lvl="1"/>
            <a:r>
              <a:rPr lang="en-US" sz="2300" dirty="0" smtClean="0"/>
              <a:t>Render video at lower quality first</a:t>
            </a:r>
          </a:p>
        </p:txBody>
      </p:sp>
      <p:sp>
        <p:nvSpPr>
          <p:cNvPr id="4" name="Slide Number Placeholder 3"/>
          <p:cNvSpPr>
            <a:spLocks noGrp="1"/>
          </p:cNvSpPr>
          <p:nvPr>
            <p:ph type="sldNum" sz="quarter" idx="10"/>
          </p:nvPr>
        </p:nvSpPr>
        <p:spPr/>
        <p:txBody>
          <a:bodyPr/>
          <a:lstStyle/>
          <a:p>
            <a:fld id="{D3612ABD-40C9-418A-A056-70C86155DF51}" type="slidenum">
              <a:rPr lang="en-GB" smtClean="0"/>
              <a:pPr/>
              <a:t>34</a:t>
            </a:fld>
            <a:endParaRPr lang="en-GB"/>
          </a:p>
        </p:txBody>
      </p:sp>
      <p:pic>
        <p:nvPicPr>
          <p:cNvPr id="5" name="Picture 4"/>
          <p:cNvPicPr>
            <a:picLocks noChangeAspect="1"/>
          </p:cNvPicPr>
          <p:nvPr/>
        </p:nvPicPr>
        <p:blipFill>
          <a:blip r:embed="rId3"/>
          <a:stretch>
            <a:fillRect/>
          </a:stretch>
        </p:blipFill>
        <p:spPr>
          <a:xfrm>
            <a:off x="6140450" y="2819400"/>
            <a:ext cx="2838450" cy="1787753"/>
          </a:xfrm>
          <a:prstGeom prst="rect">
            <a:avLst/>
          </a:prstGeom>
        </p:spPr>
      </p:pic>
    </p:spTree>
    <p:extLst>
      <p:ext uri="{BB962C8B-B14F-4D97-AF65-F5344CB8AC3E}">
        <p14:creationId xmlns:p14="http://schemas.microsoft.com/office/powerpoint/2010/main" val="196136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Stay ahead of your users; prioritize input</a:t>
            </a:r>
            <a:endParaRPr lang="en-US" dirty="0"/>
          </a:p>
        </p:txBody>
      </p:sp>
      <p:sp>
        <p:nvSpPr>
          <p:cNvPr id="3" name="Content Placeholder 2"/>
          <p:cNvSpPr>
            <a:spLocks noGrp="1"/>
          </p:cNvSpPr>
          <p:nvPr>
            <p:ph idx="1"/>
          </p:nvPr>
        </p:nvSpPr>
        <p:spPr/>
        <p:txBody>
          <a:bodyPr/>
          <a:lstStyle/>
          <a:p>
            <a:r>
              <a:rPr lang="en-US" sz="2500" dirty="0" smtClean="0"/>
              <a:t>Take advantage of down cycles in the software</a:t>
            </a:r>
          </a:p>
          <a:p>
            <a:r>
              <a:rPr lang="en-US" sz="2500" dirty="0" smtClean="0"/>
              <a:t>Anticipate common requests and pre-compute results</a:t>
            </a:r>
          </a:p>
          <a:p>
            <a:r>
              <a:rPr lang="en-US" sz="2500" dirty="0" smtClean="0"/>
              <a:t>Allow users to abort long operations</a:t>
            </a:r>
          </a:p>
          <a:p>
            <a:r>
              <a:rPr lang="en-US" sz="2500" dirty="0" smtClean="0"/>
              <a:t>Examples</a:t>
            </a:r>
          </a:p>
          <a:p>
            <a:pPr lvl="1"/>
            <a:r>
              <a:rPr lang="en-US" sz="2500" dirty="0" smtClean="0"/>
              <a:t>Compute next page of search results while user considers current page</a:t>
            </a:r>
          </a:p>
          <a:p>
            <a:pPr lvl="1"/>
            <a:r>
              <a:rPr lang="en-US" sz="2500" dirty="0" smtClean="0"/>
              <a:t>Render next page of document while user views current page</a:t>
            </a:r>
          </a:p>
          <a:p>
            <a:pPr lvl="1"/>
            <a:r>
              <a:rPr lang="en-US" sz="2500" dirty="0" smtClean="0"/>
              <a:t>Monitor “cancel” inputs and prioritize them over completing the operation</a:t>
            </a:r>
            <a:endParaRPr lang="en-US" sz="25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35</a:t>
            </a:fld>
            <a:endParaRPr lang="en-GB" dirty="0"/>
          </a:p>
        </p:txBody>
      </p:sp>
    </p:spTree>
    <p:extLst>
      <p:ext uri="{BB962C8B-B14F-4D97-AF65-F5344CB8AC3E}">
        <p14:creationId xmlns:p14="http://schemas.microsoft.com/office/powerpoint/2010/main" val="40366579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Motor Behavior &amp; System Responsiveness</a:t>
            </a:r>
            <a:br>
              <a:rPr lang="en-US" sz="3200" dirty="0" smtClean="0"/>
            </a:br>
            <a:r>
              <a:rPr lang="en-US" sz="3200" dirty="0" smtClean="0"/>
              <a:t>(Johnson 13 &amp; 14)</a:t>
            </a:r>
            <a:endParaRPr lang="en-US" sz="3200"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smtClean="0"/>
              <a:t>Key topics for this lecture</a:t>
            </a:r>
          </a:p>
          <a:p>
            <a:pPr marL="744538" indent="-744538">
              <a:buFont typeface="+mj-lt"/>
              <a:buAutoNum type="arabicPeriod"/>
            </a:pPr>
            <a:r>
              <a:rPr lang="en-US" dirty="0" err="1" smtClean="0">
                <a:solidFill>
                  <a:schemeClr val="bg1">
                    <a:lumMod val="75000"/>
                  </a:schemeClr>
                </a:solidFill>
              </a:rPr>
              <a:t>Fitts’s</a:t>
            </a:r>
            <a:r>
              <a:rPr lang="en-US" dirty="0" smtClean="0">
                <a:solidFill>
                  <a:schemeClr val="bg1">
                    <a:lumMod val="75000"/>
                  </a:schemeClr>
                </a:solidFill>
              </a:rPr>
              <a:t> &amp; Steering Law, and implications for design</a:t>
            </a:r>
          </a:p>
          <a:p>
            <a:pPr marL="744538" indent="-744538">
              <a:buFont typeface="+mj-lt"/>
              <a:buAutoNum type="arabicPeriod"/>
            </a:pPr>
            <a:r>
              <a:rPr lang="en-US" dirty="0" smtClean="0">
                <a:solidFill>
                  <a:schemeClr val="bg1">
                    <a:lumMod val="75000"/>
                  </a:schemeClr>
                </a:solidFill>
              </a:rPr>
              <a:t>Responsiveness, durations of perceptual &amp; cognitive functions, and implications for design</a:t>
            </a:r>
          </a:p>
          <a:p>
            <a:pPr marL="744538" indent="-744538">
              <a:buFont typeface="+mj-lt"/>
              <a:buAutoNum type="arabicPeriod"/>
            </a:pPr>
            <a:r>
              <a:rPr lang="en-US" dirty="0" smtClean="0"/>
              <a:t>Design </a:t>
            </a:r>
            <a:r>
              <a:rPr lang="en-US" dirty="0" err="1" smtClean="0"/>
              <a:t>crits</a:t>
            </a:r>
            <a:r>
              <a:rPr lang="en-US" dirty="0" smtClean="0"/>
              <a:t> of IA#4 (final)</a:t>
            </a:r>
          </a:p>
        </p:txBody>
      </p:sp>
    </p:spTree>
    <p:extLst>
      <p:ext uri="{BB962C8B-B14F-4D97-AF65-F5344CB8AC3E}">
        <p14:creationId xmlns:p14="http://schemas.microsoft.com/office/powerpoint/2010/main" val="17708702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Crits of </a:t>
            </a:r>
            <a:r>
              <a:rPr lang="en-US" dirty="0" smtClean="0"/>
              <a:t>IA#4 (Final)</a:t>
            </a:r>
            <a:endParaRPr lang="en-US" dirty="0"/>
          </a:p>
        </p:txBody>
      </p:sp>
      <p:sp>
        <p:nvSpPr>
          <p:cNvPr id="3" name="Content Placeholder 2"/>
          <p:cNvSpPr>
            <a:spLocks noGrp="1"/>
          </p:cNvSpPr>
          <p:nvPr>
            <p:ph idx="1"/>
          </p:nvPr>
        </p:nvSpPr>
        <p:spPr>
          <a:xfrm>
            <a:off x="152400" y="1608931"/>
            <a:ext cx="8839200" cy="4814094"/>
          </a:xfrm>
        </p:spPr>
        <p:txBody>
          <a:bodyPr/>
          <a:lstStyle/>
          <a:p>
            <a:r>
              <a:rPr lang="en-US" sz="2400" dirty="0" smtClean="0"/>
              <a:t>We’ll do some today, and some Thursday…</a:t>
            </a:r>
            <a:endParaRPr lang="en-US" sz="2400" dirty="0" smtClean="0"/>
          </a:p>
          <a:p>
            <a:r>
              <a:rPr lang="en-US" sz="2400" dirty="0" smtClean="0"/>
              <a:t>I’ll call on students to come up and present their designs sketches/prototypes</a:t>
            </a:r>
          </a:p>
          <a:p>
            <a:r>
              <a:rPr lang="en-US" sz="2400" dirty="0" smtClean="0"/>
              <a:t>Presenters</a:t>
            </a:r>
          </a:p>
          <a:p>
            <a:pPr lvl="1"/>
            <a:r>
              <a:rPr lang="en-US" sz="2300" dirty="0" smtClean="0"/>
              <a:t>Walk us through your design</a:t>
            </a:r>
          </a:p>
          <a:p>
            <a:pPr lvl="1"/>
            <a:r>
              <a:rPr lang="en-US" sz="2300" dirty="0" smtClean="0"/>
              <a:t>Be prepared for questions and constructive criticism</a:t>
            </a:r>
          </a:p>
          <a:p>
            <a:r>
              <a:rPr lang="en-US" sz="2400" dirty="0" smtClean="0"/>
              <a:t>Audience members</a:t>
            </a:r>
          </a:p>
          <a:p>
            <a:pPr lvl="1"/>
            <a:r>
              <a:rPr lang="en-US" sz="2300" dirty="0" smtClean="0"/>
              <a:t>Keep feedback </a:t>
            </a:r>
            <a:r>
              <a:rPr lang="en-US" sz="2300" i="1" dirty="0" smtClean="0"/>
              <a:t>constructive!</a:t>
            </a:r>
          </a:p>
          <a:p>
            <a:pPr lvl="1"/>
            <a:r>
              <a:rPr lang="en-US" sz="2300" i="1" dirty="0" smtClean="0"/>
              <a:t>Look</a:t>
            </a:r>
            <a:r>
              <a:rPr lang="en-US" sz="2300" dirty="0" smtClean="0"/>
              <a:t> for strengths and areas of improvement</a:t>
            </a:r>
            <a:endParaRPr lang="en-US" sz="2300" dirty="0"/>
          </a:p>
          <a:p>
            <a:pPr lvl="1"/>
            <a:r>
              <a:rPr lang="en-US" sz="2300" dirty="0" smtClean="0"/>
              <a:t>Mention a strength before noting </a:t>
            </a:r>
            <a:r>
              <a:rPr lang="en-US" sz="2300" dirty="0" smtClean="0"/>
              <a:t>an area </a:t>
            </a:r>
            <a:r>
              <a:rPr lang="en-US" sz="2300" dirty="0" smtClean="0"/>
              <a:t>of improvement</a:t>
            </a:r>
          </a:p>
        </p:txBody>
      </p:sp>
      <p:sp>
        <p:nvSpPr>
          <p:cNvPr id="4" name="Slide Number Placeholder 3"/>
          <p:cNvSpPr>
            <a:spLocks noGrp="1"/>
          </p:cNvSpPr>
          <p:nvPr>
            <p:ph type="sldNum" sz="quarter" idx="10"/>
          </p:nvPr>
        </p:nvSpPr>
        <p:spPr/>
        <p:txBody>
          <a:bodyPr/>
          <a:lstStyle/>
          <a:p>
            <a:fld id="{D3612ABD-40C9-418A-A056-70C86155DF51}" type="slidenum">
              <a:rPr lang="en-GB" smtClean="0"/>
              <a:pPr/>
              <a:t>37</a:t>
            </a:fld>
            <a:endParaRPr lang="en-GB"/>
          </a:p>
        </p:txBody>
      </p:sp>
    </p:spTree>
    <p:extLst>
      <p:ext uri="{BB962C8B-B14F-4D97-AF65-F5344CB8AC3E}">
        <p14:creationId xmlns:p14="http://schemas.microsoft.com/office/powerpoint/2010/main" val="3502704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Presenters</a:t>
            </a:r>
            <a:endParaRPr lang="en-US" dirty="0"/>
          </a:p>
        </p:txBody>
      </p:sp>
      <p:sp>
        <p:nvSpPr>
          <p:cNvPr id="3" name="Content Placeholder 2"/>
          <p:cNvSpPr>
            <a:spLocks noGrp="1"/>
          </p:cNvSpPr>
          <p:nvPr>
            <p:ph idx="1"/>
          </p:nvPr>
        </p:nvSpPr>
        <p:spPr/>
        <p:txBody>
          <a:bodyPr/>
          <a:lstStyle/>
          <a:p>
            <a:r>
              <a:rPr lang="en-US" sz="3000" dirty="0" smtClean="0"/>
              <a:t>Edward </a:t>
            </a:r>
            <a:r>
              <a:rPr lang="en-US" sz="3000" dirty="0" err="1" smtClean="0"/>
              <a:t>Kuo</a:t>
            </a:r>
            <a:endParaRPr lang="en-US" sz="3000" dirty="0" smtClean="0"/>
          </a:p>
          <a:p>
            <a:r>
              <a:rPr lang="en-US" sz="3000" dirty="0" smtClean="0"/>
              <a:t>Sean LaTourette</a:t>
            </a:r>
          </a:p>
          <a:p>
            <a:r>
              <a:rPr lang="en-US" sz="3000" dirty="0" smtClean="0"/>
              <a:t>Andrew Lewis</a:t>
            </a:r>
          </a:p>
          <a:p>
            <a:r>
              <a:rPr lang="en-US" sz="3000" dirty="0" err="1" smtClean="0"/>
              <a:t>Siyang</a:t>
            </a:r>
            <a:r>
              <a:rPr lang="en-US" sz="3000" dirty="0" smtClean="0"/>
              <a:t> Li</a:t>
            </a:r>
          </a:p>
          <a:p>
            <a:r>
              <a:rPr lang="en-US" sz="3000" dirty="0" smtClean="0"/>
              <a:t>Ching-Yen Lin</a:t>
            </a:r>
            <a:endParaRPr lang="en-US" sz="30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38</a:t>
            </a:fld>
            <a:endParaRPr lang="en-GB"/>
          </a:p>
        </p:txBody>
      </p:sp>
    </p:spTree>
    <p:extLst>
      <p:ext uri="{BB962C8B-B14F-4D97-AF65-F5344CB8AC3E}">
        <p14:creationId xmlns:p14="http://schemas.microsoft.com/office/powerpoint/2010/main" val="21908070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next time…</a:t>
            </a:r>
            <a:endParaRPr lang="en-US" dirty="0"/>
          </a:p>
        </p:txBody>
      </p:sp>
      <p:sp>
        <p:nvSpPr>
          <p:cNvPr id="3" name="Content Placeholder 2"/>
          <p:cNvSpPr>
            <a:spLocks noGrp="1"/>
          </p:cNvSpPr>
          <p:nvPr>
            <p:ph idx="1"/>
          </p:nvPr>
        </p:nvSpPr>
        <p:spPr/>
        <p:txBody>
          <a:bodyPr/>
          <a:lstStyle/>
          <a:p>
            <a:r>
              <a:rPr lang="en-US" dirty="0" smtClean="0"/>
              <a:t>Read </a:t>
            </a:r>
            <a:r>
              <a:rPr lang="en-US" dirty="0"/>
              <a:t>Norman Ch. 5 (Human Error</a:t>
            </a:r>
            <a:r>
              <a:rPr lang="en-US" dirty="0" smtClean="0"/>
              <a:t>)</a:t>
            </a:r>
          </a:p>
          <a:p>
            <a:r>
              <a:rPr lang="en-US" dirty="0" smtClean="0"/>
              <a:t>Complete OCE #1 (by start of class Thursday)</a:t>
            </a:r>
            <a:endParaRPr lang="en-US" dirty="0"/>
          </a:p>
          <a:p>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39</a:t>
            </a:fld>
            <a:endParaRPr lang="en-GB"/>
          </a:p>
        </p:txBody>
      </p:sp>
    </p:spTree>
    <p:extLst>
      <p:ext uri="{BB962C8B-B14F-4D97-AF65-F5344CB8AC3E}">
        <p14:creationId xmlns:p14="http://schemas.microsoft.com/office/powerpoint/2010/main" val="3750985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Motor Behavior &amp; System Responsiveness</a:t>
            </a:r>
            <a:br>
              <a:rPr lang="en-US" sz="3200" dirty="0" smtClean="0"/>
            </a:br>
            <a:r>
              <a:rPr lang="en-US" sz="3200" dirty="0" smtClean="0"/>
              <a:t>(Johnson 13 &amp; 14)</a:t>
            </a:r>
            <a:endParaRPr lang="en-US" sz="3200"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smtClean="0"/>
              <a:t>Key topics for this lecture</a:t>
            </a:r>
          </a:p>
          <a:p>
            <a:pPr marL="744538" indent="-744538">
              <a:buFont typeface="+mj-lt"/>
              <a:buAutoNum type="arabicPeriod"/>
            </a:pPr>
            <a:r>
              <a:rPr lang="en-US" dirty="0" err="1" smtClean="0"/>
              <a:t>Fitts’s</a:t>
            </a:r>
            <a:r>
              <a:rPr lang="en-US" dirty="0" smtClean="0"/>
              <a:t> &amp; Steering Law, and implications for design</a:t>
            </a:r>
          </a:p>
          <a:p>
            <a:pPr marL="744538" indent="-744538">
              <a:buFont typeface="+mj-lt"/>
              <a:buAutoNum type="arabicPeriod"/>
            </a:pPr>
            <a:r>
              <a:rPr lang="en-US" dirty="0" smtClean="0"/>
              <a:t>Responsiveness, durations of perceptual &amp; cognitive functions, and implications for design</a:t>
            </a:r>
          </a:p>
          <a:p>
            <a:pPr marL="744538" indent="-744538">
              <a:buFont typeface="+mj-lt"/>
              <a:buAutoNum type="arabicPeriod"/>
            </a:pPr>
            <a:r>
              <a:rPr lang="en-US" dirty="0" smtClean="0"/>
              <a:t>Design </a:t>
            </a:r>
            <a:r>
              <a:rPr lang="en-US" dirty="0" err="1" smtClean="0"/>
              <a:t>crits</a:t>
            </a:r>
            <a:r>
              <a:rPr lang="en-US" dirty="0" smtClean="0"/>
              <a:t> of IA#4 (final)</a:t>
            </a:r>
          </a:p>
        </p:txBody>
      </p:sp>
    </p:spTree>
    <p:extLst>
      <p:ext uri="{BB962C8B-B14F-4D97-AF65-F5344CB8AC3E}">
        <p14:creationId xmlns:p14="http://schemas.microsoft.com/office/powerpoint/2010/main" val="3965736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human psychomotor movement predictable?</a:t>
            </a:r>
            <a:endParaRPr lang="en-US" dirty="0"/>
          </a:p>
        </p:txBody>
      </p:sp>
      <p:sp>
        <p:nvSpPr>
          <p:cNvPr id="3" name="Content Placeholder 2"/>
          <p:cNvSpPr>
            <a:spLocks noGrp="1"/>
          </p:cNvSpPr>
          <p:nvPr>
            <p:ph idx="1"/>
          </p:nvPr>
        </p:nvSpPr>
        <p:spPr>
          <a:xfrm>
            <a:off x="152400" y="1671638"/>
            <a:ext cx="6553200" cy="4652962"/>
          </a:xfrm>
        </p:spPr>
        <p:txBody>
          <a:bodyPr/>
          <a:lstStyle/>
          <a:p>
            <a:r>
              <a:rPr lang="en-US" sz="2400" dirty="0" smtClean="0"/>
              <a:t>How long does it take, on average, to point to a target on a computer screen using a pointing device such a mouse?</a:t>
            </a:r>
          </a:p>
          <a:p>
            <a:r>
              <a:rPr lang="en-US" sz="2400" dirty="0" smtClean="0"/>
              <a:t>What do you think it depends on?</a:t>
            </a:r>
          </a:p>
          <a:p>
            <a:r>
              <a:rPr lang="en-US" sz="2400" dirty="0" smtClean="0"/>
              <a:t>Do you think it differs from person to person?</a:t>
            </a:r>
          </a:p>
          <a:p>
            <a:r>
              <a:rPr lang="en-US" sz="2400" dirty="0" smtClean="0"/>
              <a:t>Do you think it differs from pointing device to pointing device?</a:t>
            </a:r>
          </a:p>
          <a:p>
            <a:r>
              <a:rPr lang="en-US" sz="2400" dirty="0" smtClean="0"/>
              <a:t>Is it even predictable?</a:t>
            </a:r>
            <a:endParaRPr lang="en-US" sz="2400" dirty="0"/>
          </a:p>
          <a:p>
            <a:r>
              <a:rPr lang="en-US" sz="2400" dirty="0" smtClean="0"/>
              <a:t>Why should we even care</a:t>
            </a:r>
            <a:r>
              <a:rPr lang="en-US" sz="2400" dirty="0"/>
              <a:t> </a:t>
            </a:r>
            <a:r>
              <a:rPr lang="en-US" sz="2400" dirty="0" smtClean="0"/>
              <a:t>about this?</a:t>
            </a:r>
          </a:p>
          <a:p>
            <a:pPr marL="0" indent="0">
              <a:buNone/>
            </a:pPr>
            <a:endParaRPr lang="en-US" sz="2400" i="1"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5</a:t>
            </a:fld>
            <a:endParaRPr lang="en-GB"/>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30953" y="3429000"/>
            <a:ext cx="2595658" cy="2443162"/>
          </a:xfrm>
          <a:prstGeom prst="rect">
            <a:avLst/>
          </a:prstGeom>
        </p:spPr>
      </p:pic>
    </p:spTree>
    <p:extLst>
      <p:ext uri="{BB962C8B-B14F-4D97-AF65-F5344CB8AC3E}">
        <p14:creationId xmlns:p14="http://schemas.microsoft.com/office/powerpoint/2010/main" val="4176094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Fitts’s</a:t>
            </a:r>
            <a:r>
              <a:rPr lang="en-US" dirty="0" smtClean="0"/>
              <a:t> Law predicts target acquisition time</a:t>
            </a:r>
            <a:endParaRPr lang="en-US" dirty="0"/>
          </a:p>
        </p:txBody>
      </p:sp>
      <p:sp>
        <p:nvSpPr>
          <p:cNvPr id="3" name="Content Placeholder 2"/>
          <p:cNvSpPr>
            <a:spLocks noGrp="1"/>
          </p:cNvSpPr>
          <p:nvPr>
            <p:ph idx="1"/>
          </p:nvPr>
        </p:nvSpPr>
        <p:spPr/>
        <p:txBody>
          <a:bodyPr/>
          <a:lstStyle/>
          <a:p>
            <a:pPr marL="0" indent="0">
              <a:buNone/>
            </a:pPr>
            <a:r>
              <a:rPr lang="en-US" sz="2800" i="1" dirty="0" smtClean="0"/>
              <a:t>T</a:t>
            </a:r>
            <a:r>
              <a:rPr lang="en-US" sz="2800" dirty="0" smtClean="0"/>
              <a:t> = </a:t>
            </a:r>
            <a:r>
              <a:rPr lang="en-US" sz="2800" i="1" dirty="0" smtClean="0"/>
              <a:t>a</a:t>
            </a:r>
            <a:r>
              <a:rPr lang="en-US" sz="2800" dirty="0" smtClean="0"/>
              <a:t> + </a:t>
            </a:r>
            <a:r>
              <a:rPr lang="en-US" sz="2800" i="1" dirty="0" smtClean="0"/>
              <a:t>b</a:t>
            </a:r>
            <a:r>
              <a:rPr lang="en-US" sz="2800" dirty="0" smtClean="0"/>
              <a:t> log</a:t>
            </a:r>
            <a:r>
              <a:rPr lang="en-US" sz="2800" baseline="-25000" dirty="0" smtClean="0"/>
              <a:t>2</a:t>
            </a:r>
            <a:r>
              <a:rPr lang="en-US" sz="2800" dirty="0" smtClean="0"/>
              <a:t>(1 + </a:t>
            </a:r>
            <a:r>
              <a:rPr lang="en-US" sz="2800" i="1" dirty="0" smtClean="0"/>
              <a:t>D</a:t>
            </a:r>
            <a:r>
              <a:rPr lang="en-US" sz="2800" dirty="0" smtClean="0"/>
              <a:t>/</a:t>
            </a:r>
            <a:r>
              <a:rPr lang="en-US" sz="2800" i="1" dirty="0" smtClean="0"/>
              <a:t>W</a:t>
            </a:r>
            <a:r>
              <a:rPr lang="en-US" sz="2800" dirty="0" smtClean="0"/>
              <a:t>)</a:t>
            </a:r>
          </a:p>
          <a:p>
            <a:pPr marL="0" indent="0">
              <a:buNone/>
            </a:pPr>
            <a:endParaRPr lang="en-US" sz="2800" dirty="0"/>
          </a:p>
          <a:p>
            <a:pPr marL="0" indent="0">
              <a:buNone/>
            </a:pPr>
            <a:r>
              <a:rPr lang="en-US" sz="2800" dirty="0" smtClean="0"/>
              <a:t>where</a:t>
            </a:r>
          </a:p>
          <a:p>
            <a:r>
              <a:rPr lang="en-US" sz="2800" i="1" dirty="0" smtClean="0"/>
              <a:t>T</a:t>
            </a:r>
            <a:r>
              <a:rPr lang="en-US" sz="2800" dirty="0" smtClean="0"/>
              <a:t> is time to reach the target</a:t>
            </a:r>
          </a:p>
          <a:p>
            <a:r>
              <a:rPr lang="en-US" sz="2800" i="1" dirty="0" smtClean="0"/>
              <a:t>D</a:t>
            </a:r>
            <a:r>
              <a:rPr lang="en-US" sz="2800" dirty="0" smtClean="0"/>
              <a:t> is the distance to the target</a:t>
            </a:r>
          </a:p>
          <a:p>
            <a:r>
              <a:rPr lang="en-US" sz="2800" i="1" dirty="0" smtClean="0"/>
              <a:t>W</a:t>
            </a:r>
            <a:r>
              <a:rPr lang="en-US" sz="2800" dirty="0" smtClean="0"/>
              <a:t> is the width of the target along direction of movement  of pointer</a:t>
            </a:r>
          </a:p>
          <a:p>
            <a:r>
              <a:rPr lang="en-US" sz="2800" i="1" dirty="0" smtClean="0"/>
              <a:t>a</a:t>
            </a:r>
            <a:r>
              <a:rPr lang="en-US" sz="2800" dirty="0" smtClean="0"/>
              <a:t> and </a:t>
            </a:r>
            <a:r>
              <a:rPr lang="en-US" sz="2800" i="1" dirty="0" smtClean="0"/>
              <a:t>b</a:t>
            </a:r>
            <a:r>
              <a:rPr lang="en-US" sz="2800" dirty="0" smtClean="0"/>
              <a:t> are empirically-determined constants that depend on the pointing device</a:t>
            </a:r>
          </a:p>
          <a:p>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6</a:t>
            </a:fld>
            <a:endParaRPr lang="en-GB"/>
          </a:p>
        </p:txBody>
      </p:sp>
    </p:spTree>
    <p:extLst>
      <p:ext uri="{BB962C8B-B14F-4D97-AF65-F5344CB8AC3E}">
        <p14:creationId xmlns:p14="http://schemas.microsoft.com/office/powerpoint/2010/main" val="1647566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t>
            </a:r>
            <a:r>
              <a:rPr lang="en-US" dirty="0" err="1" smtClean="0"/>
              <a:t>Fitts’s</a:t>
            </a:r>
            <a:r>
              <a:rPr lang="en-US" dirty="0" smtClean="0"/>
              <a:t> Law mean in practical terms?</a:t>
            </a:r>
            <a:endParaRPr lang="en-US" dirty="0"/>
          </a:p>
        </p:txBody>
      </p:sp>
      <p:sp>
        <p:nvSpPr>
          <p:cNvPr id="3" name="Content Placeholder 2"/>
          <p:cNvSpPr>
            <a:spLocks noGrp="1"/>
          </p:cNvSpPr>
          <p:nvPr>
            <p:ph idx="1"/>
          </p:nvPr>
        </p:nvSpPr>
        <p:spPr/>
        <p:txBody>
          <a:bodyPr/>
          <a:lstStyle/>
          <a:p>
            <a:pPr marL="0" indent="0">
              <a:buNone/>
            </a:pPr>
            <a:r>
              <a:rPr lang="en-US" sz="3600" i="1" u="sng" dirty="0" err="1" smtClean="0">
                <a:sym typeface="Wingdings" panose="05000000000000000000" pitchFamily="2" charset="2"/>
              </a:rPr>
              <a:t>Fitts</a:t>
            </a:r>
            <a:r>
              <a:rPr lang="en-US" sz="3600" i="1" u="sng" dirty="0" smtClean="0">
                <a:sym typeface="Wingdings" panose="05000000000000000000" pitchFamily="2" charset="2"/>
              </a:rPr>
              <a:t>’ Law (practical formulation):</a:t>
            </a:r>
          </a:p>
          <a:p>
            <a:pPr marL="0" indent="0">
              <a:buNone/>
            </a:pPr>
            <a:r>
              <a:rPr lang="en-US" sz="3600" i="1" dirty="0" smtClean="0"/>
              <a:t>The </a:t>
            </a:r>
            <a:r>
              <a:rPr lang="en-US" sz="3600" i="1" dirty="0"/>
              <a:t>larger the target, and the closer the mouse pointer is to it, the faster a person can </a:t>
            </a:r>
            <a:r>
              <a:rPr lang="en-US" sz="3600" i="1" dirty="0" smtClean="0"/>
              <a:t>move the pointer to the target</a:t>
            </a:r>
            <a:endParaRPr lang="en-US" sz="3600" i="1" dirty="0"/>
          </a:p>
          <a:p>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7</a:t>
            </a:fld>
            <a:endParaRPr lang="en-GB"/>
          </a:p>
        </p:txBody>
      </p:sp>
    </p:spTree>
    <p:extLst>
      <p:ext uri="{BB962C8B-B14F-4D97-AF65-F5344CB8AC3E}">
        <p14:creationId xmlns:p14="http://schemas.microsoft.com/office/powerpoint/2010/main" val="1662889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pointing time depend on target and distance?</a:t>
            </a: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8</a:t>
            </a:fld>
            <a:endParaRPr lang="en-GB"/>
          </a:p>
        </p:txBody>
      </p:sp>
      <p:pic>
        <p:nvPicPr>
          <p:cNvPr id="5" name="Picture 4"/>
          <p:cNvPicPr>
            <a:picLocks noChangeAspect="1"/>
          </p:cNvPicPr>
          <p:nvPr/>
        </p:nvPicPr>
        <p:blipFill>
          <a:blip r:embed="rId3"/>
          <a:stretch>
            <a:fillRect/>
          </a:stretch>
        </p:blipFill>
        <p:spPr>
          <a:xfrm>
            <a:off x="609599" y="1811337"/>
            <a:ext cx="7587511" cy="4360863"/>
          </a:xfrm>
          <a:prstGeom prst="rect">
            <a:avLst/>
          </a:prstGeom>
        </p:spPr>
      </p:pic>
    </p:spTree>
    <p:extLst>
      <p:ext uri="{BB962C8B-B14F-4D97-AF65-F5344CB8AC3E}">
        <p14:creationId xmlns:p14="http://schemas.microsoft.com/office/powerpoint/2010/main" val="306553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Corollary of </a:t>
            </a:r>
            <a:r>
              <a:rPr lang="en-US" dirty="0" err="1" smtClean="0"/>
              <a:t>Fitts’s</a:t>
            </a:r>
            <a:r>
              <a:rPr lang="en-US" dirty="0" smtClean="0"/>
              <a:t> Law: Way bigger or closer isn’t much better</a:t>
            </a:r>
            <a:endParaRPr lang="en-US" dirty="0"/>
          </a:p>
        </p:txBody>
      </p:sp>
      <p:sp>
        <p:nvSpPr>
          <p:cNvPr id="3" name="Content Placeholder 2"/>
          <p:cNvSpPr>
            <a:spLocks noGrp="1"/>
          </p:cNvSpPr>
          <p:nvPr>
            <p:ph idx="1"/>
          </p:nvPr>
        </p:nvSpPr>
        <p:spPr>
          <a:xfrm>
            <a:off x="152400" y="1671638"/>
            <a:ext cx="4343400" cy="4652962"/>
          </a:xfrm>
        </p:spPr>
        <p:txBody>
          <a:bodyPr/>
          <a:lstStyle/>
          <a:p>
            <a:pPr marL="0" indent="0">
              <a:buNone/>
            </a:pPr>
            <a:r>
              <a:rPr lang="en-US" sz="2600" dirty="0" smtClean="0">
                <a:sym typeface="Wingdings" panose="05000000000000000000" pitchFamily="2" charset="2"/>
              </a:rPr>
              <a:t>The greater the decrease in target distance, the less the decrease in pointing time</a:t>
            </a:r>
          </a:p>
          <a:p>
            <a:pPr marL="0" indent="0">
              <a:buNone/>
            </a:pPr>
            <a:endParaRPr lang="en-US" sz="2600" dirty="0" smtClean="0">
              <a:sym typeface="Wingdings" panose="05000000000000000000" pitchFamily="2" charset="2"/>
            </a:endParaRPr>
          </a:p>
          <a:p>
            <a:pPr marL="0" indent="0">
              <a:buNone/>
            </a:pPr>
            <a:r>
              <a:rPr lang="en-US" sz="2600" dirty="0" smtClean="0">
                <a:sym typeface="Wingdings" panose="05000000000000000000" pitchFamily="2" charset="2"/>
              </a:rPr>
              <a:t>The greater the increase in target size, the less the decrease in pointing time</a:t>
            </a:r>
            <a:endParaRPr lang="en-US" sz="26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9</a:t>
            </a:fld>
            <a:endParaRPr lang="en-GB"/>
          </a:p>
        </p:txBody>
      </p:sp>
      <p:pic>
        <p:nvPicPr>
          <p:cNvPr id="5" name="Picture 4"/>
          <p:cNvPicPr>
            <a:picLocks noChangeAspect="1"/>
          </p:cNvPicPr>
          <p:nvPr/>
        </p:nvPicPr>
        <p:blipFill>
          <a:blip r:embed="rId3"/>
          <a:stretch>
            <a:fillRect/>
          </a:stretch>
        </p:blipFill>
        <p:spPr>
          <a:xfrm>
            <a:off x="4800600" y="3733800"/>
            <a:ext cx="4009252" cy="2467232"/>
          </a:xfrm>
          <a:prstGeom prst="rect">
            <a:avLst/>
          </a:prstGeom>
        </p:spPr>
      </p:pic>
      <p:sp>
        <p:nvSpPr>
          <p:cNvPr id="6" name="Left Brace 5"/>
          <p:cNvSpPr/>
          <p:nvPr/>
        </p:nvSpPr>
        <p:spPr bwMode="auto">
          <a:xfrm>
            <a:off x="4362450" y="3859674"/>
            <a:ext cx="419100" cy="2215484"/>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1602539315"/>
      </p:ext>
    </p:extLst>
  </p:cSld>
  <p:clrMapOvr>
    <a:masterClrMapping/>
  </p:clrMapOvr>
</p:sld>
</file>

<file path=ppt/theme/theme1.xml><?xml version="1.0" encoding="utf-8"?>
<a:theme xmlns:a="http://schemas.openxmlformats.org/drawingml/2006/main" name="idbook">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3333CC"/>
      </a:folHlink>
    </a:clrScheme>
    <a:fontScheme name="idboo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sz="2400" b="0" i="0" u="none" strike="noStrike" cap="none" normalizeH="0" baseline="0" smtClean="0">
            <a:ln>
              <a:noFill/>
            </a:ln>
            <a:solidFill>
              <a:schemeClr val="tx1"/>
            </a:solidFill>
            <a:effectLst/>
            <a:latin typeface="Verdana" pitchFamily="34" charset="0"/>
          </a:defRPr>
        </a:defPPr>
      </a:lstStyle>
    </a:lnDef>
    <a:txDef>
      <a:spPr>
        <a:noFill/>
      </a:spPr>
      <a:bodyPr wrap="square" rtlCol="0">
        <a:spAutoFit/>
      </a:bodyPr>
      <a:lstStyle>
        <a:defPPr>
          <a:buNone/>
          <a:defRPr dirty="0"/>
        </a:defPPr>
      </a:lstStyle>
    </a:txDef>
  </a:objectDefaults>
  <a:extraClrSchemeLst>
    <a:extraClrScheme>
      <a:clrScheme name="idboo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dboo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dboo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dboo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dboo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dboo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dboo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\\penelope\MCSUsers\Staff\hcs2\Interaction Design\website\idbook.pot</Template>
  <TotalTime>9114</TotalTime>
  <Words>2360</Words>
  <Application>Microsoft Office PowerPoint</Application>
  <PresentationFormat>On-screen Show (4:3)</PresentationFormat>
  <Paragraphs>304</Paragraphs>
  <Slides>39</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Times</vt:lpstr>
      <vt:lpstr>Verdana</vt:lpstr>
      <vt:lpstr>Wingdings</vt:lpstr>
      <vt:lpstr>idbook</vt:lpstr>
      <vt:lpstr> Motor Control &amp; System Responsiveness (Johnson 13 &amp; 14) </vt:lpstr>
      <vt:lpstr>Responsiveness most important factor in user satisfaction</vt:lpstr>
      <vt:lpstr>Online Course Evaluation #1 is Open</vt:lpstr>
      <vt:lpstr>Motor Behavior &amp; System Responsiveness (Johnson 13 &amp; 14)</vt:lpstr>
      <vt:lpstr>Is human psychomotor movement predictable?</vt:lpstr>
      <vt:lpstr>Fitts’s Law predicts target acquisition time</vt:lpstr>
      <vt:lpstr>What does Fitts’s Law mean in practical terms?</vt:lpstr>
      <vt:lpstr>Why does pointing time depend on target and distance?</vt:lpstr>
      <vt:lpstr>Corollary of Fitts’s Law: Way bigger or closer isn’t much better</vt:lpstr>
      <vt:lpstr>Question 1</vt:lpstr>
      <vt:lpstr>Question 2</vt:lpstr>
      <vt:lpstr>Question 3</vt:lpstr>
      <vt:lpstr>Corollary of Fitts’s Law: Screen’s margins have infinite size!</vt:lpstr>
      <vt:lpstr>Question 4</vt:lpstr>
      <vt:lpstr>Question 5</vt:lpstr>
      <vt:lpstr>Design implication: Sufficiently big targets</vt:lpstr>
      <vt:lpstr>Design implication: Use edges and context menus</vt:lpstr>
      <vt:lpstr>Sister to Fitts’s Law: Steering Law</vt:lpstr>
      <vt:lpstr>Examples in which Steering Law is Relevant</vt:lpstr>
      <vt:lpstr>Motor Behavior &amp; System Responsiveness (Johnson 13 &amp; 14)</vt:lpstr>
      <vt:lpstr>Responsiveness = compliance with human time requirements and satisfaction</vt:lpstr>
      <vt:lpstr>Examples of poor responsiveness</vt:lpstr>
      <vt:lpstr>Designers can group human cognitive and perceptual limits into “equivalence classes”</vt:lpstr>
      <vt:lpstr>Group 1: 0.001 sec</vt:lpstr>
      <vt:lpstr>Group 1: 0.01 sec</vt:lpstr>
      <vt:lpstr>Group 2: 0.01 sec</vt:lpstr>
      <vt:lpstr>Group 3: 0.1 sec (Very popular group!)</vt:lpstr>
      <vt:lpstr>Group 4: 1 sec </vt:lpstr>
      <vt:lpstr>Group 5: 10 sec </vt:lpstr>
      <vt:lpstr>Group 6: 100 sec </vt:lpstr>
      <vt:lpstr>Guidelines for using busy indicators</vt:lpstr>
      <vt:lpstr>Benefits of using progress indicators</vt:lpstr>
      <vt:lpstr>Guidelines for using progress indicators</vt:lpstr>
      <vt:lpstr>Even better than progress indicators: Progressive results</vt:lpstr>
      <vt:lpstr>Stay ahead of your users; prioritize input</vt:lpstr>
      <vt:lpstr>Motor Behavior &amp; System Responsiveness (Johnson 13 &amp; 14)</vt:lpstr>
      <vt:lpstr>Design Crits of IA#4 (Final)</vt:lpstr>
      <vt:lpstr>Presenters</vt:lpstr>
      <vt:lpstr>For next time…</vt:lpstr>
    </vt:vector>
  </TitlesOfParts>
  <Company>COGS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Yvonne Rogers</dc:creator>
  <cp:lastModifiedBy>Microsoft account</cp:lastModifiedBy>
  <cp:revision>292</cp:revision>
  <dcterms:created xsi:type="dcterms:W3CDTF">2001-04-10T10:22:28Z</dcterms:created>
  <dcterms:modified xsi:type="dcterms:W3CDTF">2017-02-13T20:18:13Z</dcterms:modified>
</cp:coreProperties>
</file>