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35"/>
  </p:notesMasterIdLst>
  <p:sldIdLst>
    <p:sldId id="256" r:id="rId2"/>
    <p:sldId id="734" r:id="rId3"/>
    <p:sldId id="736" r:id="rId4"/>
    <p:sldId id="758" r:id="rId5"/>
    <p:sldId id="759" r:id="rId6"/>
    <p:sldId id="760" r:id="rId7"/>
    <p:sldId id="761" r:id="rId8"/>
    <p:sldId id="762" r:id="rId9"/>
    <p:sldId id="763" r:id="rId10"/>
    <p:sldId id="764" r:id="rId11"/>
    <p:sldId id="767" r:id="rId12"/>
    <p:sldId id="769" r:id="rId13"/>
    <p:sldId id="768" r:id="rId14"/>
    <p:sldId id="780" r:id="rId15"/>
    <p:sldId id="765" r:id="rId16"/>
    <p:sldId id="770" r:id="rId17"/>
    <p:sldId id="771" r:id="rId18"/>
    <p:sldId id="783" r:id="rId19"/>
    <p:sldId id="781" r:id="rId20"/>
    <p:sldId id="782" r:id="rId21"/>
    <p:sldId id="772" r:id="rId22"/>
    <p:sldId id="773" r:id="rId23"/>
    <p:sldId id="774" r:id="rId24"/>
    <p:sldId id="779" r:id="rId25"/>
    <p:sldId id="785" r:id="rId26"/>
    <p:sldId id="776" r:id="rId27"/>
    <p:sldId id="777" r:id="rId28"/>
    <p:sldId id="778" r:id="rId29"/>
    <p:sldId id="733" r:id="rId30"/>
    <p:sldId id="786" r:id="rId31"/>
    <p:sldId id="757" r:id="rId32"/>
    <p:sldId id="784" r:id="rId33"/>
    <p:sldId id="787" r:id="rId34"/>
  </p:sldIdLst>
  <p:sldSz cx="9144000" cy="6858000" type="screen4x3"/>
  <p:notesSz cx="6858000" cy="9144000"/>
  <p:defaultTextStyle>
    <a:defPPr>
      <a:defRPr lang="en-US"/>
    </a:defPPr>
    <a:lvl1pPr algn="l" rtl="0" fontAlgn="base">
      <a:spcBef>
        <a:spcPct val="20000"/>
      </a:spcBef>
      <a:spcAft>
        <a:spcPct val="0"/>
      </a:spcAft>
      <a:buChar char="•"/>
      <a:defRPr sz="2400" kern="1200">
        <a:solidFill>
          <a:schemeClr val="tx1"/>
        </a:solidFill>
        <a:latin typeface="Verdana" pitchFamily="34" charset="0"/>
        <a:ea typeface="+mn-ea"/>
        <a:cs typeface="+mn-cs"/>
      </a:defRPr>
    </a:lvl1pPr>
    <a:lvl2pPr marL="457200" algn="l" rtl="0" fontAlgn="base">
      <a:spcBef>
        <a:spcPct val="20000"/>
      </a:spcBef>
      <a:spcAft>
        <a:spcPct val="0"/>
      </a:spcAft>
      <a:buChar char="•"/>
      <a:defRPr sz="2400" kern="1200">
        <a:solidFill>
          <a:schemeClr val="tx1"/>
        </a:solidFill>
        <a:latin typeface="Verdana" pitchFamily="34" charset="0"/>
        <a:ea typeface="+mn-ea"/>
        <a:cs typeface="+mn-cs"/>
      </a:defRPr>
    </a:lvl2pPr>
    <a:lvl3pPr marL="914400" algn="l" rtl="0" fontAlgn="base">
      <a:spcBef>
        <a:spcPct val="20000"/>
      </a:spcBef>
      <a:spcAft>
        <a:spcPct val="0"/>
      </a:spcAft>
      <a:buChar char="•"/>
      <a:defRPr sz="2400" kern="1200">
        <a:solidFill>
          <a:schemeClr val="tx1"/>
        </a:solidFill>
        <a:latin typeface="Verdana" pitchFamily="34" charset="0"/>
        <a:ea typeface="+mn-ea"/>
        <a:cs typeface="+mn-cs"/>
      </a:defRPr>
    </a:lvl3pPr>
    <a:lvl4pPr marL="1371600" algn="l" rtl="0" fontAlgn="base">
      <a:spcBef>
        <a:spcPct val="20000"/>
      </a:spcBef>
      <a:spcAft>
        <a:spcPct val="0"/>
      </a:spcAft>
      <a:buChar char="•"/>
      <a:defRPr sz="2400" kern="1200">
        <a:solidFill>
          <a:schemeClr val="tx1"/>
        </a:solidFill>
        <a:latin typeface="Verdana" pitchFamily="34" charset="0"/>
        <a:ea typeface="+mn-ea"/>
        <a:cs typeface="+mn-cs"/>
      </a:defRPr>
    </a:lvl4pPr>
    <a:lvl5pPr marL="1828800" algn="l" rtl="0" fontAlgn="base">
      <a:spcBef>
        <a:spcPct val="20000"/>
      </a:spcBef>
      <a:spcAft>
        <a:spcPct val="0"/>
      </a:spcAft>
      <a:buChar char="•"/>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54" autoAdjust="0"/>
    <p:restoredTop sz="74908" autoAdjust="0"/>
  </p:normalViewPr>
  <p:slideViewPr>
    <p:cSldViewPr>
      <p:cViewPr varScale="1">
        <p:scale>
          <a:sx n="39" d="100"/>
          <a:sy n="39" d="100"/>
        </p:scale>
        <p:origin x="100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4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FontTx/>
              <a:buNone/>
              <a:defRPr sz="1200">
                <a:latin typeface="Times" pitchFamily="18" charset="0"/>
              </a:defRPr>
            </a:lvl1pPr>
          </a:lstStyle>
          <a:p>
            <a:endParaRPr lang="en-US"/>
          </a:p>
        </p:txBody>
      </p:sp>
      <p:sp>
        <p:nvSpPr>
          <p:cNvPr id="645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FontTx/>
              <a:buNone/>
              <a:defRPr sz="1200">
                <a:latin typeface="Times" pitchFamily="18" charset="0"/>
              </a:defRPr>
            </a:lvl1pPr>
          </a:lstStyle>
          <a:p>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45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5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FontTx/>
              <a:buNone/>
              <a:defRPr sz="1200">
                <a:latin typeface="Times" pitchFamily="18" charset="0"/>
              </a:defRPr>
            </a:lvl1pPr>
          </a:lstStyle>
          <a:p>
            <a:endParaRPr lang="en-US"/>
          </a:p>
        </p:txBody>
      </p:sp>
      <p:sp>
        <p:nvSpPr>
          <p:cNvPr id="645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FontTx/>
              <a:buNone/>
              <a:defRPr sz="1200">
                <a:latin typeface="Times" pitchFamily="18" charset="0"/>
              </a:defRPr>
            </a:lvl1pPr>
          </a:lstStyle>
          <a:p>
            <a:fld id="{52F2A0C9-331B-4F15-A415-A3EC8DEDFC0A}" type="slidenum">
              <a:rPr lang="en-US"/>
              <a:pPr/>
              <a:t>‹#›</a:t>
            </a:fld>
            <a:endParaRPr lang="en-US"/>
          </a:p>
        </p:txBody>
      </p:sp>
    </p:spTree>
    <p:extLst>
      <p:ext uri="{BB962C8B-B14F-4D97-AF65-F5344CB8AC3E}">
        <p14:creationId xmlns:p14="http://schemas.microsoft.com/office/powerpoint/2010/main" val="23138241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Boeing 747’s autopilot heading control. It is switched here to “Heading,” which</a:t>
            </a:r>
            <a:r>
              <a:rPr lang="en-US" baseline="0" dirty="0"/>
              <a:t> says to navigate according to magnetic north. This is not a good bet when flying trans-pacific routes; it’s much preferred to use the more accurate “inertial navigation system” (INS), which can navigate a plane safely through a series of waypoints. All that needs to be done is to rotate the knob to INS. But, two conditions must be true for INS to kick in: (a) plane must be within 7.5 miles of route entered, and (b) must be flying toward the direction of the route entered. Unless two conditions are met, autopilot stays in “Autopilot ARMED” mode; however, the feedback is limited: “INS” is lighted in amber instead of green, but there is no indication that the plane continues to be in “heading” mode!; even if the knob is turned from “Heading” to “INS,” suggesting that it is in fact in “INS” mode. </a:t>
            </a:r>
          </a:p>
          <a:p>
            <a:endParaRPr lang="en-US" baseline="0" dirty="0"/>
          </a:p>
          <a:p>
            <a:r>
              <a:rPr lang="en-US" baseline="0" dirty="0"/>
              <a:t>After the KAL 007 incident, all autopilots were changed to include the CURRENT mode of navigation in addition to the “armed” mode.</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a:t>
            </a:fld>
            <a:endParaRPr lang="en-US"/>
          </a:p>
        </p:txBody>
      </p:sp>
    </p:spTree>
    <p:extLst>
      <p:ext uri="{BB962C8B-B14F-4D97-AF65-F5344CB8AC3E}">
        <p14:creationId xmlns:p14="http://schemas.microsoft.com/office/powerpoint/2010/main" val="854195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10"/>
          </p:nvPr>
        </p:nvSpPr>
        <p:spPr/>
        <p:txBody>
          <a:bodyPr/>
          <a:lstStyle/>
          <a:p>
            <a:fld id="{52F2A0C9-331B-4F15-A415-A3EC8DEDFC0A}" type="slidenum">
              <a:rPr lang="en-US" smtClean="0"/>
              <a:pPr/>
              <a:t>14</a:t>
            </a:fld>
            <a:endParaRPr lang="en-US"/>
          </a:p>
        </p:txBody>
      </p:sp>
    </p:spTree>
    <p:extLst>
      <p:ext uri="{BB962C8B-B14F-4D97-AF65-F5344CB8AC3E}">
        <p14:creationId xmlns:p14="http://schemas.microsoft.com/office/powerpoint/2010/main" val="1849549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Proper actions toward</a:t>
            </a:r>
            <a:r>
              <a:rPr lang="en-US" baseline="0" dirty="0"/>
              <a:t> wrong plan or goal means the actions are wrong</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17</a:t>
            </a:fld>
            <a:endParaRPr lang="en-US"/>
          </a:p>
        </p:txBody>
      </p:sp>
    </p:spTree>
    <p:extLst>
      <p:ext uri="{BB962C8B-B14F-4D97-AF65-F5344CB8AC3E}">
        <p14:creationId xmlns:p14="http://schemas.microsoft.com/office/powerpoint/2010/main" val="1781100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This turned out to be a knowledge-based </a:t>
            </a:r>
            <a:r>
              <a:rPr lang="en-US" dirty="0" err="1"/>
              <a:t>mistake</a:t>
            </a:r>
            <a:r>
              <a:rPr lang="en-US" dirty="0" err="1">
                <a:sym typeface="Wingdings" panose="05000000000000000000" pitchFamily="2" charset="2"/>
              </a:rPr>
              <a:t>the</a:t>
            </a:r>
            <a:r>
              <a:rPr lang="en-US" dirty="0">
                <a:sym typeface="Wingdings" panose="05000000000000000000" pitchFamily="2" charset="2"/>
              </a:rPr>
              <a:t> procedure addressed the </a:t>
            </a:r>
            <a:r>
              <a:rPr lang="en-US" i="1" dirty="0">
                <a:sym typeface="Wingdings" panose="05000000000000000000" pitchFamily="2" charset="2"/>
              </a:rPr>
              <a:t>wrong </a:t>
            </a:r>
            <a:r>
              <a:rPr lang="en-US" dirty="0">
                <a:sym typeface="Wingdings" panose="05000000000000000000" pitchFamily="2" charset="2"/>
              </a:rPr>
              <a:t>problem. The problem wasn’t an engine failure. The problem was the engine was physically</a:t>
            </a:r>
            <a:r>
              <a:rPr lang="en-US" baseline="0" dirty="0">
                <a:sym typeface="Wingdings" panose="05000000000000000000" pitchFamily="2" charset="2"/>
              </a:rPr>
              <a:t> lost, causing a loss of hydraulic power. So the pilot applied the correct procedure, given the problem he thought he had. However, he didn’t understand the problem.</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baseline="0" dirty="0">
              <a:sym typeface="Wingdings" panose="05000000000000000000" pitchFamily="2" charset="2"/>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baseline="0" dirty="0">
                <a:sym typeface="Wingdings" panose="05000000000000000000" pitchFamily="2" charset="2"/>
              </a:rPr>
              <a:t>Now re-state this scenario to illustrate a rule-based mistake.</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baseline="0" dirty="0">
                <a:sym typeface="Wingdings" panose="05000000000000000000" pitchFamily="2" charset="2"/>
              </a:rPr>
              <a:t>Example: “In AA Flight 191 accident, the pilot correctly diagnosed the problem as an engine failure, but applied the wrong rule: He incorrectly thought that when an engine fails, you should increase the plane’s speed to 165 knots and continue to climb. He committed a rule-based mistake. In so doing, however, he saved the plane!</a:t>
            </a:r>
            <a:endParaRPr lang="en-US"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52F2A0C9-331B-4F15-A415-A3EC8DEDFC0A}" type="slidenum">
              <a:rPr lang="en-US" smtClean="0"/>
              <a:pPr/>
              <a:t>18</a:t>
            </a:fld>
            <a:endParaRPr lang="en-US"/>
          </a:p>
        </p:txBody>
      </p:sp>
    </p:spTree>
    <p:extLst>
      <p:ext uri="{BB962C8B-B14F-4D97-AF65-F5344CB8AC3E}">
        <p14:creationId xmlns:p14="http://schemas.microsoft.com/office/powerpoint/2010/main" val="63041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p>
        </p:txBody>
      </p:sp>
      <p:sp>
        <p:nvSpPr>
          <p:cNvPr id="4" name="Slide Number Placeholder 3"/>
          <p:cNvSpPr>
            <a:spLocks noGrp="1"/>
          </p:cNvSpPr>
          <p:nvPr>
            <p:ph type="sldNum" sz="quarter" idx="10"/>
          </p:nvPr>
        </p:nvSpPr>
        <p:spPr/>
        <p:txBody>
          <a:bodyPr/>
          <a:lstStyle/>
          <a:p>
            <a:fld id="{52F2A0C9-331B-4F15-A415-A3EC8DEDFC0A}" type="slidenum">
              <a:rPr lang="en-US" smtClean="0"/>
              <a:pPr/>
              <a:t>19</a:t>
            </a:fld>
            <a:endParaRPr lang="en-US"/>
          </a:p>
        </p:txBody>
      </p:sp>
    </p:spTree>
    <p:extLst>
      <p:ext uri="{BB962C8B-B14F-4D97-AF65-F5344CB8AC3E}">
        <p14:creationId xmlns:p14="http://schemas.microsoft.com/office/powerpoint/2010/main" val="3713413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p>
        </p:txBody>
      </p:sp>
      <p:sp>
        <p:nvSpPr>
          <p:cNvPr id="4" name="Slide Number Placeholder 3"/>
          <p:cNvSpPr>
            <a:spLocks noGrp="1"/>
          </p:cNvSpPr>
          <p:nvPr>
            <p:ph type="sldNum" sz="quarter" idx="10"/>
          </p:nvPr>
        </p:nvSpPr>
        <p:spPr/>
        <p:txBody>
          <a:bodyPr/>
          <a:lstStyle/>
          <a:p>
            <a:fld id="{52F2A0C9-331B-4F15-A415-A3EC8DEDFC0A}" type="slidenum">
              <a:rPr lang="en-US" smtClean="0"/>
              <a:pPr/>
              <a:t>20</a:t>
            </a:fld>
            <a:endParaRPr lang="en-US"/>
          </a:p>
        </p:txBody>
      </p:sp>
    </p:spTree>
    <p:extLst>
      <p:ext uri="{BB962C8B-B14F-4D97-AF65-F5344CB8AC3E}">
        <p14:creationId xmlns:p14="http://schemas.microsoft.com/office/powerpoint/2010/main" val="3379767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tie this to “system 1” and “system 2” from Johnson text as well!</a:t>
            </a:r>
          </a:p>
        </p:txBody>
      </p:sp>
      <p:sp>
        <p:nvSpPr>
          <p:cNvPr id="4" name="Slide Number Placeholder 3"/>
          <p:cNvSpPr>
            <a:spLocks noGrp="1"/>
          </p:cNvSpPr>
          <p:nvPr>
            <p:ph type="sldNum" sz="quarter" idx="10"/>
          </p:nvPr>
        </p:nvSpPr>
        <p:spPr/>
        <p:txBody>
          <a:bodyPr/>
          <a:lstStyle/>
          <a:p>
            <a:fld id="{52F2A0C9-331B-4F15-A415-A3EC8DEDFC0A}" type="slidenum">
              <a:rPr lang="en-US" smtClean="0"/>
              <a:pPr/>
              <a:t>21</a:t>
            </a:fld>
            <a:endParaRPr lang="en-US"/>
          </a:p>
        </p:txBody>
      </p:sp>
    </p:spTree>
    <p:extLst>
      <p:ext uri="{BB962C8B-B14F-4D97-AF65-F5344CB8AC3E}">
        <p14:creationId xmlns:p14="http://schemas.microsoft.com/office/powerpoint/2010/main" val="2033529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Epilogue: Airbus</a:t>
            </a:r>
            <a:r>
              <a:rPr lang="en-US" baseline="0" dirty="0"/>
              <a:t> changed the display so that it was clearer which mode the pilot was in. What do you think they did to change the display?</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23</a:t>
            </a:fld>
            <a:endParaRPr lang="en-US"/>
          </a:p>
        </p:txBody>
      </p:sp>
    </p:spTree>
    <p:extLst>
      <p:ext uri="{BB962C8B-B14F-4D97-AF65-F5344CB8AC3E}">
        <p14:creationId xmlns:p14="http://schemas.microsoft.com/office/powerpoint/2010/main" val="3418081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It</a:t>
            </a:r>
            <a:r>
              <a:rPr lang="en-US" baseline="0" dirty="0"/>
              <a:t> was a mode slip error induced by a poor autopilot design! </a:t>
            </a:r>
            <a:r>
              <a:rPr lang="en-US" baseline="0"/>
              <a:t>T</a:t>
            </a:r>
            <a:r>
              <a:rPr lang="en-US"/>
              <a:t>his </a:t>
            </a:r>
            <a:r>
              <a:rPr lang="en-US" dirty="0"/>
              <a:t>is the Boeing 747’s autopilot heading control. It is switched here to “Heading,” which</a:t>
            </a:r>
            <a:r>
              <a:rPr lang="en-US" baseline="0" dirty="0"/>
              <a:t> says to navigate according to magnetic north. This is not a good bet when flying trans-pacific routes; it’s much preferred to use the more accurate “inertial navigation system” (INS), which can navigate a plane safely through a series of waypoints. All that needs to be done is to rotate the knob to INS. But, two conditions must be true for INS to kick in: (a) plane must be within 7.5 miles of route entered, and (b) must be flying toward the direction of the route entered. Unless two conditions are met, autopilot stays in “Autopilot ARMED” mode; however, the feedback is limited: “INS” is lighted in amber instead of green, but there is no indication that the plane continues to be in “heading” mode!; even the knob is turned from “Heading” to “INS,” suggesting that it is in fact in “INS” mode. </a:t>
            </a:r>
          </a:p>
          <a:p>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24</a:t>
            </a:fld>
            <a:endParaRPr lang="en-US"/>
          </a:p>
        </p:txBody>
      </p:sp>
    </p:spTree>
    <p:extLst>
      <p:ext uri="{BB962C8B-B14F-4D97-AF65-F5344CB8AC3E}">
        <p14:creationId xmlns:p14="http://schemas.microsoft.com/office/powerpoint/2010/main" val="3081870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25</a:t>
            </a:fld>
            <a:endParaRPr lang="en-US"/>
          </a:p>
        </p:txBody>
      </p:sp>
    </p:spTree>
    <p:extLst>
      <p:ext uri="{BB962C8B-B14F-4D97-AF65-F5344CB8AC3E}">
        <p14:creationId xmlns:p14="http://schemas.microsoft.com/office/powerpoint/2010/main" val="359037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Commercial pilots can semi-anonymously report errors to NASA, a neutral body</a:t>
            </a:r>
          </a:p>
          <a:p>
            <a:r>
              <a:rPr lang="en-US" baseline="0" dirty="0"/>
              <a:t>Example: On road to Mammoth Lake, sign for Las Vegas appears. You’re on the wrong road, but you explain away the mistake by thinking that Las Vegas ads appear all over California.</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26</a:t>
            </a:fld>
            <a:endParaRPr lang="en-US"/>
          </a:p>
        </p:txBody>
      </p:sp>
    </p:spTree>
    <p:extLst>
      <p:ext uri="{BB962C8B-B14F-4D97-AF65-F5344CB8AC3E}">
        <p14:creationId xmlns:p14="http://schemas.microsoft.com/office/powerpoint/2010/main" val="857865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3</a:t>
            </a:fld>
            <a:endParaRPr lang="en-US"/>
          </a:p>
        </p:txBody>
      </p:sp>
    </p:spTree>
    <p:extLst>
      <p:ext uri="{BB962C8B-B14F-4D97-AF65-F5344CB8AC3E}">
        <p14:creationId xmlns:p14="http://schemas.microsoft.com/office/powerpoint/2010/main" val="1056981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Great example of intentionally</a:t>
            </a:r>
            <a:r>
              <a:rPr lang="en-US" baseline="0" dirty="0"/>
              <a:t> disabled warning system occurred in MD-80 take-off accidents (e.g., NW Flight 255 out of Detroit, Aug. 16, 1987). Pilots were not warned of flaps not being properly positioned at takeoff.</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27</a:t>
            </a:fld>
            <a:endParaRPr lang="en-US"/>
          </a:p>
        </p:txBody>
      </p:sp>
    </p:spTree>
    <p:extLst>
      <p:ext uri="{BB962C8B-B14F-4D97-AF65-F5344CB8AC3E}">
        <p14:creationId xmlns:p14="http://schemas.microsoft.com/office/powerpoint/2010/main" val="3926644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Accidents have multiple causes.</a:t>
            </a:r>
            <a:r>
              <a:rPr lang="en-US" baseline="0" dirty="0"/>
              <a:t> Unless all the holes of cheese perfectly line up, the accident won’t happen.</a:t>
            </a:r>
          </a:p>
          <a:p>
            <a:r>
              <a:rPr lang="en-US" baseline="0" dirty="0"/>
              <a:t>Implications: </a:t>
            </a:r>
          </a:p>
          <a:p>
            <a:pPr marL="171450" indent="-171450">
              <a:buFont typeface="Arial" panose="020B0604020202020204" pitchFamily="34" charset="0"/>
              <a:buChar char="•"/>
            </a:pPr>
            <a:r>
              <a:rPr lang="en-US" baseline="0" dirty="0"/>
              <a:t>Accidents don’t have just one cause; they have multiple causes</a:t>
            </a:r>
          </a:p>
          <a:p>
            <a:pPr marL="0" indent="0">
              <a:buFont typeface="Arial" panose="020B0604020202020204" pitchFamily="34" charset="0"/>
              <a:buNone/>
            </a:pPr>
            <a:r>
              <a:rPr lang="en-US" baseline="0" dirty="0"/>
              <a:t>Decrease chance of accidents by </a:t>
            </a:r>
          </a:p>
          <a:p>
            <a:pPr marL="171450" indent="-171450">
              <a:buFont typeface="Arial" panose="020B0604020202020204" pitchFamily="34" charset="0"/>
              <a:buChar char="•"/>
            </a:pPr>
            <a:r>
              <a:rPr lang="en-US" baseline="0" dirty="0"/>
              <a:t>providing more layers of precaution (slices of cheese)</a:t>
            </a:r>
          </a:p>
          <a:p>
            <a:pPr marL="171450" indent="-171450">
              <a:buFont typeface="Arial" panose="020B0604020202020204" pitchFamily="34" charset="0"/>
              <a:buChar char="•"/>
            </a:pPr>
            <a:r>
              <a:rPr lang="en-US" baseline="0" dirty="0"/>
              <a:t>minimizing chances of slips and mistakes (fewer holes in cheese, or smaller holes)</a:t>
            </a:r>
          </a:p>
          <a:p>
            <a:pPr marL="171450" indent="-171450">
              <a:buFont typeface="Arial" panose="020B0604020202020204" pitchFamily="34" charset="0"/>
              <a:buChar char="•"/>
            </a:pPr>
            <a:r>
              <a:rPr lang="en-US" baseline="0" dirty="0"/>
              <a:t>Providing different mechanisms in different parts of system (difficult for holes to line up; alert users when holes line up)</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28</a:t>
            </a:fld>
            <a:endParaRPr lang="en-US"/>
          </a:p>
        </p:txBody>
      </p:sp>
    </p:spTree>
    <p:extLst>
      <p:ext uri="{BB962C8B-B14F-4D97-AF65-F5344CB8AC3E}">
        <p14:creationId xmlns:p14="http://schemas.microsoft.com/office/powerpoint/2010/main" val="1035302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30</a:t>
            </a:fld>
            <a:endParaRPr lang="en-US"/>
          </a:p>
        </p:txBody>
      </p:sp>
    </p:spTree>
    <p:extLst>
      <p:ext uri="{BB962C8B-B14F-4D97-AF65-F5344CB8AC3E}">
        <p14:creationId xmlns:p14="http://schemas.microsoft.com/office/powerpoint/2010/main" val="97876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F2A0C9-331B-4F15-A415-A3EC8DEDFC0A}" type="slidenum">
              <a:rPr lang="en-US" smtClean="0"/>
              <a:pPr/>
              <a:t>33</a:t>
            </a:fld>
            <a:endParaRPr lang="en-US"/>
          </a:p>
        </p:txBody>
      </p:sp>
    </p:spTree>
    <p:extLst>
      <p:ext uri="{BB962C8B-B14F-4D97-AF65-F5344CB8AC3E}">
        <p14:creationId xmlns:p14="http://schemas.microsoft.com/office/powerpoint/2010/main" val="587075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driving, flying a plane, working repetitive tasks on an assembly line</a:t>
            </a:r>
          </a:p>
          <a:p>
            <a:r>
              <a:rPr lang="en-US" dirty="0"/>
              <a:t>Examples: pilot checklists, safety shutdown procedures at power plants</a:t>
            </a:r>
          </a:p>
          <a:p>
            <a:r>
              <a:rPr lang="en-US" dirty="0"/>
              <a:t>Examples: Pilots have</a:t>
            </a:r>
            <a:r>
              <a:rPr lang="en-US" baseline="0" dirty="0"/>
              <a:t> only rough idea of planes around them, and no clue what planes are on the runway when visibility is low</a:t>
            </a:r>
          </a:p>
          <a:p>
            <a:r>
              <a:rPr lang="en-US" baseline="0" dirty="0"/>
              <a:t>Examples: Sudden failure after hours of smooth operation</a:t>
            </a:r>
          </a:p>
          <a:p>
            <a:r>
              <a:rPr lang="en-US" baseline="0" dirty="0"/>
              <a:t>Examples: Air traffic controllers work in highly complex environments</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4</a:t>
            </a:fld>
            <a:endParaRPr lang="en-US"/>
          </a:p>
        </p:txBody>
      </p:sp>
    </p:spTree>
    <p:extLst>
      <p:ext uri="{BB962C8B-B14F-4D97-AF65-F5344CB8AC3E}">
        <p14:creationId xmlns:p14="http://schemas.microsoft.com/office/powerpoint/2010/main" val="4850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6</a:t>
            </a:fld>
            <a:endParaRPr lang="en-US"/>
          </a:p>
        </p:txBody>
      </p:sp>
    </p:spTree>
    <p:extLst>
      <p:ext uri="{BB962C8B-B14F-4D97-AF65-F5344CB8AC3E}">
        <p14:creationId xmlns:p14="http://schemas.microsoft.com/office/powerpoint/2010/main" val="458307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pitchFamily="18" charset="0"/>
                <a:ea typeface="+mn-ea"/>
                <a:cs typeface="+mn-cs"/>
              </a:rPr>
              <a:t>Preview: Can do three different root cause analyses of this incident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pitchFamily="18" charset="0"/>
                <a:ea typeface="+mn-ea"/>
                <a:cs typeface="+mn-cs"/>
              </a:rPr>
              <a:t>Flight 191 loses engine on left wing on takeoff. Engine detaches from wing and flies up and over wing in airstream. This leads to a severing of the hydraulics line on the left wing, loss of hydraulics, a lowering of the left wing slats (with right slats remaining up), asymmetric lift,  severe banking to left, and crash after only 50 seconds in the air. All 258 passengers and 13 crew perished.</a:t>
            </a:r>
          </a:p>
          <a:p>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8</a:t>
            </a:fld>
            <a:endParaRPr lang="en-US"/>
          </a:p>
        </p:txBody>
      </p:sp>
    </p:spTree>
    <p:extLst>
      <p:ext uri="{BB962C8B-B14F-4D97-AF65-F5344CB8AC3E}">
        <p14:creationId xmlns:p14="http://schemas.microsoft.com/office/powerpoint/2010/main" val="452416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chain</a:t>
            </a:r>
            <a:r>
              <a:rPr lang="en-US" baseline="0" dirty="0"/>
              <a:t> with “AA Flight crashed”</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9</a:t>
            </a:fld>
            <a:endParaRPr lang="en-US"/>
          </a:p>
        </p:txBody>
      </p:sp>
    </p:spTree>
    <p:extLst>
      <p:ext uri="{BB962C8B-B14F-4D97-AF65-F5344CB8AC3E}">
        <p14:creationId xmlns:p14="http://schemas.microsoft.com/office/powerpoint/2010/main" val="3867850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10</a:t>
            </a:fld>
            <a:endParaRPr lang="en-US"/>
          </a:p>
        </p:txBody>
      </p:sp>
    </p:spTree>
    <p:extLst>
      <p:ext uri="{BB962C8B-B14F-4D97-AF65-F5344CB8AC3E}">
        <p14:creationId xmlns:p14="http://schemas.microsoft.com/office/powerpoint/2010/main" val="2259328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11</a:t>
            </a:fld>
            <a:endParaRPr lang="en-US"/>
          </a:p>
        </p:txBody>
      </p:sp>
    </p:spTree>
    <p:extLst>
      <p:ext uri="{BB962C8B-B14F-4D97-AF65-F5344CB8AC3E}">
        <p14:creationId xmlns:p14="http://schemas.microsoft.com/office/powerpoint/2010/main" val="467997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13</a:t>
            </a:fld>
            <a:endParaRPr lang="en-US"/>
          </a:p>
        </p:txBody>
      </p:sp>
    </p:spTree>
    <p:extLst>
      <p:ext uri="{BB962C8B-B14F-4D97-AF65-F5344CB8AC3E}">
        <p14:creationId xmlns:p14="http://schemas.microsoft.com/office/powerpoint/2010/main" val="230987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2C5F6D6C-AE60-4D7C-BF37-8F38FC1E1369}"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41BCC258-61F9-4857-B531-6C1768EDB461}"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152400"/>
            <a:ext cx="64770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F9B89B93-D5AE-482F-A785-56BE066EE411}"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295400"/>
          </a:xfrm>
        </p:spPr>
        <p:txBody>
          <a:bodyPr/>
          <a:lstStyle/>
          <a:p>
            <a:r>
              <a:rPr lang="en-US"/>
              <a:t>Click to edit Master title style</a:t>
            </a:r>
          </a:p>
        </p:txBody>
      </p:sp>
      <p:sp>
        <p:nvSpPr>
          <p:cNvPr id="3" name="Content Placeholder 2"/>
          <p:cNvSpPr>
            <a:spLocks noGrp="1"/>
          </p:cNvSpPr>
          <p:nvPr>
            <p:ph sz="quarter" idx="1"/>
          </p:nvPr>
        </p:nvSpPr>
        <p:spPr>
          <a:xfrm>
            <a:off x="152400" y="1671638"/>
            <a:ext cx="4343400" cy="224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71638"/>
            <a:ext cx="4343400" cy="224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152400" y="4073525"/>
            <a:ext cx="8839200" cy="2251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231775" y="6423025"/>
            <a:ext cx="8686800" cy="152400"/>
          </a:xfrm>
        </p:spPr>
        <p:txBody>
          <a:bodyPr/>
          <a:lstStyle>
            <a:lvl1pPr>
              <a:defRPr/>
            </a:lvl1pPr>
          </a:lstStyle>
          <a:p>
            <a:fld id="{9100007D-1ED8-48FF-B916-AFE0BA7806AF}"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295400"/>
          </a:xfrm>
        </p:spPr>
        <p:txBody>
          <a:bodyPr/>
          <a:lstStyle/>
          <a:p>
            <a:r>
              <a:rPr lang="en-US"/>
              <a:t>Click to edit Master title style</a:t>
            </a:r>
          </a:p>
        </p:txBody>
      </p:sp>
      <p:sp>
        <p:nvSpPr>
          <p:cNvPr id="3" name="Text Placeholder 2"/>
          <p:cNvSpPr>
            <a:spLocks noGrp="1"/>
          </p:cNvSpPr>
          <p:nvPr>
            <p:ph type="body" sz="half" idx="1"/>
          </p:nvPr>
        </p:nvSpPr>
        <p:spPr>
          <a:xfrm>
            <a:off x="152400" y="1671638"/>
            <a:ext cx="4343400" cy="4652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71638"/>
            <a:ext cx="4343400" cy="224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73525"/>
            <a:ext cx="4343400" cy="2251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231775" y="6423025"/>
            <a:ext cx="8686800" cy="152400"/>
          </a:xfrm>
        </p:spPr>
        <p:txBody>
          <a:bodyPr/>
          <a:lstStyle>
            <a:lvl1pPr>
              <a:defRPr/>
            </a:lvl1pPr>
          </a:lstStyle>
          <a:p>
            <a:fld id="{70D552DC-451A-4CE1-96C6-28255A79B9DD}" type="slidenum">
              <a:rPr lang="en-GB"/>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295400"/>
          </a:xfrm>
        </p:spPr>
        <p:txBody>
          <a:bodyPr/>
          <a:lstStyle/>
          <a:p>
            <a:r>
              <a:rPr lang="en-US"/>
              <a:t>Click to edit Master title style</a:t>
            </a:r>
          </a:p>
        </p:txBody>
      </p:sp>
      <p:sp>
        <p:nvSpPr>
          <p:cNvPr id="3" name="Text Placeholder 2"/>
          <p:cNvSpPr>
            <a:spLocks noGrp="1"/>
          </p:cNvSpPr>
          <p:nvPr>
            <p:ph type="body" sz="half" idx="1"/>
          </p:nvPr>
        </p:nvSpPr>
        <p:spPr>
          <a:xfrm>
            <a:off x="152400" y="1671638"/>
            <a:ext cx="4343400" cy="4652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1638"/>
            <a:ext cx="4343400" cy="4652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231775" y="6423025"/>
            <a:ext cx="8686800" cy="152400"/>
          </a:xfrm>
        </p:spPr>
        <p:txBody>
          <a:bodyPr/>
          <a:lstStyle>
            <a:lvl1pPr>
              <a:defRPr/>
            </a:lvl1pPr>
          </a:lstStyle>
          <a:p>
            <a:fld id="{3AA6BABA-B73F-4C96-B0EC-33697193E13C}"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D3612ABD-40C9-418A-A056-70C86155DF51}"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902A8323-985B-4A0B-B7BD-49FCBE937D1D}"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671638"/>
            <a:ext cx="4343400" cy="4652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1638"/>
            <a:ext cx="4343400" cy="4652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6AFB6189-EC3B-4EFB-9384-40D6843542A2}"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6AB2B7B8-EBE9-4E79-8984-7722CD6BFE29}"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CEE4AD97-3738-4CC9-A367-CE802EF6547E}"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4BF8A6E-D086-4866-8440-6CBCA79D6163}"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81B5BB88-D4BF-4E14-971E-DF11D05A8289}"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135340D4-E9C9-43C4-AF9B-402DAA0880A9}"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3" name="Rectangle 3"/>
          <p:cNvSpPr>
            <a:spLocks noGrp="1" noChangeArrowheads="1"/>
          </p:cNvSpPr>
          <p:nvPr>
            <p:ph type="title"/>
          </p:nvPr>
        </p:nvSpPr>
        <p:spPr bwMode="auto">
          <a:xfrm>
            <a:off x="152400" y="152400"/>
            <a:ext cx="8839200" cy="1295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35844" name="Rectangle 4"/>
          <p:cNvSpPr>
            <a:spLocks noGrp="1" noChangeArrowheads="1"/>
          </p:cNvSpPr>
          <p:nvPr>
            <p:ph type="body" idx="1"/>
          </p:nvPr>
        </p:nvSpPr>
        <p:spPr bwMode="auto">
          <a:xfrm>
            <a:off x="152400" y="1671638"/>
            <a:ext cx="8839200" cy="46529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35845" name="Rectangle 5"/>
          <p:cNvSpPr>
            <a:spLocks noGrp="1" noChangeArrowheads="1"/>
          </p:cNvSpPr>
          <p:nvPr>
            <p:ph type="sldNum" sz="quarter" idx="4"/>
          </p:nvPr>
        </p:nvSpPr>
        <p:spPr bwMode="auto">
          <a:xfrm>
            <a:off x="231775" y="6423025"/>
            <a:ext cx="86868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buFontTx/>
              <a:buNone/>
              <a:defRPr sz="1100">
                <a:solidFill>
                  <a:srgbClr val="000099"/>
                </a:solidFill>
              </a:defRPr>
            </a:lvl1pPr>
          </a:lstStyle>
          <a:p>
            <a:fld id="{6D3D54B9-A06A-4ACC-83B3-EDF3DAD5C1E3}" type="slidenum">
              <a:rPr lang="en-GB"/>
              <a:pPr/>
              <a:t>‹#›</a:t>
            </a:fld>
            <a:endParaRPr lang="en-GB"/>
          </a:p>
        </p:txBody>
      </p:sp>
      <p:sp>
        <p:nvSpPr>
          <p:cNvPr id="35850" name="Text Box 10"/>
          <p:cNvSpPr txBox="1">
            <a:spLocks noChangeArrowheads="1"/>
          </p:cNvSpPr>
          <p:nvPr userDrawn="1"/>
        </p:nvSpPr>
        <p:spPr bwMode="auto">
          <a:xfrm>
            <a:off x="152400" y="6477000"/>
            <a:ext cx="2286000" cy="168275"/>
          </a:xfrm>
          <a:prstGeom prst="rect">
            <a:avLst/>
          </a:prstGeom>
          <a:solidFill>
            <a:schemeClr val="bg1"/>
          </a:solidFill>
          <a:ln w="9525">
            <a:noFill/>
            <a:miter lim="800000"/>
            <a:headEnd/>
            <a:tailEnd/>
          </a:ln>
          <a:effectLst/>
        </p:spPr>
        <p:txBody>
          <a:bodyPr lIns="0" tIns="0" rIns="0" bIns="0">
            <a:spAutoFit/>
          </a:bodyPr>
          <a:lstStyle/>
          <a:p>
            <a:pPr eaLnBrk="0" hangingPunct="0">
              <a:spcBef>
                <a:spcPct val="0"/>
              </a:spcBef>
              <a:buFontTx/>
              <a:buNone/>
            </a:pPr>
            <a:r>
              <a:rPr lang="en-US" sz="1100" dirty="0">
                <a:solidFill>
                  <a:schemeClr val="accent2"/>
                </a:solidFill>
              </a:rPr>
              <a:t>L#11—</a:t>
            </a:r>
            <a:r>
              <a:rPr lang="en-US" sz="1100" dirty="0" err="1">
                <a:solidFill>
                  <a:schemeClr val="accent2"/>
                </a:solidFill>
              </a:rPr>
              <a:t>CptS</a:t>
            </a:r>
            <a:r>
              <a:rPr lang="en-US" sz="1100" dirty="0">
                <a:solidFill>
                  <a:schemeClr val="accent2"/>
                </a:solidFill>
              </a:rPr>
              <a:t> 443/543, </a:t>
            </a:r>
            <a:r>
              <a:rPr lang="en-US" sz="1100" dirty="0" err="1">
                <a:solidFill>
                  <a:schemeClr val="accent2"/>
                </a:solidFill>
              </a:rPr>
              <a:t>Sp</a:t>
            </a:r>
            <a:r>
              <a:rPr lang="en-US" sz="1100" dirty="0">
                <a:solidFill>
                  <a:schemeClr val="accent2"/>
                </a:solidFill>
              </a:rPr>
              <a:t> 17</a:t>
            </a:r>
          </a:p>
        </p:txBody>
      </p:sp>
      <p:sp>
        <p:nvSpPr>
          <p:cNvPr id="35851" name="Text Box 11"/>
          <p:cNvSpPr txBox="1">
            <a:spLocks noChangeArrowheads="1"/>
          </p:cNvSpPr>
          <p:nvPr userDrawn="1"/>
        </p:nvSpPr>
        <p:spPr bwMode="auto">
          <a:xfrm>
            <a:off x="6858000" y="6477000"/>
            <a:ext cx="2133600" cy="168275"/>
          </a:xfrm>
          <a:prstGeom prst="rect">
            <a:avLst/>
          </a:prstGeom>
          <a:solidFill>
            <a:schemeClr val="bg1"/>
          </a:solidFill>
          <a:ln w="9525">
            <a:noFill/>
            <a:miter lim="800000"/>
            <a:headEnd/>
            <a:tailEnd/>
          </a:ln>
          <a:effectLst/>
        </p:spPr>
        <p:txBody>
          <a:bodyPr lIns="0" tIns="0" rIns="0" bIns="0">
            <a:spAutoFit/>
          </a:bodyPr>
          <a:lstStyle/>
          <a:p>
            <a:pPr algn="r" eaLnBrk="0" hangingPunct="0">
              <a:spcBef>
                <a:spcPct val="0"/>
              </a:spcBef>
              <a:buFontTx/>
              <a:buNone/>
            </a:pPr>
            <a:r>
              <a:rPr lang="en-US" sz="1100" dirty="0">
                <a:solidFill>
                  <a:schemeClr val="accent2"/>
                </a:solidFill>
              </a:rPr>
              <a:t>2/16/17</a:t>
            </a:r>
          </a:p>
        </p:txBody>
      </p:sp>
      <p:sp>
        <p:nvSpPr>
          <p:cNvPr id="35852" name="Line 12"/>
          <p:cNvSpPr>
            <a:spLocks noChangeShapeType="1"/>
          </p:cNvSpPr>
          <p:nvPr userDrawn="1"/>
        </p:nvSpPr>
        <p:spPr bwMode="auto">
          <a:xfrm>
            <a:off x="30163" y="1524000"/>
            <a:ext cx="9083675" cy="0"/>
          </a:xfrm>
          <a:prstGeom prst="line">
            <a:avLst/>
          </a:prstGeom>
          <a:noFill/>
          <a:ln w="38100">
            <a:solidFill>
              <a:schemeClr val="accent2"/>
            </a:solidFill>
            <a:round/>
            <a:headEnd/>
            <a:tailEnd/>
          </a:ln>
          <a:effectLst/>
        </p:spPr>
        <p:txBody>
          <a:bodyPr/>
          <a:lstStyle/>
          <a:p>
            <a:endParaRPr lang="en-US"/>
          </a:p>
        </p:txBody>
      </p:sp>
      <p:sp>
        <p:nvSpPr>
          <p:cNvPr id="35854" name="Line 14"/>
          <p:cNvSpPr>
            <a:spLocks noChangeShapeType="1"/>
          </p:cNvSpPr>
          <p:nvPr userDrawn="1"/>
        </p:nvSpPr>
        <p:spPr bwMode="auto">
          <a:xfrm flipV="1">
            <a:off x="-6350" y="26988"/>
            <a:ext cx="9132888" cy="0"/>
          </a:xfrm>
          <a:prstGeom prst="line">
            <a:avLst/>
          </a:prstGeom>
          <a:noFill/>
          <a:ln w="76200">
            <a:solidFill>
              <a:schemeClr val="accent2"/>
            </a:solidFill>
            <a:round/>
            <a:headEnd/>
            <a:tailEnd/>
          </a:ln>
          <a:effectLst/>
        </p:spPr>
        <p:txBody>
          <a:bodyPr/>
          <a:lstStyle/>
          <a:p>
            <a:endParaRPr lang="en-US"/>
          </a:p>
        </p:txBody>
      </p:sp>
      <p:sp>
        <p:nvSpPr>
          <p:cNvPr id="35855" name="Line 15"/>
          <p:cNvSpPr>
            <a:spLocks noChangeShapeType="1"/>
          </p:cNvSpPr>
          <p:nvPr userDrawn="1"/>
        </p:nvSpPr>
        <p:spPr bwMode="auto">
          <a:xfrm flipV="1">
            <a:off x="-7938" y="6832600"/>
            <a:ext cx="9132888" cy="0"/>
          </a:xfrm>
          <a:prstGeom prst="line">
            <a:avLst/>
          </a:prstGeom>
          <a:noFill/>
          <a:ln w="76200">
            <a:solidFill>
              <a:schemeClr val="accent2"/>
            </a:solidFill>
            <a:round/>
            <a:headEnd/>
            <a:tailEnd/>
          </a:ln>
          <a:effectLst/>
        </p:spPr>
        <p:txBody>
          <a:bodyPr/>
          <a:lstStyle/>
          <a:p>
            <a:endParaRPr lang="en-US"/>
          </a:p>
        </p:txBody>
      </p:sp>
      <p:sp>
        <p:nvSpPr>
          <p:cNvPr id="35857" name="Line 17"/>
          <p:cNvSpPr>
            <a:spLocks noChangeShapeType="1"/>
          </p:cNvSpPr>
          <p:nvPr userDrawn="1"/>
        </p:nvSpPr>
        <p:spPr bwMode="auto">
          <a:xfrm rot="16200000" flipV="1">
            <a:off x="-3422649" y="3454400"/>
            <a:ext cx="6858000" cy="3175"/>
          </a:xfrm>
          <a:prstGeom prst="line">
            <a:avLst/>
          </a:prstGeom>
          <a:noFill/>
          <a:ln w="76200">
            <a:solidFill>
              <a:schemeClr val="accent2"/>
            </a:solidFill>
            <a:round/>
            <a:headEnd/>
            <a:tailEnd/>
          </a:ln>
          <a:effectLst/>
        </p:spPr>
        <p:txBody>
          <a:bodyPr/>
          <a:lstStyle/>
          <a:p>
            <a:endParaRPr lang="en-US"/>
          </a:p>
        </p:txBody>
      </p:sp>
      <p:sp>
        <p:nvSpPr>
          <p:cNvPr id="35859" name="Line 19"/>
          <p:cNvSpPr>
            <a:spLocks noChangeShapeType="1"/>
          </p:cNvSpPr>
          <p:nvPr userDrawn="1"/>
        </p:nvSpPr>
        <p:spPr bwMode="auto">
          <a:xfrm rot="5400000" flipH="1" flipV="1">
            <a:off x="5688807" y="3431381"/>
            <a:ext cx="6864350" cy="4763"/>
          </a:xfrm>
          <a:prstGeom prst="line">
            <a:avLst/>
          </a:prstGeom>
          <a:noFill/>
          <a:ln w="76200">
            <a:solidFill>
              <a:schemeClr val="accent2"/>
            </a:solidFill>
            <a:round/>
            <a:headEnd/>
            <a:tailEnd/>
          </a:ln>
          <a:effectLst/>
        </p:spPr>
        <p:txBody>
          <a:bodyPr/>
          <a:lstStyle/>
          <a:p>
            <a:endParaRPr lang="en-US"/>
          </a:p>
        </p:txBody>
      </p:sp>
      <p:sp>
        <p:nvSpPr>
          <p:cNvPr id="35860" name="Line 20"/>
          <p:cNvSpPr>
            <a:spLocks noChangeShapeType="1"/>
          </p:cNvSpPr>
          <p:nvPr userDrawn="1"/>
        </p:nvSpPr>
        <p:spPr bwMode="auto">
          <a:xfrm>
            <a:off x="19050" y="6437313"/>
            <a:ext cx="9083675" cy="0"/>
          </a:xfrm>
          <a:prstGeom prst="line">
            <a:avLst/>
          </a:prstGeom>
          <a:noFill/>
          <a:ln w="12700">
            <a:solidFill>
              <a:schemeClr val="accent2"/>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hdr="0" ftr="0" dt="0"/>
  <p:txStyles>
    <p:titleStyle>
      <a:lvl1pPr algn="ctr" rtl="0" fontAlgn="base">
        <a:spcBef>
          <a:spcPct val="0"/>
        </a:spcBef>
        <a:spcAft>
          <a:spcPct val="0"/>
        </a:spcAft>
        <a:defRPr sz="4000">
          <a:solidFill>
            <a:srgbClr val="000099"/>
          </a:solidFill>
          <a:latin typeface="+mj-lt"/>
          <a:ea typeface="+mj-ea"/>
          <a:cs typeface="+mj-cs"/>
        </a:defRPr>
      </a:lvl1pPr>
      <a:lvl2pPr algn="ctr" rtl="0" fontAlgn="base">
        <a:spcBef>
          <a:spcPct val="0"/>
        </a:spcBef>
        <a:spcAft>
          <a:spcPct val="0"/>
        </a:spcAft>
        <a:defRPr sz="4000">
          <a:solidFill>
            <a:srgbClr val="000099"/>
          </a:solidFill>
          <a:latin typeface="Verdana" pitchFamily="34" charset="0"/>
        </a:defRPr>
      </a:lvl2pPr>
      <a:lvl3pPr algn="ctr" rtl="0" fontAlgn="base">
        <a:spcBef>
          <a:spcPct val="0"/>
        </a:spcBef>
        <a:spcAft>
          <a:spcPct val="0"/>
        </a:spcAft>
        <a:defRPr sz="4000">
          <a:solidFill>
            <a:srgbClr val="000099"/>
          </a:solidFill>
          <a:latin typeface="Verdana" pitchFamily="34" charset="0"/>
        </a:defRPr>
      </a:lvl3pPr>
      <a:lvl4pPr algn="ctr" rtl="0" fontAlgn="base">
        <a:spcBef>
          <a:spcPct val="0"/>
        </a:spcBef>
        <a:spcAft>
          <a:spcPct val="0"/>
        </a:spcAft>
        <a:defRPr sz="4000">
          <a:solidFill>
            <a:srgbClr val="000099"/>
          </a:solidFill>
          <a:latin typeface="Verdana" pitchFamily="34" charset="0"/>
        </a:defRPr>
      </a:lvl4pPr>
      <a:lvl5pPr algn="ctr" rtl="0" fontAlgn="base">
        <a:spcBef>
          <a:spcPct val="0"/>
        </a:spcBef>
        <a:spcAft>
          <a:spcPct val="0"/>
        </a:spcAft>
        <a:defRPr sz="4000">
          <a:solidFill>
            <a:srgbClr val="000099"/>
          </a:solidFill>
          <a:latin typeface="Verdana" pitchFamily="34" charset="0"/>
        </a:defRPr>
      </a:lvl5pPr>
      <a:lvl6pPr marL="457200" algn="ctr" rtl="0" fontAlgn="base">
        <a:spcBef>
          <a:spcPct val="0"/>
        </a:spcBef>
        <a:spcAft>
          <a:spcPct val="0"/>
        </a:spcAft>
        <a:defRPr sz="4000">
          <a:solidFill>
            <a:srgbClr val="000099"/>
          </a:solidFill>
          <a:latin typeface="Verdana" pitchFamily="34" charset="0"/>
        </a:defRPr>
      </a:lvl6pPr>
      <a:lvl7pPr marL="914400" algn="ctr" rtl="0" fontAlgn="base">
        <a:spcBef>
          <a:spcPct val="0"/>
        </a:spcBef>
        <a:spcAft>
          <a:spcPct val="0"/>
        </a:spcAft>
        <a:defRPr sz="4000">
          <a:solidFill>
            <a:srgbClr val="000099"/>
          </a:solidFill>
          <a:latin typeface="Verdana" pitchFamily="34" charset="0"/>
        </a:defRPr>
      </a:lvl7pPr>
      <a:lvl8pPr marL="1371600" algn="ctr" rtl="0" fontAlgn="base">
        <a:spcBef>
          <a:spcPct val="0"/>
        </a:spcBef>
        <a:spcAft>
          <a:spcPct val="0"/>
        </a:spcAft>
        <a:defRPr sz="4000">
          <a:solidFill>
            <a:srgbClr val="000099"/>
          </a:solidFill>
          <a:latin typeface="Verdana" pitchFamily="34" charset="0"/>
        </a:defRPr>
      </a:lvl8pPr>
      <a:lvl9pPr marL="1828800" algn="ctr" rtl="0" fontAlgn="base">
        <a:spcBef>
          <a:spcPct val="0"/>
        </a:spcBef>
        <a:spcAft>
          <a:spcPct val="0"/>
        </a:spcAft>
        <a:defRPr sz="4000">
          <a:solidFill>
            <a:srgbClr val="000099"/>
          </a:solidFill>
          <a:latin typeface="Verdana"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NAm-HfI2B20"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04800" y="0"/>
            <a:ext cx="9296400" cy="1447800"/>
          </a:xfrm>
        </p:spPr>
        <p:txBody>
          <a:bodyPr/>
          <a:lstStyle/>
          <a:p>
            <a:br>
              <a:rPr lang="en-GB" sz="3600" dirty="0"/>
            </a:br>
            <a:r>
              <a:rPr lang="en-GB" sz="3600" dirty="0"/>
              <a:t>User Errors</a:t>
            </a:r>
            <a:br>
              <a:rPr lang="en-GB" sz="3600" dirty="0"/>
            </a:br>
            <a:r>
              <a:rPr lang="en-GB" sz="3600" i="1" dirty="0"/>
              <a:t>(Norman 5)</a:t>
            </a:r>
            <a:br>
              <a:rPr lang="en-GB" sz="3600" i="1" dirty="0"/>
            </a:br>
            <a:endParaRPr lang="en-GB" sz="3600" i="1" dirty="0"/>
          </a:p>
        </p:txBody>
      </p:sp>
      <p:sp>
        <p:nvSpPr>
          <p:cNvPr id="2" name="Rectangle 1"/>
          <p:cNvSpPr/>
          <p:nvPr/>
        </p:nvSpPr>
        <p:spPr>
          <a:xfrm>
            <a:off x="152398" y="5715000"/>
            <a:ext cx="8991602" cy="646331"/>
          </a:xfrm>
          <a:prstGeom prst="rect">
            <a:avLst/>
          </a:prstGeom>
        </p:spPr>
        <p:txBody>
          <a:bodyPr wrap="square">
            <a:spAutoFit/>
          </a:bodyPr>
          <a:lstStyle/>
          <a:p>
            <a:pPr algn="ctr">
              <a:buNone/>
            </a:pPr>
            <a:r>
              <a:rPr lang="en-US" sz="1200" dirty="0"/>
              <a:t>The autopilot heading control in a early 1980s Boeing 747. Taken from “The crash of Korean Air Lines Flight 007,” by </a:t>
            </a:r>
            <a:r>
              <a:rPr lang="en-US" sz="1200" dirty="0" err="1"/>
              <a:t>Asaf</a:t>
            </a:r>
            <a:r>
              <a:rPr lang="en-US" sz="1200" dirty="0"/>
              <a:t> </a:t>
            </a:r>
            <a:r>
              <a:rPr lang="en-US" sz="1200" dirty="0" err="1"/>
              <a:t>Degani</a:t>
            </a:r>
            <a:r>
              <a:rPr lang="en-US" sz="1200" dirty="0"/>
              <a:t>. Available at http://ti.arc.nasa.gov/m/profile/adegani/Crash%20of%20Korean%20Air%20Lines%20Flight%20007.pdf </a:t>
            </a:r>
          </a:p>
        </p:txBody>
      </p:sp>
      <p:pic>
        <p:nvPicPr>
          <p:cNvPr id="3" name="Picture 2"/>
          <p:cNvPicPr>
            <a:picLocks noChangeAspect="1"/>
          </p:cNvPicPr>
          <p:nvPr/>
        </p:nvPicPr>
        <p:blipFill>
          <a:blip r:embed="rId3"/>
          <a:stretch>
            <a:fillRect/>
          </a:stretch>
        </p:blipFill>
        <p:spPr>
          <a:xfrm>
            <a:off x="1484737" y="1638300"/>
            <a:ext cx="5717325" cy="3886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cause analysis #2:</a:t>
            </a:r>
            <a:br>
              <a:rPr lang="en-US" dirty="0"/>
            </a:br>
            <a:r>
              <a:rPr lang="en-US" dirty="0"/>
              <a:t>Technical flaw in plane</a:t>
            </a:r>
          </a:p>
        </p:txBody>
      </p:sp>
      <p:sp>
        <p:nvSpPr>
          <p:cNvPr id="3" name="Content Placeholder 2"/>
          <p:cNvSpPr>
            <a:spLocks noGrp="1"/>
          </p:cNvSpPr>
          <p:nvPr>
            <p:ph idx="1"/>
          </p:nvPr>
        </p:nvSpPr>
        <p:spPr/>
        <p:txBody>
          <a:bodyPr/>
          <a:lstStyle/>
          <a:p>
            <a:r>
              <a:rPr lang="en-US" sz="2400" dirty="0"/>
              <a:t>Why? Plane entered a severe left bank that plummeted it to the ground</a:t>
            </a:r>
          </a:p>
          <a:p>
            <a:r>
              <a:rPr lang="en-US" sz="2400" dirty="0"/>
              <a:t>Why? Slats on right wing were raised, but slats on left wing were retracted</a:t>
            </a:r>
          </a:p>
          <a:p>
            <a:r>
              <a:rPr lang="en-US" sz="2400" dirty="0"/>
              <a:t>Why? Engine loss severed hydraulic lines on left wing, leading to retraction of slats on left wing</a:t>
            </a:r>
          </a:p>
          <a:p>
            <a:r>
              <a:rPr lang="en-US" sz="2400" dirty="0"/>
              <a:t>Why? Wing slats rely on hydraulic pressure to remain raised</a:t>
            </a:r>
          </a:p>
          <a:p>
            <a:r>
              <a:rPr lang="en-US" sz="2400" dirty="0"/>
              <a:t>Why? There is no slat relief valve to prevent slat retraction in case of hydraulic damage</a:t>
            </a:r>
            <a:endParaRPr lang="en-US" sz="1800" dirty="0"/>
          </a:p>
          <a:p>
            <a:pPr marL="0" indent="0" algn="ctr">
              <a:buNone/>
            </a:pPr>
            <a:r>
              <a:rPr lang="en-US" sz="2400" b="1" dirty="0">
                <a:sym typeface="Wingdings" panose="05000000000000000000" pitchFamily="2" charset="2"/>
              </a:rPr>
              <a:t> Design problem, not human problem</a:t>
            </a:r>
            <a:endParaRPr lang="en-US" sz="2400" b="1" dirty="0"/>
          </a:p>
          <a:p>
            <a:endParaRPr lang="en-US" sz="18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10</a:t>
            </a:fld>
            <a:endParaRPr lang="en-GB"/>
          </a:p>
        </p:txBody>
      </p:sp>
    </p:spTree>
    <p:extLst>
      <p:ext uri="{BB962C8B-B14F-4D97-AF65-F5344CB8AC3E}">
        <p14:creationId xmlns:p14="http://schemas.microsoft.com/office/powerpoint/2010/main" val="841967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cause analysis #3:</a:t>
            </a:r>
            <a:br>
              <a:rPr lang="en-US" dirty="0"/>
            </a:br>
            <a:r>
              <a:rPr lang="en-US" dirty="0"/>
              <a:t>Poor cockpit design</a:t>
            </a:r>
          </a:p>
        </p:txBody>
      </p:sp>
      <p:sp>
        <p:nvSpPr>
          <p:cNvPr id="3" name="Content Placeholder 2"/>
          <p:cNvSpPr>
            <a:spLocks noGrp="1"/>
          </p:cNvSpPr>
          <p:nvPr>
            <p:ph idx="1"/>
          </p:nvPr>
        </p:nvSpPr>
        <p:spPr/>
        <p:txBody>
          <a:bodyPr/>
          <a:lstStyle/>
          <a:p>
            <a:r>
              <a:rPr lang="en-US" sz="1700" dirty="0"/>
              <a:t>Why? Plane entered a severe left bank that plummeted it to the ground</a:t>
            </a:r>
          </a:p>
          <a:p>
            <a:r>
              <a:rPr lang="en-US" sz="1700" dirty="0"/>
              <a:t>Why? There was not enough air speed to promote the necessary lift (Stall speed was at 159 knots with trimmed left wing)</a:t>
            </a:r>
          </a:p>
          <a:p>
            <a:r>
              <a:rPr lang="en-US" sz="1700" dirty="0"/>
              <a:t>Why? The pilots were climbing at “takeoff safety airspeed” (V2, 153 knots)</a:t>
            </a:r>
          </a:p>
          <a:p>
            <a:r>
              <a:rPr lang="en-US" sz="1700" dirty="0"/>
              <a:t>Why? Pilots were following standard procedure when an engine fails</a:t>
            </a:r>
          </a:p>
          <a:p>
            <a:r>
              <a:rPr lang="en-US" sz="1700" dirty="0"/>
              <a:t>Why? Pilots assumed they had lost an engine, but did not know they had lost the slats on left wing and that they were stalling</a:t>
            </a:r>
          </a:p>
          <a:p>
            <a:r>
              <a:rPr lang="en-US" sz="1700" dirty="0"/>
              <a:t>Why? Loss of hydraulics in left wing shut off instrumentation used to indicate slat status, and disabled stall warning system</a:t>
            </a:r>
          </a:p>
          <a:p>
            <a:r>
              <a:rPr lang="en-US" sz="1700" dirty="0"/>
              <a:t>Why? Hydraulic lines powered those instruments and warning systems, and the pilots did not switch to back-up power</a:t>
            </a:r>
          </a:p>
          <a:p>
            <a:r>
              <a:rPr lang="en-US" sz="1700" dirty="0"/>
              <a:t>Why? There was little time, and switching to back-up power would have required pilot to get out of seat, turn around, locate switch behind him, and turn it on</a:t>
            </a:r>
          </a:p>
          <a:p>
            <a:pPr marL="0" indent="0">
              <a:buNone/>
            </a:pPr>
            <a:r>
              <a:rPr lang="en-US" sz="1700" b="1" dirty="0">
                <a:sym typeface="Wingdings" panose="05000000000000000000" pitchFamily="2" charset="2"/>
              </a:rPr>
              <a:t> Design problem, not human problem</a:t>
            </a:r>
            <a:endParaRPr lang="en-US" sz="1700" b="1" dirty="0"/>
          </a:p>
          <a:p>
            <a:endParaRPr lang="en-US" sz="18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11</a:t>
            </a:fld>
            <a:endParaRPr lang="en-GB"/>
          </a:p>
        </p:txBody>
      </p:sp>
    </p:spTree>
    <p:extLst>
      <p:ext uri="{BB962C8B-B14F-4D97-AF65-F5344CB8AC3E}">
        <p14:creationId xmlns:p14="http://schemas.microsoft.com/office/powerpoint/2010/main" val="2519337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Epilogue of Flight AA 271 Root Cause Analysis</a:t>
            </a:r>
          </a:p>
        </p:txBody>
      </p:sp>
      <p:sp>
        <p:nvSpPr>
          <p:cNvPr id="3" name="Content Placeholder 2"/>
          <p:cNvSpPr>
            <a:spLocks noGrp="1"/>
          </p:cNvSpPr>
          <p:nvPr>
            <p:ph idx="1"/>
          </p:nvPr>
        </p:nvSpPr>
        <p:spPr>
          <a:xfrm>
            <a:off x="152400" y="1585119"/>
            <a:ext cx="8839200" cy="4751387"/>
          </a:xfrm>
        </p:spPr>
        <p:txBody>
          <a:bodyPr/>
          <a:lstStyle/>
          <a:p>
            <a:r>
              <a:rPr lang="en-US" sz="2100" dirty="0"/>
              <a:t>DC-10’s grounded for one month after accident</a:t>
            </a:r>
          </a:p>
          <a:p>
            <a:r>
              <a:rPr lang="en-US" sz="2100" dirty="0"/>
              <a:t>Key changes implemented</a:t>
            </a:r>
          </a:p>
          <a:p>
            <a:pPr lvl="1"/>
            <a:r>
              <a:rPr lang="en-US" sz="2100" dirty="0"/>
              <a:t>Engine maintenance procedure must be followed to the letter</a:t>
            </a:r>
          </a:p>
          <a:p>
            <a:pPr lvl="1"/>
            <a:r>
              <a:rPr lang="en-US" sz="2100" dirty="0"/>
              <a:t>Installation of slat relief valves to keep slats open in event of hydraulic failure</a:t>
            </a:r>
          </a:p>
          <a:p>
            <a:pPr lvl="1"/>
            <a:r>
              <a:rPr lang="en-US" sz="2100" dirty="0"/>
              <a:t>Installation of hydraulic shutoff valves to isolate hydraulic ruptures</a:t>
            </a:r>
          </a:p>
          <a:p>
            <a:pPr lvl="1"/>
            <a:r>
              <a:rPr lang="en-US" sz="2100" dirty="0"/>
              <a:t>Require instrumentation and warning systems to be powered automatically by multiple engines in case of failure</a:t>
            </a:r>
          </a:p>
          <a:p>
            <a:r>
              <a:rPr lang="en-US" sz="2100" dirty="0"/>
              <a:t>DC-10 never experienced an accident like this again, and went on to safely serve aviation industry for decades</a:t>
            </a:r>
          </a:p>
        </p:txBody>
      </p:sp>
      <p:sp>
        <p:nvSpPr>
          <p:cNvPr id="4" name="Slide Number Placeholder 3"/>
          <p:cNvSpPr>
            <a:spLocks noGrp="1"/>
          </p:cNvSpPr>
          <p:nvPr>
            <p:ph type="sldNum" sz="quarter" idx="10"/>
          </p:nvPr>
        </p:nvSpPr>
        <p:spPr/>
        <p:txBody>
          <a:bodyPr/>
          <a:lstStyle/>
          <a:p>
            <a:fld id="{D3612ABD-40C9-418A-A056-70C86155DF51}" type="slidenum">
              <a:rPr lang="en-GB" smtClean="0"/>
              <a:pPr/>
              <a:t>12</a:t>
            </a:fld>
            <a:endParaRPr lang="en-GB"/>
          </a:p>
        </p:txBody>
      </p:sp>
    </p:spTree>
    <p:extLst>
      <p:ext uri="{BB962C8B-B14F-4D97-AF65-F5344CB8AC3E}">
        <p14:creationId xmlns:p14="http://schemas.microsoft.com/office/powerpoint/2010/main" val="4240240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Human Error</a:t>
            </a:r>
            <a:br>
              <a:rPr lang="en-US" sz="3200" dirty="0"/>
            </a:br>
            <a:r>
              <a:rPr lang="en-US" sz="3200" dirty="0"/>
              <a:t>(Norman 5)</a:t>
            </a:r>
            <a:endParaRPr lang="en-US" sz="3200"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a:t>Key topics/questions for this lecture</a:t>
            </a:r>
          </a:p>
          <a:p>
            <a:pPr marL="744538" indent="-744538">
              <a:buFont typeface="+mj-lt"/>
              <a:buAutoNum type="arabicPeriod"/>
            </a:pPr>
            <a:r>
              <a:rPr lang="en-US" dirty="0">
                <a:solidFill>
                  <a:schemeClr val="bg1">
                    <a:lumMod val="75000"/>
                  </a:schemeClr>
                </a:solidFill>
              </a:rPr>
              <a:t>To err is human; stop blaming us!</a:t>
            </a:r>
          </a:p>
          <a:p>
            <a:pPr marL="744538" indent="-744538">
              <a:buFont typeface="+mj-lt"/>
              <a:buAutoNum type="arabicPeriod"/>
            </a:pPr>
            <a:r>
              <a:rPr lang="en-US" dirty="0">
                <a:solidFill>
                  <a:schemeClr val="bg1">
                    <a:lumMod val="75000"/>
                  </a:schemeClr>
                </a:solidFill>
              </a:rPr>
              <a:t>Root cause analysis: A case study in commercial aviation</a:t>
            </a:r>
          </a:p>
          <a:p>
            <a:pPr marL="744538" indent="-744538">
              <a:buFont typeface="+mj-lt"/>
              <a:buAutoNum type="arabicPeriod"/>
            </a:pPr>
            <a:r>
              <a:rPr lang="en-US" dirty="0"/>
              <a:t>Errors: Slips and mistakes</a:t>
            </a:r>
          </a:p>
          <a:p>
            <a:pPr marL="744538" indent="-744538">
              <a:buFont typeface="+mj-lt"/>
              <a:buAutoNum type="arabicPeriod"/>
            </a:pPr>
            <a:r>
              <a:rPr lang="en-US" dirty="0"/>
              <a:t>Designing for error</a:t>
            </a:r>
          </a:p>
          <a:p>
            <a:pPr marL="744538" indent="-744538">
              <a:buFont typeface="+mj-lt"/>
              <a:buAutoNum type="arabicPeriod"/>
            </a:pPr>
            <a:r>
              <a:rPr lang="en-US" dirty="0"/>
              <a:t>Design </a:t>
            </a:r>
            <a:r>
              <a:rPr lang="en-US" dirty="0" err="1"/>
              <a:t>crits</a:t>
            </a:r>
            <a:r>
              <a:rPr lang="en-US" dirty="0"/>
              <a:t> of IA#4</a:t>
            </a:r>
          </a:p>
          <a:p>
            <a:pPr marL="0" indent="0">
              <a:buNone/>
            </a:pPr>
            <a:endParaRPr lang="en-US" dirty="0"/>
          </a:p>
          <a:p>
            <a:pPr marL="744538" indent="-744538">
              <a:buFont typeface="+mj-lt"/>
              <a:buAutoNum type="arabicPeriod"/>
            </a:pPr>
            <a:endParaRPr lang="en-US" dirty="0"/>
          </a:p>
          <a:p>
            <a:pPr marL="744538" indent="-744538">
              <a:buFont typeface="+mj-lt"/>
              <a:buAutoNum type="arabicPeriod"/>
            </a:pPr>
            <a:endParaRPr lang="en-US" dirty="0"/>
          </a:p>
        </p:txBody>
      </p:sp>
    </p:spTree>
    <p:extLst>
      <p:ext uri="{BB962C8B-B14F-4D97-AF65-F5344CB8AC3E}">
        <p14:creationId xmlns:p14="http://schemas.microsoft.com/office/powerpoint/2010/main" val="1124441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Question 1</a:t>
            </a:r>
          </a:p>
        </p:txBody>
      </p:sp>
      <p:sp>
        <p:nvSpPr>
          <p:cNvPr id="3" name="Content Placeholder 2"/>
          <p:cNvSpPr>
            <a:spLocks noGrp="1"/>
          </p:cNvSpPr>
          <p:nvPr>
            <p:ph idx="1"/>
          </p:nvPr>
        </p:nvSpPr>
        <p:spPr/>
        <p:txBody>
          <a:bodyPr/>
          <a:lstStyle/>
          <a:p>
            <a:pPr marL="0" indent="0">
              <a:buNone/>
            </a:pPr>
            <a:r>
              <a:rPr lang="en-US" dirty="0"/>
              <a:t>When you commit a </a:t>
            </a:r>
            <a:r>
              <a:rPr lang="en-US" i="1" dirty="0"/>
              <a:t>slip</a:t>
            </a:r>
            <a:r>
              <a:rPr lang="en-US" dirty="0"/>
              <a:t>, your goal is 	</a:t>
            </a:r>
            <a:r>
              <a:rPr lang="en-US" u="sng" dirty="0"/>
              <a:t>			</a:t>
            </a:r>
            <a:r>
              <a:rPr lang="en-US" dirty="0"/>
              <a:t>. When you commit a </a:t>
            </a:r>
            <a:r>
              <a:rPr lang="en-US" i="1" dirty="0"/>
              <a:t>mistake</a:t>
            </a:r>
            <a:r>
              <a:rPr lang="en-US" dirty="0"/>
              <a:t>, your goal is </a:t>
            </a:r>
            <a:r>
              <a:rPr lang="en-US" u="sng" dirty="0"/>
              <a:t>			</a:t>
            </a:r>
            <a:r>
              <a:rPr lang="en-US" dirty="0"/>
              <a:t>. </a:t>
            </a:r>
          </a:p>
          <a:p>
            <a:pPr marL="514350" indent="-514350">
              <a:buAutoNum type="alphaUcPeriod"/>
            </a:pPr>
            <a:r>
              <a:rPr lang="en-US" dirty="0"/>
              <a:t>Correct, correct</a:t>
            </a:r>
          </a:p>
          <a:p>
            <a:pPr marL="514350" indent="-514350">
              <a:buAutoNum type="alphaUcPeriod"/>
            </a:pPr>
            <a:r>
              <a:rPr lang="en-US" dirty="0"/>
              <a:t>Incorrect, correct</a:t>
            </a:r>
          </a:p>
          <a:p>
            <a:pPr marL="514350" indent="-514350">
              <a:buAutoNum type="alphaUcPeriod"/>
            </a:pPr>
            <a:r>
              <a:rPr lang="en-US" dirty="0"/>
              <a:t>Correct, incorrect</a:t>
            </a:r>
          </a:p>
          <a:p>
            <a:pPr marL="514350" indent="-514350">
              <a:buAutoNum type="alphaUcPeriod"/>
            </a:pPr>
            <a:r>
              <a:rPr lang="en-US" dirty="0"/>
              <a:t>Incorrect, incorrect</a:t>
            </a:r>
          </a:p>
        </p:txBody>
      </p:sp>
      <p:sp>
        <p:nvSpPr>
          <p:cNvPr id="4" name="Slide Number Placeholder 3"/>
          <p:cNvSpPr>
            <a:spLocks noGrp="1"/>
          </p:cNvSpPr>
          <p:nvPr>
            <p:ph type="sldNum" sz="quarter" idx="10"/>
          </p:nvPr>
        </p:nvSpPr>
        <p:spPr/>
        <p:txBody>
          <a:bodyPr/>
          <a:lstStyle/>
          <a:p>
            <a:fld id="{D3612ABD-40C9-418A-A056-70C86155DF51}" type="slidenum">
              <a:rPr lang="en-GB" smtClean="0"/>
              <a:pPr/>
              <a:t>14</a:t>
            </a:fld>
            <a:endParaRPr lang="en-GB"/>
          </a:p>
        </p:txBody>
      </p:sp>
    </p:spTree>
    <p:extLst>
      <p:ext uri="{BB962C8B-B14F-4D97-AF65-F5344CB8AC3E}">
        <p14:creationId xmlns:p14="http://schemas.microsoft.com/office/powerpoint/2010/main" val="3449426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difference between slips and mistakes</a:t>
            </a:r>
          </a:p>
        </p:txBody>
      </p:sp>
      <p:sp>
        <p:nvSpPr>
          <p:cNvPr id="3" name="Content Placeholder 2"/>
          <p:cNvSpPr>
            <a:spLocks noGrp="1"/>
          </p:cNvSpPr>
          <p:nvPr>
            <p:ph idx="1"/>
          </p:nvPr>
        </p:nvSpPr>
        <p:spPr>
          <a:xfrm>
            <a:off x="152400" y="1671638"/>
            <a:ext cx="4495800" cy="4652962"/>
          </a:xfrm>
        </p:spPr>
        <p:txBody>
          <a:bodyPr/>
          <a:lstStyle/>
          <a:p>
            <a:r>
              <a:rPr lang="en-US" u="sng" dirty="0"/>
              <a:t>Slips</a:t>
            </a:r>
            <a:r>
              <a:rPr lang="en-US" dirty="0"/>
              <a:t>: Goal is correct, but execution is flawed</a:t>
            </a:r>
          </a:p>
          <a:p>
            <a:pPr marL="0" indent="0">
              <a:buNone/>
            </a:pPr>
            <a:endParaRPr lang="en-US" dirty="0"/>
          </a:p>
          <a:p>
            <a:r>
              <a:rPr lang="en-US" u="sng" dirty="0"/>
              <a:t>Mistakes</a:t>
            </a:r>
            <a:r>
              <a:rPr lang="en-US" dirty="0"/>
              <a:t>: Goal or plan is incorrect</a:t>
            </a:r>
          </a:p>
        </p:txBody>
      </p:sp>
      <p:sp>
        <p:nvSpPr>
          <p:cNvPr id="4" name="Slide Number Placeholder 3"/>
          <p:cNvSpPr>
            <a:spLocks noGrp="1"/>
          </p:cNvSpPr>
          <p:nvPr>
            <p:ph type="sldNum" sz="quarter" idx="10"/>
          </p:nvPr>
        </p:nvSpPr>
        <p:spPr/>
        <p:txBody>
          <a:bodyPr/>
          <a:lstStyle/>
          <a:p>
            <a:fld id="{D3612ABD-40C9-418A-A056-70C86155DF51}" type="slidenum">
              <a:rPr lang="en-GB" smtClean="0"/>
              <a:pPr/>
              <a:t>15</a:t>
            </a:fld>
            <a:endParaRPr lang="en-GB"/>
          </a:p>
        </p:txBody>
      </p:sp>
      <p:pic>
        <p:nvPicPr>
          <p:cNvPr id="5" name="Picture 4"/>
          <p:cNvPicPr>
            <a:picLocks noChangeAspect="1"/>
          </p:cNvPicPr>
          <p:nvPr/>
        </p:nvPicPr>
        <p:blipFill>
          <a:blip r:embed="rId2"/>
          <a:stretch>
            <a:fillRect/>
          </a:stretch>
        </p:blipFill>
        <p:spPr>
          <a:xfrm>
            <a:off x="4800600" y="2016125"/>
            <a:ext cx="3966725" cy="3787775"/>
          </a:xfrm>
          <a:prstGeom prst="rect">
            <a:avLst/>
          </a:prstGeom>
        </p:spPr>
      </p:pic>
    </p:spTree>
    <p:extLst>
      <p:ext uri="{BB962C8B-B14F-4D97-AF65-F5344CB8AC3E}">
        <p14:creationId xmlns:p14="http://schemas.microsoft.com/office/powerpoint/2010/main" val="3830398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Slips involve a faulty action or memory lapse</a:t>
            </a:r>
          </a:p>
        </p:txBody>
      </p:sp>
      <p:sp>
        <p:nvSpPr>
          <p:cNvPr id="3" name="Content Placeholder 2"/>
          <p:cNvSpPr>
            <a:spLocks noGrp="1"/>
          </p:cNvSpPr>
          <p:nvPr>
            <p:ph idx="1"/>
          </p:nvPr>
        </p:nvSpPr>
        <p:spPr>
          <a:xfrm>
            <a:off x="152400" y="1596231"/>
            <a:ext cx="8839200" cy="4652962"/>
          </a:xfrm>
        </p:spPr>
        <p:txBody>
          <a:bodyPr/>
          <a:lstStyle/>
          <a:p>
            <a:r>
              <a:rPr lang="en-US" u="sng" dirty="0"/>
              <a:t>Action based</a:t>
            </a:r>
            <a:endParaRPr lang="en-US" dirty="0"/>
          </a:p>
          <a:p>
            <a:pPr lvl="1"/>
            <a:r>
              <a:rPr lang="en-US" dirty="0"/>
              <a:t>You moved your hand to type a “y,” but hit the “u” key instead</a:t>
            </a:r>
          </a:p>
          <a:p>
            <a:pPr lvl="1"/>
            <a:r>
              <a:rPr lang="en-US" dirty="0"/>
              <a:t>You bump the mouse when trying to grab it, shifting the cursor to the right</a:t>
            </a:r>
          </a:p>
          <a:p>
            <a:r>
              <a:rPr lang="en-US" u="sng" dirty="0"/>
              <a:t>Memory-based</a:t>
            </a:r>
          </a:p>
          <a:p>
            <a:pPr lvl="1"/>
            <a:r>
              <a:rPr lang="en-US" dirty="0"/>
              <a:t>You forgot to turn down the heat before bed</a:t>
            </a:r>
          </a:p>
          <a:p>
            <a:pPr lvl="1"/>
            <a:r>
              <a:rPr lang="en-US" dirty="0"/>
              <a:t>You forget to save a copy of a file to another drive before exiting the program</a:t>
            </a:r>
          </a:p>
        </p:txBody>
      </p:sp>
      <p:sp>
        <p:nvSpPr>
          <p:cNvPr id="4" name="Slide Number Placeholder 3"/>
          <p:cNvSpPr>
            <a:spLocks noGrp="1"/>
          </p:cNvSpPr>
          <p:nvPr>
            <p:ph type="sldNum" sz="quarter" idx="10"/>
          </p:nvPr>
        </p:nvSpPr>
        <p:spPr/>
        <p:txBody>
          <a:bodyPr/>
          <a:lstStyle/>
          <a:p>
            <a:fld id="{D3612ABD-40C9-418A-A056-70C86155DF51}" type="slidenum">
              <a:rPr lang="en-GB" smtClean="0"/>
              <a:pPr/>
              <a:t>16</a:t>
            </a:fld>
            <a:endParaRPr lang="en-GB"/>
          </a:p>
        </p:txBody>
      </p:sp>
    </p:spTree>
    <p:extLst>
      <p:ext uri="{BB962C8B-B14F-4D97-AF65-F5344CB8AC3E}">
        <p14:creationId xmlns:p14="http://schemas.microsoft.com/office/powerpoint/2010/main" val="1890046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Mistakes involve a wrong goal or plan</a:t>
            </a:r>
          </a:p>
        </p:txBody>
      </p:sp>
      <p:sp>
        <p:nvSpPr>
          <p:cNvPr id="3" name="Content Placeholder 2"/>
          <p:cNvSpPr>
            <a:spLocks noGrp="1"/>
          </p:cNvSpPr>
          <p:nvPr>
            <p:ph idx="1"/>
          </p:nvPr>
        </p:nvSpPr>
        <p:spPr>
          <a:xfrm>
            <a:off x="152400" y="1608931"/>
            <a:ext cx="8839200" cy="4814094"/>
          </a:xfrm>
        </p:spPr>
        <p:txBody>
          <a:bodyPr/>
          <a:lstStyle/>
          <a:p>
            <a:r>
              <a:rPr lang="en-US" sz="2200" u="sng" dirty="0"/>
              <a:t>Rule-based</a:t>
            </a:r>
            <a:r>
              <a:rPr lang="en-US" sz="2200" dirty="0"/>
              <a:t>: Correct diagnosis of situation, but wrong course of action</a:t>
            </a:r>
          </a:p>
          <a:p>
            <a:pPr lvl="1"/>
            <a:r>
              <a:rPr lang="en-US" sz="2000" dirty="0"/>
              <a:t>In Flight AA 191 case study, maintenance crews correctly diagnosed engine problem, but applied wrong maintenance procedure</a:t>
            </a:r>
          </a:p>
          <a:p>
            <a:r>
              <a:rPr lang="en-US" sz="2200" u="sng" dirty="0"/>
              <a:t>Knowledge-based</a:t>
            </a:r>
            <a:r>
              <a:rPr lang="en-US" sz="2200" dirty="0"/>
              <a:t>: Incorrect diagnosis of situation leads to wrong course of action</a:t>
            </a:r>
          </a:p>
          <a:p>
            <a:pPr lvl="1"/>
            <a:r>
              <a:rPr lang="en-US" sz="2000" dirty="0"/>
              <a:t>In Flight AA 191 case study, pilots (incorrectly) diagnosed situation as left engine failure, and applied prescribed procedure</a:t>
            </a:r>
          </a:p>
          <a:p>
            <a:r>
              <a:rPr lang="en-US" sz="2200" u="sng" dirty="0"/>
              <a:t>Memory lapse</a:t>
            </a:r>
            <a:r>
              <a:rPr lang="en-US" sz="2200" dirty="0"/>
              <a:t>: Goals, plans, or evaluation steps forgotten</a:t>
            </a:r>
          </a:p>
          <a:p>
            <a:pPr lvl="1"/>
            <a:r>
              <a:rPr lang="en-US" sz="1800" dirty="0"/>
              <a:t>Two flights in early 1990s crashed on take-off because pilots did not complete take-off checklist prior to takeoff; they had been distracted by last-minute runway changes due to weather</a:t>
            </a:r>
          </a:p>
        </p:txBody>
      </p:sp>
      <p:sp>
        <p:nvSpPr>
          <p:cNvPr id="4" name="Slide Number Placeholder 3"/>
          <p:cNvSpPr>
            <a:spLocks noGrp="1"/>
          </p:cNvSpPr>
          <p:nvPr>
            <p:ph type="sldNum" sz="quarter" idx="10"/>
          </p:nvPr>
        </p:nvSpPr>
        <p:spPr/>
        <p:txBody>
          <a:bodyPr/>
          <a:lstStyle/>
          <a:p>
            <a:fld id="{D3612ABD-40C9-418A-A056-70C86155DF51}" type="slidenum">
              <a:rPr lang="en-GB" smtClean="0"/>
              <a:pPr/>
              <a:t>17</a:t>
            </a:fld>
            <a:endParaRPr lang="en-GB" dirty="0"/>
          </a:p>
        </p:txBody>
      </p:sp>
    </p:spTree>
    <p:extLst>
      <p:ext uri="{BB962C8B-B14F-4D97-AF65-F5344CB8AC3E}">
        <p14:creationId xmlns:p14="http://schemas.microsoft.com/office/powerpoint/2010/main" val="1988615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Question 2 (Applied)</a:t>
            </a:r>
          </a:p>
        </p:txBody>
      </p:sp>
      <p:sp>
        <p:nvSpPr>
          <p:cNvPr id="3" name="Content Placeholder 2"/>
          <p:cNvSpPr>
            <a:spLocks noGrp="1"/>
          </p:cNvSpPr>
          <p:nvPr>
            <p:ph idx="1"/>
          </p:nvPr>
        </p:nvSpPr>
        <p:spPr/>
        <p:txBody>
          <a:bodyPr/>
          <a:lstStyle/>
          <a:p>
            <a:pPr marL="0" indent="0">
              <a:buNone/>
            </a:pPr>
            <a:r>
              <a:rPr lang="en-US" dirty="0"/>
              <a:t>In AA Flight 191 accident, the pilot diagnosed problem as engine failure, and applied the prescribed procedure (“maintain  climb at 153 knots). The plane crashed soon thereafter.</a:t>
            </a:r>
          </a:p>
          <a:p>
            <a:pPr marL="0" indent="0">
              <a:buNone/>
            </a:pPr>
            <a:r>
              <a:rPr lang="en-US" dirty="0"/>
              <a:t>What kind of mistake did the pilot make?</a:t>
            </a:r>
          </a:p>
          <a:p>
            <a:pPr marL="514350" indent="-514350">
              <a:buAutoNum type="alphaUcPeriod"/>
            </a:pPr>
            <a:r>
              <a:rPr lang="en-US" dirty="0"/>
              <a:t>Rule-based</a:t>
            </a:r>
          </a:p>
          <a:p>
            <a:pPr marL="514350" indent="-514350">
              <a:buAutoNum type="alphaUcPeriod"/>
            </a:pPr>
            <a:r>
              <a:rPr lang="en-US" dirty="0"/>
              <a:t>Knowledge-based</a:t>
            </a:r>
          </a:p>
          <a:p>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18</a:t>
            </a:fld>
            <a:endParaRPr lang="en-GB"/>
          </a:p>
        </p:txBody>
      </p:sp>
    </p:spTree>
    <p:extLst>
      <p:ext uri="{BB962C8B-B14F-4D97-AF65-F5344CB8AC3E}">
        <p14:creationId xmlns:p14="http://schemas.microsoft.com/office/powerpoint/2010/main" val="2145459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Question 3</a:t>
            </a:r>
          </a:p>
        </p:txBody>
      </p:sp>
      <p:sp>
        <p:nvSpPr>
          <p:cNvPr id="3" name="Content Placeholder 2"/>
          <p:cNvSpPr>
            <a:spLocks noGrp="1"/>
          </p:cNvSpPr>
          <p:nvPr>
            <p:ph idx="1"/>
          </p:nvPr>
        </p:nvSpPr>
        <p:spPr/>
        <p:txBody>
          <a:bodyPr/>
          <a:lstStyle/>
          <a:p>
            <a:pPr marL="0" indent="0">
              <a:buNone/>
            </a:pPr>
            <a:r>
              <a:rPr lang="en-US" dirty="0"/>
              <a:t>In what steps do </a:t>
            </a:r>
            <a:r>
              <a:rPr lang="en-US" i="1" dirty="0"/>
              <a:t>slips </a:t>
            </a:r>
            <a:r>
              <a:rPr lang="en-US" dirty="0"/>
              <a:t>occur in the Seven Stages of Action model?</a:t>
            </a:r>
          </a:p>
          <a:p>
            <a:pPr marL="514350" indent="-514350">
              <a:buAutoNum type="alphaUcPeriod"/>
            </a:pPr>
            <a:r>
              <a:rPr lang="en-US" dirty="0"/>
              <a:t>Plan, Compare</a:t>
            </a:r>
          </a:p>
          <a:p>
            <a:pPr marL="514350" indent="-514350">
              <a:buAutoNum type="alphaUcPeriod"/>
            </a:pPr>
            <a:r>
              <a:rPr lang="en-US" dirty="0"/>
              <a:t>Specify, Perform</a:t>
            </a:r>
          </a:p>
          <a:p>
            <a:pPr marL="514350" indent="-514350">
              <a:buAutoNum type="alphaUcPeriod"/>
            </a:pPr>
            <a:r>
              <a:rPr lang="en-US" dirty="0"/>
              <a:t>Perceive, Interpret</a:t>
            </a:r>
          </a:p>
          <a:p>
            <a:pPr marL="514350" indent="-514350">
              <a:buAutoNum type="alphaUcPeriod"/>
            </a:pPr>
            <a:r>
              <a:rPr lang="en-US" dirty="0"/>
              <a:t>Specify, Perform, Perceive, Interpret</a:t>
            </a:r>
          </a:p>
          <a:p>
            <a:pPr marL="514350" indent="-514350">
              <a:buAutoNum type="alphaUcPeriod"/>
            </a:pPr>
            <a:r>
              <a:rPr lang="en-US" dirty="0"/>
              <a:t>All of the above</a:t>
            </a:r>
          </a:p>
          <a:p>
            <a:pPr marL="514350" indent="-514350">
              <a:buAutoNum type="alphaUcPeriod"/>
            </a:pP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19</a:t>
            </a:fld>
            <a:endParaRPr lang="en-GB"/>
          </a:p>
        </p:txBody>
      </p:sp>
    </p:spTree>
    <p:extLst>
      <p:ext uri="{BB962C8B-B14F-4D97-AF65-F5344CB8AC3E}">
        <p14:creationId xmlns:p14="http://schemas.microsoft.com/office/powerpoint/2010/main" val="251355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tend to blame humans, not technology</a:t>
            </a:r>
          </a:p>
        </p:txBody>
      </p:sp>
      <p:sp>
        <p:nvSpPr>
          <p:cNvPr id="3" name="Content Placeholder 2"/>
          <p:cNvSpPr>
            <a:spLocks noGrp="1"/>
          </p:cNvSpPr>
          <p:nvPr>
            <p:ph idx="1"/>
          </p:nvPr>
        </p:nvSpPr>
        <p:spPr/>
        <p:txBody>
          <a:bodyPr/>
          <a:lstStyle/>
          <a:p>
            <a:pPr marL="0" indent="0">
              <a:buNone/>
            </a:pPr>
            <a:r>
              <a:rPr lang="en-US" sz="2400" dirty="0"/>
              <a:t>“When a bridge collapses, we analyze the incident to find the causes of the collapse and reformulate the design rules to ensure that form of accident will never happen again. When we discover that electronic equipment is malfunctioning because it is responding to unavoidable electrical noise, we redesign the circuits to be more tolerant of the noise. But when an accident is thought to be caused by people, we blame them and then continue to do things just as we have always done.</a:t>
            </a:r>
          </a:p>
          <a:p>
            <a:pPr marL="0" indent="0" algn="r">
              <a:buNone/>
            </a:pPr>
            <a:r>
              <a:rPr lang="en-US" sz="2400" dirty="0"/>
              <a:t>--Norman, Ch. 5</a:t>
            </a:r>
          </a:p>
          <a:p>
            <a:pPr marL="0" indent="0">
              <a:buNone/>
            </a:pPr>
            <a:endParaRPr lang="en-US" sz="20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2</a:t>
            </a:fld>
            <a:endParaRPr lang="en-GB"/>
          </a:p>
        </p:txBody>
      </p:sp>
    </p:spTree>
    <p:extLst>
      <p:ext uri="{BB962C8B-B14F-4D97-AF65-F5344CB8AC3E}">
        <p14:creationId xmlns:p14="http://schemas.microsoft.com/office/powerpoint/2010/main" val="1303169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Question 4</a:t>
            </a:r>
          </a:p>
        </p:txBody>
      </p:sp>
      <p:sp>
        <p:nvSpPr>
          <p:cNvPr id="3" name="Content Placeholder 2"/>
          <p:cNvSpPr>
            <a:spLocks noGrp="1"/>
          </p:cNvSpPr>
          <p:nvPr>
            <p:ph idx="1"/>
          </p:nvPr>
        </p:nvSpPr>
        <p:spPr/>
        <p:txBody>
          <a:bodyPr/>
          <a:lstStyle/>
          <a:p>
            <a:pPr marL="0" indent="0">
              <a:buNone/>
            </a:pPr>
            <a:r>
              <a:rPr lang="en-US" dirty="0"/>
              <a:t>In what steps do </a:t>
            </a:r>
            <a:r>
              <a:rPr lang="en-US" i="1" dirty="0"/>
              <a:t>mistakes </a:t>
            </a:r>
            <a:r>
              <a:rPr lang="en-US" dirty="0"/>
              <a:t>occur in the Seven Stages of Action model?</a:t>
            </a:r>
          </a:p>
          <a:p>
            <a:pPr marL="514350" indent="-514350">
              <a:buAutoNum type="alphaUcPeriod"/>
            </a:pPr>
            <a:r>
              <a:rPr lang="en-US" dirty="0"/>
              <a:t>Plan, Compare</a:t>
            </a:r>
          </a:p>
          <a:p>
            <a:pPr marL="514350" indent="-514350">
              <a:buAutoNum type="alphaUcPeriod"/>
            </a:pPr>
            <a:r>
              <a:rPr lang="en-US" dirty="0"/>
              <a:t>Specify, Perform</a:t>
            </a:r>
          </a:p>
          <a:p>
            <a:pPr marL="514350" indent="-514350">
              <a:buAutoNum type="alphaUcPeriod"/>
            </a:pPr>
            <a:r>
              <a:rPr lang="en-US" dirty="0"/>
              <a:t>Perceive, Interpret</a:t>
            </a:r>
          </a:p>
          <a:p>
            <a:pPr marL="514350" indent="-514350">
              <a:buAutoNum type="alphaUcPeriod"/>
            </a:pPr>
            <a:r>
              <a:rPr lang="en-US" dirty="0"/>
              <a:t>Specify, Perform, Perceive, Interpret</a:t>
            </a:r>
          </a:p>
          <a:p>
            <a:pPr marL="514350" indent="-514350">
              <a:buAutoNum type="alphaUcPeriod"/>
            </a:pPr>
            <a:r>
              <a:rPr lang="en-US" dirty="0"/>
              <a:t>All of the above</a:t>
            </a:r>
          </a:p>
          <a:p>
            <a:pPr marL="514350" indent="-514350">
              <a:buAutoNum type="alphaUcPeriod"/>
            </a:pP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20</a:t>
            </a:fld>
            <a:endParaRPr lang="en-GB"/>
          </a:p>
        </p:txBody>
      </p:sp>
    </p:spTree>
    <p:extLst>
      <p:ext uri="{BB962C8B-B14F-4D97-AF65-F5344CB8AC3E}">
        <p14:creationId xmlns:p14="http://schemas.microsoft.com/office/powerpoint/2010/main" val="2506127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Slips and mistakes can be situated in stages of action model</a:t>
            </a:r>
          </a:p>
        </p:txBody>
      </p:sp>
      <p:sp>
        <p:nvSpPr>
          <p:cNvPr id="4" name="Slide Number Placeholder 3"/>
          <p:cNvSpPr>
            <a:spLocks noGrp="1"/>
          </p:cNvSpPr>
          <p:nvPr>
            <p:ph type="sldNum" sz="quarter" idx="10"/>
          </p:nvPr>
        </p:nvSpPr>
        <p:spPr/>
        <p:txBody>
          <a:bodyPr/>
          <a:lstStyle/>
          <a:p>
            <a:fld id="{D3612ABD-40C9-418A-A056-70C86155DF51}" type="slidenum">
              <a:rPr lang="en-GB" smtClean="0"/>
              <a:pPr/>
              <a:t>21</a:t>
            </a:fld>
            <a:endParaRPr lang="en-GB"/>
          </a:p>
        </p:txBody>
      </p:sp>
      <p:pic>
        <p:nvPicPr>
          <p:cNvPr id="5" name="Picture 4"/>
          <p:cNvPicPr>
            <a:picLocks noChangeAspect="1"/>
          </p:cNvPicPr>
          <p:nvPr/>
        </p:nvPicPr>
        <p:blipFill>
          <a:blip r:embed="rId3"/>
          <a:stretch>
            <a:fillRect/>
          </a:stretch>
        </p:blipFill>
        <p:spPr>
          <a:xfrm>
            <a:off x="307975" y="1615567"/>
            <a:ext cx="3886200" cy="3938016"/>
          </a:xfrm>
          <a:prstGeom prst="rect">
            <a:avLst/>
          </a:prstGeom>
        </p:spPr>
      </p:pic>
      <p:pic>
        <p:nvPicPr>
          <p:cNvPr id="6" name="Picture 5"/>
          <p:cNvPicPr>
            <a:picLocks noChangeAspect="1"/>
          </p:cNvPicPr>
          <p:nvPr/>
        </p:nvPicPr>
        <p:blipFill>
          <a:blip r:embed="rId4"/>
          <a:stretch>
            <a:fillRect/>
          </a:stretch>
        </p:blipFill>
        <p:spPr>
          <a:xfrm>
            <a:off x="4956175" y="1615567"/>
            <a:ext cx="3848516" cy="3938016"/>
          </a:xfrm>
          <a:prstGeom prst="rect">
            <a:avLst/>
          </a:prstGeom>
        </p:spPr>
      </p:pic>
      <p:sp>
        <p:nvSpPr>
          <p:cNvPr id="7" name="TextBox 6"/>
          <p:cNvSpPr txBox="1"/>
          <p:nvPr/>
        </p:nvSpPr>
        <p:spPr>
          <a:xfrm>
            <a:off x="269875" y="5557956"/>
            <a:ext cx="3962400" cy="830997"/>
          </a:xfrm>
          <a:prstGeom prst="rect">
            <a:avLst/>
          </a:prstGeom>
          <a:noFill/>
        </p:spPr>
        <p:txBody>
          <a:bodyPr wrap="square" rtlCol="0">
            <a:spAutoFit/>
          </a:bodyPr>
          <a:lstStyle/>
          <a:p>
            <a:pPr algn="ctr">
              <a:buNone/>
            </a:pPr>
            <a:r>
              <a:rPr lang="en-US" dirty="0"/>
              <a:t>Slips and Mistakes are in the steps</a:t>
            </a:r>
          </a:p>
        </p:txBody>
      </p:sp>
      <p:sp>
        <p:nvSpPr>
          <p:cNvPr id="9" name="TextBox 8"/>
          <p:cNvSpPr txBox="1"/>
          <p:nvPr/>
        </p:nvSpPr>
        <p:spPr>
          <a:xfrm>
            <a:off x="4899233" y="5592028"/>
            <a:ext cx="3962400" cy="830997"/>
          </a:xfrm>
          <a:prstGeom prst="rect">
            <a:avLst/>
          </a:prstGeom>
          <a:noFill/>
        </p:spPr>
        <p:txBody>
          <a:bodyPr wrap="square" rtlCol="0">
            <a:spAutoFit/>
          </a:bodyPr>
          <a:lstStyle/>
          <a:p>
            <a:pPr algn="ctr">
              <a:buNone/>
            </a:pPr>
            <a:r>
              <a:rPr lang="en-US" dirty="0"/>
              <a:t>Memory lapses are in the transitions</a:t>
            </a:r>
          </a:p>
        </p:txBody>
      </p:sp>
    </p:spTree>
    <p:extLst>
      <p:ext uri="{BB962C8B-B14F-4D97-AF65-F5344CB8AC3E}">
        <p14:creationId xmlns:p14="http://schemas.microsoft.com/office/powerpoint/2010/main" val="2109266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Capture and description-similarity slips</a:t>
            </a:r>
          </a:p>
        </p:txBody>
      </p:sp>
      <p:sp>
        <p:nvSpPr>
          <p:cNvPr id="3" name="Content Placeholder 2"/>
          <p:cNvSpPr>
            <a:spLocks noGrp="1"/>
          </p:cNvSpPr>
          <p:nvPr>
            <p:ph idx="1"/>
          </p:nvPr>
        </p:nvSpPr>
        <p:spPr/>
        <p:txBody>
          <a:bodyPr/>
          <a:lstStyle/>
          <a:p>
            <a:r>
              <a:rPr lang="en-US" u="sng" dirty="0"/>
              <a:t>Capture slips</a:t>
            </a:r>
            <a:r>
              <a:rPr lang="en-US" dirty="0"/>
              <a:t>: You replace steps in a sequence with steps from a similar, but more familiar sequence of steps</a:t>
            </a:r>
          </a:p>
          <a:p>
            <a:pPr lvl="1"/>
            <a:r>
              <a:rPr lang="en-US" dirty="0"/>
              <a:t>Example: </a:t>
            </a:r>
            <a:r>
              <a:rPr lang="en-US" dirty="0" err="1"/>
              <a:t>Eins</a:t>
            </a:r>
            <a:r>
              <a:rPr lang="en-US" dirty="0"/>
              <a:t>, </a:t>
            </a:r>
            <a:r>
              <a:rPr lang="en-US" dirty="0" err="1"/>
              <a:t>zwei</a:t>
            </a:r>
            <a:r>
              <a:rPr lang="en-US" dirty="0"/>
              <a:t>, </a:t>
            </a:r>
            <a:r>
              <a:rPr lang="en-US" dirty="0" err="1"/>
              <a:t>drei</a:t>
            </a:r>
            <a:r>
              <a:rPr lang="en-US" dirty="0"/>
              <a:t>, </a:t>
            </a:r>
            <a:r>
              <a:rPr lang="en-US" dirty="0" err="1"/>
              <a:t>vier</a:t>
            </a:r>
            <a:r>
              <a:rPr lang="en-US" dirty="0"/>
              <a:t> </a:t>
            </a:r>
            <a:r>
              <a:rPr lang="en-US" dirty="0" err="1"/>
              <a:t>funf</a:t>
            </a:r>
            <a:r>
              <a:rPr lang="en-US" dirty="0"/>
              <a:t> replaced with </a:t>
            </a:r>
            <a:r>
              <a:rPr lang="en-US" dirty="0" err="1"/>
              <a:t>Eins</a:t>
            </a:r>
            <a:r>
              <a:rPr lang="en-US" dirty="0"/>
              <a:t> </a:t>
            </a:r>
            <a:r>
              <a:rPr lang="en-US" dirty="0" err="1"/>
              <a:t>zwei</a:t>
            </a:r>
            <a:r>
              <a:rPr lang="en-US" dirty="0"/>
              <a:t>, three, four five</a:t>
            </a:r>
          </a:p>
          <a:p>
            <a:r>
              <a:rPr lang="en-US" u="sng" dirty="0"/>
              <a:t>Description-similarity slips</a:t>
            </a:r>
            <a:r>
              <a:rPr lang="en-US" dirty="0"/>
              <a:t>: Apply familiar set of actions to wrong object</a:t>
            </a:r>
          </a:p>
          <a:p>
            <a:pPr lvl="1"/>
            <a:r>
              <a:rPr lang="en-US" dirty="0"/>
              <a:t>Example: Place canned good in fridge</a:t>
            </a:r>
          </a:p>
          <a:p>
            <a:pPr lvl="1"/>
            <a:r>
              <a:rPr lang="en-US" dirty="0"/>
              <a:t>Example: Throw dirty clothes into garbage</a:t>
            </a:r>
          </a:p>
        </p:txBody>
      </p:sp>
      <p:sp>
        <p:nvSpPr>
          <p:cNvPr id="4" name="Slide Number Placeholder 3"/>
          <p:cNvSpPr>
            <a:spLocks noGrp="1"/>
          </p:cNvSpPr>
          <p:nvPr>
            <p:ph type="sldNum" sz="quarter" idx="10"/>
          </p:nvPr>
        </p:nvSpPr>
        <p:spPr/>
        <p:txBody>
          <a:bodyPr/>
          <a:lstStyle/>
          <a:p>
            <a:fld id="{D3612ABD-40C9-418A-A056-70C86155DF51}" type="slidenum">
              <a:rPr lang="en-GB" smtClean="0"/>
              <a:pPr/>
              <a:t>22</a:t>
            </a:fld>
            <a:endParaRPr lang="en-GB"/>
          </a:p>
        </p:txBody>
      </p:sp>
    </p:spTree>
    <p:extLst>
      <p:ext uri="{BB962C8B-B14F-4D97-AF65-F5344CB8AC3E}">
        <p14:creationId xmlns:p14="http://schemas.microsoft.com/office/powerpoint/2010/main" val="3973469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Mode-error slips occur when device has multiple modes</a:t>
            </a:r>
          </a:p>
        </p:txBody>
      </p:sp>
      <p:sp>
        <p:nvSpPr>
          <p:cNvPr id="3" name="Content Placeholder 2"/>
          <p:cNvSpPr>
            <a:spLocks noGrp="1"/>
          </p:cNvSpPr>
          <p:nvPr>
            <p:ph idx="1"/>
          </p:nvPr>
        </p:nvSpPr>
        <p:spPr>
          <a:xfrm>
            <a:off x="0" y="1702594"/>
            <a:ext cx="6629400" cy="4652962"/>
          </a:xfrm>
        </p:spPr>
        <p:txBody>
          <a:bodyPr/>
          <a:lstStyle/>
          <a:p>
            <a:r>
              <a:rPr lang="en-US" sz="2400" dirty="0"/>
              <a:t>Crash of Inter Flight 148 is classic example</a:t>
            </a:r>
          </a:p>
          <a:p>
            <a:pPr lvl="1"/>
            <a:r>
              <a:rPr lang="en-US" sz="2400" dirty="0"/>
              <a:t>Airbus A320 allows pilots to program autopilot descents in two modes: vertical speed (</a:t>
            </a:r>
            <a:r>
              <a:rPr lang="en-US" sz="2400" dirty="0" err="1"/>
              <a:t>ft</a:t>
            </a:r>
            <a:r>
              <a:rPr lang="en-US" sz="2400" dirty="0"/>
              <a:t>/min) and angle    of descent (degrees)</a:t>
            </a:r>
          </a:p>
          <a:p>
            <a:pPr lvl="1"/>
            <a:r>
              <a:rPr lang="en-US" sz="2400" dirty="0"/>
              <a:t>In high-pressure landing situation, a pilot entered -33, intending for it to be an angle of descent (-3.3 deg.)</a:t>
            </a:r>
          </a:p>
          <a:p>
            <a:pPr lvl="1"/>
            <a:r>
              <a:rPr lang="en-US" sz="2400" dirty="0"/>
              <a:t>However, he was in vertical speed mode, so -33 meant -3300 </a:t>
            </a:r>
            <a:r>
              <a:rPr lang="en-US" sz="2400" dirty="0" err="1"/>
              <a:t>ft</a:t>
            </a:r>
            <a:r>
              <a:rPr lang="en-US" sz="2400" dirty="0"/>
              <a:t>/sec</a:t>
            </a:r>
          </a:p>
          <a:p>
            <a:endParaRPr lang="en-US" sz="24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23</a:t>
            </a:fld>
            <a:endParaRPr lang="en-GB"/>
          </a:p>
        </p:txBody>
      </p:sp>
      <p:pic>
        <p:nvPicPr>
          <p:cNvPr id="4098" name="Picture 2" descr="http://lessonslearned.faa.gov/AirInter148/fpa_v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2825" y="2895600"/>
            <a:ext cx="2898775" cy="1662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416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Revisiting KAL Flight 007</a:t>
            </a:r>
          </a:p>
        </p:txBody>
      </p:sp>
      <p:sp>
        <p:nvSpPr>
          <p:cNvPr id="3" name="Content Placeholder 2"/>
          <p:cNvSpPr>
            <a:spLocks noGrp="1"/>
          </p:cNvSpPr>
          <p:nvPr>
            <p:ph idx="1"/>
          </p:nvPr>
        </p:nvSpPr>
        <p:spPr/>
        <p:txBody>
          <a:bodyPr/>
          <a:lstStyle/>
          <a:p>
            <a:r>
              <a:rPr lang="en-US" dirty="0"/>
              <a:t>Why did it fly into Russian territory?</a:t>
            </a:r>
          </a:p>
        </p:txBody>
      </p:sp>
      <p:sp>
        <p:nvSpPr>
          <p:cNvPr id="4" name="Slide Number Placeholder 3"/>
          <p:cNvSpPr>
            <a:spLocks noGrp="1"/>
          </p:cNvSpPr>
          <p:nvPr>
            <p:ph type="sldNum" sz="quarter" idx="10"/>
          </p:nvPr>
        </p:nvSpPr>
        <p:spPr/>
        <p:txBody>
          <a:bodyPr/>
          <a:lstStyle/>
          <a:p>
            <a:fld id="{D3612ABD-40C9-418A-A056-70C86155DF51}" type="slidenum">
              <a:rPr lang="en-GB" smtClean="0"/>
              <a:pPr/>
              <a:t>24</a:t>
            </a:fld>
            <a:endParaRPr lang="en-GB"/>
          </a:p>
        </p:txBody>
      </p:sp>
      <p:pic>
        <p:nvPicPr>
          <p:cNvPr id="5" name="Picture 4"/>
          <p:cNvPicPr>
            <a:picLocks noChangeAspect="1"/>
          </p:cNvPicPr>
          <p:nvPr/>
        </p:nvPicPr>
        <p:blipFill>
          <a:blip r:embed="rId3"/>
          <a:stretch>
            <a:fillRect/>
          </a:stretch>
        </p:blipFill>
        <p:spPr>
          <a:xfrm>
            <a:off x="1600200" y="2407508"/>
            <a:ext cx="5717325" cy="3886200"/>
          </a:xfrm>
          <a:prstGeom prst="rect">
            <a:avLst/>
          </a:prstGeom>
        </p:spPr>
      </p:pic>
    </p:spTree>
    <p:extLst>
      <p:ext uri="{BB962C8B-B14F-4D97-AF65-F5344CB8AC3E}">
        <p14:creationId xmlns:p14="http://schemas.microsoft.com/office/powerpoint/2010/main" val="1603138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Human Error</a:t>
            </a:r>
            <a:br>
              <a:rPr lang="en-US" sz="3200" dirty="0"/>
            </a:br>
            <a:r>
              <a:rPr lang="en-US" sz="3200" dirty="0"/>
              <a:t>(Norman 5)</a:t>
            </a:r>
            <a:endParaRPr lang="en-US" sz="3200"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a:t>Key topics/questions for this lecture</a:t>
            </a:r>
          </a:p>
          <a:p>
            <a:pPr marL="744538" indent="-744538">
              <a:buFont typeface="+mj-lt"/>
              <a:buAutoNum type="arabicPeriod"/>
            </a:pPr>
            <a:r>
              <a:rPr lang="en-US" dirty="0">
                <a:solidFill>
                  <a:schemeClr val="bg1">
                    <a:lumMod val="75000"/>
                  </a:schemeClr>
                </a:solidFill>
              </a:rPr>
              <a:t>To err is human; stop blaming us!</a:t>
            </a:r>
          </a:p>
          <a:p>
            <a:pPr marL="744538" indent="-744538">
              <a:buFont typeface="+mj-lt"/>
              <a:buAutoNum type="arabicPeriod"/>
            </a:pPr>
            <a:r>
              <a:rPr lang="en-US" dirty="0">
                <a:solidFill>
                  <a:schemeClr val="bg1">
                    <a:lumMod val="75000"/>
                  </a:schemeClr>
                </a:solidFill>
              </a:rPr>
              <a:t>Root cause analysis: A case study in commercial aviation</a:t>
            </a:r>
          </a:p>
          <a:p>
            <a:pPr marL="744538" indent="-744538">
              <a:buFont typeface="+mj-lt"/>
              <a:buAutoNum type="arabicPeriod"/>
            </a:pPr>
            <a:r>
              <a:rPr lang="en-US" dirty="0">
                <a:solidFill>
                  <a:schemeClr val="bg1">
                    <a:lumMod val="75000"/>
                  </a:schemeClr>
                </a:solidFill>
              </a:rPr>
              <a:t>Errors: Slips and mistakes</a:t>
            </a:r>
          </a:p>
          <a:p>
            <a:pPr marL="744538" indent="-744538">
              <a:buFont typeface="+mj-lt"/>
              <a:buAutoNum type="arabicPeriod"/>
            </a:pPr>
            <a:r>
              <a:rPr lang="en-US" dirty="0"/>
              <a:t>Designing for error</a:t>
            </a:r>
          </a:p>
          <a:p>
            <a:pPr marL="744538" indent="-744538">
              <a:buFont typeface="+mj-lt"/>
              <a:buAutoNum type="arabicPeriod"/>
            </a:pPr>
            <a:r>
              <a:rPr lang="en-US" dirty="0"/>
              <a:t>Design </a:t>
            </a:r>
            <a:r>
              <a:rPr lang="en-US" dirty="0" err="1"/>
              <a:t>crits</a:t>
            </a:r>
            <a:r>
              <a:rPr lang="en-US" dirty="0"/>
              <a:t> of IA#4</a:t>
            </a:r>
          </a:p>
          <a:p>
            <a:pPr marL="0" indent="0">
              <a:buNone/>
            </a:pPr>
            <a:endParaRPr lang="en-US" dirty="0"/>
          </a:p>
          <a:p>
            <a:pPr marL="744538" indent="-744538">
              <a:buFont typeface="+mj-lt"/>
              <a:buAutoNum type="arabicPeriod"/>
            </a:pPr>
            <a:endParaRPr lang="en-US" dirty="0"/>
          </a:p>
          <a:p>
            <a:pPr marL="744538" indent="-744538">
              <a:buFont typeface="+mj-lt"/>
              <a:buAutoNum type="arabicPeriod"/>
            </a:pPr>
            <a:endParaRPr lang="en-US" dirty="0"/>
          </a:p>
        </p:txBody>
      </p:sp>
    </p:spTree>
    <p:extLst>
      <p:ext uri="{BB962C8B-B14F-4D97-AF65-F5344CB8AC3E}">
        <p14:creationId xmlns:p14="http://schemas.microsoft.com/office/powerpoint/2010/main" val="3207212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to detect (and learn from) errors</a:t>
            </a:r>
          </a:p>
        </p:txBody>
      </p:sp>
      <p:sp>
        <p:nvSpPr>
          <p:cNvPr id="3" name="Content Placeholder 2"/>
          <p:cNvSpPr>
            <a:spLocks noGrp="1"/>
          </p:cNvSpPr>
          <p:nvPr>
            <p:ph idx="1"/>
          </p:nvPr>
        </p:nvSpPr>
        <p:spPr/>
        <p:txBody>
          <a:bodyPr/>
          <a:lstStyle/>
          <a:p>
            <a:r>
              <a:rPr lang="en-US" dirty="0"/>
              <a:t>Create a social environment that </a:t>
            </a:r>
            <a:r>
              <a:rPr lang="en-US" i="1" dirty="0"/>
              <a:t>rewards</a:t>
            </a:r>
            <a:r>
              <a:rPr lang="en-US" dirty="0"/>
              <a:t> people who honestly report errors</a:t>
            </a:r>
          </a:p>
          <a:p>
            <a:r>
              <a:rPr lang="en-US" dirty="0"/>
              <a:t>Build UIs that make it easier to detect errors (have good feedback); slips easier to detect than mistakes</a:t>
            </a:r>
          </a:p>
          <a:p>
            <a:r>
              <a:rPr lang="en-US" dirty="0"/>
              <a:t>Realize that people are good at “explaining away” errors</a:t>
            </a:r>
          </a:p>
        </p:txBody>
      </p:sp>
      <p:sp>
        <p:nvSpPr>
          <p:cNvPr id="4" name="Slide Number Placeholder 3"/>
          <p:cNvSpPr>
            <a:spLocks noGrp="1"/>
          </p:cNvSpPr>
          <p:nvPr>
            <p:ph type="sldNum" sz="quarter" idx="10"/>
          </p:nvPr>
        </p:nvSpPr>
        <p:spPr/>
        <p:txBody>
          <a:bodyPr/>
          <a:lstStyle/>
          <a:p>
            <a:fld id="{D3612ABD-40C9-418A-A056-70C86155DF51}" type="slidenum">
              <a:rPr lang="en-GB" smtClean="0"/>
              <a:pPr/>
              <a:t>26</a:t>
            </a:fld>
            <a:endParaRPr lang="en-GB"/>
          </a:p>
        </p:txBody>
      </p:sp>
    </p:spTree>
    <p:extLst>
      <p:ext uri="{BB962C8B-B14F-4D97-AF65-F5344CB8AC3E}">
        <p14:creationId xmlns:p14="http://schemas.microsoft.com/office/powerpoint/2010/main" val="3004203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implications</a:t>
            </a:r>
          </a:p>
        </p:txBody>
      </p:sp>
      <p:sp>
        <p:nvSpPr>
          <p:cNvPr id="3" name="Content Placeholder 2"/>
          <p:cNvSpPr>
            <a:spLocks noGrp="1"/>
          </p:cNvSpPr>
          <p:nvPr>
            <p:ph idx="1"/>
          </p:nvPr>
        </p:nvSpPr>
        <p:spPr>
          <a:xfrm>
            <a:off x="152400" y="1608931"/>
            <a:ext cx="8839200" cy="4652962"/>
          </a:xfrm>
        </p:spPr>
        <p:txBody>
          <a:bodyPr/>
          <a:lstStyle/>
          <a:p>
            <a:r>
              <a:rPr lang="en-US" sz="2400" dirty="0"/>
              <a:t>Understand causes and then minimize them</a:t>
            </a:r>
          </a:p>
          <a:p>
            <a:r>
              <a:rPr lang="en-US" sz="2400" dirty="0"/>
              <a:t>Do sensibility (“sanity”) checks: Do things make sense at this point?</a:t>
            </a:r>
          </a:p>
          <a:p>
            <a:r>
              <a:rPr lang="en-US" sz="2400" dirty="0"/>
              <a:t>Support undo</a:t>
            </a:r>
          </a:p>
          <a:p>
            <a:r>
              <a:rPr lang="en-US" sz="2400" dirty="0"/>
              <a:t>Provide good feedback to support easy error detection</a:t>
            </a:r>
          </a:p>
          <a:p>
            <a:r>
              <a:rPr lang="en-US" sz="2400" dirty="0"/>
              <a:t>Don’t regard actions as “errors,” but as “approximations”; steer the user back on course</a:t>
            </a:r>
          </a:p>
          <a:p>
            <a:r>
              <a:rPr lang="en-US" sz="2400" dirty="0"/>
              <a:t>Make it easy to recover from interruptions</a:t>
            </a:r>
          </a:p>
          <a:p>
            <a:r>
              <a:rPr lang="en-US" sz="2400" dirty="0"/>
              <a:t>Avoid nuisance warning signals</a:t>
            </a:r>
          </a:p>
          <a:p>
            <a:r>
              <a:rPr lang="en-US" sz="2400" dirty="0"/>
              <a:t>Add constraints to prevent errors</a:t>
            </a:r>
          </a:p>
          <a:p>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27</a:t>
            </a:fld>
            <a:endParaRPr lang="en-GB"/>
          </a:p>
        </p:txBody>
      </p:sp>
    </p:spTree>
    <p:extLst>
      <p:ext uri="{BB962C8B-B14F-4D97-AF65-F5344CB8AC3E}">
        <p14:creationId xmlns:p14="http://schemas.microsoft.com/office/powerpoint/2010/main" val="145643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Swiss Cheese model of accidents provides insight</a:t>
            </a:r>
          </a:p>
        </p:txBody>
      </p:sp>
      <p:sp>
        <p:nvSpPr>
          <p:cNvPr id="4" name="Slide Number Placeholder 3"/>
          <p:cNvSpPr>
            <a:spLocks noGrp="1"/>
          </p:cNvSpPr>
          <p:nvPr>
            <p:ph type="sldNum" sz="quarter" idx="10"/>
          </p:nvPr>
        </p:nvSpPr>
        <p:spPr/>
        <p:txBody>
          <a:bodyPr/>
          <a:lstStyle/>
          <a:p>
            <a:fld id="{D3612ABD-40C9-418A-A056-70C86155DF51}" type="slidenum">
              <a:rPr lang="en-GB" smtClean="0"/>
              <a:pPr/>
              <a:t>28</a:t>
            </a:fld>
            <a:endParaRPr lang="en-GB"/>
          </a:p>
        </p:txBody>
      </p:sp>
      <p:pic>
        <p:nvPicPr>
          <p:cNvPr id="5" name="Picture 4"/>
          <p:cNvPicPr>
            <a:picLocks noChangeAspect="1"/>
          </p:cNvPicPr>
          <p:nvPr/>
        </p:nvPicPr>
        <p:blipFill>
          <a:blip r:embed="rId3"/>
          <a:stretch>
            <a:fillRect/>
          </a:stretch>
        </p:blipFill>
        <p:spPr>
          <a:xfrm>
            <a:off x="838200" y="1905000"/>
            <a:ext cx="7091400" cy="4038600"/>
          </a:xfrm>
          <a:prstGeom prst="rect">
            <a:avLst/>
          </a:prstGeom>
        </p:spPr>
      </p:pic>
    </p:spTree>
    <p:extLst>
      <p:ext uri="{BB962C8B-B14F-4D97-AF65-F5344CB8AC3E}">
        <p14:creationId xmlns:p14="http://schemas.microsoft.com/office/powerpoint/2010/main" val="2054940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Key points of lecture</a:t>
            </a:r>
          </a:p>
        </p:txBody>
      </p:sp>
      <p:sp>
        <p:nvSpPr>
          <p:cNvPr id="9" name="Content Placeholder 8"/>
          <p:cNvSpPr>
            <a:spLocks noGrp="1"/>
          </p:cNvSpPr>
          <p:nvPr>
            <p:ph idx="1"/>
          </p:nvPr>
        </p:nvSpPr>
        <p:spPr/>
        <p:txBody>
          <a:bodyPr/>
          <a:lstStyle/>
          <a:p>
            <a:r>
              <a:rPr lang="en-US" sz="2600" dirty="0"/>
              <a:t>To error is human; don’t blame humans for errors!</a:t>
            </a:r>
          </a:p>
          <a:p>
            <a:r>
              <a:rPr lang="en-US" sz="2600" dirty="0"/>
              <a:t>Human error is most often the result of design flaws</a:t>
            </a:r>
          </a:p>
          <a:p>
            <a:r>
              <a:rPr lang="en-US" sz="2600" dirty="0"/>
              <a:t>Get at cause of error through root cause analysis (ask “why” repeatedly)</a:t>
            </a:r>
          </a:p>
          <a:p>
            <a:r>
              <a:rPr lang="en-US" sz="2600" dirty="0"/>
              <a:t>Two types of human error: slips and mistakes</a:t>
            </a:r>
          </a:p>
          <a:p>
            <a:r>
              <a:rPr lang="en-US" sz="2600" dirty="0"/>
              <a:t>There are many things we can do to design for error, including preventing errors, aiding detection of errors, and aiding recovery from errors</a:t>
            </a:r>
          </a:p>
          <a:p>
            <a:endParaRPr lang="en-US" sz="2600" dirty="0"/>
          </a:p>
        </p:txBody>
      </p:sp>
      <p:sp>
        <p:nvSpPr>
          <p:cNvPr id="7" name="Slide Number Placeholder 6"/>
          <p:cNvSpPr>
            <a:spLocks noGrp="1"/>
          </p:cNvSpPr>
          <p:nvPr>
            <p:ph type="sldNum" sz="quarter" idx="10"/>
          </p:nvPr>
        </p:nvSpPr>
        <p:spPr/>
        <p:txBody>
          <a:bodyPr/>
          <a:lstStyle/>
          <a:p>
            <a:fld id="{6AB2B7B8-EBE9-4E79-8984-7722CD6BFE29}" type="slidenum">
              <a:rPr lang="en-GB" smtClean="0"/>
              <a:pPr/>
              <a:t>29</a:t>
            </a:fld>
            <a:endParaRPr lang="en-GB"/>
          </a:p>
        </p:txBody>
      </p:sp>
      <p:pic>
        <p:nvPicPr>
          <p:cNvPr id="5124" name="Picture 4" descr="http://www.chaparralpoets.org/graphics/fade.gif"/>
          <p:cNvPicPr>
            <a:picLocks noChangeAspect="1" noChangeArrowheads="1" noCro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5" y="264767"/>
            <a:ext cx="1749425" cy="1170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353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Human Error</a:t>
            </a:r>
            <a:br>
              <a:rPr lang="en-US" sz="3200" dirty="0"/>
            </a:br>
            <a:r>
              <a:rPr lang="en-US" sz="3200" dirty="0"/>
              <a:t>(Norman 5)</a:t>
            </a:r>
            <a:endParaRPr lang="en-US" sz="3200"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a:t>Key topics/questions for this lecture</a:t>
            </a:r>
          </a:p>
          <a:p>
            <a:pPr marL="744538" indent="-744538">
              <a:buFont typeface="+mj-lt"/>
              <a:buAutoNum type="arabicPeriod"/>
            </a:pPr>
            <a:r>
              <a:rPr lang="en-US" dirty="0"/>
              <a:t>To err is human; stop blaming us!</a:t>
            </a:r>
          </a:p>
          <a:p>
            <a:pPr marL="744538" indent="-744538">
              <a:buFont typeface="+mj-lt"/>
              <a:buAutoNum type="arabicPeriod"/>
            </a:pPr>
            <a:r>
              <a:rPr lang="en-US" dirty="0"/>
              <a:t>Root cause analysis: A case study in commercial aviation</a:t>
            </a:r>
          </a:p>
          <a:p>
            <a:pPr marL="744538" indent="-744538">
              <a:buFont typeface="+mj-lt"/>
              <a:buAutoNum type="arabicPeriod"/>
            </a:pPr>
            <a:r>
              <a:rPr lang="en-US" dirty="0"/>
              <a:t>Errors: Slips and mistakes</a:t>
            </a:r>
          </a:p>
          <a:p>
            <a:pPr marL="744538" indent="-744538">
              <a:buFont typeface="+mj-lt"/>
              <a:buAutoNum type="arabicPeriod"/>
            </a:pPr>
            <a:r>
              <a:rPr lang="en-US" dirty="0"/>
              <a:t>Designing for error</a:t>
            </a:r>
          </a:p>
          <a:p>
            <a:pPr marL="744538" indent="-744538">
              <a:buFont typeface="+mj-lt"/>
              <a:buAutoNum type="arabicPeriod"/>
            </a:pPr>
            <a:r>
              <a:rPr lang="en-US" dirty="0"/>
              <a:t>Design </a:t>
            </a:r>
            <a:r>
              <a:rPr lang="en-US" dirty="0" err="1"/>
              <a:t>crits</a:t>
            </a:r>
            <a:r>
              <a:rPr lang="en-US" dirty="0"/>
              <a:t> of IA#4</a:t>
            </a:r>
          </a:p>
          <a:p>
            <a:pPr marL="744538" indent="-744538">
              <a:buFont typeface="+mj-lt"/>
              <a:buAutoNum type="arabicPeriod"/>
            </a:pPr>
            <a:endParaRPr lang="en-US" dirty="0"/>
          </a:p>
          <a:p>
            <a:pPr marL="744538" indent="-744538">
              <a:buFont typeface="+mj-lt"/>
              <a:buAutoNum type="arabicPeriod"/>
            </a:pPr>
            <a:endParaRPr lang="en-US" dirty="0"/>
          </a:p>
        </p:txBody>
      </p:sp>
    </p:spTree>
    <p:extLst>
      <p:ext uri="{BB962C8B-B14F-4D97-AF65-F5344CB8AC3E}">
        <p14:creationId xmlns:p14="http://schemas.microsoft.com/office/powerpoint/2010/main" val="33228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Human Error</a:t>
            </a:r>
            <a:br>
              <a:rPr lang="en-US" sz="3200" dirty="0"/>
            </a:br>
            <a:r>
              <a:rPr lang="en-US" sz="3200" dirty="0"/>
              <a:t>(Norman 5)</a:t>
            </a:r>
            <a:endParaRPr lang="en-US" sz="3200"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a:t>Key topics/questions for this lecture</a:t>
            </a:r>
          </a:p>
          <a:p>
            <a:pPr marL="744538" indent="-744538">
              <a:buFont typeface="+mj-lt"/>
              <a:buAutoNum type="arabicPeriod"/>
            </a:pPr>
            <a:r>
              <a:rPr lang="en-US" dirty="0">
                <a:solidFill>
                  <a:schemeClr val="bg1">
                    <a:lumMod val="75000"/>
                  </a:schemeClr>
                </a:solidFill>
              </a:rPr>
              <a:t>To err is human; stop blaming us!</a:t>
            </a:r>
          </a:p>
          <a:p>
            <a:pPr marL="744538" indent="-744538">
              <a:buFont typeface="+mj-lt"/>
              <a:buAutoNum type="arabicPeriod"/>
            </a:pPr>
            <a:r>
              <a:rPr lang="en-US" dirty="0">
                <a:solidFill>
                  <a:schemeClr val="bg1">
                    <a:lumMod val="75000"/>
                  </a:schemeClr>
                </a:solidFill>
              </a:rPr>
              <a:t>Root cause analysis: A case study in commercial aviation</a:t>
            </a:r>
          </a:p>
          <a:p>
            <a:pPr marL="744538" indent="-744538">
              <a:buFont typeface="+mj-lt"/>
              <a:buAutoNum type="arabicPeriod"/>
            </a:pPr>
            <a:r>
              <a:rPr lang="en-US" dirty="0">
                <a:solidFill>
                  <a:schemeClr val="bg1">
                    <a:lumMod val="75000"/>
                  </a:schemeClr>
                </a:solidFill>
              </a:rPr>
              <a:t>Errors: Slips and mistakes</a:t>
            </a:r>
          </a:p>
          <a:p>
            <a:pPr marL="744538" indent="-744538">
              <a:buFont typeface="+mj-lt"/>
              <a:buAutoNum type="arabicPeriod"/>
            </a:pPr>
            <a:r>
              <a:rPr lang="en-US" dirty="0">
                <a:solidFill>
                  <a:schemeClr val="bg1">
                    <a:lumMod val="75000"/>
                  </a:schemeClr>
                </a:solidFill>
              </a:rPr>
              <a:t>Designing for error</a:t>
            </a:r>
          </a:p>
          <a:p>
            <a:pPr marL="744538" indent="-744538">
              <a:buFont typeface="+mj-lt"/>
              <a:buAutoNum type="arabicPeriod"/>
            </a:pPr>
            <a:r>
              <a:rPr lang="en-US" dirty="0"/>
              <a:t>Design </a:t>
            </a:r>
            <a:r>
              <a:rPr lang="en-US" dirty="0" err="1"/>
              <a:t>crits</a:t>
            </a:r>
            <a:r>
              <a:rPr lang="en-US" dirty="0"/>
              <a:t> of IA#4</a:t>
            </a:r>
          </a:p>
          <a:p>
            <a:pPr marL="0" indent="0">
              <a:buNone/>
            </a:pPr>
            <a:endParaRPr lang="en-US" dirty="0"/>
          </a:p>
          <a:p>
            <a:pPr marL="744538" indent="-744538">
              <a:buFont typeface="+mj-lt"/>
              <a:buAutoNum type="arabicPeriod"/>
            </a:pPr>
            <a:endParaRPr lang="en-US" dirty="0"/>
          </a:p>
          <a:p>
            <a:pPr marL="744538" indent="-744538">
              <a:buFont typeface="+mj-lt"/>
              <a:buAutoNum type="arabicPeriod"/>
            </a:pPr>
            <a:endParaRPr lang="en-US" dirty="0"/>
          </a:p>
        </p:txBody>
      </p:sp>
    </p:spTree>
    <p:extLst>
      <p:ext uri="{BB962C8B-B14F-4D97-AF65-F5344CB8AC3E}">
        <p14:creationId xmlns:p14="http://schemas.microsoft.com/office/powerpoint/2010/main" val="2184830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Crits of IA#4 (Final)</a:t>
            </a:r>
          </a:p>
        </p:txBody>
      </p:sp>
      <p:sp>
        <p:nvSpPr>
          <p:cNvPr id="3" name="Content Placeholder 2"/>
          <p:cNvSpPr>
            <a:spLocks noGrp="1"/>
          </p:cNvSpPr>
          <p:nvPr>
            <p:ph idx="1"/>
          </p:nvPr>
        </p:nvSpPr>
        <p:spPr>
          <a:xfrm>
            <a:off x="152400" y="1608931"/>
            <a:ext cx="8839200" cy="4814094"/>
          </a:xfrm>
        </p:spPr>
        <p:txBody>
          <a:bodyPr/>
          <a:lstStyle/>
          <a:p>
            <a:r>
              <a:rPr lang="en-US" sz="2400" dirty="0"/>
              <a:t>Let’s look at some IA#4 final designs!</a:t>
            </a:r>
          </a:p>
          <a:p>
            <a:r>
              <a:rPr lang="en-US" sz="2400" dirty="0"/>
              <a:t>I’ll call on students to come up and present their designs sketches/prototypes</a:t>
            </a:r>
          </a:p>
          <a:p>
            <a:r>
              <a:rPr lang="en-US" sz="2400" dirty="0"/>
              <a:t>Presenters</a:t>
            </a:r>
          </a:p>
          <a:p>
            <a:pPr lvl="1"/>
            <a:r>
              <a:rPr lang="en-US" sz="2300" dirty="0"/>
              <a:t>Walk us through your design</a:t>
            </a:r>
          </a:p>
          <a:p>
            <a:pPr lvl="1"/>
            <a:r>
              <a:rPr lang="en-US" sz="2300" dirty="0"/>
              <a:t>Be prepared for questions and constructive criticism</a:t>
            </a:r>
          </a:p>
          <a:p>
            <a:r>
              <a:rPr lang="en-US" sz="2400" dirty="0"/>
              <a:t>Audience members</a:t>
            </a:r>
          </a:p>
          <a:p>
            <a:pPr lvl="1"/>
            <a:r>
              <a:rPr lang="en-US" sz="2300" dirty="0"/>
              <a:t>Keep feedback </a:t>
            </a:r>
            <a:r>
              <a:rPr lang="en-US" sz="2300" i="1" dirty="0"/>
              <a:t>constructive!</a:t>
            </a:r>
          </a:p>
          <a:p>
            <a:pPr lvl="1"/>
            <a:r>
              <a:rPr lang="en-US" sz="2300" i="1" dirty="0"/>
              <a:t>Look</a:t>
            </a:r>
            <a:r>
              <a:rPr lang="en-US" sz="2300" dirty="0"/>
              <a:t> for strengths and areas of improvement</a:t>
            </a:r>
          </a:p>
          <a:p>
            <a:pPr lvl="1"/>
            <a:r>
              <a:rPr lang="en-US" sz="2300" dirty="0"/>
              <a:t>Mention a strength before noting an area of improvement</a:t>
            </a:r>
          </a:p>
        </p:txBody>
      </p:sp>
      <p:sp>
        <p:nvSpPr>
          <p:cNvPr id="4" name="Slide Number Placeholder 3"/>
          <p:cNvSpPr>
            <a:spLocks noGrp="1"/>
          </p:cNvSpPr>
          <p:nvPr>
            <p:ph type="sldNum" sz="quarter" idx="10"/>
          </p:nvPr>
        </p:nvSpPr>
        <p:spPr/>
        <p:txBody>
          <a:bodyPr/>
          <a:lstStyle/>
          <a:p>
            <a:fld id="{D3612ABD-40C9-418A-A056-70C86155DF51}" type="slidenum">
              <a:rPr lang="en-GB" smtClean="0"/>
              <a:pPr/>
              <a:t>31</a:t>
            </a:fld>
            <a:endParaRPr lang="en-GB"/>
          </a:p>
        </p:txBody>
      </p:sp>
    </p:spTree>
    <p:extLst>
      <p:ext uri="{BB962C8B-B14F-4D97-AF65-F5344CB8AC3E}">
        <p14:creationId xmlns:p14="http://schemas.microsoft.com/office/powerpoint/2010/main" val="1575529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Presenters</a:t>
            </a:r>
          </a:p>
        </p:txBody>
      </p:sp>
      <p:sp>
        <p:nvSpPr>
          <p:cNvPr id="3" name="Content Placeholder 2"/>
          <p:cNvSpPr>
            <a:spLocks noGrp="1"/>
          </p:cNvSpPr>
          <p:nvPr>
            <p:ph idx="1"/>
          </p:nvPr>
        </p:nvSpPr>
        <p:spPr/>
        <p:txBody>
          <a:bodyPr/>
          <a:lstStyle/>
          <a:p>
            <a:r>
              <a:rPr lang="en-US" sz="3000" dirty="0"/>
              <a:t>Edward </a:t>
            </a:r>
            <a:r>
              <a:rPr lang="en-US" sz="3000" dirty="0" err="1"/>
              <a:t>Kuo</a:t>
            </a:r>
            <a:endParaRPr lang="en-US" sz="3000" dirty="0"/>
          </a:p>
          <a:p>
            <a:r>
              <a:rPr lang="en-US" sz="3000" dirty="0"/>
              <a:t>Sean LaTourette</a:t>
            </a:r>
          </a:p>
          <a:p>
            <a:r>
              <a:rPr lang="en-US" sz="3000" dirty="0"/>
              <a:t>Andrew Lewis</a:t>
            </a:r>
          </a:p>
          <a:p>
            <a:r>
              <a:rPr lang="en-US" sz="3000" dirty="0" err="1"/>
              <a:t>Siyang</a:t>
            </a:r>
            <a:r>
              <a:rPr lang="en-US" sz="3000" dirty="0"/>
              <a:t> Li</a:t>
            </a:r>
          </a:p>
          <a:p>
            <a:r>
              <a:rPr lang="en-US" sz="3000" dirty="0"/>
              <a:t>Ching-Yen Lin</a:t>
            </a:r>
          </a:p>
        </p:txBody>
      </p:sp>
      <p:sp>
        <p:nvSpPr>
          <p:cNvPr id="4" name="Slide Number Placeholder 3"/>
          <p:cNvSpPr>
            <a:spLocks noGrp="1"/>
          </p:cNvSpPr>
          <p:nvPr>
            <p:ph type="sldNum" sz="quarter" idx="10"/>
          </p:nvPr>
        </p:nvSpPr>
        <p:spPr/>
        <p:txBody>
          <a:bodyPr/>
          <a:lstStyle/>
          <a:p>
            <a:fld id="{D3612ABD-40C9-418A-A056-70C86155DF51}" type="slidenum">
              <a:rPr lang="en-GB" smtClean="0"/>
              <a:pPr/>
              <a:t>32</a:t>
            </a:fld>
            <a:endParaRPr lang="en-GB"/>
          </a:p>
        </p:txBody>
      </p:sp>
    </p:spTree>
    <p:extLst>
      <p:ext uri="{BB962C8B-B14F-4D97-AF65-F5344CB8AC3E}">
        <p14:creationId xmlns:p14="http://schemas.microsoft.com/office/powerpoint/2010/main" val="1405176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next time…</a:t>
            </a:r>
          </a:p>
        </p:txBody>
      </p:sp>
      <p:sp>
        <p:nvSpPr>
          <p:cNvPr id="3" name="Content Placeholder 2"/>
          <p:cNvSpPr>
            <a:spLocks noGrp="1"/>
          </p:cNvSpPr>
          <p:nvPr>
            <p:ph idx="1"/>
          </p:nvPr>
        </p:nvSpPr>
        <p:spPr/>
        <p:txBody>
          <a:bodyPr/>
          <a:lstStyle/>
          <a:p>
            <a:r>
              <a:rPr lang="en-US" dirty="0"/>
              <a:t>Complete OCE#1 by 11:59 pm tonight!</a:t>
            </a:r>
          </a:p>
          <a:p>
            <a:r>
              <a:rPr lang="en-US" dirty="0"/>
              <a:t>Read Team Project Overview document (on OSBLE; released later today) and think about project ideas</a:t>
            </a:r>
          </a:p>
          <a:p>
            <a:r>
              <a:rPr lang="en-US" dirty="0"/>
              <a:t>We will be doing team match-making next Tuesday, so come prepared with project ideas!</a:t>
            </a:r>
          </a:p>
          <a:p>
            <a:r>
              <a:rPr lang="en-US" dirty="0"/>
              <a:t>Have a great weekend!</a:t>
            </a:r>
          </a:p>
        </p:txBody>
      </p:sp>
      <p:sp>
        <p:nvSpPr>
          <p:cNvPr id="4" name="Slide Number Placeholder 3"/>
          <p:cNvSpPr>
            <a:spLocks noGrp="1"/>
          </p:cNvSpPr>
          <p:nvPr>
            <p:ph type="sldNum" sz="quarter" idx="10"/>
          </p:nvPr>
        </p:nvSpPr>
        <p:spPr/>
        <p:txBody>
          <a:bodyPr/>
          <a:lstStyle/>
          <a:p>
            <a:fld id="{D3612ABD-40C9-418A-A056-70C86155DF51}" type="slidenum">
              <a:rPr lang="en-GB" smtClean="0"/>
              <a:pPr/>
              <a:t>33</a:t>
            </a:fld>
            <a:endParaRPr lang="en-GB"/>
          </a:p>
        </p:txBody>
      </p:sp>
    </p:spTree>
    <p:extLst>
      <p:ext uri="{BB962C8B-B14F-4D97-AF65-F5344CB8AC3E}">
        <p14:creationId xmlns:p14="http://schemas.microsoft.com/office/powerpoint/2010/main" val="1193721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it fair to blame humans for all errors?</a:t>
            </a:r>
          </a:p>
        </p:txBody>
      </p:sp>
      <p:sp>
        <p:nvSpPr>
          <p:cNvPr id="3" name="Content Placeholder 2"/>
          <p:cNvSpPr>
            <a:spLocks noGrp="1"/>
          </p:cNvSpPr>
          <p:nvPr>
            <p:ph idx="1"/>
          </p:nvPr>
        </p:nvSpPr>
        <p:spPr/>
        <p:txBody>
          <a:bodyPr/>
          <a:lstStyle/>
          <a:p>
            <a:r>
              <a:rPr lang="en-US" sz="2400" dirty="0"/>
              <a:t>We expect them to be fully alert and attentive for long periods of time</a:t>
            </a:r>
          </a:p>
          <a:p>
            <a:r>
              <a:rPr lang="en-US" sz="2400" dirty="0"/>
              <a:t>We require them to remember or follow complex procedures</a:t>
            </a:r>
          </a:p>
          <a:p>
            <a:r>
              <a:rPr lang="en-US" sz="2400" dirty="0"/>
              <a:t>We provide them with inadequate information and data for making decisions</a:t>
            </a:r>
          </a:p>
          <a:p>
            <a:r>
              <a:rPr lang="en-US" sz="2400" dirty="0"/>
              <a:t>We ask them to respond quickly after being idle for hours</a:t>
            </a:r>
          </a:p>
          <a:p>
            <a:r>
              <a:rPr lang="en-US" sz="2400" dirty="0"/>
              <a:t>We ask them to respond precisely in complex, high workload environments that require attention to multiple tasks</a:t>
            </a:r>
          </a:p>
        </p:txBody>
      </p:sp>
      <p:sp>
        <p:nvSpPr>
          <p:cNvPr id="4" name="Slide Number Placeholder 3"/>
          <p:cNvSpPr>
            <a:spLocks noGrp="1"/>
          </p:cNvSpPr>
          <p:nvPr>
            <p:ph type="sldNum" sz="quarter" idx="10"/>
          </p:nvPr>
        </p:nvSpPr>
        <p:spPr/>
        <p:txBody>
          <a:bodyPr/>
          <a:lstStyle/>
          <a:p>
            <a:fld id="{D3612ABD-40C9-418A-A056-70C86155DF51}" type="slidenum">
              <a:rPr lang="en-GB" smtClean="0"/>
              <a:pPr/>
              <a:t>4</a:t>
            </a:fld>
            <a:endParaRPr lang="en-GB"/>
          </a:p>
        </p:txBody>
      </p:sp>
    </p:spTree>
    <p:extLst>
      <p:ext uri="{BB962C8B-B14F-4D97-AF65-F5344CB8AC3E}">
        <p14:creationId xmlns:p14="http://schemas.microsoft.com/office/powerpoint/2010/main" val="3208185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human errors occur?</a:t>
            </a:r>
          </a:p>
        </p:txBody>
      </p:sp>
      <p:sp>
        <p:nvSpPr>
          <p:cNvPr id="4" name="Slide Number Placeholder 3"/>
          <p:cNvSpPr>
            <a:spLocks noGrp="1"/>
          </p:cNvSpPr>
          <p:nvPr>
            <p:ph type="sldNum" sz="quarter" idx="10"/>
          </p:nvPr>
        </p:nvSpPr>
        <p:spPr/>
        <p:txBody>
          <a:bodyPr/>
          <a:lstStyle/>
          <a:p>
            <a:fld id="{D3612ABD-40C9-418A-A056-70C86155DF51}" type="slidenum">
              <a:rPr lang="en-GB" smtClean="0"/>
              <a:pPr/>
              <a:t>5</a:t>
            </a:fld>
            <a:endParaRPr lang="en-GB"/>
          </a:p>
        </p:txBody>
      </p:sp>
      <p:pic>
        <p:nvPicPr>
          <p:cNvPr id="1026" name="Picture 2" descr="http://blog.objectiflune.com/wp-content/uploads/2013/07/human-error-in-finan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7840" y="2362200"/>
            <a:ext cx="4503760" cy="2286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105400" y="4701570"/>
            <a:ext cx="4572000" cy="523220"/>
          </a:xfrm>
          <a:prstGeom prst="rect">
            <a:avLst/>
          </a:prstGeom>
        </p:spPr>
        <p:txBody>
          <a:bodyPr>
            <a:spAutoFit/>
          </a:bodyPr>
          <a:lstStyle/>
          <a:p>
            <a:pPr>
              <a:buNone/>
            </a:pPr>
            <a:r>
              <a:rPr lang="en-US" sz="1400" dirty="0"/>
              <a:t>http://blog.objectiflune.com/financial-companies-human-error/</a:t>
            </a:r>
          </a:p>
        </p:txBody>
      </p:sp>
      <p:sp>
        <p:nvSpPr>
          <p:cNvPr id="3" name="Content Placeholder 2"/>
          <p:cNvSpPr>
            <a:spLocks noGrp="1"/>
          </p:cNvSpPr>
          <p:nvPr>
            <p:ph idx="1"/>
          </p:nvPr>
        </p:nvSpPr>
        <p:spPr>
          <a:xfrm>
            <a:off x="152400" y="1671638"/>
            <a:ext cx="4953000" cy="4751387"/>
          </a:xfrm>
        </p:spPr>
        <p:txBody>
          <a:bodyPr/>
          <a:lstStyle/>
          <a:p>
            <a:r>
              <a:rPr lang="en-US" sz="2400" dirty="0"/>
              <a:t>Inadequate or inaccurate information</a:t>
            </a:r>
          </a:p>
          <a:p>
            <a:r>
              <a:rPr lang="en-US" sz="2400" dirty="0"/>
              <a:t>Poor match between goals and technology</a:t>
            </a:r>
          </a:p>
          <a:p>
            <a:r>
              <a:rPr lang="en-US" sz="2400" dirty="0"/>
              <a:t>Difficult/complex  procedures</a:t>
            </a:r>
          </a:p>
          <a:p>
            <a:r>
              <a:rPr lang="en-US" sz="2400" dirty="0"/>
              <a:t>Interruptions</a:t>
            </a:r>
          </a:p>
          <a:p>
            <a:r>
              <a:rPr lang="en-US" sz="2400" dirty="0"/>
              <a:t>Poor attitude toward error (the “blame and/or train” game) leads to MORE errors!</a:t>
            </a:r>
          </a:p>
        </p:txBody>
      </p:sp>
    </p:spTree>
    <p:extLst>
      <p:ext uri="{BB962C8B-B14F-4D97-AF65-F5344CB8AC3E}">
        <p14:creationId xmlns:p14="http://schemas.microsoft.com/office/powerpoint/2010/main" val="1774113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Human Error</a:t>
            </a:r>
            <a:br>
              <a:rPr lang="en-US" sz="3200" dirty="0"/>
            </a:br>
            <a:r>
              <a:rPr lang="en-US" sz="3200" dirty="0"/>
              <a:t>(Norman 5)</a:t>
            </a:r>
            <a:endParaRPr lang="en-US" sz="3200"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a:t>Key topics/questions for this lecture</a:t>
            </a:r>
          </a:p>
          <a:p>
            <a:pPr marL="744538" indent="-744538">
              <a:buFont typeface="+mj-lt"/>
              <a:buAutoNum type="arabicPeriod"/>
            </a:pPr>
            <a:r>
              <a:rPr lang="en-US" dirty="0">
                <a:solidFill>
                  <a:schemeClr val="bg1">
                    <a:lumMod val="75000"/>
                  </a:schemeClr>
                </a:solidFill>
              </a:rPr>
              <a:t>To err is human; stop blaming us!</a:t>
            </a:r>
          </a:p>
          <a:p>
            <a:pPr marL="744538" indent="-744538">
              <a:buFont typeface="+mj-lt"/>
              <a:buAutoNum type="arabicPeriod"/>
            </a:pPr>
            <a:r>
              <a:rPr lang="en-US" dirty="0"/>
              <a:t>Root cause analysis: A case study in commercial aviation</a:t>
            </a:r>
          </a:p>
          <a:p>
            <a:pPr marL="744538" indent="-744538">
              <a:buFont typeface="+mj-lt"/>
              <a:buAutoNum type="arabicPeriod"/>
            </a:pPr>
            <a:r>
              <a:rPr lang="en-US" dirty="0"/>
              <a:t>Errors: Slips and mistakes</a:t>
            </a:r>
          </a:p>
          <a:p>
            <a:pPr marL="744538" indent="-744538">
              <a:buFont typeface="+mj-lt"/>
              <a:buAutoNum type="arabicPeriod"/>
            </a:pPr>
            <a:r>
              <a:rPr lang="en-US" dirty="0"/>
              <a:t>Designing for error</a:t>
            </a:r>
          </a:p>
          <a:p>
            <a:pPr marL="744538" indent="-744538">
              <a:buFont typeface="+mj-lt"/>
              <a:buAutoNum type="arabicPeriod"/>
            </a:pPr>
            <a:r>
              <a:rPr lang="en-US" dirty="0"/>
              <a:t>Design </a:t>
            </a:r>
            <a:r>
              <a:rPr lang="en-US" dirty="0" err="1"/>
              <a:t>crits</a:t>
            </a:r>
            <a:r>
              <a:rPr lang="en-US" dirty="0"/>
              <a:t> of IA#4</a:t>
            </a:r>
          </a:p>
          <a:p>
            <a:pPr marL="744538" indent="-744538">
              <a:buFont typeface="+mj-lt"/>
              <a:buAutoNum type="arabicPeriod"/>
            </a:pPr>
            <a:endParaRPr lang="en-US" dirty="0"/>
          </a:p>
          <a:p>
            <a:pPr marL="744538" indent="-744538">
              <a:buFont typeface="+mj-lt"/>
              <a:buAutoNum type="arabicPeriod"/>
            </a:pPr>
            <a:endParaRPr lang="en-US" dirty="0"/>
          </a:p>
        </p:txBody>
      </p:sp>
    </p:spTree>
    <p:extLst>
      <p:ext uri="{BB962C8B-B14F-4D97-AF65-F5344CB8AC3E}">
        <p14:creationId xmlns:p14="http://schemas.microsoft.com/office/powerpoint/2010/main" val="3770057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cause analysis requires going beyond human error!</a:t>
            </a:r>
          </a:p>
        </p:txBody>
      </p:sp>
      <p:sp>
        <p:nvSpPr>
          <p:cNvPr id="3" name="Content Placeholder 2"/>
          <p:cNvSpPr>
            <a:spLocks noGrp="1"/>
          </p:cNvSpPr>
          <p:nvPr>
            <p:ph idx="1"/>
          </p:nvPr>
        </p:nvSpPr>
        <p:spPr>
          <a:xfrm>
            <a:off x="152400" y="1671638"/>
            <a:ext cx="4800600" cy="2671762"/>
          </a:xfrm>
        </p:spPr>
        <p:txBody>
          <a:bodyPr/>
          <a:lstStyle/>
          <a:p>
            <a:r>
              <a:rPr lang="en-US" sz="3000" dirty="0"/>
              <a:t>“The five whys approach”: Keep asking “why” until you get to the root cause, not just a proximate cause</a:t>
            </a:r>
          </a:p>
          <a:p>
            <a:r>
              <a:rPr lang="en-US" sz="3000" dirty="0"/>
              <a:t>Don’t stop when you hit “because a human made a mistake!”</a:t>
            </a:r>
          </a:p>
        </p:txBody>
      </p:sp>
      <p:sp>
        <p:nvSpPr>
          <p:cNvPr id="4" name="Slide Number Placeholder 3"/>
          <p:cNvSpPr>
            <a:spLocks noGrp="1"/>
          </p:cNvSpPr>
          <p:nvPr>
            <p:ph type="sldNum" sz="quarter" idx="10"/>
          </p:nvPr>
        </p:nvSpPr>
        <p:spPr/>
        <p:txBody>
          <a:bodyPr/>
          <a:lstStyle/>
          <a:p>
            <a:fld id="{D3612ABD-40C9-418A-A056-70C86155DF51}" type="slidenum">
              <a:rPr lang="en-GB" smtClean="0"/>
              <a:pPr/>
              <a:t>7</a:t>
            </a:fld>
            <a:endParaRPr lang="en-GB"/>
          </a:p>
        </p:txBody>
      </p:sp>
      <p:pic>
        <p:nvPicPr>
          <p:cNvPr id="2050" name="Picture 2" descr="http://leanblitzconsulting.com/wp-content/uploads/2012/01/Five-Why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199" y="2667001"/>
            <a:ext cx="4270375" cy="243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046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root cause analysis: American Airlines Flight 191</a:t>
            </a:r>
          </a:p>
        </p:txBody>
      </p:sp>
      <p:sp>
        <p:nvSpPr>
          <p:cNvPr id="3" name="Content Placeholder 2"/>
          <p:cNvSpPr>
            <a:spLocks noGrp="1"/>
          </p:cNvSpPr>
          <p:nvPr>
            <p:ph idx="1"/>
          </p:nvPr>
        </p:nvSpPr>
        <p:spPr>
          <a:xfrm>
            <a:off x="152400" y="1671638"/>
            <a:ext cx="5486400" cy="4652962"/>
          </a:xfrm>
        </p:spPr>
        <p:txBody>
          <a:bodyPr/>
          <a:lstStyle/>
          <a:p>
            <a:r>
              <a:rPr lang="en-US" sz="2400" dirty="0"/>
              <a:t>DC-10 with 258 passengers and 13 crew aboard</a:t>
            </a:r>
          </a:p>
          <a:p>
            <a:r>
              <a:rPr lang="en-US" sz="2400" dirty="0"/>
              <a:t>Departed from Chicago on May 25, 1979, </a:t>
            </a:r>
            <a:r>
              <a:rPr lang="en-US" sz="2400" dirty="0" err="1"/>
              <a:t>enroute</a:t>
            </a:r>
            <a:r>
              <a:rPr lang="en-US" sz="2400" dirty="0"/>
              <a:t> to LA</a:t>
            </a:r>
          </a:p>
          <a:p>
            <a:r>
              <a:rPr lang="en-US" sz="2400" dirty="0"/>
              <a:t>Left engine detached during takeoff</a:t>
            </a:r>
          </a:p>
          <a:p>
            <a:r>
              <a:rPr lang="en-US" sz="2400" dirty="0"/>
              <a:t>Plane banked steeply left after airborne, crashing 50 seconds after takeoff</a:t>
            </a:r>
          </a:p>
          <a:p>
            <a:r>
              <a:rPr lang="en-US" sz="2400" dirty="0"/>
              <a:t>Worst-ever aviation disaster on U.S. soil</a:t>
            </a:r>
          </a:p>
          <a:p>
            <a:r>
              <a:rPr lang="en-US" sz="2400" dirty="0"/>
              <a:t>Why did this happen? </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8</a:t>
            </a:fld>
            <a:endParaRPr lang="en-GB"/>
          </a:p>
        </p:txBody>
      </p:sp>
      <p:pic>
        <p:nvPicPr>
          <p:cNvPr id="3074" name="Picture 2" descr="Aa191 oha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438400"/>
            <a:ext cx="27432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942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cause analysis #1: Maintenance issue</a:t>
            </a:r>
          </a:p>
        </p:txBody>
      </p:sp>
      <p:sp>
        <p:nvSpPr>
          <p:cNvPr id="3" name="Content Placeholder 2"/>
          <p:cNvSpPr>
            <a:spLocks noGrp="1"/>
          </p:cNvSpPr>
          <p:nvPr>
            <p:ph idx="1"/>
          </p:nvPr>
        </p:nvSpPr>
        <p:spPr/>
        <p:txBody>
          <a:bodyPr/>
          <a:lstStyle/>
          <a:p>
            <a:r>
              <a:rPr lang="en-US" sz="2400" dirty="0"/>
              <a:t>Why? Engine detached from wing at takeoff</a:t>
            </a:r>
          </a:p>
          <a:p>
            <a:r>
              <a:rPr lang="en-US" sz="2400" dirty="0"/>
              <a:t>Why? There was metal fatigue at attachment point?</a:t>
            </a:r>
          </a:p>
          <a:p>
            <a:r>
              <a:rPr lang="en-US" sz="2400" dirty="0"/>
              <a:t>Why? Unauthorized maintenance procedure used to perform maintenance </a:t>
            </a:r>
            <a:r>
              <a:rPr lang="en-US" sz="1800" dirty="0"/>
              <a:t>(see </a:t>
            </a:r>
            <a:r>
              <a:rPr lang="en-US" sz="1800" dirty="0">
                <a:hlinkClick r:id="rId3"/>
              </a:rPr>
              <a:t>https://www.youtube.com/watch?v=NAm-HfI2B20</a:t>
            </a:r>
            <a:r>
              <a:rPr lang="en-US" sz="1800" dirty="0"/>
              <a:t> from 28:05-30:16)</a:t>
            </a:r>
          </a:p>
          <a:p>
            <a:r>
              <a:rPr lang="en-US" sz="2400" dirty="0"/>
              <a:t>Why? Unauthorized maintenance procedure saved 200 man hours of labor per aircraft and was perceived as safer (only 27 disconnects instead of 72)</a:t>
            </a:r>
          </a:p>
          <a:p>
            <a:r>
              <a:rPr lang="en-US" sz="2400" dirty="0"/>
              <a:t>Why? Design of pylon and adjacent surfaces made parts difficult to service and prone to damage</a:t>
            </a:r>
          </a:p>
          <a:p>
            <a:pPr marL="0" indent="0" algn="ctr">
              <a:buNone/>
            </a:pPr>
            <a:r>
              <a:rPr lang="en-US" sz="2400" b="1" dirty="0">
                <a:sym typeface="Wingdings" panose="05000000000000000000" pitchFamily="2" charset="2"/>
              </a:rPr>
              <a:t> Design problem, not human problem</a:t>
            </a:r>
            <a:endParaRPr lang="en-US" sz="2400" b="1" dirty="0"/>
          </a:p>
          <a:p>
            <a:endParaRPr lang="en-US" sz="18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9</a:t>
            </a:fld>
            <a:endParaRPr lang="en-GB"/>
          </a:p>
        </p:txBody>
      </p:sp>
    </p:spTree>
    <p:extLst>
      <p:ext uri="{BB962C8B-B14F-4D97-AF65-F5344CB8AC3E}">
        <p14:creationId xmlns:p14="http://schemas.microsoft.com/office/powerpoint/2010/main" val="1188986481"/>
      </p:ext>
    </p:extLst>
  </p:cSld>
  <p:clrMapOvr>
    <a:masterClrMapping/>
  </p:clrMapOvr>
</p:sld>
</file>

<file path=ppt/theme/theme1.xml><?xml version="1.0" encoding="utf-8"?>
<a:theme xmlns:a="http://schemas.openxmlformats.org/drawingml/2006/main" name="idbook">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3333CC"/>
      </a:folHlink>
    </a:clrScheme>
    <a:fontScheme name="idboo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sz="2400" b="0" i="0" u="none" strike="noStrike" cap="none" normalizeH="0" baseline="0" smtClean="0">
            <a:ln>
              <a:noFill/>
            </a:ln>
            <a:solidFill>
              <a:schemeClr val="tx1"/>
            </a:solidFill>
            <a:effectLst/>
            <a:latin typeface="Verdana" pitchFamily="34" charset="0"/>
          </a:defRPr>
        </a:defPPr>
      </a:lstStyle>
    </a:lnDef>
    <a:txDef>
      <a:spPr>
        <a:noFill/>
      </a:spPr>
      <a:bodyPr wrap="square" rtlCol="0">
        <a:spAutoFit/>
      </a:bodyPr>
      <a:lstStyle>
        <a:defPPr>
          <a:buNone/>
          <a:defRPr dirty="0"/>
        </a:defPPr>
      </a:lstStyle>
    </a:txDef>
  </a:objectDefaults>
  <a:extraClrSchemeLst>
    <a:extraClrScheme>
      <a:clrScheme name="idboo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dboo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dboo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dboo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dboo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dboo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dboo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\\penelope\MCSUsers\Staff\hcs2\Interaction Design\website\idbook.pot</Template>
  <TotalTime>9624</TotalTime>
  <Words>2880</Words>
  <Application>Microsoft Office PowerPoint</Application>
  <PresentationFormat>On-screen Show (4:3)</PresentationFormat>
  <Paragraphs>282</Paragraphs>
  <Slides>33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Times</vt:lpstr>
      <vt:lpstr>Verdana</vt:lpstr>
      <vt:lpstr>Wingdings</vt:lpstr>
      <vt:lpstr>idbook</vt:lpstr>
      <vt:lpstr> User Errors (Norman 5) </vt:lpstr>
      <vt:lpstr>We tend to blame humans, not technology</vt:lpstr>
      <vt:lpstr>Human Error (Norman 5)</vt:lpstr>
      <vt:lpstr>Is it fair to blame humans for all errors?</vt:lpstr>
      <vt:lpstr>Why do human errors occur?</vt:lpstr>
      <vt:lpstr>Human Error (Norman 5)</vt:lpstr>
      <vt:lpstr>Root cause analysis requires going beyond human error!</vt:lpstr>
      <vt:lpstr>Example of root cause analysis: American Airlines Flight 191</vt:lpstr>
      <vt:lpstr>Root cause analysis #1: Maintenance issue</vt:lpstr>
      <vt:lpstr>Root cause analysis #2: Technical flaw in plane</vt:lpstr>
      <vt:lpstr>Root cause analysis #3: Poor cockpit design</vt:lpstr>
      <vt:lpstr>Epilogue of Flight AA 271 Root Cause Analysis</vt:lpstr>
      <vt:lpstr>Human Error (Norman 5)</vt:lpstr>
      <vt:lpstr>Reading Question 1</vt:lpstr>
      <vt:lpstr>The difference between slips and mistakes</vt:lpstr>
      <vt:lpstr>Slips involve a faulty action or memory lapse</vt:lpstr>
      <vt:lpstr>Mistakes involve a wrong goal or plan</vt:lpstr>
      <vt:lpstr>Reading Question 2 (Applied)</vt:lpstr>
      <vt:lpstr>Reading Question 3</vt:lpstr>
      <vt:lpstr>Reading Question 4</vt:lpstr>
      <vt:lpstr>Slips and mistakes can be situated in stages of action model</vt:lpstr>
      <vt:lpstr>Capture and description-similarity slips</vt:lpstr>
      <vt:lpstr>Mode-error slips occur when device has multiple modes</vt:lpstr>
      <vt:lpstr>Revisiting KAL Flight 007</vt:lpstr>
      <vt:lpstr>Human Error (Norman 5)</vt:lpstr>
      <vt:lpstr>The need to detect (and learn from) errors</vt:lpstr>
      <vt:lpstr>Design implications</vt:lpstr>
      <vt:lpstr>Swiss Cheese model of accidents provides insight</vt:lpstr>
      <vt:lpstr>Key points of lecture</vt:lpstr>
      <vt:lpstr>Human Error (Norman 5)</vt:lpstr>
      <vt:lpstr>Design Crits of IA#4 (Final)</vt:lpstr>
      <vt:lpstr>Presenters</vt:lpstr>
      <vt:lpstr>For next time…</vt:lpstr>
    </vt:vector>
  </TitlesOfParts>
  <Company>COGS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Yvonne Rogers</dc:creator>
  <cp:lastModifiedBy>hundhaus@wsu.edu</cp:lastModifiedBy>
  <cp:revision>323</cp:revision>
  <dcterms:created xsi:type="dcterms:W3CDTF">2001-04-10T10:22:28Z</dcterms:created>
  <dcterms:modified xsi:type="dcterms:W3CDTF">2017-02-16T19:53:18Z</dcterms:modified>
</cp:coreProperties>
</file>