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1"/>
  </p:notesMasterIdLst>
  <p:sldIdLst>
    <p:sldId id="256" r:id="rId2"/>
    <p:sldId id="736" r:id="rId3"/>
    <p:sldId id="781" r:id="rId4"/>
    <p:sldId id="782" r:id="rId5"/>
    <p:sldId id="780" r:id="rId6"/>
    <p:sldId id="783" r:id="rId7"/>
    <p:sldId id="784" r:id="rId8"/>
    <p:sldId id="785" r:id="rId9"/>
    <p:sldId id="786" r:id="rId10"/>
    <p:sldId id="787" r:id="rId11"/>
    <p:sldId id="788" r:id="rId12"/>
    <p:sldId id="794" r:id="rId13"/>
    <p:sldId id="793" r:id="rId14"/>
    <p:sldId id="789" r:id="rId15"/>
    <p:sldId id="790" r:id="rId16"/>
    <p:sldId id="795" r:id="rId17"/>
    <p:sldId id="796" r:id="rId18"/>
    <p:sldId id="797" r:id="rId19"/>
    <p:sldId id="792" r:id="rId20"/>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144" autoAdjust="0"/>
    <p:restoredTop sz="80328" autoAdjust="0"/>
  </p:normalViewPr>
  <p:slideViewPr>
    <p:cSldViewPr>
      <p:cViewPr varScale="1">
        <p:scale>
          <a:sx n="42" d="100"/>
          <a:sy n="42" d="100"/>
        </p:scale>
        <p:origin x="43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in….</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a:t>
            </a:r>
            <a:r>
              <a:rPr lang="en-US" baseline="0" dirty="0"/>
              <a:t> note: “hi fi prototype” will be extremely limited. It is not a full-blown implementation. Rather, it must be capable of simulating the behavior of the interface with respect to at least five (and possibly more) core tasks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12</a:t>
            </a:fld>
            <a:endParaRPr lang="en-US"/>
          </a:p>
        </p:txBody>
      </p:sp>
    </p:spTree>
    <p:extLst>
      <p:ext uri="{BB962C8B-B14F-4D97-AF65-F5344CB8AC3E}">
        <p14:creationId xmlns:p14="http://schemas.microsoft.com/office/powerpoint/2010/main" val="42101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14</a:t>
            </a:fld>
            <a:endParaRPr lang="en-US"/>
          </a:p>
        </p:txBody>
      </p:sp>
    </p:spTree>
    <p:extLst>
      <p:ext uri="{BB962C8B-B14F-4D97-AF65-F5344CB8AC3E}">
        <p14:creationId xmlns:p14="http://schemas.microsoft.com/office/powerpoint/2010/main" val="117317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obvious parallels to the “swimmer’s helper” design you have been working on.</a:t>
            </a:r>
          </a:p>
          <a:p>
            <a:r>
              <a:rPr lang="en-US" dirty="0"/>
              <a:t>One aspect of projects in this theme</a:t>
            </a:r>
            <a:r>
              <a:rPr lang="en-US" baseline="0" dirty="0"/>
              <a:t> is the sharing and discussion of personal data and progress. So you should think about how people in these various communities want to connect, collaborate, share, commiserate, etc. through their activities, and you should provide tech solutions to this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15</a:t>
            </a:fld>
            <a:endParaRPr lang="en-US"/>
          </a:p>
        </p:txBody>
      </p:sp>
    </p:spTree>
    <p:extLst>
      <p:ext uri="{BB962C8B-B14F-4D97-AF65-F5344CB8AC3E}">
        <p14:creationId xmlns:p14="http://schemas.microsoft.com/office/powerpoint/2010/main" val="1390518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342900" lvl="1" indent="-342900">
              <a:buFontTx/>
              <a:buChar char="•"/>
            </a:pPr>
            <a:r>
              <a:rPr lang="en-US" sz="1800" dirty="0"/>
              <a:t>Think about</a:t>
            </a:r>
            <a:r>
              <a:rPr lang="en-US" sz="1800" baseline="0" dirty="0"/>
              <a:t> your project in terms of a </a:t>
            </a:r>
            <a:r>
              <a:rPr lang="en-US" sz="1800" i="1" baseline="0" dirty="0"/>
              <a:t>problem </a:t>
            </a:r>
            <a:r>
              <a:rPr lang="en-US" sz="1800" i="0" baseline="0" dirty="0"/>
              <a:t>to be solved. What is the real problem that people have that needs to be addressed through technology. For example, in case of personal speedgolf app, the problem is one of keeping track of crucial stats during a speedgolf round that can help speedgolfers understand and improve their performances</a:t>
            </a:r>
            <a:endParaRPr lang="en-US" sz="1800" dirty="0"/>
          </a:p>
          <a:p>
            <a:pPr marL="342900" lvl="1" indent="-342900">
              <a:buFontTx/>
              <a:buChar char="•"/>
            </a:pPr>
            <a:r>
              <a:rPr lang="en-US" sz="1800" dirty="0"/>
              <a:t>Monitoring device may need to communicate with additional monitoring devices (e.g., heart rate monitor, bike cadence meter) in order to obtain additional useful data</a:t>
            </a:r>
          </a:p>
          <a:p>
            <a:pPr marL="342900" lvl="1" indent="-342900">
              <a:buFontTx/>
              <a:buChar char="•"/>
            </a:pPr>
            <a:r>
              <a:rPr lang="en-US" sz="1800" i="1" dirty="0"/>
              <a:t>Monitoring device and web/mobile app could be one in the same; if they’re not, then monitoring device must be able to communicate with app!</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16</a:t>
            </a:fld>
            <a:endParaRPr lang="en-US"/>
          </a:p>
        </p:txBody>
      </p:sp>
    </p:spTree>
    <p:extLst>
      <p:ext uri="{BB962C8B-B14F-4D97-AF65-F5344CB8AC3E}">
        <p14:creationId xmlns:p14="http://schemas.microsoft.com/office/powerpoint/2010/main" val="1862957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chance to form</a:t>
            </a:r>
            <a:r>
              <a:rPr lang="en-US" baseline="0" dirty="0"/>
              <a:t> teams. If you have trouble, I’ll put you on teams randomly. Make sure grad students work with grad students, and undergrads work with undergrads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17</a:t>
            </a:fld>
            <a:endParaRPr lang="en-US"/>
          </a:p>
        </p:txBody>
      </p:sp>
    </p:spTree>
    <p:extLst>
      <p:ext uri="{BB962C8B-B14F-4D97-AF65-F5344CB8AC3E}">
        <p14:creationId xmlns:p14="http://schemas.microsoft.com/office/powerpoint/2010/main" val="50083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18</a:t>
            </a:fld>
            <a:endParaRPr lang="en-US"/>
          </a:p>
        </p:txBody>
      </p:sp>
    </p:spTree>
    <p:extLst>
      <p:ext uri="{BB962C8B-B14F-4D97-AF65-F5344CB8AC3E}">
        <p14:creationId xmlns:p14="http://schemas.microsoft.com/office/powerpoint/2010/main" val="1607939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F2A0C9-331B-4F15-A415-A3EC8DEDFC0A}" type="slidenum">
              <a:rPr lang="en-US" smtClean="0"/>
              <a:pPr/>
              <a:t>19</a:t>
            </a:fld>
            <a:endParaRPr lang="en-US"/>
          </a:p>
        </p:txBody>
      </p:sp>
    </p:spTree>
    <p:extLst>
      <p:ext uri="{BB962C8B-B14F-4D97-AF65-F5344CB8AC3E}">
        <p14:creationId xmlns:p14="http://schemas.microsoft.com/office/powerpoint/2010/main" val="43724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a:t>
            </a:fld>
            <a:endParaRPr lang="en-US"/>
          </a:p>
        </p:txBody>
      </p:sp>
    </p:spTree>
    <p:extLst>
      <p:ext uri="{BB962C8B-B14F-4D97-AF65-F5344CB8AC3E}">
        <p14:creationId xmlns:p14="http://schemas.microsoft.com/office/powerpoint/2010/main" val="105698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Norman describes the UCD or HCD process at the highest level of abstraction…</a:t>
            </a:r>
          </a:p>
        </p:txBody>
      </p:sp>
      <p:sp>
        <p:nvSpPr>
          <p:cNvPr id="4" name="Slide Number Placeholder 3"/>
          <p:cNvSpPr>
            <a:spLocks noGrp="1"/>
          </p:cNvSpPr>
          <p:nvPr>
            <p:ph type="sldNum" sz="quarter" idx="10"/>
          </p:nvPr>
        </p:nvSpPr>
        <p:spPr/>
        <p:txBody>
          <a:bodyPr/>
          <a:lstStyle/>
          <a:p>
            <a:fld id="{52F2A0C9-331B-4F15-A415-A3EC8DEDFC0A}" type="slidenum">
              <a:rPr lang="en-US" smtClean="0"/>
              <a:pPr/>
              <a:t>3</a:t>
            </a:fld>
            <a:endParaRPr lang="en-US"/>
          </a:p>
        </p:txBody>
      </p:sp>
    </p:spTree>
    <p:extLst>
      <p:ext uri="{BB962C8B-B14F-4D97-AF65-F5344CB8AC3E}">
        <p14:creationId xmlns:p14="http://schemas.microsoft.com/office/powerpoint/2010/main" val="88868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Preece</a:t>
            </a:r>
            <a:r>
              <a:rPr lang="en-US" dirty="0"/>
              <a:t>, Rogers, Sharp’s schematic</a:t>
            </a:r>
            <a:r>
              <a:rPr lang="en-US" baseline="0" dirty="0"/>
              <a:t> adds a bit more detail.</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a:t>
            </a:fld>
            <a:endParaRPr lang="en-US"/>
          </a:p>
        </p:txBody>
      </p:sp>
    </p:spTree>
    <p:extLst>
      <p:ext uri="{BB962C8B-B14F-4D97-AF65-F5344CB8AC3E}">
        <p14:creationId xmlns:p14="http://schemas.microsoft.com/office/powerpoint/2010/main" val="236141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Barnum’s account of user-centered design adds </a:t>
            </a:r>
            <a:r>
              <a:rPr lang="en-US" baseline="0" dirty="0"/>
              <a:t>more detail, and also adds a time dimension</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a:t>
            </a:fld>
            <a:endParaRPr lang="en-US"/>
          </a:p>
        </p:txBody>
      </p:sp>
    </p:spTree>
    <p:extLst>
      <p:ext uri="{BB962C8B-B14F-4D97-AF65-F5344CB8AC3E}">
        <p14:creationId xmlns:p14="http://schemas.microsoft.com/office/powerpoint/2010/main" val="157383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 Demographics not as important as activities performed</a:t>
            </a:r>
          </a:p>
          <a:p>
            <a:r>
              <a:rPr lang="en-US" dirty="0"/>
              <a:t>* You may need to travel to another country to do this!</a:t>
            </a:r>
          </a:p>
          <a:p>
            <a:r>
              <a:rPr lang="en-US" dirty="0"/>
              <a:t>* </a:t>
            </a:r>
            <a:r>
              <a:rPr lang="en-US" u="sng" dirty="0"/>
              <a:t>Designers</a:t>
            </a:r>
            <a:r>
              <a:rPr lang="en-US" baseline="0" dirty="0"/>
              <a:t> care about what people really need and how they will actually use products. </a:t>
            </a:r>
            <a:r>
              <a:rPr lang="en-US" u="sng" baseline="0" dirty="0"/>
              <a:t>Marketers</a:t>
            </a:r>
            <a:r>
              <a:rPr lang="en-US" baseline="0" dirty="0"/>
              <a:t> want to know what people will buy, including how they make purchasing decisions. </a:t>
            </a:r>
            <a:r>
              <a:rPr lang="en-US" u="sng" baseline="0" dirty="0"/>
              <a:t>Designers</a:t>
            </a:r>
            <a:r>
              <a:rPr lang="en-US" baseline="0" dirty="0"/>
              <a:t> tend to employ (time consuming) qualitative and observational study methods to study people in depth, understanding how they complete tasks and what environmental factors come into play. Designers typically don’t study many people.</a:t>
            </a:r>
          </a:p>
          <a:p>
            <a:endParaRPr lang="en-US" baseline="0" dirty="0"/>
          </a:p>
          <a:p>
            <a:r>
              <a:rPr lang="en-US" u="sng" baseline="0" dirty="0"/>
              <a:t>Marketers</a:t>
            </a:r>
            <a:r>
              <a:rPr lang="en-US" baseline="0" dirty="0"/>
              <a:t> care about customers. Who will purchase a product? What factors play into purchasing decisions? Marketers use large-scale quantitative studies—often focus groups, surveys/questionnaires.  Marketers can use BIG data, A/B testing with thousands of users, to learn about customers.</a:t>
            </a:r>
          </a:p>
          <a:p>
            <a:endParaRPr lang="en-US" baseline="0" dirty="0"/>
          </a:p>
          <a:p>
            <a:r>
              <a:rPr lang="en-US" baseline="0" dirty="0"/>
              <a:t>While what marketers learn tends to be shallow compared to what designers learn. both kinds of information are useful. We need info on what people will buy, and how they will use things once they are purchased.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6</a:t>
            </a:fld>
            <a:endParaRPr lang="en-US"/>
          </a:p>
        </p:txBody>
      </p:sp>
    </p:spTree>
    <p:extLst>
      <p:ext uri="{BB962C8B-B14F-4D97-AF65-F5344CB8AC3E}">
        <p14:creationId xmlns:p14="http://schemas.microsoft.com/office/powerpoint/2010/main" val="322276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can be used early on to better</a:t>
            </a:r>
            <a:r>
              <a:rPr lang="en-US" baseline="0" dirty="0"/>
              <a:t> understand the design problem/design space. Later on, it can be used to test out alternative designs.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7</a:t>
            </a:fld>
            <a:endParaRPr lang="en-US"/>
          </a:p>
        </p:txBody>
      </p:sp>
    </p:spTree>
    <p:extLst>
      <p:ext uri="{BB962C8B-B14F-4D97-AF65-F5344CB8AC3E}">
        <p14:creationId xmlns:p14="http://schemas.microsoft.com/office/powerpoint/2010/main" val="2025613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10</a:t>
            </a:fld>
            <a:endParaRPr lang="en-US"/>
          </a:p>
        </p:txBody>
      </p:sp>
    </p:spTree>
    <p:extLst>
      <p:ext uri="{BB962C8B-B14F-4D97-AF65-F5344CB8AC3E}">
        <p14:creationId xmlns:p14="http://schemas.microsoft.com/office/powerpoint/2010/main" val="121224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Undergrads work with undergrads; grads work with grads</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11</a:t>
            </a:fld>
            <a:endParaRPr lang="en-US"/>
          </a:p>
        </p:txBody>
      </p:sp>
    </p:spTree>
    <p:extLst>
      <p:ext uri="{BB962C8B-B14F-4D97-AF65-F5344CB8AC3E}">
        <p14:creationId xmlns:p14="http://schemas.microsoft.com/office/powerpoint/2010/main" val="76818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Content Placeholder 2"/>
          <p:cNvSpPr>
            <a:spLocks noGrp="1"/>
          </p:cNvSpPr>
          <p:nvPr>
            <p:ph sz="quarter" idx="1"/>
          </p:nvPr>
        </p:nvSpPr>
        <p:spPr>
          <a:xfrm>
            <a:off x="1524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152400" y="4073525"/>
            <a:ext cx="88392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73525"/>
            <a:ext cx="43434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a:solidFill>
                  <a:schemeClr val="accent2"/>
                </a:solidFill>
              </a:rPr>
              <a:t>L#13—</a:t>
            </a:r>
            <a:r>
              <a:rPr lang="en-US" sz="1100" dirty="0" err="1">
                <a:solidFill>
                  <a:schemeClr val="accent2"/>
                </a:solidFill>
              </a:rPr>
              <a:t>CptS</a:t>
            </a:r>
            <a:r>
              <a:rPr lang="en-US" sz="1100" dirty="0">
                <a:solidFill>
                  <a:schemeClr val="accent2"/>
                </a:solidFill>
              </a:rPr>
              <a:t> 443/543, </a:t>
            </a:r>
            <a:r>
              <a:rPr lang="en-US" sz="1100" dirty="0" err="1">
                <a:solidFill>
                  <a:schemeClr val="accent2"/>
                </a:solidFill>
              </a:rPr>
              <a:t>Sp</a:t>
            </a:r>
            <a:r>
              <a:rPr lang="en-US" sz="1100" dirty="0">
                <a:solidFill>
                  <a:schemeClr val="accent2"/>
                </a:solidFill>
              </a:rPr>
              <a:t> 17</a:t>
            </a: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a:solidFill>
                  <a:schemeClr val="accent2"/>
                </a:solidFill>
              </a:rPr>
              <a:t>2/21/17</a:t>
            </a: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faculty.washington.edu/ajko/info360/readings/how-to-understand-problem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usabilitybok.org/contextual-inquir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br>
              <a:rPr lang="en-GB" sz="3600" dirty="0"/>
            </a:br>
            <a:r>
              <a:rPr lang="en-GB" sz="3600" dirty="0"/>
              <a:t>13-User-Centered Design</a:t>
            </a:r>
            <a:br>
              <a:rPr lang="en-GB" sz="3600" dirty="0"/>
            </a:br>
            <a:r>
              <a:rPr lang="en-GB" sz="3600" dirty="0"/>
              <a:t>Team Project, &amp; Team Matchmaking</a:t>
            </a:r>
            <a:br>
              <a:rPr lang="en-GB" sz="3600" i="1" dirty="0"/>
            </a:br>
            <a:endParaRPr lang="en-GB" sz="3600" i="1" dirty="0"/>
          </a:p>
        </p:txBody>
      </p:sp>
      <p:pic>
        <p:nvPicPr>
          <p:cNvPr id="1026" name="Picture 2" descr="https://i.ytimg.com/vi/6mcZKWhjr9o/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752600"/>
            <a:ext cx="6781800" cy="3814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52600" y="5718274"/>
            <a:ext cx="4876800" cy="307777"/>
          </a:xfrm>
          <a:prstGeom prst="rect">
            <a:avLst/>
          </a:prstGeom>
        </p:spPr>
        <p:txBody>
          <a:bodyPr wrap="square">
            <a:spAutoFit/>
          </a:bodyPr>
          <a:lstStyle/>
          <a:p>
            <a:pPr>
              <a:buNone/>
            </a:pPr>
            <a:r>
              <a:rPr lang="en-US" sz="1400" dirty="0"/>
              <a:t>https://www.youtube.com/watch?v=6mcZKWhjr9o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12-User Centered Design</a:t>
            </a:r>
            <a:br>
              <a:rPr lang="en-US" sz="3200" dirty="0"/>
            </a:br>
            <a:r>
              <a:rPr lang="en-US" sz="3200" dirty="0"/>
              <a:t>(Barnum 3, 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User-centered design lifecycle</a:t>
            </a:r>
          </a:p>
          <a:p>
            <a:pPr marL="744538" indent="-744538">
              <a:buFont typeface="+mj-lt"/>
              <a:buAutoNum type="arabicPeriod"/>
            </a:pPr>
            <a:r>
              <a:rPr lang="en-US" dirty="0"/>
              <a:t>Intro to the team project</a:t>
            </a:r>
          </a:p>
          <a:p>
            <a:pPr marL="744538" indent="-744538">
              <a:buFont typeface="+mj-lt"/>
              <a:buAutoNum type="arabicPeriod"/>
            </a:pPr>
            <a:r>
              <a:rPr lang="en-US" dirty="0"/>
              <a:t>Team and topic match-making</a:t>
            </a:r>
          </a:p>
          <a:p>
            <a:pPr marL="0" indent="0">
              <a:buNone/>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54092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Design Project in Overview</a:t>
            </a:r>
          </a:p>
        </p:txBody>
      </p:sp>
      <p:sp>
        <p:nvSpPr>
          <p:cNvPr id="3" name="Content Placeholder 2"/>
          <p:cNvSpPr>
            <a:spLocks noGrp="1"/>
          </p:cNvSpPr>
          <p:nvPr>
            <p:ph idx="1"/>
          </p:nvPr>
        </p:nvSpPr>
        <p:spPr>
          <a:xfrm>
            <a:off x="140368" y="1471863"/>
            <a:ext cx="5117432" cy="4652962"/>
          </a:xfrm>
        </p:spPr>
        <p:txBody>
          <a:bodyPr/>
          <a:lstStyle/>
          <a:p>
            <a:r>
              <a:rPr lang="en-US" sz="2400" dirty="0"/>
              <a:t>Work in groups of up to three</a:t>
            </a:r>
          </a:p>
          <a:p>
            <a:r>
              <a:rPr lang="en-US" sz="2400" dirty="0"/>
              <a:t>You will complete two iterations of user-centered design process</a:t>
            </a:r>
          </a:p>
          <a:p>
            <a:r>
              <a:rPr lang="en-US" sz="2400" dirty="0"/>
              <a:t>You will need to exercise </a:t>
            </a:r>
            <a:r>
              <a:rPr lang="en-US" sz="2400" i="1" dirty="0"/>
              <a:t>collaboration</a:t>
            </a:r>
            <a:r>
              <a:rPr lang="en-US" sz="2400" dirty="0"/>
              <a:t> and </a:t>
            </a:r>
            <a:r>
              <a:rPr lang="en-US" sz="2400" i="1" dirty="0"/>
              <a:t>teamwork</a:t>
            </a:r>
            <a:r>
              <a:rPr lang="en-US" sz="2400" dirty="0"/>
              <a:t> skills while also practicing key HCI skills</a:t>
            </a:r>
          </a:p>
          <a:p>
            <a:pPr lvl="1"/>
            <a:r>
              <a:rPr lang="en-US" sz="2000" dirty="0"/>
              <a:t>Early data gathering</a:t>
            </a:r>
          </a:p>
          <a:p>
            <a:pPr lvl="1"/>
            <a:r>
              <a:rPr lang="en-US" sz="2000" dirty="0"/>
              <a:t>Prototyping</a:t>
            </a:r>
          </a:p>
          <a:p>
            <a:pPr lvl="1"/>
            <a:r>
              <a:rPr lang="en-US" sz="2000" dirty="0"/>
              <a:t>Usability study design and analysis</a:t>
            </a:r>
          </a:p>
          <a:p>
            <a:pPr lvl="1"/>
            <a:r>
              <a:rPr lang="en-US" sz="2000" dirty="0"/>
              <a:t>Written and oral communication</a:t>
            </a:r>
          </a:p>
          <a:p>
            <a:pPr lvl="1"/>
            <a:endParaRPr lang="en-US" sz="2000" dirty="0"/>
          </a:p>
          <a:p>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pic>
        <p:nvPicPr>
          <p:cNvPr id="1026" name="Picture 2" descr="http://designbuddy.com/wp-content/uploads/2010/11/idea-lightbul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071" y="2483893"/>
            <a:ext cx="3883603" cy="262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11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closer look at project deliverables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5941539"/>
              </p:ext>
            </p:extLst>
          </p:nvPr>
        </p:nvGraphicFramePr>
        <p:xfrm>
          <a:off x="152400" y="1571625"/>
          <a:ext cx="8839200" cy="4851400"/>
        </p:xfrm>
        <a:graphic>
          <a:graphicData uri="http://schemas.openxmlformats.org/drawingml/2006/table">
            <a:tbl>
              <a:tblPr firstRow="1" bandRow="1">
                <a:tableStyleId>{9D7B26C5-4107-4FEC-AEDC-1716B250A1EF}</a:tableStyleId>
              </a:tblPr>
              <a:tblGrid>
                <a:gridCol w="4419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dirty="0"/>
                        <a:t>Deliverable</a:t>
                      </a:r>
                    </a:p>
                  </a:txBody>
                  <a:tcPr/>
                </a:tc>
                <a:tc>
                  <a:txBody>
                    <a:bodyPr/>
                    <a:lstStyle/>
                    <a:p>
                      <a:r>
                        <a:rPr lang="en-US" dirty="0"/>
                        <a:t>Weight</a:t>
                      </a:r>
                    </a:p>
                  </a:txBody>
                  <a:tcPr/>
                </a:tc>
                <a:tc>
                  <a:txBody>
                    <a:bodyPr/>
                    <a:lstStyle/>
                    <a:p>
                      <a:r>
                        <a:rPr lang="en-US" dirty="0"/>
                        <a:t>Deadline</a:t>
                      </a:r>
                    </a:p>
                  </a:txBody>
                  <a:tcPr/>
                </a:tc>
                <a:extLst>
                  <a:ext uri="{0D108BD9-81ED-4DB2-BD59-A6C34878D82A}">
                    <a16:rowId xmlns:a16="http://schemas.microsoft.com/office/drawing/2014/main" val="10000"/>
                  </a:ext>
                </a:extLst>
              </a:tr>
              <a:tr h="370840">
                <a:tc>
                  <a:txBody>
                    <a:bodyPr/>
                    <a:lstStyle/>
                    <a:p>
                      <a:r>
                        <a:rPr lang="en-US" u="sng" dirty="0"/>
                        <a:t>TPD#1: Early Data Gathering</a:t>
                      </a:r>
                    </a:p>
                    <a:p>
                      <a:pPr marL="285750" indent="-285750">
                        <a:buFont typeface="Arial" panose="020B0604020202020204" pitchFamily="34" charset="0"/>
                        <a:buChar char="•"/>
                      </a:pPr>
                      <a:r>
                        <a:rPr lang="en-US" dirty="0"/>
                        <a:t>Conduct</a:t>
                      </a:r>
                      <a:r>
                        <a:rPr lang="en-US" baseline="0" dirty="0"/>
                        <a:t> 3 contextual inquiries</a:t>
                      </a:r>
                    </a:p>
                    <a:p>
                      <a:pPr marL="285750" indent="-285750">
                        <a:buFont typeface="Arial" panose="020B0604020202020204" pitchFamily="34" charset="0"/>
                        <a:buChar char="•"/>
                      </a:pPr>
                      <a:r>
                        <a:rPr lang="en-US" baseline="0" dirty="0"/>
                        <a:t>Write report</a:t>
                      </a:r>
                      <a:endParaRPr lang="en-US" dirty="0"/>
                    </a:p>
                  </a:txBody>
                  <a:tcPr/>
                </a:tc>
                <a:tc>
                  <a:txBody>
                    <a:bodyPr/>
                    <a:lstStyle/>
                    <a:p>
                      <a:endParaRPr lang="en-US" dirty="0"/>
                    </a:p>
                    <a:p>
                      <a:endParaRPr lang="en-US" dirty="0"/>
                    </a:p>
                    <a:p>
                      <a:r>
                        <a:rPr lang="en-US" dirty="0"/>
                        <a:t>10%</a:t>
                      </a:r>
                    </a:p>
                  </a:txBody>
                  <a:tcPr/>
                </a:tc>
                <a:tc>
                  <a:txBody>
                    <a:bodyPr/>
                    <a:lstStyle/>
                    <a:p>
                      <a:endParaRPr lang="en-US" dirty="0"/>
                    </a:p>
                    <a:p>
                      <a:endParaRPr lang="en-US" dirty="0"/>
                    </a:p>
                    <a:p>
                      <a:r>
                        <a:rPr lang="en-US" dirty="0"/>
                        <a:t>3/23</a:t>
                      </a:r>
                    </a:p>
                  </a:txBody>
                  <a:tcPr/>
                </a:tc>
                <a:extLst>
                  <a:ext uri="{0D108BD9-81ED-4DB2-BD59-A6C34878D82A}">
                    <a16:rowId xmlns:a16="http://schemas.microsoft.com/office/drawing/2014/main" val="10001"/>
                  </a:ext>
                </a:extLst>
              </a:tr>
              <a:tr h="370840">
                <a:tc>
                  <a:txBody>
                    <a:bodyPr/>
                    <a:lstStyle/>
                    <a:p>
                      <a:r>
                        <a:rPr lang="en-US" u="sng" dirty="0"/>
                        <a:t>TPD #2: Lo Fi</a:t>
                      </a:r>
                      <a:r>
                        <a:rPr lang="en-US" u="sng" baseline="0" dirty="0"/>
                        <a:t> Prototype Video</a:t>
                      </a:r>
                    </a:p>
                    <a:p>
                      <a:pPr marL="285750" indent="-285750">
                        <a:buFont typeface="Arial" panose="020B0604020202020204" pitchFamily="34" charset="0"/>
                        <a:buChar char="•"/>
                      </a:pPr>
                      <a:r>
                        <a:rPr lang="en-US" baseline="0" dirty="0"/>
                        <a:t>Iteratively refine lo-fi prototype</a:t>
                      </a:r>
                    </a:p>
                    <a:p>
                      <a:pPr marL="285750" indent="-285750">
                        <a:buFont typeface="Arial" panose="020B0604020202020204" pitchFamily="34" charset="0"/>
                        <a:buChar char="•"/>
                      </a:pPr>
                      <a:r>
                        <a:rPr lang="en-US" baseline="0" dirty="0"/>
                        <a:t>Create demo video</a:t>
                      </a:r>
                    </a:p>
                    <a:p>
                      <a:pPr marL="285750" indent="-285750">
                        <a:buFont typeface="Arial" panose="020B0604020202020204" pitchFamily="34" charset="0"/>
                        <a:buChar char="•"/>
                      </a:pPr>
                      <a:r>
                        <a:rPr lang="en-US" baseline="0" dirty="0"/>
                        <a:t>Review other team’s prototypes</a:t>
                      </a:r>
                      <a:endParaRPr lang="en-US" dirty="0"/>
                    </a:p>
                  </a:txBody>
                  <a:tcPr/>
                </a:tc>
                <a:tc>
                  <a:txBody>
                    <a:bodyPr/>
                    <a:lstStyle/>
                    <a:p>
                      <a:endParaRPr lang="en-US" dirty="0"/>
                    </a:p>
                    <a:p>
                      <a:endParaRPr lang="en-US" dirty="0"/>
                    </a:p>
                    <a:p>
                      <a:r>
                        <a:rPr lang="en-US" dirty="0"/>
                        <a:t>8%</a:t>
                      </a:r>
                      <a:br>
                        <a:rPr lang="en-US" dirty="0"/>
                      </a:br>
                      <a:r>
                        <a:rPr lang="en-US" dirty="0"/>
                        <a:t>2%</a:t>
                      </a:r>
                    </a:p>
                  </a:txBody>
                  <a:tcPr/>
                </a:tc>
                <a:tc>
                  <a:txBody>
                    <a:bodyPr/>
                    <a:lstStyle/>
                    <a:p>
                      <a:endParaRPr lang="en-US" dirty="0"/>
                    </a:p>
                    <a:p>
                      <a:endParaRPr lang="en-US" dirty="0"/>
                    </a:p>
                    <a:p>
                      <a:r>
                        <a:rPr lang="en-US" dirty="0"/>
                        <a:t>4/4</a:t>
                      </a:r>
                      <a:br>
                        <a:rPr lang="en-US" dirty="0"/>
                      </a:br>
                      <a:r>
                        <a:rPr lang="en-US" dirty="0"/>
                        <a:t>4/6</a:t>
                      </a:r>
                    </a:p>
                  </a:txBody>
                  <a:tcPr/>
                </a:tc>
                <a:extLst>
                  <a:ext uri="{0D108BD9-81ED-4DB2-BD59-A6C34878D82A}">
                    <a16:rowId xmlns:a16="http://schemas.microsoft.com/office/drawing/2014/main" val="10002"/>
                  </a:ext>
                </a:extLst>
              </a:tr>
              <a:tr h="370840">
                <a:tc>
                  <a:txBody>
                    <a:bodyPr/>
                    <a:lstStyle/>
                    <a:p>
                      <a:r>
                        <a:rPr lang="en-US" u="sng" dirty="0"/>
                        <a:t>TPD #3: Project</a:t>
                      </a:r>
                      <a:r>
                        <a:rPr lang="en-US" u="sng" baseline="0" dirty="0"/>
                        <a:t> presentation</a:t>
                      </a:r>
                    </a:p>
                    <a:p>
                      <a:pPr marL="285750" indent="-285750">
                        <a:buFont typeface="Arial" panose="020B0604020202020204" pitchFamily="34" charset="0"/>
                        <a:buChar char="•"/>
                      </a:pPr>
                      <a:r>
                        <a:rPr lang="en-US" baseline="0" dirty="0"/>
                        <a:t>Implement hi fi prototype</a:t>
                      </a:r>
                    </a:p>
                    <a:p>
                      <a:pPr marL="285750" indent="-285750">
                        <a:buFont typeface="Arial" panose="020B0604020202020204" pitchFamily="34" charset="0"/>
                        <a:buChar char="•"/>
                      </a:pPr>
                      <a:r>
                        <a:rPr lang="en-US" baseline="0" dirty="0"/>
                        <a:t>Run hi fi usability study</a:t>
                      </a:r>
                    </a:p>
                    <a:p>
                      <a:pPr marL="285750" indent="-285750">
                        <a:buFont typeface="Arial" panose="020B0604020202020204" pitchFamily="34" charset="0"/>
                        <a:buChar char="•"/>
                      </a:pPr>
                      <a:r>
                        <a:rPr lang="en-US" baseline="0" dirty="0"/>
                        <a:t>Present results</a:t>
                      </a:r>
                      <a:endParaRPr lang="en-US" dirty="0"/>
                    </a:p>
                  </a:txBody>
                  <a:tcPr/>
                </a:tc>
                <a:tc>
                  <a:txBody>
                    <a:bodyPr/>
                    <a:lstStyle/>
                    <a:p>
                      <a:endParaRPr lang="en-US" dirty="0"/>
                    </a:p>
                    <a:p>
                      <a:endParaRPr lang="en-US" dirty="0"/>
                    </a:p>
                    <a:p>
                      <a:endParaRPr lang="en-US" dirty="0"/>
                    </a:p>
                    <a:p>
                      <a:r>
                        <a:rPr lang="en-US" dirty="0"/>
                        <a:t>10%</a:t>
                      </a:r>
                    </a:p>
                  </a:txBody>
                  <a:tcPr/>
                </a:tc>
                <a:tc>
                  <a:txBody>
                    <a:bodyPr/>
                    <a:lstStyle/>
                    <a:p>
                      <a:endParaRPr lang="en-US" dirty="0"/>
                    </a:p>
                    <a:p>
                      <a:endParaRPr lang="en-US" dirty="0"/>
                    </a:p>
                    <a:p>
                      <a:endParaRPr lang="en-US" dirty="0"/>
                    </a:p>
                    <a:p>
                      <a:r>
                        <a:rPr lang="en-US" dirty="0"/>
                        <a:t>4/20,</a:t>
                      </a:r>
                      <a:r>
                        <a:rPr lang="en-US" baseline="0" dirty="0"/>
                        <a:t> 4/25 &amp; 4/27</a:t>
                      </a:r>
                      <a:endParaRPr lang="en-US" dirty="0"/>
                    </a:p>
                  </a:txBody>
                  <a:tcPr/>
                </a:tc>
                <a:extLst>
                  <a:ext uri="{0D108BD9-81ED-4DB2-BD59-A6C34878D82A}">
                    <a16:rowId xmlns:a16="http://schemas.microsoft.com/office/drawing/2014/main" val="10003"/>
                  </a:ext>
                </a:extLst>
              </a:tr>
              <a:tr h="370840">
                <a:tc>
                  <a:txBody>
                    <a:bodyPr/>
                    <a:lstStyle/>
                    <a:p>
                      <a:r>
                        <a:rPr lang="en-US" u="sng" dirty="0"/>
                        <a:t>TPD #4:</a:t>
                      </a:r>
                      <a:r>
                        <a:rPr lang="en-US" u="sng" baseline="0" dirty="0"/>
                        <a:t> Usability study report</a:t>
                      </a:r>
                    </a:p>
                    <a:p>
                      <a:pPr marL="285750" indent="-285750">
                        <a:buFont typeface="Arial" panose="020B0604020202020204" pitchFamily="34" charset="0"/>
                        <a:buChar char="•"/>
                      </a:pPr>
                      <a:r>
                        <a:rPr lang="en-US" baseline="0" dirty="0"/>
                        <a:t>Implement hi fi prototype</a:t>
                      </a:r>
                    </a:p>
                    <a:p>
                      <a:pPr marL="285750" indent="-285750">
                        <a:buFont typeface="Arial" panose="020B0604020202020204" pitchFamily="34" charset="0"/>
                        <a:buChar char="•"/>
                      </a:pPr>
                      <a:r>
                        <a:rPr lang="en-US" baseline="0" dirty="0"/>
                        <a:t>Run hi fi usability study</a:t>
                      </a:r>
                    </a:p>
                    <a:p>
                      <a:pPr marL="285750" indent="-285750">
                        <a:buFont typeface="Arial" panose="020B0604020202020204" pitchFamily="34" charset="0"/>
                        <a:buChar char="•"/>
                      </a:pPr>
                      <a:r>
                        <a:rPr lang="en-US" baseline="0" dirty="0"/>
                        <a:t>Write report</a:t>
                      </a:r>
                      <a:endParaRPr lang="en-US" dirty="0"/>
                    </a:p>
                  </a:txBody>
                  <a:tcPr/>
                </a:tc>
                <a:tc>
                  <a:txBody>
                    <a:bodyPr/>
                    <a:lstStyle/>
                    <a:p>
                      <a:endParaRPr lang="en-US" dirty="0"/>
                    </a:p>
                    <a:p>
                      <a:endParaRPr lang="en-US" dirty="0"/>
                    </a:p>
                    <a:p>
                      <a:endParaRPr lang="en-US" dirty="0"/>
                    </a:p>
                    <a:p>
                      <a:r>
                        <a:rPr lang="en-US" dirty="0"/>
                        <a:t>10%</a:t>
                      </a:r>
                    </a:p>
                  </a:txBody>
                  <a:tcPr/>
                </a:tc>
                <a:tc>
                  <a:txBody>
                    <a:bodyPr/>
                    <a:lstStyle/>
                    <a:p>
                      <a:endParaRPr lang="en-US" dirty="0"/>
                    </a:p>
                    <a:p>
                      <a:endParaRPr lang="en-US" dirty="0"/>
                    </a:p>
                    <a:p>
                      <a:endParaRPr lang="en-US" dirty="0"/>
                    </a:p>
                    <a:p>
                      <a:r>
                        <a:rPr lang="en-US" dirty="0"/>
                        <a:t>4/27</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spTree>
    <p:extLst>
      <p:ext uri="{BB962C8B-B14F-4D97-AF65-F5344CB8AC3E}">
        <p14:creationId xmlns:p14="http://schemas.microsoft.com/office/powerpoint/2010/main" val="152960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timeline for completing team project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09448003"/>
              </p:ext>
            </p:extLst>
          </p:nvPr>
        </p:nvGraphicFramePr>
        <p:xfrm>
          <a:off x="152400" y="1710372"/>
          <a:ext cx="8839200" cy="4079240"/>
        </p:xfrm>
        <a:graphic>
          <a:graphicData uri="http://schemas.openxmlformats.org/drawingml/2006/table">
            <a:tbl>
              <a:tblPr firstRow="1" bandRow="1">
                <a:tableStyleId>{9D7B26C5-4107-4FEC-AEDC-1716B250A1EF}</a:tableStyleId>
              </a:tblPr>
              <a:tblGrid>
                <a:gridCol w="19050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Dates</a:t>
                      </a:r>
                    </a:p>
                  </a:txBody>
                  <a:tcPr/>
                </a:tc>
                <a:tc>
                  <a:txBody>
                    <a:bodyPr/>
                    <a:lstStyle/>
                    <a:p>
                      <a:r>
                        <a:rPr lang="en-US" dirty="0"/>
                        <a:t>Activities</a:t>
                      </a:r>
                    </a:p>
                  </a:txBody>
                  <a:tcPr/>
                </a:tc>
                <a:extLst>
                  <a:ext uri="{0D108BD9-81ED-4DB2-BD59-A6C34878D82A}">
                    <a16:rowId xmlns:a16="http://schemas.microsoft.com/office/drawing/2014/main" val="10000"/>
                  </a:ext>
                </a:extLst>
              </a:tr>
              <a:tr h="370840">
                <a:tc>
                  <a:txBody>
                    <a:bodyPr/>
                    <a:lstStyle/>
                    <a:p>
                      <a:r>
                        <a:rPr lang="en-US" dirty="0"/>
                        <a:t>2/21 – 2/24</a:t>
                      </a:r>
                    </a:p>
                  </a:txBody>
                  <a:tcPr/>
                </a:tc>
                <a:tc>
                  <a:txBody>
                    <a:bodyPr/>
                    <a:lstStyle/>
                    <a:p>
                      <a:r>
                        <a:rPr lang="en-US" dirty="0"/>
                        <a:t>Team formation,</a:t>
                      </a:r>
                      <a:r>
                        <a:rPr lang="en-US" baseline="0" dirty="0"/>
                        <a:t> visioning and scoping of project</a:t>
                      </a:r>
                      <a:endParaRPr lang="en-US" dirty="0"/>
                    </a:p>
                  </a:txBody>
                  <a:tcPr/>
                </a:tc>
                <a:extLst>
                  <a:ext uri="{0D108BD9-81ED-4DB2-BD59-A6C34878D82A}">
                    <a16:rowId xmlns:a16="http://schemas.microsoft.com/office/drawing/2014/main" val="10001"/>
                  </a:ext>
                </a:extLst>
              </a:tr>
              <a:tr h="370840">
                <a:tc>
                  <a:txBody>
                    <a:bodyPr/>
                    <a:lstStyle/>
                    <a:p>
                      <a:r>
                        <a:rPr lang="en-US" dirty="0"/>
                        <a:t>2/25 – 3/6</a:t>
                      </a:r>
                    </a:p>
                  </a:txBody>
                  <a:tcPr/>
                </a:tc>
                <a:tc>
                  <a:txBody>
                    <a:bodyPr/>
                    <a:lstStyle/>
                    <a:p>
                      <a:r>
                        <a:rPr lang="en-US" dirty="0"/>
                        <a:t>Do</a:t>
                      </a:r>
                      <a:r>
                        <a:rPr lang="en-US" baseline="0" dirty="0"/>
                        <a:t> background research and conduct contextual inquiries</a:t>
                      </a:r>
                      <a:endParaRPr lang="en-US" dirty="0"/>
                    </a:p>
                  </a:txBody>
                  <a:tcPr/>
                </a:tc>
                <a:extLst>
                  <a:ext uri="{0D108BD9-81ED-4DB2-BD59-A6C34878D82A}">
                    <a16:rowId xmlns:a16="http://schemas.microsoft.com/office/drawing/2014/main" val="10002"/>
                  </a:ext>
                </a:extLst>
              </a:tr>
              <a:tr h="370840">
                <a:tc>
                  <a:txBody>
                    <a:bodyPr/>
                    <a:lstStyle/>
                    <a:p>
                      <a:r>
                        <a:rPr lang="en-US" dirty="0"/>
                        <a:t>3/7</a:t>
                      </a:r>
                      <a:r>
                        <a:rPr lang="en-US" baseline="0" dirty="0"/>
                        <a:t> – 3/23</a:t>
                      </a:r>
                      <a:endParaRPr lang="en-US" dirty="0"/>
                    </a:p>
                  </a:txBody>
                  <a:tcPr/>
                </a:tc>
                <a:tc>
                  <a:txBody>
                    <a:bodyPr/>
                    <a:lstStyle/>
                    <a:p>
                      <a:r>
                        <a:rPr lang="en-US" dirty="0"/>
                        <a:t>Write early data gathering report </a:t>
                      </a:r>
                      <a:r>
                        <a:rPr lang="en-US" b="1" dirty="0"/>
                        <a:t>(TPD #1; due 3/23)</a:t>
                      </a:r>
                    </a:p>
                  </a:txBody>
                  <a:tcPr/>
                </a:tc>
                <a:extLst>
                  <a:ext uri="{0D108BD9-81ED-4DB2-BD59-A6C34878D82A}">
                    <a16:rowId xmlns:a16="http://schemas.microsoft.com/office/drawing/2014/main" val="10003"/>
                  </a:ext>
                </a:extLst>
              </a:tr>
              <a:tr h="370840">
                <a:tc>
                  <a:txBody>
                    <a:bodyPr/>
                    <a:lstStyle/>
                    <a:p>
                      <a:r>
                        <a:rPr lang="en-US" dirty="0"/>
                        <a:t>3/24 – 3/31</a:t>
                      </a:r>
                    </a:p>
                  </a:txBody>
                  <a:tcPr/>
                </a:tc>
                <a:tc>
                  <a:txBody>
                    <a:bodyPr/>
                    <a:lstStyle/>
                    <a:p>
                      <a:r>
                        <a:rPr lang="en-US" dirty="0"/>
                        <a:t>Design/refine</a:t>
                      </a:r>
                      <a:r>
                        <a:rPr lang="en-US" baseline="0" dirty="0"/>
                        <a:t> </a:t>
                      </a:r>
                      <a:r>
                        <a:rPr lang="en-US" dirty="0"/>
                        <a:t>low fidelity prototypes</a:t>
                      </a:r>
                    </a:p>
                  </a:txBody>
                  <a:tcPr/>
                </a:tc>
                <a:extLst>
                  <a:ext uri="{0D108BD9-81ED-4DB2-BD59-A6C34878D82A}">
                    <a16:rowId xmlns:a16="http://schemas.microsoft.com/office/drawing/2014/main" val="10004"/>
                  </a:ext>
                </a:extLst>
              </a:tr>
              <a:tr h="370840">
                <a:tc>
                  <a:txBody>
                    <a:bodyPr/>
                    <a:lstStyle/>
                    <a:p>
                      <a:r>
                        <a:rPr lang="en-US" dirty="0"/>
                        <a:t>4/1</a:t>
                      </a:r>
                      <a:r>
                        <a:rPr lang="en-US" baseline="0" dirty="0"/>
                        <a:t> </a:t>
                      </a:r>
                      <a:r>
                        <a:rPr lang="en-US" dirty="0"/>
                        <a:t>– 4/4</a:t>
                      </a:r>
                    </a:p>
                  </a:txBody>
                  <a:tcPr/>
                </a:tc>
                <a:tc>
                  <a:txBody>
                    <a:bodyPr/>
                    <a:lstStyle/>
                    <a:p>
                      <a:r>
                        <a:rPr lang="en-US" dirty="0"/>
                        <a:t>Create lo</a:t>
                      </a:r>
                      <a:r>
                        <a:rPr lang="en-US" baseline="0" dirty="0"/>
                        <a:t> fi </a:t>
                      </a:r>
                      <a:r>
                        <a:rPr lang="en-US" dirty="0"/>
                        <a:t>prototype demo video </a:t>
                      </a:r>
                      <a:r>
                        <a:rPr lang="en-US" b="1" dirty="0"/>
                        <a:t>(TPD #2a; due 4/4)</a:t>
                      </a:r>
                      <a:endParaRPr lang="en-US" dirty="0"/>
                    </a:p>
                  </a:txBody>
                  <a:tcPr/>
                </a:tc>
                <a:extLst>
                  <a:ext uri="{0D108BD9-81ED-4DB2-BD59-A6C34878D82A}">
                    <a16:rowId xmlns:a16="http://schemas.microsoft.com/office/drawing/2014/main" val="10005"/>
                  </a:ext>
                </a:extLst>
              </a:tr>
              <a:tr h="370840">
                <a:tc>
                  <a:txBody>
                    <a:bodyPr/>
                    <a:lstStyle/>
                    <a:p>
                      <a:r>
                        <a:rPr lang="en-US" dirty="0"/>
                        <a:t>4/5 – 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other team’s demo videos </a:t>
                      </a:r>
                      <a:r>
                        <a:rPr lang="en-US" b="1" dirty="0"/>
                        <a:t>(TPD #2b; due 4/6)</a:t>
                      </a:r>
                      <a:endParaRPr lang="en-US" dirty="0"/>
                    </a:p>
                  </a:txBody>
                  <a:tcPr/>
                </a:tc>
                <a:extLst>
                  <a:ext uri="{0D108BD9-81ED-4DB2-BD59-A6C34878D82A}">
                    <a16:rowId xmlns:a16="http://schemas.microsoft.com/office/drawing/2014/main" val="10006"/>
                  </a:ext>
                </a:extLst>
              </a:tr>
              <a:tr h="370840">
                <a:tc>
                  <a:txBody>
                    <a:bodyPr/>
                    <a:lstStyle/>
                    <a:p>
                      <a:r>
                        <a:rPr lang="en-US" dirty="0"/>
                        <a:t>4/7</a:t>
                      </a:r>
                      <a:r>
                        <a:rPr lang="en-US" baseline="0" dirty="0"/>
                        <a:t> – 4/18</a:t>
                      </a:r>
                      <a:endParaRPr lang="en-US" dirty="0"/>
                    </a:p>
                  </a:txBody>
                  <a:tcPr/>
                </a:tc>
                <a:tc>
                  <a:txBody>
                    <a:bodyPr/>
                    <a:lstStyle/>
                    <a:p>
                      <a:r>
                        <a:rPr lang="en-US" b="0" dirty="0"/>
                        <a:t>Implement</a:t>
                      </a:r>
                      <a:r>
                        <a:rPr lang="en-US" b="0" baseline="0" dirty="0"/>
                        <a:t> hi fi prototype and run usability studies</a:t>
                      </a:r>
                      <a:endParaRPr lang="en-US" b="0" dirty="0"/>
                    </a:p>
                  </a:txBody>
                  <a:tcPr/>
                </a:tc>
                <a:extLst>
                  <a:ext uri="{0D108BD9-81ED-4DB2-BD59-A6C34878D82A}">
                    <a16:rowId xmlns:a16="http://schemas.microsoft.com/office/drawing/2014/main" val="10007"/>
                  </a:ext>
                </a:extLst>
              </a:tr>
              <a:tr h="370840">
                <a:tc>
                  <a:txBody>
                    <a:bodyPr/>
                    <a:lstStyle/>
                    <a:p>
                      <a:r>
                        <a:rPr lang="en-US" dirty="0"/>
                        <a:t>4/18</a:t>
                      </a:r>
                      <a:r>
                        <a:rPr lang="en-US" baseline="0" dirty="0"/>
                        <a:t> – 4/20</a:t>
                      </a:r>
                      <a:endParaRPr lang="en-US" dirty="0"/>
                    </a:p>
                  </a:txBody>
                  <a:tcPr/>
                </a:tc>
                <a:tc>
                  <a:txBody>
                    <a:bodyPr/>
                    <a:lstStyle/>
                    <a:p>
                      <a:r>
                        <a:rPr lang="en-US" b="0" dirty="0"/>
                        <a:t>Prepare project presentation</a:t>
                      </a:r>
                      <a:endParaRPr lang="en-US" b="1" dirty="0"/>
                    </a:p>
                  </a:txBody>
                  <a:tcPr/>
                </a:tc>
                <a:extLst>
                  <a:ext uri="{0D108BD9-81ED-4DB2-BD59-A6C34878D82A}">
                    <a16:rowId xmlns:a16="http://schemas.microsoft.com/office/drawing/2014/main" val="10008"/>
                  </a:ext>
                </a:extLst>
              </a:tr>
              <a:tr h="370840">
                <a:tc>
                  <a:txBody>
                    <a:bodyPr/>
                    <a:lstStyle/>
                    <a:p>
                      <a:r>
                        <a:rPr lang="en-US" dirty="0"/>
                        <a:t>4/20, 25,</a:t>
                      </a:r>
                      <a:r>
                        <a:rPr lang="en-US" baseline="0" dirty="0"/>
                        <a:t> 27</a:t>
                      </a:r>
                      <a:endParaRPr lang="en-US" dirty="0"/>
                    </a:p>
                  </a:txBody>
                  <a:tcPr/>
                </a:tc>
                <a:tc>
                  <a:txBody>
                    <a:bodyPr/>
                    <a:lstStyle/>
                    <a:p>
                      <a:r>
                        <a:rPr lang="en-US" b="0" dirty="0"/>
                        <a:t>Give final project presentation </a:t>
                      </a:r>
                      <a:r>
                        <a:rPr lang="en-US" b="1" dirty="0"/>
                        <a:t>(TPD #3)</a:t>
                      </a:r>
                    </a:p>
                  </a:txBody>
                  <a:tcPr/>
                </a:tc>
                <a:extLst>
                  <a:ext uri="{0D108BD9-81ED-4DB2-BD59-A6C34878D82A}">
                    <a16:rowId xmlns:a16="http://schemas.microsoft.com/office/drawing/2014/main" val="10009"/>
                  </a:ext>
                </a:extLst>
              </a:tr>
              <a:tr h="370840">
                <a:tc>
                  <a:txBody>
                    <a:bodyPr/>
                    <a:lstStyle/>
                    <a:p>
                      <a:r>
                        <a:rPr lang="en-US" dirty="0"/>
                        <a:t>4/20 – 4/27</a:t>
                      </a:r>
                    </a:p>
                  </a:txBody>
                  <a:tcPr/>
                </a:tc>
                <a:tc>
                  <a:txBody>
                    <a:bodyPr/>
                    <a:lstStyle/>
                    <a:p>
                      <a:r>
                        <a:rPr lang="en-US" b="0" dirty="0"/>
                        <a:t>Write up usability study report </a:t>
                      </a:r>
                      <a:r>
                        <a:rPr lang="en-US" b="1" dirty="0"/>
                        <a:t>(TPD #4;</a:t>
                      </a:r>
                      <a:r>
                        <a:rPr lang="en-US" b="1" baseline="0" dirty="0"/>
                        <a:t> due 4/27)</a:t>
                      </a:r>
                      <a:endParaRPr lang="en-US" b="1" dirty="0"/>
                    </a:p>
                  </a:txBody>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13</a:t>
            </a:fld>
            <a:endParaRPr lang="en-GB"/>
          </a:p>
        </p:txBody>
      </p:sp>
    </p:spTree>
    <p:extLst>
      <p:ext uri="{BB962C8B-B14F-4D97-AF65-F5344CB8AC3E}">
        <p14:creationId xmlns:p14="http://schemas.microsoft.com/office/powerpoint/2010/main" val="74708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12-User Centered Design</a:t>
            </a:r>
            <a:br>
              <a:rPr lang="en-US" sz="3200" dirty="0"/>
            </a:br>
            <a:r>
              <a:rPr lang="en-US" sz="3200" dirty="0"/>
              <a:t>(Barnum 3, 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User-centered design lifecycle</a:t>
            </a:r>
          </a:p>
          <a:p>
            <a:pPr marL="744538" indent="-744538">
              <a:buFont typeface="+mj-lt"/>
              <a:buAutoNum type="arabicPeriod"/>
            </a:pPr>
            <a:r>
              <a:rPr lang="en-US" dirty="0">
                <a:solidFill>
                  <a:schemeClr val="bg1">
                    <a:lumMod val="75000"/>
                  </a:schemeClr>
                </a:solidFill>
              </a:rPr>
              <a:t>Intro to the group project</a:t>
            </a:r>
          </a:p>
          <a:p>
            <a:pPr marL="744538" indent="-744538">
              <a:buFont typeface="+mj-lt"/>
              <a:buAutoNum type="arabicPeriod"/>
            </a:pPr>
            <a:r>
              <a:rPr lang="en-US" dirty="0"/>
              <a:t>Team and topic match-making</a:t>
            </a:r>
          </a:p>
          <a:p>
            <a:pPr marL="0" indent="0">
              <a:buNone/>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332596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and topic match-making</a:t>
            </a:r>
          </a:p>
        </p:txBody>
      </p:sp>
      <p:sp>
        <p:nvSpPr>
          <p:cNvPr id="3" name="Content Placeholder 2"/>
          <p:cNvSpPr>
            <a:spLocks noGrp="1"/>
          </p:cNvSpPr>
          <p:nvPr>
            <p:ph idx="1"/>
          </p:nvPr>
        </p:nvSpPr>
        <p:spPr>
          <a:xfrm>
            <a:off x="79375" y="1456531"/>
            <a:ext cx="8839200" cy="4652962"/>
          </a:xfrm>
        </p:spPr>
        <p:txBody>
          <a:bodyPr/>
          <a:lstStyle/>
          <a:p>
            <a:r>
              <a:rPr lang="en-US" dirty="0"/>
              <a:t>Suggested theme: </a:t>
            </a:r>
            <a:r>
              <a:rPr lang="en-US" i="1" dirty="0"/>
              <a:t>Sports and activity tracking, analytics, and motivation</a:t>
            </a:r>
          </a:p>
          <a:p>
            <a:r>
              <a:rPr lang="en-US" dirty="0"/>
              <a:t>Suggested projects:</a:t>
            </a:r>
          </a:p>
          <a:p>
            <a:pPr lvl="1"/>
            <a:r>
              <a:rPr lang="en-US" sz="2200" dirty="0"/>
              <a:t>Speedgolf personal app</a:t>
            </a:r>
          </a:p>
          <a:p>
            <a:pPr lvl="1"/>
            <a:r>
              <a:rPr lang="en-US" sz="2200" dirty="0"/>
              <a:t>Speedgolf tournament scoring system</a:t>
            </a:r>
          </a:p>
          <a:p>
            <a:pPr lvl="1"/>
            <a:r>
              <a:rPr lang="en-US" sz="2200" dirty="0"/>
              <a:t>WSU SRC app to help patrons use facilities effectively and meet fitness goals</a:t>
            </a:r>
          </a:p>
          <a:p>
            <a:pPr lvl="1"/>
            <a:r>
              <a:rPr lang="en-US" sz="2200" dirty="0"/>
              <a:t>Biking workout app &amp; monitoring device</a:t>
            </a:r>
          </a:p>
          <a:p>
            <a:pPr lvl="1"/>
            <a:r>
              <a:rPr lang="en-US" sz="2200" dirty="0"/>
              <a:t>Swimming workout app &amp; monitoring device</a:t>
            </a:r>
          </a:p>
          <a:p>
            <a:pPr lvl="1"/>
            <a:r>
              <a:rPr lang="en-US" sz="2200" dirty="0"/>
              <a:t>Running workout app &amp; monitoring device</a:t>
            </a:r>
          </a:p>
          <a:p>
            <a:pPr lvl="1"/>
            <a:r>
              <a:rPr lang="en-US" sz="2200" dirty="0"/>
              <a:t>Many other projects on this theme are possible!</a:t>
            </a:r>
            <a:endParaRPr lang="en-US" dirty="0"/>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15</a:t>
            </a:fld>
            <a:endParaRPr lang="en-GB"/>
          </a:p>
        </p:txBody>
      </p:sp>
    </p:spTree>
    <p:extLst>
      <p:ext uri="{BB962C8B-B14F-4D97-AF65-F5344CB8AC3E}">
        <p14:creationId xmlns:p14="http://schemas.microsoft.com/office/powerpoint/2010/main" val="280202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designs potentially multiple components</a:t>
            </a:r>
          </a:p>
        </p:txBody>
      </p:sp>
      <p:sp>
        <p:nvSpPr>
          <p:cNvPr id="3" name="Content Placeholder 2"/>
          <p:cNvSpPr>
            <a:spLocks noGrp="1"/>
          </p:cNvSpPr>
          <p:nvPr>
            <p:ph idx="1"/>
          </p:nvPr>
        </p:nvSpPr>
        <p:spPr>
          <a:xfrm>
            <a:off x="152400" y="1671637"/>
            <a:ext cx="8839200" cy="4751387"/>
          </a:xfrm>
        </p:spPr>
        <p:txBody>
          <a:bodyPr/>
          <a:lstStyle/>
          <a:p>
            <a:pPr marL="457200" indent="-457200">
              <a:buFont typeface="+mj-lt"/>
              <a:buAutoNum type="arabicPeriod"/>
            </a:pPr>
            <a:r>
              <a:rPr lang="en-US" sz="2400" dirty="0"/>
              <a:t>Design of a device that makes it possible to monitor the activity and provide dynamic feedback as activity takes place</a:t>
            </a:r>
          </a:p>
          <a:p>
            <a:pPr marL="514350" indent="-514350">
              <a:buFont typeface="+mj-lt"/>
              <a:buAutoNum type="arabicPeriod"/>
            </a:pPr>
            <a:r>
              <a:rPr lang="en-US" sz="2400" dirty="0"/>
              <a:t>Design of a web or mobile app that makes it possible to set goals, set up workouts, view/analyze results</a:t>
            </a:r>
          </a:p>
          <a:p>
            <a:pPr marL="514350" indent="-514350">
              <a:buFont typeface="+mj-lt"/>
              <a:buAutoNum type="arabicPeriod"/>
            </a:pPr>
            <a:r>
              <a:rPr lang="en-US" sz="2400" dirty="0"/>
              <a:t>Design of a web or mobile app that makes it possible to build communities and connect with others</a:t>
            </a:r>
            <a:endParaRPr lang="en-US" sz="1800" i="1" u="sng" dirty="0"/>
          </a:p>
          <a:p>
            <a:pPr marL="0" indent="0">
              <a:buNone/>
            </a:pP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16</a:t>
            </a:fld>
            <a:endParaRPr lang="en-GB"/>
          </a:p>
        </p:txBody>
      </p:sp>
    </p:spTree>
    <p:extLst>
      <p:ext uri="{BB962C8B-B14F-4D97-AF65-F5344CB8AC3E}">
        <p14:creationId xmlns:p14="http://schemas.microsoft.com/office/powerpoint/2010/main" val="318783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teams/project themes</a:t>
            </a:r>
            <a:br>
              <a:rPr lang="en-US" dirty="0"/>
            </a:br>
            <a:r>
              <a:rPr lang="en-US" dirty="0"/>
              <a:t>(to be built during class)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17</a:t>
            </a:fld>
            <a:endParaRPr lang="en-GB"/>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3618521"/>
              </p:ext>
            </p:extLst>
          </p:nvPr>
        </p:nvGraphicFramePr>
        <p:xfrm>
          <a:off x="152400" y="1661160"/>
          <a:ext cx="8839200" cy="4114800"/>
        </p:xfrm>
        <a:graphic>
          <a:graphicData uri="http://schemas.openxmlformats.org/drawingml/2006/table">
            <a:tbl>
              <a:tblPr firstRow="1" bandRow="1">
                <a:tableStyleId>{9D7B26C5-4107-4FEC-AEDC-1716B250A1EF}</a:tableStyleId>
              </a:tblPr>
              <a:tblGrid>
                <a:gridCol w="3657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250828">
                <a:tc>
                  <a:txBody>
                    <a:bodyPr/>
                    <a:lstStyle/>
                    <a:p>
                      <a:r>
                        <a:rPr lang="en-US" sz="1200" dirty="0"/>
                        <a:t>Theme</a:t>
                      </a:r>
                    </a:p>
                  </a:txBody>
                  <a:tcPr/>
                </a:tc>
                <a:tc>
                  <a:txBody>
                    <a:bodyPr/>
                    <a:lstStyle/>
                    <a:p>
                      <a:r>
                        <a:rPr lang="en-US" sz="1200" dirty="0"/>
                        <a:t>Team members</a:t>
                      </a:r>
                    </a:p>
                  </a:txBody>
                  <a:tcPr/>
                </a:tc>
                <a:extLst>
                  <a:ext uri="{0D108BD9-81ED-4DB2-BD59-A6C34878D82A}">
                    <a16:rowId xmlns:a16="http://schemas.microsoft.com/office/drawing/2014/main" val="10000"/>
                  </a:ext>
                </a:extLst>
              </a:tr>
              <a:tr h="250828">
                <a:tc>
                  <a:txBody>
                    <a:bodyPr/>
                    <a:lstStyle/>
                    <a:p>
                      <a:r>
                        <a:rPr lang="en-US" sz="1200" dirty="0"/>
                        <a:t>Ski App</a:t>
                      </a:r>
                    </a:p>
                  </a:txBody>
                  <a:tcPr/>
                </a:tc>
                <a:tc>
                  <a:txBody>
                    <a:bodyPr/>
                    <a:lstStyle/>
                    <a:p>
                      <a:r>
                        <a:rPr lang="en-US" sz="1200" dirty="0"/>
                        <a:t>Jeff</a:t>
                      </a:r>
                      <a:r>
                        <a:rPr lang="en-US" sz="1200" baseline="0" dirty="0"/>
                        <a:t> A. Wai </a:t>
                      </a:r>
                      <a:r>
                        <a:rPr lang="en-US" sz="1200" baseline="0" dirty="0" err="1"/>
                        <a:t>Lok</a:t>
                      </a:r>
                      <a:r>
                        <a:rPr lang="en-US" sz="1200" baseline="0" dirty="0"/>
                        <a:t>, Casey</a:t>
                      </a:r>
                      <a:endParaRPr lang="en-US" sz="1200" dirty="0"/>
                    </a:p>
                  </a:txBody>
                  <a:tcPr/>
                </a:tc>
                <a:extLst>
                  <a:ext uri="{0D108BD9-81ED-4DB2-BD59-A6C34878D82A}">
                    <a16:rowId xmlns:a16="http://schemas.microsoft.com/office/drawing/2014/main" val="10001"/>
                  </a:ext>
                </a:extLst>
              </a:tr>
              <a:tr h="250828">
                <a:tc>
                  <a:txBody>
                    <a:bodyPr/>
                    <a:lstStyle/>
                    <a:p>
                      <a:r>
                        <a:rPr lang="en-US" sz="1200" dirty="0"/>
                        <a:t>Cycling</a:t>
                      </a:r>
                    </a:p>
                  </a:txBody>
                  <a:tcPr/>
                </a:tc>
                <a:tc>
                  <a:txBody>
                    <a:bodyPr/>
                    <a:lstStyle/>
                    <a:p>
                      <a:r>
                        <a:rPr lang="en-US" sz="1200" dirty="0"/>
                        <a:t>Jeff M., Zach</a:t>
                      </a:r>
                    </a:p>
                  </a:txBody>
                  <a:tcPr/>
                </a:tc>
                <a:extLst>
                  <a:ext uri="{0D108BD9-81ED-4DB2-BD59-A6C34878D82A}">
                    <a16:rowId xmlns:a16="http://schemas.microsoft.com/office/drawing/2014/main" val="10002"/>
                  </a:ext>
                </a:extLst>
              </a:tr>
              <a:tr h="254921">
                <a:tc>
                  <a:txBody>
                    <a:bodyPr/>
                    <a:lstStyle/>
                    <a:p>
                      <a:r>
                        <a:rPr lang="en-US" sz="1200" dirty="0"/>
                        <a:t>Running</a:t>
                      </a:r>
                    </a:p>
                  </a:txBody>
                  <a:tcPr/>
                </a:tc>
                <a:tc>
                  <a:txBody>
                    <a:bodyPr/>
                    <a:lstStyle/>
                    <a:p>
                      <a:r>
                        <a:rPr lang="en-US" sz="1200" b="0" dirty="0"/>
                        <a:t>Alex, Edward, Spencer</a:t>
                      </a:r>
                    </a:p>
                  </a:txBody>
                  <a:tcPr/>
                </a:tc>
                <a:extLst>
                  <a:ext uri="{0D108BD9-81ED-4DB2-BD59-A6C34878D82A}">
                    <a16:rowId xmlns:a16="http://schemas.microsoft.com/office/drawing/2014/main" val="10003"/>
                  </a:ext>
                </a:extLst>
              </a:tr>
              <a:tr h="250828">
                <a:tc>
                  <a:txBody>
                    <a:bodyPr/>
                    <a:lstStyle/>
                    <a:p>
                      <a:r>
                        <a:rPr lang="en-US" sz="1200" dirty="0"/>
                        <a:t>Social Gaming</a:t>
                      </a:r>
                    </a:p>
                  </a:txBody>
                  <a:tcPr/>
                </a:tc>
                <a:tc>
                  <a:txBody>
                    <a:bodyPr/>
                    <a:lstStyle/>
                    <a:p>
                      <a:r>
                        <a:rPr lang="en-US" sz="1200" dirty="0"/>
                        <a:t>Jacob, Josh C.</a:t>
                      </a:r>
                    </a:p>
                  </a:txBody>
                  <a:tcPr/>
                </a:tc>
                <a:extLst>
                  <a:ext uri="{0D108BD9-81ED-4DB2-BD59-A6C34878D82A}">
                    <a16:rowId xmlns:a16="http://schemas.microsoft.com/office/drawing/2014/main" val="10004"/>
                  </a:ext>
                </a:extLst>
              </a:tr>
              <a:tr h="250828">
                <a:tc>
                  <a:txBody>
                    <a:bodyPr/>
                    <a:lstStyle/>
                    <a:p>
                      <a:endParaRPr lang="en-US" sz="1200" dirty="0"/>
                    </a:p>
                  </a:txBody>
                  <a:tcPr/>
                </a:tc>
                <a:tc>
                  <a:txBody>
                    <a:bodyPr/>
                    <a:lstStyle/>
                    <a:p>
                      <a:r>
                        <a:rPr lang="en-US" sz="1200" dirty="0" err="1"/>
                        <a:t>Quang</a:t>
                      </a:r>
                      <a:r>
                        <a:rPr lang="en-US" sz="1200" dirty="0"/>
                        <a:t>, Chao, Ching-Yen</a:t>
                      </a:r>
                    </a:p>
                  </a:txBody>
                  <a:tcPr/>
                </a:tc>
                <a:extLst>
                  <a:ext uri="{0D108BD9-81ED-4DB2-BD59-A6C34878D82A}">
                    <a16:rowId xmlns:a16="http://schemas.microsoft.com/office/drawing/2014/main" val="10005"/>
                  </a:ext>
                </a:extLst>
              </a:tr>
              <a:tr h="250828">
                <a:tc>
                  <a:txBody>
                    <a:bodyPr/>
                    <a:lstStyle/>
                    <a:p>
                      <a:endParaRPr lang="en-US" sz="1200" dirty="0"/>
                    </a:p>
                  </a:txBody>
                  <a:tcPr/>
                </a:tc>
                <a:tc>
                  <a:txBody>
                    <a:bodyPr/>
                    <a:lstStyle/>
                    <a:p>
                      <a:r>
                        <a:rPr lang="en-US" sz="1200" b="0" dirty="0"/>
                        <a:t>Zak, Joey</a:t>
                      </a:r>
                    </a:p>
                  </a:txBody>
                  <a:tcPr/>
                </a:tc>
                <a:extLst>
                  <a:ext uri="{0D108BD9-81ED-4DB2-BD59-A6C34878D82A}">
                    <a16:rowId xmlns:a16="http://schemas.microsoft.com/office/drawing/2014/main" val="10006"/>
                  </a:ext>
                </a:extLst>
              </a:tr>
              <a:tr h="250828">
                <a:tc>
                  <a:txBody>
                    <a:bodyPr/>
                    <a:lstStyle/>
                    <a:p>
                      <a:r>
                        <a:rPr lang="en-US" sz="1200" dirty="0"/>
                        <a:t>Mixed Drink App</a:t>
                      </a:r>
                    </a:p>
                  </a:txBody>
                  <a:tcPr/>
                </a:tc>
                <a:tc>
                  <a:txBody>
                    <a:bodyPr/>
                    <a:lstStyle/>
                    <a:p>
                      <a:r>
                        <a:rPr lang="en-US" sz="1200" b="0" dirty="0"/>
                        <a:t>Justin, </a:t>
                      </a:r>
                      <a:r>
                        <a:rPr lang="en-US" sz="1200" b="0" dirty="0" err="1"/>
                        <a:t>Andew</a:t>
                      </a:r>
                      <a:r>
                        <a:rPr lang="en-US" sz="1200" b="0" dirty="0"/>
                        <a:t>, Jonah</a:t>
                      </a:r>
                    </a:p>
                  </a:txBody>
                  <a:tcPr/>
                </a:tc>
                <a:extLst>
                  <a:ext uri="{0D108BD9-81ED-4DB2-BD59-A6C34878D82A}">
                    <a16:rowId xmlns:a16="http://schemas.microsoft.com/office/drawing/2014/main" val="10007"/>
                  </a:ext>
                </a:extLst>
              </a:tr>
              <a:tr h="250828">
                <a:tc>
                  <a:txBody>
                    <a:bodyPr/>
                    <a:lstStyle/>
                    <a:p>
                      <a:r>
                        <a:rPr lang="en-US" sz="1200" dirty="0"/>
                        <a:t>ESL Skills Building</a:t>
                      </a:r>
                    </a:p>
                  </a:txBody>
                  <a:tcPr/>
                </a:tc>
                <a:tc>
                  <a:txBody>
                    <a:bodyPr/>
                    <a:lstStyle/>
                    <a:p>
                      <a:r>
                        <a:rPr lang="en-US" sz="1200" b="0" dirty="0"/>
                        <a:t>Daniel, Sandra</a:t>
                      </a:r>
                      <a:r>
                        <a:rPr lang="en-US" sz="1200" b="0" baseline="0" dirty="0"/>
                        <a:t> (G)</a:t>
                      </a:r>
                      <a:endParaRPr lang="en-US" sz="1200" b="0" dirty="0"/>
                    </a:p>
                  </a:txBody>
                  <a:tcPr/>
                </a:tc>
                <a:extLst>
                  <a:ext uri="{0D108BD9-81ED-4DB2-BD59-A6C34878D82A}">
                    <a16:rowId xmlns:a16="http://schemas.microsoft.com/office/drawing/2014/main" val="10008"/>
                  </a:ext>
                </a:extLst>
              </a:tr>
              <a:tr h="250828">
                <a:tc>
                  <a:txBody>
                    <a:bodyPr/>
                    <a:lstStyle/>
                    <a:p>
                      <a:endParaRPr lang="en-US" sz="1200" dirty="0"/>
                    </a:p>
                  </a:txBody>
                  <a:tcPr/>
                </a:tc>
                <a:tc>
                  <a:txBody>
                    <a:bodyPr/>
                    <a:lstStyle/>
                    <a:p>
                      <a:r>
                        <a:rPr lang="en-US" sz="1200" b="0" dirty="0"/>
                        <a:t>Sung, </a:t>
                      </a:r>
                      <a:r>
                        <a:rPr lang="en-US" sz="1200" b="0" dirty="0" err="1"/>
                        <a:t>Siyang</a:t>
                      </a:r>
                      <a:endParaRPr lang="en-US" sz="1200" b="0" dirty="0"/>
                    </a:p>
                  </a:txBody>
                  <a:tcPr/>
                </a:tc>
                <a:extLst>
                  <a:ext uri="{0D108BD9-81ED-4DB2-BD59-A6C34878D82A}">
                    <a16:rowId xmlns:a16="http://schemas.microsoft.com/office/drawing/2014/main" val="10009"/>
                  </a:ext>
                </a:extLst>
              </a:tr>
              <a:tr h="250828">
                <a:tc>
                  <a:txBody>
                    <a:bodyPr/>
                    <a:lstStyle/>
                    <a:p>
                      <a:r>
                        <a:rPr lang="en-US" sz="1200" dirty="0"/>
                        <a:t>Hiking App</a:t>
                      </a:r>
                    </a:p>
                  </a:txBody>
                  <a:tcPr/>
                </a:tc>
                <a:tc>
                  <a:txBody>
                    <a:bodyPr/>
                    <a:lstStyle/>
                    <a:p>
                      <a:r>
                        <a:rPr lang="en-US" sz="1200" b="0" dirty="0"/>
                        <a:t>Sean,</a:t>
                      </a:r>
                      <a:r>
                        <a:rPr lang="en-US" sz="1200" b="0" baseline="0" dirty="0"/>
                        <a:t> William, Ryan</a:t>
                      </a:r>
                      <a:endParaRPr lang="en-US" sz="1200" b="0" dirty="0"/>
                    </a:p>
                  </a:txBody>
                  <a:tcPr/>
                </a:tc>
                <a:extLst>
                  <a:ext uri="{0D108BD9-81ED-4DB2-BD59-A6C34878D82A}">
                    <a16:rowId xmlns:a16="http://schemas.microsoft.com/office/drawing/2014/main" val="10010"/>
                  </a:ext>
                </a:extLst>
              </a:tr>
              <a:tr h="250828">
                <a:tc>
                  <a:txBody>
                    <a:bodyPr/>
                    <a:lstStyle/>
                    <a:p>
                      <a:r>
                        <a:rPr lang="en-US" sz="1200" dirty="0"/>
                        <a:t>WSU Schedule</a:t>
                      </a:r>
                      <a:r>
                        <a:rPr lang="en-US" sz="1200" baseline="0" dirty="0"/>
                        <a:t> Planner</a:t>
                      </a:r>
                      <a:endParaRPr lang="en-US" sz="1200" dirty="0"/>
                    </a:p>
                  </a:txBody>
                  <a:tcPr/>
                </a:tc>
                <a:tc>
                  <a:txBody>
                    <a:bodyPr/>
                    <a:lstStyle/>
                    <a:p>
                      <a:r>
                        <a:rPr lang="en-US" sz="1200" b="0" dirty="0"/>
                        <a:t>Josh</a:t>
                      </a:r>
                      <a:r>
                        <a:rPr lang="en-US" sz="1200" b="0" baseline="0" dirty="0"/>
                        <a:t> K., Kris, Max</a:t>
                      </a:r>
                      <a:endParaRPr lang="en-US" sz="1200" b="0" dirty="0"/>
                    </a:p>
                  </a:txBody>
                  <a:tcPr/>
                </a:tc>
                <a:extLst>
                  <a:ext uri="{0D108BD9-81ED-4DB2-BD59-A6C34878D82A}">
                    <a16:rowId xmlns:a16="http://schemas.microsoft.com/office/drawing/2014/main" val="10011"/>
                  </a:ext>
                </a:extLst>
              </a:tr>
              <a:tr h="250828">
                <a:tc>
                  <a:txBody>
                    <a:bodyPr/>
                    <a:lstStyle/>
                    <a:p>
                      <a:r>
                        <a:rPr lang="en-US" sz="1200" dirty="0"/>
                        <a:t>WSU SRC</a:t>
                      </a:r>
                    </a:p>
                  </a:txBody>
                  <a:tcPr/>
                </a:tc>
                <a:tc>
                  <a:txBody>
                    <a:bodyPr/>
                    <a:lstStyle/>
                    <a:p>
                      <a:r>
                        <a:rPr lang="en-US" sz="1200" b="0" dirty="0"/>
                        <a:t>Dara, Jordan, Brittany</a:t>
                      </a:r>
                    </a:p>
                  </a:txBody>
                  <a:tcPr/>
                </a:tc>
                <a:extLst>
                  <a:ext uri="{0D108BD9-81ED-4DB2-BD59-A6C34878D82A}">
                    <a16:rowId xmlns:a16="http://schemas.microsoft.com/office/drawing/2014/main" val="286540168"/>
                  </a:ext>
                </a:extLst>
              </a:tr>
              <a:tr h="250828">
                <a:tc>
                  <a:txBody>
                    <a:bodyPr/>
                    <a:lstStyle/>
                    <a:p>
                      <a:r>
                        <a:rPr lang="en-US" sz="1200" dirty="0"/>
                        <a:t>EECS Grad Student App</a:t>
                      </a:r>
                    </a:p>
                  </a:txBody>
                  <a:tcPr/>
                </a:tc>
                <a:tc>
                  <a:txBody>
                    <a:bodyPr/>
                    <a:lstStyle/>
                    <a:p>
                      <a:r>
                        <a:rPr lang="en-US" sz="1200" b="0" dirty="0"/>
                        <a:t>Yang,</a:t>
                      </a:r>
                      <a:r>
                        <a:rPr lang="en-US" sz="1200" b="0" baseline="0" dirty="0"/>
                        <a:t> </a:t>
                      </a:r>
                      <a:r>
                        <a:rPr lang="en-US" sz="1200" b="0" baseline="0" dirty="0" err="1"/>
                        <a:t>Sameneh</a:t>
                      </a:r>
                      <a:r>
                        <a:rPr lang="en-US" sz="1200" b="0" baseline="0" dirty="0"/>
                        <a:t> (G)</a:t>
                      </a:r>
                      <a:endParaRPr lang="en-US" sz="1200" b="0" dirty="0"/>
                    </a:p>
                  </a:txBody>
                  <a:tcPr/>
                </a:tc>
                <a:extLst>
                  <a:ext uri="{0D108BD9-81ED-4DB2-BD59-A6C34878D82A}">
                    <a16:rowId xmlns:a16="http://schemas.microsoft.com/office/drawing/2014/main" val="3592316932"/>
                  </a:ext>
                </a:extLst>
              </a:tr>
              <a:tr h="250828">
                <a:tc>
                  <a:txBody>
                    <a:bodyPr/>
                    <a:lstStyle/>
                    <a:p>
                      <a:r>
                        <a:rPr lang="en-US" sz="1200" dirty="0"/>
                        <a:t>Uncommitted</a:t>
                      </a:r>
                    </a:p>
                  </a:txBody>
                  <a:tcPr/>
                </a:tc>
                <a:tc>
                  <a:txBody>
                    <a:bodyPr/>
                    <a:lstStyle/>
                    <a:p>
                      <a:r>
                        <a:rPr lang="en-US" sz="1200" b="0" dirty="0"/>
                        <a:t>William, Oliver, Erin, </a:t>
                      </a:r>
                      <a:r>
                        <a:rPr lang="en-US" sz="1200" b="0" dirty="0" err="1"/>
                        <a:t>Cammi</a:t>
                      </a:r>
                      <a:r>
                        <a:rPr lang="en-US" sz="1200" b="0" dirty="0"/>
                        <a:t>, Robert</a:t>
                      </a:r>
                    </a:p>
                  </a:txBody>
                  <a:tcPr/>
                </a:tc>
                <a:extLst>
                  <a:ext uri="{0D108BD9-81ED-4DB2-BD59-A6C34878D82A}">
                    <a16:rowId xmlns:a16="http://schemas.microsoft.com/office/drawing/2014/main" val="1932024724"/>
                  </a:ext>
                </a:extLst>
              </a:tr>
            </a:tbl>
          </a:graphicData>
        </a:graphic>
      </p:graphicFrame>
    </p:spTree>
    <p:extLst>
      <p:ext uri="{BB962C8B-B14F-4D97-AF65-F5344CB8AC3E}">
        <p14:creationId xmlns:p14="http://schemas.microsoft.com/office/powerpoint/2010/main" val="356086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enrolled in class</a:t>
            </a:r>
            <a:br>
              <a:rPr lang="en-US" dirty="0"/>
            </a:br>
            <a:r>
              <a:rPr lang="en-US" dirty="0"/>
              <a:t>(</a:t>
            </a:r>
            <a:r>
              <a:rPr lang="en-US" dirty="0">
                <a:sym typeface="Wingdings" panose="05000000000000000000" pitchFamily="2" charset="2"/>
              </a:rPr>
              <a:t> when on team)</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4731094"/>
              </p:ext>
            </p:extLst>
          </p:nvPr>
        </p:nvGraphicFramePr>
        <p:xfrm>
          <a:off x="152400" y="1572650"/>
          <a:ext cx="2514600" cy="4755189"/>
        </p:xfrm>
        <a:graphic>
          <a:graphicData uri="http://schemas.openxmlformats.org/drawingml/2006/table">
            <a:tbl>
              <a:tblPr firstRow="1" bandRow="1">
                <a:tableStyleId>{9D7B26C5-4107-4FEC-AEDC-1716B250A1EF}</a:tableStyleId>
              </a:tblPr>
              <a:tblGrid>
                <a:gridCol w="490653">
                  <a:extLst>
                    <a:ext uri="{9D8B030D-6E8A-4147-A177-3AD203B41FA5}">
                      <a16:colId xmlns:a16="http://schemas.microsoft.com/office/drawing/2014/main" val="20000"/>
                    </a:ext>
                  </a:extLst>
                </a:gridCol>
                <a:gridCol w="2023947">
                  <a:extLst>
                    <a:ext uri="{9D8B030D-6E8A-4147-A177-3AD203B41FA5}">
                      <a16:colId xmlns:a16="http://schemas.microsoft.com/office/drawing/2014/main" val="20001"/>
                    </a:ext>
                  </a:extLst>
                </a:gridCol>
              </a:tblGrid>
              <a:tr h="279717">
                <a:tc>
                  <a:txBody>
                    <a:bodyPr/>
                    <a:lstStyle/>
                    <a:p>
                      <a:r>
                        <a:rPr lang="en-US" sz="1200" dirty="0">
                          <a:sym typeface="Wingdings" panose="05000000000000000000" pitchFamily="2" charset="2"/>
                        </a:rPr>
                        <a:t></a:t>
                      </a:r>
                      <a:endParaRPr lang="en-US" sz="1200" dirty="0"/>
                    </a:p>
                  </a:txBody>
                  <a:tcPr/>
                </a:tc>
                <a:tc>
                  <a:txBody>
                    <a:bodyPr/>
                    <a:lstStyle/>
                    <a:p>
                      <a:r>
                        <a:rPr lang="en-US" sz="1200" dirty="0"/>
                        <a:t>Undergrads</a:t>
                      </a:r>
                    </a:p>
                  </a:txBody>
                  <a:tcPr/>
                </a:tc>
                <a:extLst>
                  <a:ext uri="{0D108BD9-81ED-4DB2-BD59-A6C34878D82A}">
                    <a16:rowId xmlns:a16="http://schemas.microsoft.com/office/drawing/2014/main" val="10000"/>
                  </a:ext>
                </a:extLst>
              </a:tr>
              <a:tr h="279717">
                <a:tc>
                  <a:txBody>
                    <a:bodyPr/>
                    <a:lstStyle/>
                    <a:p>
                      <a:r>
                        <a:rPr lang="en-US" sz="1200" b="0" dirty="0"/>
                        <a:t>X</a:t>
                      </a:r>
                    </a:p>
                  </a:txBody>
                  <a:tcPr/>
                </a:tc>
                <a:tc>
                  <a:txBody>
                    <a:bodyPr/>
                    <a:lstStyle/>
                    <a:p>
                      <a:r>
                        <a:rPr lang="en-US" sz="1200" b="0" dirty="0"/>
                        <a:t>Jeff </a:t>
                      </a:r>
                      <a:r>
                        <a:rPr lang="en-US" sz="1200" b="0" dirty="0" err="1"/>
                        <a:t>Anderegg</a:t>
                      </a:r>
                      <a:endParaRPr lang="en-US" sz="1200" b="0" dirty="0"/>
                    </a:p>
                  </a:txBody>
                  <a:tcPr/>
                </a:tc>
                <a:extLst>
                  <a:ext uri="{0D108BD9-81ED-4DB2-BD59-A6C34878D82A}">
                    <a16:rowId xmlns:a16="http://schemas.microsoft.com/office/drawing/2014/main" val="10001"/>
                  </a:ext>
                </a:extLst>
              </a:tr>
              <a:tr h="279717">
                <a:tc>
                  <a:txBody>
                    <a:bodyPr/>
                    <a:lstStyle/>
                    <a:p>
                      <a:endParaRPr lang="en-US" sz="1200" b="0" dirty="0"/>
                    </a:p>
                  </a:txBody>
                  <a:tcPr/>
                </a:tc>
                <a:tc>
                  <a:txBody>
                    <a:bodyPr/>
                    <a:lstStyle/>
                    <a:p>
                      <a:r>
                        <a:rPr lang="en-US" sz="1200" b="0" dirty="0"/>
                        <a:t>William Boston</a:t>
                      </a:r>
                    </a:p>
                  </a:txBody>
                  <a:tcPr/>
                </a:tc>
                <a:extLst>
                  <a:ext uri="{0D108BD9-81ED-4DB2-BD59-A6C34878D82A}">
                    <a16:rowId xmlns:a16="http://schemas.microsoft.com/office/drawing/2014/main" val="10002"/>
                  </a:ext>
                </a:extLst>
              </a:tr>
              <a:tr h="279717">
                <a:tc>
                  <a:txBody>
                    <a:bodyPr/>
                    <a:lstStyle/>
                    <a:p>
                      <a:endParaRPr lang="en-US" sz="1200" b="0" dirty="0"/>
                    </a:p>
                  </a:txBody>
                  <a:tcPr/>
                </a:tc>
                <a:tc>
                  <a:txBody>
                    <a:bodyPr/>
                    <a:lstStyle/>
                    <a:p>
                      <a:r>
                        <a:rPr lang="en-US" sz="1200" b="0" dirty="0"/>
                        <a:t>Oliver Carson</a:t>
                      </a:r>
                    </a:p>
                  </a:txBody>
                  <a:tcPr/>
                </a:tc>
                <a:extLst>
                  <a:ext uri="{0D108BD9-81ED-4DB2-BD59-A6C34878D82A}">
                    <a16:rowId xmlns:a16="http://schemas.microsoft.com/office/drawing/2014/main" val="10003"/>
                  </a:ext>
                </a:extLst>
              </a:tr>
              <a:tr h="279717">
                <a:tc>
                  <a:txBody>
                    <a:bodyPr/>
                    <a:lstStyle/>
                    <a:p>
                      <a:r>
                        <a:rPr lang="en-US" sz="1200" b="0" dirty="0"/>
                        <a:t>X</a:t>
                      </a:r>
                    </a:p>
                  </a:txBody>
                  <a:tcPr/>
                </a:tc>
                <a:tc>
                  <a:txBody>
                    <a:bodyPr/>
                    <a:lstStyle/>
                    <a:p>
                      <a:r>
                        <a:rPr lang="en-US" sz="1200" b="0" dirty="0"/>
                        <a:t>Josh Carver</a:t>
                      </a:r>
                    </a:p>
                  </a:txBody>
                  <a:tcPr/>
                </a:tc>
                <a:extLst>
                  <a:ext uri="{0D108BD9-81ED-4DB2-BD59-A6C34878D82A}">
                    <a16:rowId xmlns:a16="http://schemas.microsoft.com/office/drawing/2014/main" val="10004"/>
                  </a:ext>
                </a:extLst>
              </a:tr>
              <a:tr h="279717">
                <a:tc>
                  <a:txBody>
                    <a:bodyPr/>
                    <a:lstStyle/>
                    <a:p>
                      <a:r>
                        <a:rPr lang="en-US" sz="1200" b="0" dirty="0"/>
                        <a:t>X</a:t>
                      </a:r>
                    </a:p>
                  </a:txBody>
                  <a:tcPr/>
                </a:tc>
                <a:tc>
                  <a:txBody>
                    <a:bodyPr/>
                    <a:lstStyle/>
                    <a:p>
                      <a:r>
                        <a:rPr lang="en-US" sz="1200" b="0" dirty="0"/>
                        <a:t>Wai </a:t>
                      </a:r>
                      <a:r>
                        <a:rPr lang="en-US" sz="1200" b="0" dirty="0" err="1"/>
                        <a:t>Lok</a:t>
                      </a:r>
                      <a:r>
                        <a:rPr lang="en-US" sz="1200" b="0" dirty="0"/>
                        <a:t> Cheng</a:t>
                      </a:r>
                    </a:p>
                  </a:txBody>
                  <a:tcPr/>
                </a:tc>
                <a:extLst>
                  <a:ext uri="{0D108BD9-81ED-4DB2-BD59-A6C34878D82A}">
                    <a16:rowId xmlns:a16="http://schemas.microsoft.com/office/drawing/2014/main" val="10005"/>
                  </a:ext>
                </a:extLst>
              </a:tr>
              <a:tr h="279717">
                <a:tc>
                  <a:txBody>
                    <a:bodyPr/>
                    <a:lstStyle/>
                    <a:p>
                      <a:r>
                        <a:rPr lang="en-US" sz="1200" b="0" dirty="0"/>
                        <a:t>X</a:t>
                      </a:r>
                    </a:p>
                  </a:txBody>
                  <a:tcPr/>
                </a:tc>
                <a:tc>
                  <a:txBody>
                    <a:bodyPr/>
                    <a:lstStyle/>
                    <a:p>
                      <a:r>
                        <a:rPr lang="en-US" sz="1200" b="0" dirty="0"/>
                        <a:t>Ryan </a:t>
                      </a:r>
                      <a:r>
                        <a:rPr lang="en-US" sz="1200" b="0" dirty="0" err="1"/>
                        <a:t>Hannan</a:t>
                      </a:r>
                      <a:endParaRPr lang="en-US" sz="1200" b="0" dirty="0"/>
                    </a:p>
                  </a:txBody>
                  <a:tcPr/>
                </a:tc>
                <a:extLst>
                  <a:ext uri="{0D108BD9-81ED-4DB2-BD59-A6C34878D82A}">
                    <a16:rowId xmlns:a16="http://schemas.microsoft.com/office/drawing/2014/main" val="10006"/>
                  </a:ext>
                </a:extLst>
              </a:tr>
              <a:tr h="279717">
                <a:tc>
                  <a:txBody>
                    <a:bodyPr/>
                    <a:lstStyle/>
                    <a:p>
                      <a:r>
                        <a:rPr lang="en-US" sz="1200" b="0" dirty="0"/>
                        <a:t>X</a:t>
                      </a:r>
                    </a:p>
                  </a:txBody>
                  <a:tcPr/>
                </a:tc>
                <a:tc>
                  <a:txBody>
                    <a:bodyPr/>
                    <a:lstStyle/>
                    <a:p>
                      <a:r>
                        <a:rPr lang="en-US" sz="1200" b="0" dirty="0"/>
                        <a:t>Dara Higgs</a:t>
                      </a:r>
                    </a:p>
                  </a:txBody>
                  <a:tcPr/>
                </a:tc>
                <a:extLst>
                  <a:ext uri="{0D108BD9-81ED-4DB2-BD59-A6C34878D82A}">
                    <a16:rowId xmlns:a16="http://schemas.microsoft.com/office/drawing/2014/main" val="10007"/>
                  </a:ext>
                </a:extLst>
              </a:tr>
              <a:tr h="279717">
                <a:tc>
                  <a:txBody>
                    <a:bodyPr/>
                    <a:lstStyle/>
                    <a:p>
                      <a:r>
                        <a:rPr lang="en-US" sz="1200" b="0" dirty="0"/>
                        <a:t>X</a:t>
                      </a:r>
                    </a:p>
                  </a:txBody>
                  <a:tcPr/>
                </a:tc>
                <a:tc>
                  <a:txBody>
                    <a:bodyPr/>
                    <a:lstStyle/>
                    <a:p>
                      <a:r>
                        <a:rPr lang="en-US" sz="1200" b="0" dirty="0"/>
                        <a:t>Justin Jackson</a:t>
                      </a:r>
                    </a:p>
                  </a:txBody>
                  <a:tcPr/>
                </a:tc>
                <a:extLst>
                  <a:ext uri="{0D108BD9-81ED-4DB2-BD59-A6C34878D82A}">
                    <a16:rowId xmlns:a16="http://schemas.microsoft.com/office/drawing/2014/main" val="10008"/>
                  </a:ext>
                </a:extLst>
              </a:tr>
              <a:tr h="279717">
                <a:tc>
                  <a:txBody>
                    <a:bodyPr/>
                    <a:lstStyle/>
                    <a:p>
                      <a:r>
                        <a:rPr lang="en-US" sz="1200" b="0" dirty="0"/>
                        <a:t>X</a:t>
                      </a:r>
                    </a:p>
                  </a:txBody>
                  <a:tcPr/>
                </a:tc>
                <a:tc>
                  <a:txBody>
                    <a:bodyPr/>
                    <a:lstStyle/>
                    <a:p>
                      <a:r>
                        <a:rPr lang="en-US" sz="1200" b="0" dirty="0"/>
                        <a:t>Josh </a:t>
                      </a:r>
                      <a:r>
                        <a:rPr lang="en-US" sz="1200" b="0" dirty="0" err="1"/>
                        <a:t>Korn</a:t>
                      </a:r>
                      <a:endParaRPr lang="en-US" sz="1200" b="0" dirty="0"/>
                    </a:p>
                  </a:txBody>
                  <a:tcPr/>
                </a:tc>
                <a:extLst>
                  <a:ext uri="{0D108BD9-81ED-4DB2-BD59-A6C34878D82A}">
                    <a16:rowId xmlns:a16="http://schemas.microsoft.com/office/drawing/2014/main" val="10009"/>
                  </a:ext>
                </a:extLst>
              </a:tr>
              <a:tr h="279717">
                <a:tc>
                  <a:txBody>
                    <a:bodyPr/>
                    <a:lstStyle/>
                    <a:p>
                      <a:r>
                        <a:rPr lang="en-US" sz="1200" b="0" dirty="0"/>
                        <a:t>X</a:t>
                      </a:r>
                    </a:p>
                  </a:txBody>
                  <a:tcPr/>
                </a:tc>
                <a:tc>
                  <a:txBody>
                    <a:bodyPr/>
                    <a:lstStyle/>
                    <a:p>
                      <a:r>
                        <a:rPr lang="en-US" sz="1200" b="0" dirty="0"/>
                        <a:t>Edward</a:t>
                      </a:r>
                      <a:r>
                        <a:rPr lang="en-US" sz="1200" b="0" baseline="0" dirty="0"/>
                        <a:t> </a:t>
                      </a:r>
                      <a:r>
                        <a:rPr lang="en-US" sz="1200" b="0" baseline="0" dirty="0" err="1"/>
                        <a:t>Kuo</a:t>
                      </a:r>
                      <a:endParaRPr lang="en-US" sz="1200" b="0" dirty="0"/>
                    </a:p>
                  </a:txBody>
                  <a:tcPr/>
                </a:tc>
                <a:extLst>
                  <a:ext uri="{0D108BD9-81ED-4DB2-BD59-A6C34878D82A}">
                    <a16:rowId xmlns:a16="http://schemas.microsoft.com/office/drawing/2014/main" val="10010"/>
                  </a:ext>
                </a:extLst>
              </a:tr>
              <a:tr h="279717">
                <a:tc>
                  <a:txBody>
                    <a:bodyPr/>
                    <a:lstStyle/>
                    <a:p>
                      <a:r>
                        <a:rPr lang="en-US" sz="1200" dirty="0"/>
                        <a:t>X</a:t>
                      </a:r>
                    </a:p>
                  </a:txBody>
                  <a:tcPr/>
                </a:tc>
                <a:tc>
                  <a:txBody>
                    <a:bodyPr/>
                    <a:lstStyle/>
                    <a:p>
                      <a:r>
                        <a:rPr lang="en-US" sz="1200" b="0" dirty="0"/>
                        <a:t>Sean</a:t>
                      </a:r>
                      <a:r>
                        <a:rPr lang="en-US" sz="1200" b="0" baseline="0" dirty="0"/>
                        <a:t> LaTourette</a:t>
                      </a:r>
                      <a:endParaRPr lang="en-US" sz="1200" b="0" dirty="0"/>
                    </a:p>
                  </a:txBody>
                  <a:tcPr/>
                </a:tc>
                <a:extLst>
                  <a:ext uri="{0D108BD9-81ED-4DB2-BD59-A6C34878D82A}">
                    <a16:rowId xmlns:a16="http://schemas.microsoft.com/office/drawing/2014/main" val="10011"/>
                  </a:ext>
                </a:extLst>
              </a:tr>
              <a:tr h="279717">
                <a:tc>
                  <a:txBody>
                    <a:bodyPr/>
                    <a:lstStyle/>
                    <a:p>
                      <a:r>
                        <a:rPr lang="en-US" sz="120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Andrew</a:t>
                      </a:r>
                      <a:r>
                        <a:rPr lang="en-US" sz="1200" b="0" baseline="0" dirty="0"/>
                        <a:t> Lewis</a:t>
                      </a:r>
                      <a:endParaRPr lang="en-US" sz="1200" b="0" dirty="0"/>
                    </a:p>
                  </a:txBody>
                  <a:tcPr/>
                </a:tc>
                <a:extLst>
                  <a:ext uri="{0D108BD9-81ED-4DB2-BD59-A6C34878D82A}">
                    <a16:rowId xmlns:a16="http://schemas.microsoft.com/office/drawing/2014/main" val="10012"/>
                  </a:ext>
                </a:extLst>
              </a:tr>
              <a:tr h="279717">
                <a:tc>
                  <a:txBody>
                    <a:bodyPr/>
                    <a:lstStyle/>
                    <a:p>
                      <a:r>
                        <a:rPr lang="en-US" sz="120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t>Siyang</a:t>
                      </a:r>
                      <a:r>
                        <a:rPr lang="en-US" sz="1200" b="0" dirty="0"/>
                        <a:t> Li</a:t>
                      </a:r>
                    </a:p>
                  </a:txBody>
                  <a:tcPr/>
                </a:tc>
                <a:extLst>
                  <a:ext uri="{0D108BD9-81ED-4DB2-BD59-A6C34878D82A}">
                    <a16:rowId xmlns:a16="http://schemas.microsoft.com/office/drawing/2014/main" val="10013"/>
                  </a:ext>
                </a:extLst>
              </a:tr>
              <a:tr h="279717">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Ching-Yen Lin</a:t>
                      </a:r>
                    </a:p>
                  </a:txBody>
                  <a:tcPr/>
                </a:tc>
                <a:extLst>
                  <a:ext uri="{0D108BD9-81ED-4DB2-BD59-A6C34878D82A}">
                    <a16:rowId xmlns:a16="http://schemas.microsoft.com/office/drawing/2014/main" val="10014"/>
                  </a:ext>
                </a:extLst>
              </a:tr>
              <a:tr h="279717">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Spencer Maas</a:t>
                      </a:r>
                    </a:p>
                  </a:txBody>
                  <a:tcPr/>
                </a:tc>
                <a:extLst>
                  <a:ext uri="{0D108BD9-81ED-4DB2-BD59-A6C34878D82A}">
                    <a16:rowId xmlns:a16="http://schemas.microsoft.com/office/drawing/2014/main" val="10015"/>
                  </a:ext>
                </a:extLst>
              </a:tr>
              <a:tr h="279717">
                <a:tc>
                  <a:txBody>
                    <a:bodyPr/>
                    <a:lstStyle/>
                    <a:p>
                      <a:r>
                        <a:rPr lang="en-US" sz="120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Brittany Manuel</a:t>
                      </a:r>
                    </a:p>
                  </a:txBody>
                  <a:tcPr/>
                </a:tc>
                <a:extLst>
                  <a:ext uri="{0D108BD9-81ED-4DB2-BD59-A6C34878D82A}">
                    <a16:rowId xmlns:a16="http://schemas.microsoft.com/office/drawing/2014/main" val="10016"/>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352400629"/>
              </p:ext>
            </p:extLst>
          </p:nvPr>
        </p:nvGraphicFramePr>
        <p:xfrm>
          <a:off x="2667000" y="1572650"/>
          <a:ext cx="2514600" cy="4755189"/>
        </p:xfrm>
        <a:graphic>
          <a:graphicData uri="http://schemas.openxmlformats.org/drawingml/2006/table">
            <a:tbl>
              <a:tblPr firstRow="1" bandRow="1">
                <a:tableStyleId>{9D7B26C5-4107-4FEC-AEDC-1716B250A1EF}</a:tableStyleId>
              </a:tblPr>
              <a:tblGrid>
                <a:gridCol w="490653">
                  <a:extLst>
                    <a:ext uri="{9D8B030D-6E8A-4147-A177-3AD203B41FA5}">
                      <a16:colId xmlns:a16="http://schemas.microsoft.com/office/drawing/2014/main" val="20000"/>
                    </a:ext>
                  </a:extLst>
                </a:gridCol>
                <a:gridCol w="2023947">
                  <a:extLst>
                    <a:ext uri="{9D8B030D-6E8A-4147-A177-3AD203B41FA5}">
                      <a16:colId xmlns:a16="http://schemas.microsoft.com/office/drawing/2014/main" val="20001"/>
                    </a:ext>
                  </a:extLst>
                </a:gridCol>
              </a:tblGrid>
              <a:tr h="279717">
                <a:tc>
                  <a:txBody>
                    <a:bodyPr/>
                    <a:lstStyle/>
                    <a:p>
                      <a:r>
                        <a:rPr lang="en-US" sz="1200" dirty="0">
                          <a:sym typeface="Wingdings" panose="05000000000000000000" pitchFamily="2" charset="2"/>
                        </a:rPr>
                        <a:t></a:t>
                      </a:r>
                      <a:endParaRPr lang="en-US" sz="1200" dirty="0"/>
                    </a:p>
                  </a:txBody>
                  <a:tcPr/>
                </a:tc>
                <a:tc>
                  <a:txBody>
                    <a:bodyPr/>
                    <a:lstStyle/>
                    <a:p>
                      <a:r>
                        <a:rPr lang="en-US" sz="1200" dirty="0"/>
                        <a:t>Undergrads</a:t>
                      </a:r>
                    </a:p>
                  </a:txBody>
                  <a:tcPr/>
                </a:tc>
                <a:extLst>
                  <a:ext uri="{0D108BD9-81ED-4DB2-BD59-A6C34878D82A}">
                    <a16:rowId xmlns:a16="http://schemas.microsoft.com/office/drawing/2014/main" val="10000"/>
                  </a:ext>
                </a:extLst>
              </a:tr>
              <a:tr h="279717">
                <a:tc>
                  <a:txBody>
                    <a:bodyPr/>
                    <a:lstStyle/>
                    <a:p>
                      <a:r>
                        <a:rPr lang="en-US" sz="1200" b="0" dirty="0"/>
                        <a:t>X</a:t>
                      </a:r>
                    </a:p>
                  </a:txBody>
                  <a:tcPr/>
                </a:tc>
                <a:tc>
                  <a:txBody>
                    <a:bodyPr/>
                    <a:lstStyle/>
                    <a:p>
                      <a:r>
                        <a:rPr lang="en-US" sz="1200" dirty="0"/>
                        <a:t>Jeff Melvin</a:t>
                      </a:r>
                    </a:p>
                  </a:txBody>
                  <a:tcPr/>
                </a:tc>
                <a:extLst>
                  <a:ext uri="{0D108BD9-81ED-4DB2-BD59-A6C34878D82A}">
                    <a16:rowId xmlns:a16="http://schemas.microsoft.com/office/drawing/2014/main" val="10001"/>
                  </a:ext>
                </a:extLst>
              </a:tr>
              <a:tr h="279717">
                <a:tc>
                  <a:txBody>
                    <a:bodyPr/>
                    <a:lstStyle/>
                    <a:p>
                      <a:r>
                        <a:rPr lang="en-US" sz="1200" b="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Zak</a:t>
                      </a:r>
                      <a:r>
                        <a:rPr lang="en-US" sz="1200" b="0" baseline="0" dirty="0"/>
                        <a:t> Mohamed</a:t>
                      </a:r>
                      <a:endParaRPr lang="en-US" sz="1200" b="0" dirty="0"/>
                    </a:p>
                  </a:txBody>
                  <a:tcPr/>
                </a:tc>
                <a:extLst>
                  <a:ext uri="{0D108BD9-81ED-4DB2-BD59-A6C34878D82A}">
                    <a16:rowId xmlns:a16="http://schemas.microsoft.com/office/drawing/2014/main" val="10002"/>
                  </a:ext>
                </a:extLst>
              </a:tr>
              <a:tr h="279717">
                <a:tc>
                  <a:txBody>
                    <a:bodyPr/>
                    <a:lstStyle/>
                    <a:p>
                      <a:r>
                        <a:rPr lang="en-US" sz="1200" b="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Zachary Moore</a:t>
                      </a:r>
                    </a:p>
                  </a:txBody>
                  <a:tcPr/>
                </a:tc>
                <a:extLst>
                  <a:ext uri="{0D108BD9-81ED-4DB2-BD59-A6C34878D82A}">
                    <a16:rowId xmlns:a16="http://schemas.microsoft.com/office/drawing/2014/main" val="10003"/>
                  </a:ext>
                </a:extLst>
              </a:tr>
              <a:tr h="279717">
                <a:tc>
                  <a:txBody>
                    <a:bodyPr/>
                    <a:lstStyle/>
                    <a:p>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Erin Mullen</a:t>
                      </a:r>
                    </a:p>
                  </a:txBody>
                  <a:tcPr/>
                </a:tc>
                <a:extLst>
                  <a:ext uri="{0D108BD9-81ED-4DB2-BD59-A6C34878D82A}">
                    <a16:rowId xmlns:a16="http://schemas.microsoft.com/office/drawing/2014/main" val="10004"/>
                  </a:ext>
                </a:extLst>
              </a:tr>
              <a:tr h="279717">
                <a:tc>
                  <a:txBody>
                    <a:bodyPr/>
                    <a:lstStyle/>
                    <a:p>
                      <a:r>
                        <a:rPr lang="en-US" sz="1200" b="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t>Quang</a:t>
                      </a:r>
                      <a:r>
                        <a:rPr lang="en-US" sz="1200" b="0" dirty="0"/>
                        <a:t> </a:t>
                      </a:r>
                      <a:r>
                        <a:rPr lang="en-US" sz="1200" b="0" dirty="0" err="1"/>
                        <a:t>Nyguyen</a:t>
                      </a:r>
                      <a:endParaRPr lang="en-US" sz="1200" b="0" dirty="0"/>
                    </a:p>
                  </a:txBody>
                  <a:tcPr/>
                </a:tc>
                <a:extLst>
                  <a:ext uri="{0D108BD9-81ED-4DB2-BD59-A6C34878D82A}">
                    <a16:rowId xmlns:a16="http://schemas.microsoft.com/office/drawing/2014/main" val="10005"/>
                  </a:ext>
                </a:extLst>
              </a:tr>
              <a:tr h="279717">
                <a:tc>
                  <a:txBody>
                    <a:bodyPr/>
                    <a:lstStyle/>
                    <a:p>
                      <a:r>
                        <a:rPr lang="en-US" sz="1200" b="0" dirty="0"/>
                        <a:t>X</a:t>
                      </a:r>
                    </a:p>
                  </a:txBody>
                  <a:tcPr/>
                </a:tc>
                <a:tc>
                  <a:txBody>
                    <a:bodyPr/>
                    <a:lstStyle/>
                    <a:p>
                      <a:r>
                        <a:rPr lang="en-US" sz="1200" b="0" dirty="0"/>
                        <a:t>Sung Park</a:t>
                      </a:r>
                    </a:p>
                  </a:txBody>
                  <a:tcPr/>
                </a:tc>
                <a:extLst>
                  <a:ext uri="{0D108BD9-81ED-4DB2-BD59-A6C34878D82A}">
                    <a16:rowId xmlns:a16="http://schemas.microsoft.com/office/drawing/2014/main" val="10006"/>
                  </a:ext>
                </a:extLst>
              </a:tr>
              <a:tr h="279717">
                <a:tc>
                  <a:txBody>
                    <a:bodyPr/>
                    <a:lstStyle/>
                    <a:p>
                      <a:r>
                        <a:rPr lang="en-US" sz="1200" b="0" dirty="0"/>
                        <a:t>X</a:t>
                      </a:r>
                    </a:p>
                  </a:txBody>
                  <a:tcPr/>
                </a:tc>
                <a:tc>
                  <a:txBody>
                    <a:bodyPr/>
                    <a:lstStyle/>
                    <a:p>
                      <a:r>
                        <a:rPr lang="en-US" sz="1200" b="0" dirty="0"/>
                        <a:t>Joey</a:t>
                      </a:r>
                      <a:r>
                        <a:rPr lang="en-US" sz="1200" b="0" baseline="0" dirty="0"/>
                        <a:t> </a:t>
                      </a:r>
                      <a:r>
                        <a:rPr lang="en-US" sz="1200" b="0" baseline="0" dirty="0" err="1"/>
                        <a:t>Quaranta</a:t>
                      </a:r>
                      <a:endParaRPr lang="en-US" sz="1200" b="0" dirty="0"/>
                    </a:p>
                  </a:txBody>
                  <a:tcPr/>
                </a:tc>
                <a:extLst>
                  <a:ext uri="{0D108BD9-81ED-4DB2-BD59-A6C34878D82A}">
                    <a16:rowId xmlns:a16="http://schemas.microsoft.com/office/drawing/2014/main" val="10007"/>
                  </a:ext>
                </a:extLst>
              </a:tr>
              <a:tr h="279717">
                <a:tc>
                  <a:txBody>
                    <a:bodyPr/>
                    <a:lstStyle/>
                    <a:p>
                      <a:r>
                        <a:rPr lang="en-US" sz="1200" b="0" dirty="0"/>
                        <a:t>X</a:t>
                      </a:r>
                    </a:p>
                  </a:txBody>
                  <a:tcPr/>
                </a:tc>
                <a:tc>
                  <a:txBody>
                    <a:bodyPr/>
                    <a:lstStyle/>
                    <a:p>
                      <a:r>
                        <a:rPr lang="en-US" sz="1200" b="0" dirty="0"/>
                        <a:t>Jordan Richards</a:t>
                      </a:r>
                    </a:p>
                  </a:txBody>
                  <a:tcPr/>
                </a:tc>
                <a:extLst>
                  <a:ext uri="{0D108BD9-81ED-4DB2-BD59-A6C34878D82A}">
                    <a16:rowId xmlns:a16="http://schemas.microsoft.com/office/drawing/2014/main" val="10008"/>
                  </a:ext>
                </a:extLst>
              </a:tr>
              <a:tr h="279717">
                <a:tc>
                  <a:txBody>
                    <a:bodyPr/>
                    <a:lstStyle/>
                    <a:p>
                      <a:r>
                        <a:rPr lang="en-US" sz="1200" b="0" dirty="0"/>
                        <a:t>X</a:t>
                      </a:r>
                    </a:p>
                  </a:txBody>
                  <a:tcPr/>
                </a:tc>
                <a:tc>
                  <a:txBody>
                    <a:bodyPr/>
                    <a:lstStyle/>
                    <a:p>
                      <a:r>
                        <a:rPr lang="en-US" sz="1200" b="0" dirty="0"/>
                        <a:t>Casey</a:t>
                      </a:r>
                      <a:r>
                        <a:rPr lang="en-US" sz="1200" b="0" baseline="0" dirty="0"/>
                        <a:t> </a:t>
                      </a:r>
                      <a:r>
                        <a:rPr lang="en-US" sz="1200" b="0" baseline="0" dirty="0" err="1"/>
                        <a:t>Riehle</a:t>
                      </a:r>
                      <a:endParaRPr lang="en-US" sz="1200" b="0" dirty="0"/>
                    </a:p>
                  </a:txBody>
                  <a:tcPr/>
                </a:tc>
                <a:extLst>
                  <a:ext uri="{0D108BD9-81ED-4DB2-BD59-A6C34878D82A}">
                    <a16:rowId xmlns:a16="http://schemas.microsoft.com/office/drawing/2014/main" val="10009"/>
                  </a:ext>
                </a:extLst>
              </a:tr>
              <a:tr h="279717">
                <a:tc>
                  <a:txBody>
                    <a:bodyPr/>
                    <a:lstStyle/>
                    <a:p>
                      <a:r>
                        <a:rPr lang="en-US" sz="1200" b="0" dirty="0"/>
                        <a:t>X</a:t>
                      </a:r>
                    </a:p>
                  </a:txBody>
                  <a:tcPr/>
                </a:tc>
                <a:tc>
                  <a:txBody>
                    <a:bodyPr/>
                    <a:lstStyle/>
                    <a:p>
                      <a:r>
                        <a:rPr lang="en-US" sz="1200" b="0" dirty="0"/>
                        <a:t>Jacob </a:t>
                      </a:r>
                      <a:r>
                        <a:rPr lang="en-US" sz="1200" b="0" dirty="0" err="1"/>
                        <a:t>Sadoian</a:t>
                      </a:r>
                      <a:endParaRPr lang="en-US" sz="1200" b="0" dirty="0"/>
                    </a:p>
                  </a:txBody>
                  <a:tcPr/>
                </a:tc>
                <a:extLst>
                  <a:ext uri="{0D108BD9-81ED-4DB2-BD59-A6C34878D82A}">
                    <a16:rowId xmlns:a16="http://schemas.microsoft.com/office/drawing/2014/main" val="10010"/>
                  </a:ext>
                </a:extLst>
              </a:tr>
              <a:tr h="279717">
                <a:tc>
                  <a:txBody>
                    <a:bodyPr/>
                    <a:lstStyle/>
                    <a:p>
                      <a:r>
                        <a:rPr lang="en-US" sz="1200" b="0" dirty="0"/>
                        <a:t>X</a:t>
                      </a:r>
                    </a:p>
                  </a:txBody>
                  <a:tcPr/>
                </a:tc>
                <a:tc>
                  <a:txBody>
                    <a:bodyPr/>
                    <a:lstStyle/>
                    <a:p>
                      <a:r>
                        <a:rPr lang="en-US" sz="1200" b="0" dirty="0"/>
                        <a:t>Maxwell</a:t>
                      </a:r>
                      <a:r>
                        <a:rPr lang="en-US" sz="1200" b="0" baseline="0" dirty="0"/>
                        <a:t> Shoop</a:t>
                      </a:r>
                      <a:endParaRPr lang="en-US" sz="1200" b="0" dirty="0"/>
                    </a:p>
                  </a:txBody>
                  <a:tcPr/>
                </a:tc>
                <a:extLst>
                  <a:ext uri="{0D108BD9-81ED-4DB2-BD59-A6C34878D82A}">
                    <a16:rowId xmlns:a16="http://schemas.microsoft.com/office/drawing/2014/main" val="10011"/>
                  </a:ext>
                </a:extLst>
              </a:tr>
              <a:tr h="279717">
                <a:tc>
                  <a:txBody>
                    <a:bodyPr/>
                    <a:lstStyle/>
                    <a:p>
                      <a:r>
                        <a:rPr lang="en-US" sz="1200" dirty="0"/>
                        <a:t>X</a:t>
                      </a:r>
                    </a:p>
                  </a:txBody>
                  <a:tcPr/>
                </a:tc>
                <a:tc>
                  <a:txBody>
                    <a:bodyPr/>
                    <a:lstStyle/>
                    <a:p>
                      <a:r>
                        <a:rPr lang="en-US" sz="1200" b="0" dirty="0"/>
                        <a:t>Jonah Simon</a:t>
                      </a:r>
                    </a:p>
                  </a:txBody>
                  <a:tcPr/>
                </a:tc>
                <a:extLst>
                  <a:ext uri="{0D108BD9-81ED-4DB2-BD59-A6C34878D82A}">
                    <a16:rowId xmlns:a16="http://schemas.microsoft.com/office/drawing/2014/main" val="10012"/>
                  </a:ext>
                </a:extLst>
              </a:tr>
              <a:tr h="279717">
                <a:tc>
                  <a:txBody>
                    <a:bodyPr/>
                    <a:lstStyle/>
                    <a:p>
                      <a:endParaRPr lang="en-US" sz="1200" dirty="0"/>
                    </a:p>
                  </a:txBody>
                  <a:tcPr/>
                </a:tc>
                <a:tc>
                  <a:txBody>
                    <a:bodyPr/>
                    <a:lstStyle/>
                    <a:p>
                      <a:r>
                        <a:rPr lang="en-US" sz="1200" b="0" dirty="0" err="1"/>
                        <a:t>Cammi</a:t>
                      </a:r>
                      <a:r>
                        <a:rPr lang="en-US" sz="1200" b="0" dirty="0"/>
                        <a:t> Smith</a:t>
                      </a:r>
                    </a:p>
                  </a:txBody>
                  <a:tcPr/>
                </a:tc>
                <a:extLst>
                  <a:ext uri="{0D108BD9-81ED-4DB2-BD59-A6C34878D82A}">
                    <a16:rowId xmlns:a16="http://schemas.microsoft.com/office/drawing/2014/main" val="10013"/>
                  </a:ext>
                </a:extLst>
              </a:tr>
              <a:tr h="279717">
                <a:tc>
                  <a:txBody>
                    <a:bodyPr/>
                    <a:lstStyle/>
                    <a:p>
                      <a:r>
                        <a:rPr lang="en-US" sz="1200" dirty="0"/>
                        <a:t>X</a:t>
                      </a:r>
                    </a:p>
                  </a:txBody>
                  <a:tcPr/>
                </a:tc>
                <a:tc>
                  <a:txBody>
                    <a:bodyPr/>
                    <a:lstStyle/>
                    <a:p>
                      <a:r>
                        <a:rPr lang="en-US" sz="1200" b="0" dirty="0"/>
                        <a:t>Kris Taylor</a:t>
                      </a:r>
                    </a:p>
                  </a:txBody>
                  <a:tcPr/>
                </a:tc>
                <a:extLst>
                  <a:ext uri="{0D108BD9-81ED-4DB2-BD59-A6C34878D82A}">
                    <a16:rowId xmlns:a16="http://schemas.microsoft.com/office/drawing/2014/main" val="10014"/>
                  </a:ext>
                </a:extLst>
              </a:tr>
              <a:tr h="279717">
                <a:tc>
                  <a:txBody>
                    <a:bodyPr/>
                    <a:lstStyle/>
                    <a:p>
                      <a:endParaRPr lang="en-US" sz="1200" dirty="0"/>
                    </a:p>
                  </a:txBody>
                  <a:tcPr/>
                </a:tc>
                <a:tc>
                  <a:txBody>
                    <a:bodyPr/>
                    <a:lstStyle/>
                    <a:p>
                      <a:r>
                        <a:rPr lang="en-US" sz="1200" b="0" dirty="0"/>
                        <a:t>Robert Wood</a:t>
                      </a:r>
                    </a:p>
                  </a:txBody>
                  <a:tcPr/>
                </a:tc>
                <a:extLst>
                  <a:ext uri="{0D108BD9-81ED-4DB2-BD59-A6C34878D82A}">
                    <a16:rowId xmlns:a16="http://schemas.microsoft.com/office/drawing/2014/main" val="10015"/>
                  </a:ext>
                </a:extLst>
              </a:tr>
              <a:tr h="279717">
                <a:tc>
                  <a:txBody>
                    <a:bodyPr/>
                    <a:lstStyle/>
                    <a:p>
                      <a:r>
                        <a:rPr lang="en-US" sz="120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Alex Yun</a:t>
                      </a:r>
                    </a:p>
                  </a:txBody>
                  <a:tcPr/>
                </a:tc>
                <a:extLst>
                  <a:ext uri="{0D108BD9-81ED-4DB2-BD59-A6C34878D82A}">
                    <a16:rowId xmlns:a16="http://schemas.microsoft.com/office/drawing/2014/main" val="10016"/>
                  </a:ext>
                </a:extLst>
              </a:tr>
            </a:tbl>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1488964777"/>
              </p:ext>
            </p:extLst>
          </p:nvPr>
        </p:nvGraphicFramePr>
        <p:xfrm>
          <a:off x="5181600" y="1572650"/>
          <a:ext cx="2743200" cy="4755189"/>
        </p:xfrm>
        <a:graphic>
          <a:graphicData uri="http://schemas.openxmlformats.org/drawingml/2006/table">
            <a:tbl>
              <a:tblPr firstRow="1" bandRow="1">
                <a:tableStyleId>{9D7B26C5-4107-4FEC-AEDC-1716B250A1EF}</a:tableStyleId>
              </a:tblPr>
              <a:tblGrid>
                <a:gridCol w="535258">
                  <a:extLst>
                    <a:ext uri="{9D8B030D-6E8A-4147-A177-3AD203B41FA5}">
                      <a16:colId xmlns:a16="http://schemas.microsoft.com/office/drawing/2014/main" val="20000"/>
                    </a:ext>
                  </a:extLst>
                </a:gridCol>
                <a:gridCol w="2207942">
                  <a:extLst>
                    <a:ext uri="{9D8B030D-6E8A-4147-A177-3AD203B41FA5}">
                      <a16:colId xmlns:a16="http://schemas.microsoft.com/office/drawing/2014/main" val="20001"/>
                    </a:ext>
                  </a:extLst>
                </a:gridCol>
              </a:tblGrid>
              <a:tr h="279717">
                <a:tc>
                  <a:txBody>
                    <a:bodyPr/>
                    <a:lstStyle/>
                    <a:p>
                      <a:r>
                        <a:rPr lang="en-US" sz="1200" dirty="0">
                          <a:sym typeface="Wingdings" panose="05000000000000000000" pitchFamily="2" charset="2"/>
                        </a:rPr>
                        <a:t></a:t>
                      </a:r>
                      <a:endParaRPr lang="en-US" sz="1200" dirty="0"/>
                    </a:p>
                  </a:txBody>
                  <a:tcPr/>
                </a:tc>
                <a:tc>
                  <a:txBody>
                    <a:bodyPr/>
                    <a:lstStyle/>
                    <a:p>
                      <a:r>
                        <a:rPr lang="en-US" sz="1200" dirty="0"/>
                        <a:t>Undergrads</a:t>
                      </a:r>
                    </a:p>
                  </a:txBody>
                  <a:tcPr/>
                </a:tc>
                <a:extLst>
                  <a:ext uri="{0D108BD9-81ED-4DB2-BD59-A6C34878D82A}">
                    <a16:rowId xmlns:a16="http://schemas.microsoft.com/office/drawing/2014/main" val="10000"/>
                  </a:ext>
                </a:extLst>
              </a:tr>
              <a:tr h="279717">
                <a:tc>
                  <a:txBody>
                    <a:bodyPr/>
                    <a:lstStyle/>
                    <a:p>
                      <a:r>
                        <a:rPr lang="en-US" sz="1200" b="0" dirty="0"/>
                        <a:t>x</a:t>
                      </a:r>
                    </a:p>
                  </a:txBody>
                  <a:tcPr>
                    <a:lnB w="12700" cap="flat" cmpd="sng" algn="ctr">
                      <a:solidFill>
                        <a:schemeClr val="tx1"/>
                      </a:solidFill>
                      <a:prstDash val="solid"/>
                      <a:round/>
                      <a:headEnd type="none" w="med" len="med"/>
                      <a:tailEnd type="none" w="med" len="med"/>
                    </a:lnB>
                  </a:tcPr>
                </a:tc>
                <a:tc>
                  <a:txBody>
                    <a:bodyPr/>
                    <a:lstStyle/>
                    <a:p>
                      <a:r>
                        <a:rPr lang="en-US" sz="1200" dirty="0"/>
                        <a:t>Chao Zheng</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9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ym typeface="Wingdings" panose="05000000000000000000" pitchFamily="2" charset="2"/>
                        </a:rPr>
                        <a:t></a:t>
                      </a:r>
                      <a:endParaRPr lang="en-US" sz="12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Grads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9717">
                <a:tc>
                  <a:txBody>
                    <a:bodyPr/>
                    <a:lstStyle/>
                    <a:p>
                      <a:r>
                        <a:rPr lang="en-US" sz="1200" b="0" dirty="0"/>
                        <a:t>X</a:t>
                      </a: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t>Samaneh</a:t>
                      </a:r>
                      <a:r>
                        <a:rPr lang="en-US" sz="1200" b="0" dirty="0"/>
                        <a:t> </a:t>
                      </a:r>
                      <a:r>
                        <a:rPr lang="en-US" sz="1200" b="0" dirty="0" err="1"/>
                        <a:t>Aminighanghahi</a:t>
                      </a:r>
                      <a:endParaRPr lang="en-US" sz="1200" b="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279717">
                <a:tc>
                  <a:txBody>
                    <a:bodyPr/>
                    <a:lstStyle/>
                    <a:p>
                      <a:r>
                        <a:rPr lang="en-US" sz="1200" b="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Sandra</a:t>
                      </a:r>
                      <a:r>
                        <a:rPr lang="en-US" sz="1200" b="0" baseline="0" dirty="0"/>
                        <a:t> </a:t>
                      </a:r>
                      <a:r>
                        <a:rPr lang="en-US" sz="1200" b="0" dirty="0"/>
                        <a:t>Bancroft-Billings</a:t>
                      </a:r>
                    </a:p>
                  </a:txBody>
                  <a:tcPr/>
                </a:tc>
                <a:extLst>
                  <a:ext uri="{0D108BD9-81ED-4DB2-BD59-A6C34878D82A}">
                    <a16:rowId xmlns:a16="http://schemas.microsoft.com/office/drawing/2014/main" val="10004"/>
                  </a:ext>
                </a:extLst>
              </a:tr>
              <a:tr h="279717">
                <a:tc>
                  <a:txBody>
                    <a:bodyPr/>
                    <a:lstStyle/>
                    <a:p>
                      <a:r>
                        <a:rPr lang="en-US" sz="1200" b="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Daniel Jinguji</a:t>
                      </a:r>
                    </a:p>
                  </a:txBody>
                  <a:tcPr/>
                </a:tc>
                <a:extLst>
                  <a:ext uri="{0D108BD9-81ED-4DB2-BD59-A6C34878D82A}">
                    <a16:rowId xmlns:a16="http://schemas.microsoft.com/office/drawing/2014/main" val="10005"/>
                  </a:ext>
                </a:extLst>
              </a:tr>
              <a:tr h="279717">
                <a:tc>
                  <a:txBody>
                    <a:bodyPr/>
                    <a:lstStyle/>
                    <a:p>
                      <a:r>
                        <a:rPr lang="en-US" sz="1200" b="0" dirty="0"/>
                        <a:t>X</a:t>
                      </a:r>
                    </a:p>
                  </a:txBody>
                  <a:tcPr/>
                </a:tc>
                <a:tc>
                  <a:txBody>
                    <a:bodyPr/>
                    <a:lstStyle/>
                    <a:p>
                      <a:r>
                        <a:rPr lang="en-US" sz="1200" b="0" dirty="0"/>
                        <a:t>Yang Zhang</a:t>
                      </a:r>
                    </a:p>
                  </a:txBody>
                  <a:tcPr/>
                </a:tc>
                <a:extLst>
                  <a:ext uri="{0D108BD9-81ED-4DB2-BD59-A6C34878D82A}">
                    <a16:rowId xmlns:a16="http://schemas.microsoft.com/office/drawing/2014/main" val="10006"/>
                  </a:ext>
                </a:extLst>
              </a:tr>
              <a:tr h="279717">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7"/>
                  </a:ext>
                </a:extLst>
              </a:tr>
              <a:tr h="279717">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8"/>
                  </a:ext>
                </a:extLst>
              </a:tr>
              <a:tr h="279717">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9"/>
                  </a:ext>
                </a:extLst>
              </a:tr>
              <a:tr h="279717">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10"/>
                  </a:ext>
                </a:extLst>
              </a:tr>
              <a:tr h="279717">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11"/>
                  </a:ext>
                </a:extLst>
              </a:tr>
              <a:tr h="279717">
                <a:tc>
                  <a:txBody>
                    <a:bodyPr/>
                    <a:lstStyle/>
                    <a:p>
                      <a:endParaRPr lang="en-US" sz="1200" dirty="0"/>
                    </a:p>
                  </a:txBody>
                  <a:tcPr/>
                </a:tc>
                <a:tc>
                  <a:txBody>
                    <a:bodyPr/>
                    <a:lstStyle/>
                    <a:p>
                      <a:endParaRPr lang="en-US" sz="1200" b="0" dirty="0"/>
                    </a:p>
                  </a:txBody>
                  <a:tcPr/>
                </a:tc>
                <a:extLst>
                  <a:ext uri="{0D108BD9-81ED-4DB2-BD59-A6C34878D82A}">
                    <a16:rowId xmlns:a16="http://schemas.microsoft.com/office/drawing/2014/main" val="10012"/>
                  </a:ext>
                </a:extLst>
              </a:tr>
              <a:tr h="279717">
                <a:tc>
                  <a:txBody>
                    <a:bodyPr/>
                    <a:lstStyle/>
                    <a:p>
                      <a:endParaRPr lang="en-US" sz="1200" dirty="0"/>
                    </a:p>
                  </a:txBody>
                  <a:tcPr/>
                </a:tc>
                <a:tc>
                  <a:txBody>
                    <a:bodyPr/>
                    <a:lstStyle/>
                    <a:p>
                      <a:endParaRPr lang="en-US" sz="1200" b="0" dirty="0"/>
                    </a:p>
                  </a:txBody>
                  <a:tcPr/>
                </a:tc>
                <a:extLst>
                  <a:ext uri="{0D108BD9-81ED-4DB2-BD59-A6C34878D82A}">
                    <a16:rowId xmlns:a16="http://schemas.microsoft.com/office/drawing/2014/main" val="10013"/>
                  </a:ext>
                </a:extLst>
              </a:tr>
              <a:tr h="279717">
                <a:tc>
                  <a:txBody>
                    <a:bodyPr/>
                    <a:lstStyle/>
                    <a:p>
                      <a:endParaRPr lang="en-US" sz="1200" dirty="0"/>
                    </a:p>
                  </a:txBody>
                  <a:tcPr/>
                </a:tc>
                <a:tc>
                  <a:txBody>
                    <a:bodyPr/>
                    <a:lstStyle/>
                    <a:p>
                      <a:endParaRPr lang="en-US" sz="1200" b="0" dirty="0"/>
                    </a:p>
                  </a:txBody>
                  <a:tcPr/>
                </a:tc>
                <a:extLst>
                  <a:ext uri="{0D108BD9-81ED-4DB2-BD59-A6C34878D82A}">
                    <a16:rowId xmlns:a16="http://schemas.microsoft.com/office/drawing/2014/main" val="10014"/>
                  </a:ext>
                </a:extLst>
              </a:tr>
              <a:tr h="279717">
                <a:tc>
                  <a:txBody>
                    <a:bodyPr/>
                    <a:lstStyle/>
                    <a:p>
                      <a:endParaRPr lang="en-US" sz="1200" dirty="0"/>
                    </a:p>
                  </a:txBody>
                  <a:tcPr/>
                </a:tc>
                <a:tc>
                  <a:txBody>
                    <a:bodyPr/>
                    <a:lstStyle/>
                    <a:p>
                      <a:endParaRPr lang="en-US" sz="1200" b="0" dirty="0"/>
                    </a:p>
                  </a:txBody>
                  <a:tcPr/>
                </a:tc>
                <a:extLst>
                  <a:ext uri="{0D108BD9-81ED-4DB2-BD59-A6C34878D82A}">
                    <a16:rowId xmlns:a16="http://schemas.microsoft.com/office/drawing/2014/main" val="10015"/>
                  </a:ext>
                </a:extLst>
              </a:tr>
              <a:tr h="279717">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81231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 between now and Thursday</a:t>
            </a:r>
          </a:p>
        </p:txBody>
      </p:sp>
      <p:sp>
        <p:nvSpPr>
          <p:cNvPr id="3" name="Content Placeholder 2"/>
          <p:cNvSpPr>
            <a:spLocks noGrp="1"/>
          </p:cNvSpPr>
          <p:nvPr>
            <p:ph idx="1"/>
          </p:nvPr>
        </p:nvSpPr>
        <p:spPr>
          <a:xfrm>
            <a:off x="152400" y="1608931"/>
            <a:ext cx="8839200" cy="4652962"/>
          </a:xfrm>
        </p:spPr>
        <p:txBody>
          <a:bodyPr/>
          <a:lstStyle/>
          <a:p>
            <a:r>
              <a:rPr lang="en-US" dirty="0"/>
              <a:t>Make sure you have a team and topic!</a:t>
            </a:r>
          </a:p>
          <a:p>
            <a:r>
              <a:rPr lang="en-US" dirty="0"/>
              <a:t>Reading:</a:t>
            </a:r>
          </a:p>
          <a:p>
            <a:pPr lvl="1"/>
            <a:r>
              <a:rPr lang="en-US" dirty="0"/>
              <a:t>the lecture slides for Thursday (L14-Early-Data-Gathering)</a:t>
            </a:r>
          </a:p>
          <a:p>
            <a:pPr lvl="1"/>
            <a:r>
              <a:rPr lang="en-US" dirty="0"/>
              <a:t>Andy’ </a:t>
            </a:r>
            <a:r>
              <a:rPr lang="en-US" dirty="0" err="1"/>
              <a:t>Ko’s</a:t>
            </a:r>
            <a:r>
              <a:rPr lang="en-US" dirty="0"/>
              <a:t> “How to understand problems” essay: </a:t>
            </a:r>
            <a:r>
              <a:rPr lang="en-US" sz="2000" dirty="0">
                <a:hlinkClick r:id="rId3"/>
              </a:rPr>
              <a:t>http://faculty.washington.edu/ajko/info360/readings/how-to-understand-problems.html</a:t>
            </a:r>
            <a:endParaRPr lang="en-US" sz="2000" dirty="0"/>
          </a:p>
          <a:p>
            <a:pPr lvl="1"/>
            <a:r>
              <a:rPr lang="en-US" dirty="0"/>
              <a:t>How to do a </a:t>
            </a:r>
            <a:r>
              <a:rPr lang="en-US" b="1" dirty="0"/>
              <a:t>contextual inquiry</a:t>
            </a:r>
            <a:r>
              <a:rPr lang="en-US" dirty="0"/>
              <a:t>:</a:t>
            </a:r>
          </a:p>
          <a:p>
            <a:pPr marL="739775" lvl="1" indent="0">
              <a:buNone/>
            </a:pPr>
            <a:r>
              <a:rPr lang="en-US" sz="2000" dirty="0">
                <a:hlinkClick r:id="rId4"/>
              </a:rPr>
              <a:t>http://www.usabilitybok.org/contextual-inquiry</a:t>
            </a:r>
            <a:r>
              <a:rPr lang="en-US" sz="2000" dirty="0"/>
              <a:t> </a:t>
            </a:r>
            <a:br>
              <a:rPr lang="en-US" sz="2000" dirty="0"/>
            </a:br>
            <a:r>
              <a:rPr lang="en-US" sz="2000" dirty="0"/>
              <a:t>(Click on the “How To” tab)</a:t>
            </a:r>
          </a:p>
          <a:p>
            <a:pPr marL="457200" lvl="1"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19</a:t>
            </a:fld>
            <a:endParaRPr lang="en-GB" dirty="0"/>
          </a:p>
        </p:txBody>
      </p:sp>
    </p:spTree>
    <p:extLst>
      <p:ext uri="{BB962C8B-B14F-4D97-AF65-F5344CB8AC3E}">
        <p14:creationId xmlns:p14="http://schemas.microsoft.com/office/powerpoint/2010/main" val="144670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12-User Centered Design</a:t>
            </a:r>
            <a:br>
              <a:rPr lang="en-US" sz="3200" dirty="0"/>
            </a:br>
            <a:r>
              <a:rPr lang="en-US" sz="3200" dirty="0"/>
              <a:t>(Barnum 3, 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t>User-centered design lifecycle</a:t>
            </a:r>
          </a:p>
          <a:p>
            <a:pPr marL="744538" indent="-744538">
              <a:buFont typeface="+mj-lt"/>
              <a:buAutoNum type="arabicPeriod"/>
            </a:pPr>
            <a:r>
              <a:rPr lang="en-US" dirty="0"/>
              <a:t>Intro to the team project</a:t>
            </a:r>
          </a:p>
          <a:p>
            <a:pPr marL="744538" indent="-744538">
              <a:buFont typeface="+mj-lt"/>
              <a:buAutoNum type="arabicPeriod"/>
            </a:pPr>
            <a:r>
              <a:rPr lang="en-US" dirty="0"/>
              <a:t>Team and topic match-making</a:t>
            </a:r>
          </a:p>
          <a:p>
            <a:pPr marL="0" indent="0">
              <a:buNone/>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3322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Human-centered design process</a:t>
            </a:r>
            <a:br>
              <a:rPr lang="en-US" dirty="0"/>
            </a:br>
            <a:r>
              <a:rPr lang="en-US" dirty="0"/>
              <a:t>(Norman)</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a:t>
            </a:fld>
            <a:endParaRPr lang="en-GB"/>
          </a:p>
        </p:txBody>
      </p:sp>
      <p:pic>
        <p:nvPicPr>
          <p:cNvPr id="5" name="Picture 4"/>
          <p:cNvPicPr>
            <a:picLocks noChangeAspect="1"/>
          </p:cNvPicPr>
          <p:nvPr/>
        </p:nvPicPr>
        <p:blipFill>
          <a:blip r:embed="rId3"/>
          <a:stretch>
            <a:fillRect/>
          </a:stretch>
        </p:blipFill>
        <p:spPr>
          <a:xfrm>
            <a:off x="1981200" y="1752600"/>
            <a:ext cx="4734076" cy="4343400"/>
          </a:xfrm>
          <a:prstGeom prst="rect">
            <a:avLst/>
          </a:prstGeom>
        </p:spPr>
      </p:pic>
    </p:spTree>
    <p:extLst>
      <p:ext uri="{BB962C8B-B14F-4D97-AF65-F5344CB8AC3E}">
        <p14:creationId xmlns:p14="http://schemas.microsoft.com/office/powerpoint/2010/main" val="280315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 design process</a:t>
            </a:r>
            <a:br>
              <a:rPr lang="en-US" dirty="0"/>
            </a:br>
            <a:r>
              <a:rPr lang="en-US" dirty="0"/>
              <a:t>(</a:t>
            </a:r>
            <a:r>
              <a:rPr lang="en-US" dirty="0" err="1"/>
              <a:t>Preece</a:t>
            </a:r>
            <a:r>
              <a:rPr lang="en-US" dirty="0"/>
              <a:t> et al.)</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a:t>
            </a:fld>
            <a:endParaRPr lang="en-GB"/>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6934201" cy="4381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70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 design process</a:t>
            </a:r>
            <a:br>
              <a:rPr lang="en-US" dirty="0"/>
            </a:br>
            <a:r>
              <a:rPr lang="en-US" dirty="0"/>
              <a:t>(Barnum)</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pic>
        <p:nvPicPr>
          <p:cNvPr id="5" name="Picture 4"/>
          <p:cNvPicPr>
            <a:picLocks noChangeAspect="1"/>
          </p:cNvPicPr>
          <p:nvPr/>
        </p:nvPicPr>
        <p:blipFill>
          <a:blip r:embed="rId3"/>
          <a:stretch>
            <a:fillRect/>
          </a:stretch>
        </p:blipFill>
        <p:spPr>
          <a:xfrm>
            <a:off x="1828800" y="1536257"/>
            <a:ext cx="4343400" cy="4727972"/>
          </a:xfrm>
          <a:prstGeom prst="rect">
            <a:avLst/>
          </a:prstGeom>
        </p:spPr>
      </p:pic>
    </p:spTree>
    <p:extLst>
      <p:ext uri="{BB962C8B-B14F-4D97-AF65-F5344CB8AC3E}">
        <p14:creationId xmlns:p14="http://schemas.microsoft.com/office/powerpoint/2010/main" val="52599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Study users to establish requirements</a:t>
            </a:r>
          </a:p>
        </p:txBody>
      </p:sp>
      <p:sp>
        <p:nvSpPr>
          <p:cNvPr id="3" name="Content Placeholder 2"/>
          <p:cNvSpPr>
            <a:spLocks noGrp="1"/>
          </p:cNvSpPr>
          <p:nvPr>
            <p:ph idx="1"/>
          </p:nvPr>
        </p:nvSpPr>
        <p:spPr>
          <a:xfrm>
            <a:off x="152400" y="1671638"/>
            <a:ext cx="5257800" cy="4652962"/>
          </a:xfrm>
        </p:spPr>
        <p:txBody>
          <a:bodyPr/>
          <a:lstStyle/>
          <a:p>
            <a:r>
              <a:rPr lang="en-US" sz="2800" dirty="0"/>
              <a:t>Ensure people who participate in design process match target audience</a:t>
            </a:r>
          </a:p>
          <a:p>
            <a:r>
              <a:rPr lang="en-US" sz="2800" dirty="0"/>
              <a:t>Observe/talk to potential users in their native environments</a:t>
            </a:r>
          </a:p>
          <a:p>
            <a:r>
              <a:rPr lang="en-US" sz="2800" dirty="0"/>
              <a:t>Realize that </a:t>
            </a:r>
            <a:r>
              <a:rPr lang="en-US" sz="2800" i="1" dirty="0"/>
              <a:t>design</a:t>
            </a:r>
            <a:r>
              <a:rPr lang="en-US" sz="2800" dirty="0"/>
              <a:t> studies are much different from </a:t>
            </a:r>
            <a:r>
              <a:rPr lang="en-US" sz="2800" i="1" dirty="0"/>
              <a:t>marketing</a:t>
            </a:r>
            <a:r>
              <a:rPr lang="en-US" sz="2800" dirty="0"/>
              <a:t> studies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6</a:t>
            </a:fld>
            <a:endParaRPr lang="en-GB"/>
          </a:p>
        </p:txBody>
      </p:sp>
      <p:pic>
        <p:nvPicPr>
          <p:cNvPr id="3074" name="Picture 2" descr="http://www.wamda.com/application/rapyd/assets/mfm_012/upload/observation_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823" y="2743200"/>
            <a:ext cx="3675777" cy="227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45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2: Design and Prototype </a:t>
            </a:r>
          </a:p>
        </p:txBody>
      </p:sp>
      <p:sp>
        <p:nvSpPr>
          <p:cNvPr id="3" name="Content Placeholder 2"/>
          <p:cNvSpPr>
            <a:spLocks noGrp="1"/>
          </p:cNvSpPr>
          <p:nvPr>
            <p:ph idx="1"/>
          </p:nvPr>
        </p:nvSpPr>
        <p:spPr>
          <a:xfrm>
            <a:off x="152400" y="1671638"/>
            <a:ext cx="4991344" cy="4652962"/>
          </a:xfrm>
        </p:spPr>
        <p:txBody>
          <a:bodyPr/>
          <a:lstStyle/>
          <a:p>
            <a:r>
              <a:rPr lang="en-US" dirty="0"/>
              <a:t>Ideation</a:t>
            </a:r>
          </a:p>
          <a:p>
            <a:pPr lvl="1"/>
            <a:r>
              <a:rPr lang="en-US" dirty="0"/>
              <a:t>Generate lots of ideas</a:t>
            </a:r>
          </a:p>
          <a:p>
            <a:pPr lvl="1"/>
            <a:r>
              <a:rPr lang="en-US" dirty="0"/>
              <a:t>Be creative, without regard for constraints</a:t>
            </a:r>
          </a:p>
          <a:p>
            <a:pPr lvl="1"/>
            <a:r>
              <a:rPr lang="en-US" dirty="0"/>
              <a:t>Question </a:t>
            </a:r>
            <a:r>
              <a:rPr lang="en-US" i="1" dirty="0"/>
              <a:t>everything</a:t>
            </a:r>
          </a:p>
          <a:p>
            <a:r>
              <a:rPr lang="en-US" dirty="0"/>
              <a:t>Prototyping</a:t>
            </a:r>
          </a:p>
          <a:p>
            <a:pPr lvl="1"/>
            <a:r>
              <a:rPr lang="en-US" dirty="0"/>
              <a:t>Low fidelity materials</a:t>
            </a:r>
          </a:p>
          <a:p>
            <a:pPr lvl="1"/>
            <a:r>
              <a:rPr lang="en-US" dirty="0"/>
              <a:t>“Wizard of </a:t>
            </a:r>
            <a:r>
              <a:rPr lang="en-US" dirty="0" err="1"/>
              <a:t>oz</a:t>
            </a:r>
            <a:r>
              <a:rPr lang="en-US" dirty="0"/>
              <a:t>” method</a:t>
            </a:r>
          </a:p>
        </p:txBody>
      </p:sp>
      <p:sp>
        <p:nvSpPr>
          <p:cNvPr id="4" name="Slide Number Placeholder 3"/>
          <p:cNvSpPr>
            <a:spLocks noGrp="1"/>
          </p:cNvSpPr>
          <p:nvPr>
            <p:ph type="sldNum" sz="quarter" idx="10"/>
          </p:nvPr>
        </p:nvSpPr>
        <p:spPr/>
        <p:txBody>
          <a:bodyPr/>
          <a:lstStyle/>
          <a:p>
            <a:fld id="{D3612ABD-40C9-418A-A056-70C86155DF51}" type="slidenum">
              <a:rPr lang="en-GB" smtClean="0"/>
              <a:pPr/>
              <a:t>7</a:t>
            </a:fld>
            <a:endParaRPr lang="en-GB"/>
          </a:p>
        </p:txBody>
      </p:sp>
      <p:pic>
        <p:nvPicPr>
          <p:cNvPr id="2050" name="Picture 2" descr="worskshop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744" y="1804986"/>
            <a:ext cx="3810000" cy="1905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96852" y="3681588"/>
            <a:ext cx="3894748" cy="230832"/>
          </a:xfrm>
          <a:prstGeom prst="rect">
            <a:avLst/>
          </a:prstGeom>
        </p:spPr>
        <p:txBody>
          <a:bodyPr wrap="square">
            <a:spAutoFit/>
          </a:bodyPr>
          <a:lstStyle/>
          <a:p>
            <a:pPr>
              <a:buNone/>
            </a:pPr>
            <a:r>
              <a:rPr lang="en-US" sz="900" dirty="0"/>
              <a:t>http://liftuptransformation.com/workshops-for-organisations/</a:t>
            </a:r>
          </a:p>
        </p:txBody>
      </p:sp>
      <p:pic>
        <p:nvPicPr>
          <p:cNvPr id="2052" name="Picture 4" descr="paperprototy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769" y="3968627"/>
            <a:ext cx="2384662" cy="2147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334000" y="6085104"/>
            <a:ext cx="3894748" cy="369332"/>
          </a:xfrm>
          <a:prstGeom prst="rect">
            <a:avLst/>
          </a:prstGeom>
        </p:spPr>
        <p:txBody>
          <a:bodyPr wrap="square">
            <a:spAutoFit/>
          </a:bodyPr>
          <a:lstStyle/>
          <a:p>
            <a:pPr>
              <a:buNone/>
            </a:pPr>
            <a:r>
              <a:rPr lang="en-US" sz="900" dirty="0"/>
              <a:t>http://jonas.follesoe.no/oldblog/2009-09-26-agile-ux-development-using-low-fidelity-prototypes/</a:t>
            </a:r>
          </a:p>
        </p:txBody>
      </p:sp>
    </p:spTree>
    <p:extLst>
      <p:ext uri="{BB962C8B-B14F-4D97-AF65-F5344CB8AC3E}">
        <p14:creationId xmlns:p14="http://schemas.microsoft.com/office/powerpoint/2010/main" val="189996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3: Empirically evaluate with target users</a:t>
            </a:r>
          </a:p>
        </p:txBody>
      </p:sp>
      <p:sp>
        <p:nvSpPr>
          <p:cNvPr id="3" name="Content Placeholder 2"/>
          <p:cNvSpPr>
            <a:spLocks noGrp="1"/>
          </p:cNvSpPr>
          <p:nvPr>
            <p:ph idx="1"/>
          </p:nvPr>
        </p:nvSpPr>
        <p:spPr>
          <a:xfrm>
            <a:off x="152400" y="1671638"/>
            <a:ext cx="5334000" cy="4652962"/>
          </a:xfrm>
        </p:spPr>
        <p:txBody>
          <a:bodyPr/>
          <a:lstStyle/>
          <a:p>
            <a:r>
              <a:rPr lang="en-US" sz="2400" dirty="0"/>
              <a:t>Find 3-5 users who match target population</a:t>
            </a:r>
          </a:p>
          <a:p>
            <a:r>
              <a:rPr lang="en-US" sz="2400" dirty="0"/>
              <a:t>Have them interact with prototype to complete realistic tasks</a:t>
            </a:r>
          </a:p>
          <a:p>
            <a:r>
              <a:rPr lang="en-US" sz="2400" dirty="0"/>
              <a:t>Consider recruiting pairs to work together</a:t>
            </a:r>
          </a:p>
          <a:p>
            <a:r>
              <a:rPr lang="en-US" sz="2400" dirty="0"/>
              <a:t>Record and observe interaction</a:t>
            </a:r>
          </a:p>
          <a:p>
            <a:r>
              <a:rPr lang="en-US" sz="2400" dirty="0"/>
              <a:t>Consider eliciting participants’ thought processes and impressions afterwards, using video as prompt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8</a:t>
            </a:fld>
            <a:endParaRPr lang="en-GB"/>
          </a:p>
        </p:txBody>
      </p:sp>
      <p:pic>
        <p:nvPicPr>
          <p:cNvPr id="4098" name="Picture 2" descr="http://dab1nmslvvntp.cloudfront.net/wp-content/uploads/2015/02/1422942868Figur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868910"/>
            <a:ext cx="3505200" cy="17792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43575" y="4648200"/>
            <a:ext cx="2743200" cy="461665"/>
          </a:xfrm>
          <a:prstGeom prst="rect">
            <a:avLst/>
          </a:prstGeom>
        </p:spPr>
        <p:txBody>
          <a:bodyPr wrap="square">
            <a:spAutoFit/>
          </a:bodyPr>
          <a:lstStyle/>
          <a:p>
            <a:pPr>
              <a:buNone/>
            </a:pPr>
            <a:r>
              <a:rPr lang="en-US" sz="1200" dirty="0"/>
              <a:t>http://www.sitepoint.com/choosing-usability-tests-participants/</a:t>
            </a:r>
          </a:p>
        </p:txBody>
      </p:sp>
    </p:spTree>
    <p:extLst>
      <p:ext uri="{BB962C8B-B14F-4D97-AF65-F5344CB8AC3E}">
        <p14:creationId xmlns:p14="http://schemas.microsoft.com/office/powerpoint/2010/main" val="271946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iterate, iterate!</a:t>
            </a:r>
            <a:br>
              <a:rPr lang="en-US" dirty="0"/>
            </a:br>
            <a:r>
              <a:rPr lang="en-US" sz="2400" dirty="0"/>
              <a:t>“Fail frequently, fail fast” –David Kelly</a:t>
            </a:r>
            <a:endParaRPr lang="en-US" dirty="0"/>
          </a:p>
        </p:txBody>
      </p:sp>
      <p:sp>
        <p:nvSpPr>
          <p:cNvPr id="3" name="Content Placeholder 2"/>
          <p:cNvSpPr>
            <a:spLocks noGrp="1"/>
          </p:cNvSpPr>
          <p:nvPr>
            <p:ph idx="1"/>
          </p:nvPr>
        </p:nvSpPr>
        <p:spPr>
          <a:xfrm>
            <a:off x="152400" y="1671638"/>
            <a:ext cx="5791200" cy="4652962"/>
          </a:xfrm>
        </p:spPr>
        <p:txBody>
          <a:bodyPr/>
          <a:lstStyle/>
          <a:p>
            <a:r>
              <a:rPr lang="en-US" sz="2800" dirty="0"/>
              <a:t>Each iteration reveals new issues and insights</a:t>
            </a:r>
          </a:p>
          <a:p>
            <a:r>
              <a:rPr lang="en-US" sz="2800" dirty="0"/>
              <a:t>Translate these into new requirements and design refinements</a:t>
            </a:r>
          </a:p>
          <a:p>
            <a:r>
              <a:rPr lang="en-US" sz="2800" dirty="0"/>
              <a:t>Requirements are the hardest part to get right!</a:t>
            </a:r>
          </a:p>
          <a:p>
            <a:r>
              <a:rPr lang="en-US" sz="2800" dirty="0"/>
              <a:t>Iteration ends when you’re out of time and/or money</a:t>
            </a:r>
          </a:p>
          <a:p>
            <a:pPr marL="457200" lvl="1"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9</a:t>
            </a:fld>
            <a:endParaRPr lang="en-GB"/>
          </a:p>
        </p:txBody>
      </p:sp>
      <p:pic>
        <p:nvPicPr>
          <p:cNvPr id="5122" name="Picture 2" descr="http://s3.amazonaws.com/prod.word/images/454/original.jpg?1352503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133600"/>
            <a:ext cx="3200400" cy="34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14667"/>
      </p:ext>
    </p:extLst>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11029</TotalTime>
  <Words>1468</Words>
  <Application>Microsoft Office PowerPoint</Application>
  <PresentationFormat>On-screen Show (4:3)</PresentationFormat>
  <Paragraphs>303</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vt:lpstr>
      <vt:lpstr>Verdana</vt:lpstr>
      <vt:lpstr>Wingdings</vt:lpstr>
      <vt:lpstr>idbook</vt:lpstr>
      <vt:lpstr> 13-User-Centered Design Team Project, &amp; Team Matchmaking </vt:lpstr>
      <vt:lpstr>12-User Centered Design (Barnum 3, Norman 5)</vt:lpstr>
      <vt:lpstr>Human-centered design process (Norman)</vt:lpstr>
      <vt:lpstr>User-centered design process (Preece et al.)</vt:lpstr>
      <vt:lpstr>User-centered design process (Barnum)</vt:lpstr>
      <vt:lpstr>Phase 1: Study users to establish requirements</vt:lpstr>
      <vt:lpstr>Phase 2: Design and Prototype </vt:lpstr>
      <vt:lpstr>Phase 3: Empirically evaluate with target users</vt:lpstr>
      <vt:lpstr>Iterate, iterate, iterate! “Fail frequently, fail fast” –David Kelly</vt:lpstr>
      <vt:lpstr>12-User Centered Design (Barnum 3, Norman 5)</vt:lpstr>
      <vt:lpstr>Team Design Project in Overview</vt:lpstr>
      <vt:lpstr>A closer look at project deliverables</vt:lpstr>
      <vt:lpstr>Suggested timeline for completing team project</vt:lpstr>
      <vt:lpstr>12-User Centered Design (Barnum 3, Norman 5)</vt:lpstr>
      <vt:lpstr>Team and topic match-making</vt:lpstr>
      <vt:lpstr>Project designs potentially multiple components</vt:lpstr>
      <vt:lpstr>List of teams/project themes (to be built during class)</vt:lpstr>
      <vt:lpstr>Students enrolled in class ( when on team)</vt:lpstr>
      <vt:lpstr>To do between now and Thursday</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hundhaus@wsu.edu</cp:lastModifiedBy>
  <cp:revision>368</cp:revision>
  <dcterms:created xsi:type="dcterms:W3CDTF">2001-04-10T10:22:28Z</dcterms:created>
  <dcterms:modified xsi:type="dcterms:W3CDTF">2017-02-21T19:45:42Z</dcterms:modified>
</cp:coreProperties>
</file>