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9" r:id="rId1"/>
  </p:sldMasterIdLst>
  <p:notesMasterIdLst>
    <p:notesMasterId r:id="rId50"/>
  </p:notesMasterIdLst>
  <p:sldIdLst>
    <p:sldId id="256" r:id="rId2"/>
    <p:sldId id="793" r:id="rId3"/>
    <p:sldId id="834" r:id="rId4"/>
    <p:sldId id="813" r:id="rId5"/>
    <p:sldId id="814" r:id="rId6"/>
    <p:sldId id="815" r:id="rId7"/>
    <p:sldId id="817" r:id="rId8"/>
    <p:sldId id="818" r:id="rId9"/>
    <p:sldId id="819" r:id="rId10"/>
    <p:sldId id="840" r:id="rId11"/>
    <p:sldId id="842" r:id="rId12"/>
    <p:sldId id="816" r:id="rId13"/>
    <p:sldId id="865" r:id="rId14"/>
    <p:sldId id="794" r:id="rId15"/>
    <p:sldId id="795" r:id="rId16"/>
    <p:sldId id="796" r:id="rId17"/>
    <p:sldId id="797" r:id="rId18"/>
    <p:sldId id="798" r:id="rId19"/>
    <p:sldId id="800" r:id="rId20"/>
    <p:sldId id="801" r:id="rId21"/>
    <p:sldId id="802" r:id="rId22"/>
    <p:sldId id="847" r:id="rId23"/>
    <p:sldId id="803" r:id="rId24"/>
    <p:sldId id="804" r:id="rId25"/>
    <p:sldId id="805" r:id="rId26"/>
    <p:sldId id="866" r:id="rId27"/>
    <p:sldId id="868" r:id="rId28"/>
    <p:sldId id="869" r:id="rId29"/>
    <p:sldId id="870" r:id="rId30"/>
    <p:sldId id="871" r:id="rId31"/>
    <p:sldId id="872" r:id="rId32"/>
    <p:sldId id="873" r:id="rId33"/>
    <p:sldId id="874" r:id="rId34"/>
    <p:sldId id="867" r:id="rId35"/>
    <p:sldId id="843" r:id="rId36"/>
    <p:sldId id="849" r:id="rId37"/>
    <p:sldId id="858" r:id="rId38"/>
    <p:sldId id="850" r:id="rId39"/>
    <p:sldId id="859" r:id="rId40"/>
    <p:sldId id="851" r:id="rId41"/>
    <p:sldId id="852" r:id="rId42"/>
    <p:sldId id="860" r:id="rId43"/>
    <p:sldId id="875" r:id="rId44"/>
    <p:sldId id="853" r:id="rId45"/>
    <p:sldId id="862" r:id="rId46"/>
    <p:sldId id="854" r:id="rId47"/>
    <p:sldId id="831" r:id="rId48"/>
    <p:sldId id="792" r:id="rId49"/>
  </p:sldIdLst>
  <p:sldSz cx="9144000" cy="6858000" type="screen4x3"/>
  <p:notesSz cx="6858000" cy="9144000"/>
  <p:defaultTextStyle>
    <a:defPPr>
      <a:defRPr lang="en-US"/>
    </a:defPPr>
    <a:lvl1pPr algn="l" rtl="0" fontAlgn="base">
      <a:spcBef>
        <a:spcPct val="20000"/>
      </a:spcBef>
      <a:spcAft>
        <a:spcPct val="0"/>
      </a:spcAft>
      <a:buChar char="•"/>
      <a:defRPr sz="2400" kern="1200">
        <a:solidFill>
          <a:schemeClr val="tx1"/>
        </a:solidFill>
        <a:latin typeface="Verdana" pitchFamily="34" charset="0"/>
        <a:ea typeface="+mn-ea"/>
        <a:cs typeface="+mn-cs"/>
      </a:defRPr>
    </a:lvl1pPr>
    <a:lvl2pPr marL="457200" algn="l" rtl="0" fontAlgn="base">
      <a:spcBef>
        <a:spcPct val="20000"/>
      </a:spcBef>
      <a:spcAft>
        <a:spcPct val="0"/>
      </a:spcAft>
      <a:buChar char="•"/>
      <a:defRPr sz="2400" kern="1200">
        <a:solidFill>
          <a:schemeClr val="tx1"/>
        </a:solidFill>
        <a:latin typeface="Verdana" pitchFamily="34" charset="0"/>
        <a:ea typeface="+mn-ea"/>
        <a:cs typeface="+mn-cs"/>
      </a:defRPr>
    </a:lvl2pPr>
    <a:lvl3pPr marL="914400" algn="l" rtl="0" fontAlgn="base">
      <a:spcBef>
        <a:spcPct val="20000"/>
      </a:spcBef>
      <a:spcAft>
        <a:spcPct val="0"/>
      </a:spcAft>
      <a:buChar char="•"/>
      <a:defRPr sz="2400" kern="1200">
        <a:solidFill>
          <a:schemeClr val="tx1"/>
        </a:solidFill>
        <a:latin typeface="Verdana" pitchFamily="34" charset="0"/>
        <a:ea typeface="+mn-ea"/>
        <a:cs typeface="+mn-cs"/>
      </a:defRPr>
    </a:lvl3pPr>
    <a:lvl4pPr marL="1371600" algn="l" rtl="0" fontAlgn="base">
      <a:spcBef>
        <a:spcPct val="20000"/>
      </a:spcBef>
      <a:spcAft>
        <a:spcPct val="0"/>
      </a:spcAft>
      <a:buChar char="•"/>
      <a:defRPr sz="2400" kern="1200">
        <a:solidFill>
          <a:schemeClr val="tx1"/>
        </a:solidFill>
        <a:latin typeface="Verdana" pitchFamily="34" charset="0"/>
        <a:ea typeface="+mn-ea"/>
        <a:cs typeface="+mn-cs"/>
      </a:defRPr>
    </a:lvl4pPr>
    <a:lvl5pPr marL="1828800" algn="l" rtl="0" fontAlgn="base">
      <a:spcBef>
        <a:spcPct val="20000"/>
      </a:spcBef>
      <a:spcAft>
        <a:spcPct val="0"/>
      </a:spcAft>
      <a:buChar char="•"/>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88" autoAdjust="0"/>
    <p:restoredTop sz="80328" autoAdjust="0"/>
  </p:normalViewPr>
  <p:slideViewPr>
    <p:cSldViewPr>
      <p:cViewPr varScale="1">
        <p:scale>
          <a:sx n="84" d="100"/>
          <a:sy n="84" d="100"/>
        </p:scale>
        <p:origin x="648"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43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0"/>
              </a:spcBef>
              <a:buFontTx/>
              <a:buNone/>
              <a:defRPr sz="1200">
                <a:latin typeface="Times" pitchFamily="18" charset="0"/>
              </a:defRPr>
            </a:lvl1pPr>
          </a:lstStyle>
          <a:p>
            <a:endParaRPr lang="en-US"/>
          </a:p>
        </p:txBody>
      </p:sp>
      <p:sp>
        <p:nvSpPr>
          <p:cNvPr id="6451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buFontTx/>
              <a:buNone/>
              <a:defRPr sz="1200">
                <a:latin typeface="Times" pitchFamily="18" charset="0"/>
              </a:defRPr>
            </a:lvl1pPr>
          </a:lstStyle>
          <a:p>
            <a:endParaRPr lang="en-US"/>
          </a:p>
        </p:txBody>
      </p:sp>
      <p:sp>
        <p:nvSpPr>
          <p:cNvPr id="645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451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451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spcBef>
                <a:spcPct val="0"/>
              </a:spcBef>
              <a:buFontTx/>
              <a:buNone/>
              <a:defRPr sz="1200">
                <a:latin typeface="Times" pitchFamily="18" charset="0"/>
              </a:defRPr>
            </a:lvl1pPr>
          </a:lstStyle>
          <a:p>
            <a:endParaRPr lang="en-US"/>
          </a:p>
        </p:txBody>
      </p:sp>
      <p:sp>
        <p:nvSpPr>
          <p:cNvPr id="6451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buFontTx/>
              <a:buNone/>
              <a:defRPr sz="1200">
                <a:latin typeface="Times" pitchFamily="18" charset="0"/>
              </a:defRPr>
            </a:lvl1pPr>
          </a:lstStyle>
          <a:p>
            <a:fld id="{52F2A0C9-331B-4F15-A415-A3EC8DEDFC0A}" type="slidenum">
              <a:rPr lang="en-US"/>
              <a:pPr/>
              <a:t>‹#›</a:t>
            </a:fld>
            <a:endParaRPr lang="en-US"/>
          </a:p>
        </p:txBody>
      </p:sp>
    </p:spTree>
    <p:extLst>
      <p:ext uri="{BB962C8B-B14F-4D97-AF65-F5344CB8AC3E}">
        <p14:creationId xmlns:p14="http://schemas.microsoft.com/office/powerpoint/2010/main" val="23138241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Click in….</a:t>
            </a:r>
            <a:endParaRPr lang="en-US"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1</a:t>
            </a:fld>
            <a:endParaRPr lang="en-US"/>
          </a:p>
        </p:txBody>
      </p:sp>
    </p:spTree>
    <p:extLst>
      <p:ext uri="{BB962C8B-B14F-4D97-AF65-F5344CB8AC3E}">
        <p14:creationId xmlns:p14="http://schemas.microsoft.com/office/powerpoint/2010/main" val="8541956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informed consent form they will use/adapt</a:t>
            </a:r>
            <a:endParaRPr lang="en-US"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40</a:t>
            </a:fld>
            <a:endParaRPr lang="en-US"/>
          </a:p>
        </p:txBody>
      </p:sp>
    </p:spTree>
    <p:extLst>
      <p:ext uri="{BB962C8B-B14F-4D97-AF65-F5344CB8AC3E}">
        <p14:creationId xmlns:p14="http://schemas.microsoft.com/office/powerpoint/2010/main" val="2440375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smtClean="0"/>
              <a:t>Put people at ease</a:t>
            </a:r>
            <a:r>
              <a:rPr lang="en-US" dirty="0" smtClean="0"/>
              <a:t>: “</a:t>
            </a:r>
            <a:r>
              <a:rPr lang="en-US" sz="1200" b="0" i="0" kern="1200" dirty="0" smtClean="0">
                <a:solidFill>
                  <a:schemeClr val="tx1"/>
                </a:solidFill>
                <a:effectLst/>
                <a:latin typeface="Times" pitchFamily="18" charset="0"/>
                <a:ea typeface="+mn-ea"/>
                <a:cs typeface="+mn-cs"/>
              </a:rPr>
              <a:t>Having people watch you work can be an unsettling experience, and participants are likely to feel uncomfortable. Reassure them that you’re not there to evaluate their performance, but to learn about their workplace, tasks and issues, and to improve the products they use. Be relaxed and friendly, and honest about what you’re trying to achieve.”</a:t>
            </a:r>
          </a:p>
          <a:p>
            <a:r>
              <a:rPr lang="en-US" sz="1200" b="0" i="0" u="sng" kern="1200" dirty="0" smtClean="0">
                <a:solidFill>
                  <a:schemeClr val="tx1"/>
                </a:solidFill>
                <a:effectLst/>
                <a:latin typeface="Times" pitchFamily="18" charset="0"/>
                <a:ea typeface="+mn-ea"/>
                <a:cs typeface="+mn-cs"/>
              </a:rPr>
              <a:t>Master-apprentice model</a:t>
            </a:r>
            <a:r>
              <a:rPr lang="en-US" sz="1200" b="0" i="0" kern="1200" dirty="0" smtClean="0">
                <a:solidFill>
                  <a:schemeClr val="tx1"/>
                </a:solidFill>
                <a:effectLst/>
                <a:latin typeface="Times" pitchFamily="18" charset="0"/>
                <a:ea typeface="+mn-ea"/>
                <a:cs typeface="+mn-cs"/>
              </a:rPr>
              <a:t>:</a:t>
            </a:r>
            <a:r>
              <a:rPr lang="en-US" sz="1200" b="0" i="0" kern="1200" baseline="0" dirty="0" smtClean="0">
                <a:solidFill>
                  <a:schemeClr val="tx1"/>
                </a:solidFill>
                <a:effectLst/>
                <a:latin typeface="Times" pitchFamily="18" charset="0"/>
                <a:ea typeface="+mn-ea"/>
                <a:cs typeface="+mn-cs"/>
              </a:rPr>
              <a:t> You are there to learn about the participant, not to teach. You are the apprentice. </a:t>
            </a:r>
          </a:p>
          <a:p>
            <a:r>
              <a:rPr lang="en-US" sz="1200" b="0" i="0" kern="1200" baseline="0" dirty="0" smtClean="0">
                <a:solidFill>
                  <a:schemeClr val="tx1"/>
                </a:solidFill>
                <a:effectLst/>
                <a:latin typeface="Times" pitchFamily="18" charset="0"/>
                <a:ea typeface="+mn-ea"/>
                <a:cs typeface="+mn-cs"/>
              </a:rPr>
              <a:t>Ask questions: Be curious; render the ordinary extraordinary. Don’t be afraid to ask “stupid” questions; take nothing for granted.  Avoid critiquing through questions: Say “What did you expect to happen?” rather than “Why didn’t you know that would happen?”</a:t>
            </a:r>
          </a:p>
          <a:p>
            <a:endParaRPr lang="en-US"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44</a:t>
            </a:fld>
            <a:endParaRPr lang="en-US"/>
          </a:p>
        </p:txBody>
      </p:sp>
    </p:spTree>
    <p:extLst>
      <p:ext uri="{BB962C8B-B14F-4D97-AF65-F5344CB8AC3E}">
        <p14:creationId xmlns:p14="http://schemas.microsoft.com/office/powerpoint/2010/main" val="12269804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 </a:t>
            </a:r>
            <a:r>
              <a:rPr lang="en-US" u="sng" dirty="0" smtClean="0"/>
              <a:t>environment</a:t>
            </a:r>
            <a:r>
              <a:rPr lang="en-US" dirty="0" smtClean="0"/>
              <a:t> busy? What</a:t>
            </a:r>
            <a:r>
              <a:rPr lang="en-US" baseline="0" dirty="0" smtClean="0"/>
              <a:t> does it look like? How is it negotiated? What’s the noise level? Sketch a map.</a:t>
            </a:r>
          </a:p>
          <a:p>
            <a:r>
              <a:rPr lang="en-US" baseline="0" dirty="0" smtClean="0"/>
              <a:t>How frequently are people interrupted? What is the impact?</a:t>
            </a:r>
          </a:p>
          <a:p>
            <a:r>
              <a:rPr lang="en-US" b="1" baseline="0" dirty="0" smtClean="0"/>
              <a:t>What apps do people use during the activity? How are they used?</a:t>
            </a:r>
          </a:p>
          <a:p>
            <a:r>
              <a:rPr lang="en-US" baseline="0" dirty="0" smtClean="0"/>
              <a:t>What problems do participants currently have during/after the activity?</a:t>
            </a:r>
          </a:p>
          <a:p>
            <a:r>
              <a:rPr lang="en-US" baseline="0" dirty="0" smtClean="0"/>
              <a:t>What artifacts doe participants use to help them participate in their activities?</a:t>
            </a:r>
          </a:p>
          <a:p>
            <a:r>
              <a:rPr lang="en-US" baseline="0" dirty="0" smtClean="0"/>
              <a:t>How do participants work around limitations in their supporting technologies and artifacts?</a:t>
            </a:r>
          </a:p>
          <a:p>
            <a:r>
              <a:rPr lang="en-US" baseline="0" dirty="0" smtClean="0"/>
              <a:t>What triggers participants to take a particular course of action?</a:t>
            </a:r>
          </a:p>
          <a:p>
            <a:r>
              <a:rPr lang="en-US" baseline="0" dirty="0" smtClean="0"/>
              <a:t>What variability is there in activities and tasks? Is what you’re observing typical?</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46</a:t>
            </a:fld>
            <a:endParaRPr lang="en-US"/>
          </a:p>
        </p:txBody>
      </p:sp>
    </p:spTree>
    <p:extLst>
      <p:ext uri="{BB962C8B-B14F-4D97-AF65-F5344CB8AC3E}">
        <p14:creationId xmlns:p14="http://schemas.microsoft.com/office/powerpoint/2010/main" val="1825691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37266A7-CB9D-4D7F-86C1-83578F7A53BF}" type="slidenum">
              <a:rPr lang="en-US" smtClean="0"/>
              <a:pPr>
                <a:defRPr/>
              </a:pPr>
              <a:t>3</a:t>
            </a:fld>
            <a:endParaRPr lang="en-US"/>
          </a:p>
        </p:txBody>
      </p:sp>
    </p:spTree>
    <p:extLst>
      <p:ext uri="{BB962C8B-B14F-4D97-AF65-F5344CB8AC3E}">
        <p14:creationId xmlns:p14="http://schemas.microsoft.com/office/powerpoint/2010/main" val="2060501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5BA54CE2-3207-427C-8B5D-5BEA3B7E1839}" type="slidenum">
              <a:rPr lang="en-US" smtClean="0"/>
              <a:pPr/>
              <a:t>4</a:t>
            </a:fld>
            <a:endParaRPr lang="en-US" smtClean="0"/>
          </a:p>
        </p:txBody>
      </p:sp>
    </p:spTree>
    <p:extLst>
      <p:ext uri="{BB962C8B-B14F-4D97-AF65-F5344CB8AC3E}">
        <p14:creationId xmlns:p14="http://schemas.microsoft.com/office/powerpoint/2010/main" val="2339693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37266A7-CB9D-4D7F-86C1-83578F7A53BF}" type="slidenum">
              <a:rPr lang="en-US" smtClean="0"/>
              <a:pPr>
                <a:defRPr/>
              </a:pPr>
              <a:t>13</a:t>
            </a:fld>
            <a:endParaRPr lang="en-US"/>
          </a:p>
        </p:txBody>
      </p:sp>
    </p:spTree>
    <p:extLst>
      <p:ext uri="{BB962C8B-B14F-4D97-AF65-F5344CB8AC3E}">
        <p14:creationId xmlns:p14="http://schemas.microsoft.com/office/powerpoint/2010/main" val="1387724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GB" sz="2000" dirty="0" smtClean="0"/>
              <a:t>Sample scenarios of use, prototypes</a:t>
            </a:r>
          </a:p>
          <a:p>
            <a:endParaRPr lang="en-US"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18</a:t>
            </a:fld>
            <a:endParaRPr lang="en-US"/>
          </a:p>
        </p:txBody>
      </p:sp>
    </p:spTree>
    <p:extLst>
      <p:ext uri="{BB962C8B-B14F-4D97-AF65-F5344CB8AC3E}">
        <p14:creationId xmlns:p14="http://schemas.microsoft.com/office/powerpoint/2010/main" val="5471681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Beyer and </a:t>
            </a:r>
            <a:r>
              <a:rPr lang="en-US" dirty="0" err="1" smtClean="0"/>
              <a:t>Holtzblatt</a:t>
            </a:r>
            <a:r>
              <a:rPr lang="en-US" dirty="0" smtClean="0"/>
              <a:t> book</a:t>
            </a:r>
            <a:endParaRPr lang="en-US"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23</a:t>
            </a:fld>
            <a:endParaRPr lang="en-US"/>
          </a:p>
        </p:txBody>
      </p:sp>
    </p:spTree>
    <p:extLst>
      <p:ext uri="{BB962C8B-B14F-4D97-AF65-F5344CB8AC3E}">
        <p14:creationId xmlns:p14="http://schemas.microsoft.com/office/powerpoint/2010/main" val="33343871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37266A7-CB9D-4D7F-86C1-83578F7A53BF}" type="slidenum">
              <a:rPr lang="en-US" smtClean="0"/>
              <a:pPr>
                <a:defRPr/>
              </a:pPr>
              <a:t>26</a:t>
            </a:fld>
            <a:endParaRPr lang="en-US"/>
          </a:p>
        </p:txBody>
      </p:sp>
    </p:spTree>
    <p:extLst>
      <p:ext uri="{BB962C8B-B14F-4D97-AF65-F5344CB8AC3E}">
        <p14:creationId xmlns:p14="http://schemas.microsoft.com/office/powerpoint/2010/main" val="2405216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37266A7-CB9D-4D7F-86C1-83578F7A53BF}" type="slidenum">
              <a:rPr lang="en-US" smtClean="0"/>
              <a:pPr>
                <a:defRPr/>
              </a:pPr>
              <a:t>34</a:t>
            </a:fld>
            <a:endParaRPr lang="en-US"/>
          </a:p>
        </p:txBody>
      </p:sp>
    </p:spTree>
    <p:extLst>
      <p:ext uri="{BB962C8B-B14F-4D97-AF65-F5344CB8AC3E}">
        <p14:creationId xmlns:p14="http://schemas.microsoft.com/office/powerpoint/2010/main" val="32693167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Ideally, you would visit 5 individuals in each major</a:t>
            </a:r>
            <a:r>
              <a:rPr lang="en-US" baseline="0" dirty="0" smtClean="0"/>
              <a:t> user group. However, you are required only to visit 3 for this project.</a:t>
            </a:r>
            <a:endParaRPr lang="en-US"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36</a:t>
            </a:fld>
            <a:endParaRPr lang="en-US"/>
          </a:p>
        </p:txBody>
      </p:sp>
    </p:spTree>
    <p:extLst>
      <p:ext uri="{BB962C8B-B14F-4D97-AF65-F5344CB8AC3E}">
        <p14:creationId xmlns:p14="http://schemas.microsoft.com/office/powerpoint/2010/main" val="3157437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a:lvl1pPr>
          </a:lstStyle>
          <a:p>
            <a:fld id="{2C5F6D6C-AE60-4D7C-BF37-8F38FC1E1369}" type="slidenum">
              <a:rPr lang="en-GB"/>
              <a:pPr/>
              <a:t>‹#›</a:t>
            </a:fld>
            <a:endParaRPr lang="en-GB"/>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41BCC258-61F9-4857-B531-6C1768EDB461}"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52400"/>
            <a:ext cx="220980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152400"/>
            <a:ext cx="647700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F9B89B93-D5AE-482F-A785-56BE066EE411}" type="slidenum">
              <a:rPr lang="en-GB"/>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OverTx" preserve="1">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12954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152400" y="1671638"/>
            <a:ext cx="4343400" cy="22494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71638"/>
            <a:ext cx="4343400" cy="22494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152400" y="4073525"/>
            <a:ext cx="8839200" cy="22510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0"/>
          </p:nvPr>
        </p:nvSpPr>
        <p:spPr>
          <a:xfrm>
            <a:off x="231775" y="6423025"/>
            <a:ext cx="8686800" cy="152400"/>
          </a:xfrm>
        </p:spPr>
        <p:txBody>
          <a:bodyPr/>
          <a:lstStyle>
            <a:lvl1pPr>
              <a:defRPr/>
            </a:lvl1pPr>
          </a:lstStyle>
          <a:p>
            <a:fld id="{9100007D-1ED8-48FF-B916-AFE0BA7806AF}" type="slidenum">
              <a:rPr lang="en-GB"/>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1295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52400" y="1671638"/>
            <a:ext cx="4343400" cy="46529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71638"/>
            <a:ext cx="4343400" cy="22494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073525"/>
            <a:ext cx="4343400" cy="22510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0"/>
          </p:nvPr>
        </p:nvSpPr>
        <p:spPr>
          <a:xfrm>
            <a:off x="231775" y="6423025"/>
            <a:ext cx="8686800" cy="152400"/>
          </a:xfrm>
        </p:spPr>
        <p:txBody>
          <a:bodyPr/>
          <a:lstStyle>
            <a:lvl1pPr>
              <a:defRPr/>
            </a:lvl1pPr>
          </a:lstStyle>
          <a:p>
            <a:fld id="{70D552DC-451A-4CE1-96C6-28255A79B9DD}" type="slidenum">
              <a:rPr lang="en-GB"/>
              <a:pPr/>
              <a:t>‹#›</a:t>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1295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52400" y="1671638"/>
            <a:ext cx="4343400" cy="46529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1638"/>
            <a:ext cx="4343400" cy="46529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231775" y="6423025"/>
            <a:ext cx="8686800" cy="152400"/>
          </a:xfrm>
        </p:spPr>
        <p:txBody>
          <a:bodyPr/>
          <a:lstStyle>
            <a:lvl1pPr>
              <a:defRPr/>
            </a:lvl1pPr>
          </a:lstStyle>
          <a:p>
            <a:fld id="{3AA6BABA-B73F-4C96-B0EC-33697193E13C}"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D3612ABD-40C9-418A-A056-70C86155DF51}" type="slidenum">
              <a:rPr lang="en-GB"/>
              <a:pPr/>
              <a:t>‹#›</a:t>
            </a:fld>
            <a:endParaRPr lang="en-GB"/>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902A8323-985B-4A0B-B7BD-49FCBE937D1D}"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1671638"/>
            <a:ext cx="4343400" cy="4652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1638"/>
            <a:ext cx="4343400" cy="4652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6AFB6189-EC3B-4EFB-9384-40D6843542A2}"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6AB2B7B8-EBE9-4E79-8984-7722CD6BFE29}"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CEE4AD97-3738-4CC9-A367-CE802EF6547E}"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D4BF8A6E-D086-4866-8440-6CBCA79D6163}"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81B5BB88-D4BF-4E14-971E-DF11D05A8289}"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135340D4-E9C9-43C4-AF9B-402DAA0880A9}"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3" name="Rectangle 3"/>
          <p:cNvSpPr>
            <a:spLocks noGrp="1" noChangeArrowheads="1"/>
          </p:cNvSpPr>
          <p:nvPr>
            <p:ph type="title"/>
          </p:nvPr>
        </p:nvSpPr>
        <p:spPr bwMode="auto">
          <a:xfrm>
            <a:off x="152400" y="152400"/>
            <a:ext cx="8839200" cy="1295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GB" smtClean="0"/>
              <a:t>Click to edit Master title style</a:t>
            </a:r>
          </a:p>
        </p:txBody>
      </p:sp>
      <p:sp>
        <p:nvSpPr>
          <p:cNvPr id="35844" name="Rectangle 4"/>
          <p:cNvSpPr>
            <a:spLocks noGrp="1" noChangeArrowheads="1"/>
          </p:cNvSpPr>
          <p:nvPr>
            <p:ph type="body" idx="1"/>
          </p:nvPr>
        </p:nvSpPr>
        <p:spPr bwMode="auto">
          <a:xfrm>
            <a:off x="152400" y="1671638"/>
            <a:ext cx="8839200" cy="46529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p>
        </p:txBody>
      </p:sp>
      <p:sp>
        <p:nvSpPr>
          <p:cNvPr id="35845" name="Rectangle 5"/>
          <p:cNvSpPr>
            <a:spLocks noGrp="1" noChangeArrowheads="1"/>
          </p:cNvSpPr>
          <p:nvPr>
            <p:ph type="sldNum" sz="quarter" idx="4"/>
          </p:nvPr>
        </p:nvSpPr>
        <p:spPr bwMode="auto">
          <a:xfrm>
            <a:off x="231775" y="6423025"/>
            <a:ext cx="86868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spcBef>
                <a:spcPct val="0"/>
              </a:spcBef>
              <a:buFontTx/>
              <a:buNone/>
              <a:defRPr sz="1100">
                <a:solidFill>
                  <a:srgbClr val="000099"/>
                </a:solidFill>
              </a:defRPr>
            </a:lvl1pPr>
          </a:lstStyle>
          <a:p>
            <a:fld id="{6D3D54B9-A06A-4ACC-83B3-EDF3DAD5C1E3}" type="slidenum">
              <a:rPr lang="en-GB"/>
              <a:pPr/>
              <a:t>‹#›</a:t>
            </a:fld>
            <a:endParaRPr lang="en-GB"/>
          </a:p>
        </p:txBody>
      </p:sp>
      <p:sp>
        <p:nvSpPr>
          <p:cNvPr id="35850" name="Text Box 10"/>
          <p:cNvSpPr txBox="1">
            <a:spLocks noChangeArrowheads="1"/>
          </p:cNvSpPr>
          <p:nvPr userDrawn="1"/>
        </p:nvSpPr>
        <p:spPr bwMode="auto">
          <a:xfrm>
            <a:off x="152400" y="6477000"/>
            <a:ext cx="2286000" cy="168275"/>
          </a:xfrm>
          <a:prstGeom prst="rect">
            <a:avLst/>
          </a:prstGeom>
          <a:solidFill>
            <a:schemeClr val="bg1"/>
          </a:solidFill>
          <a:ln w="9525">
            <a:noFill/>
            <a:miter lim="800000"/>
            <a:headEnd/>
            <a:tailEnd/>
          </a:ln>
          <a:effectLst/>
        </p:spPr>
        <p:txBody>
          <a:bodyPr lIns="0" tIns="0" rIns="0" bIns="0">
            <a:spAutoFit/>
          </a:bodyPr>
          <a:lstStyle/>
          <a:p>
            <a:pPr eaLnBrk="0" hangingPunct="0">
              <a:spcBef>
                <a:spcPct val="0"/>
              </a:spcBef>
              <a:buFontTx/>
              <a:buNone/>
            </a:pPr>
            <a:r>
              <a:rPr lang="en-US" sz="1100" dirty="0" smtClean="0">
                <a:solidFill>
                  <a:schemeClr val="accent2"/>
                </a:solidFill>
              </a:rPr>
              <a:t>L#14—</a:t>
            </a:r>
            <a:r>
              <a:rPr lang="en-US" sz="1100" dirty="0" err="1" smtClean="0">
                <a:solidFill>
                  <a:schemeClr val="accent2"/>
                </a:solidFill>
              </a:rPr>
              <a:t>CptS</a:t>
            </a:r>
            <a:r>
              <a:rPr lang="en-US" sz="1100" dirty="0" smtClean="0">
                <a:solidFill>
                  <a:schemeClr val="accent2"/>
                </a:solidFill>
              </a:rPr>
              <a:t> 443/543, </a:t>
            </a:r>
            <a:r>
              <a:rPr lang="en-US" sz="1100" dirty="0" err="1">
                <a:solidFill>
                  <a:schemeClr val="accent2"/>
                </a:solidFill>
              </a:rPr>
              <a:t>Sp</a:t>
            </a:r>
            <a:r>
              <a:rPr lang="en-US" sz="1100" dirty="0">
                <a:solidFill>
                  <a:schemeClr val="accent2"/>
                </a:solidFill>
              </a:rPr>
              <a:t> </a:t>
            </a:r>
            <a:r>
              <a:rPr lang="en-US" sz="1100" dirty="0" smtClean="0">
                <a:solidFill>
                  <a:schemeClr val="accent2"/>
                </a:solidFill>
              </a:rPr>
              <a:t>17</a:t>
            </a:r>
            <a:endParaRPr lang="en-US" sz="1100" dirty="0">
              <a:solidFill>
                <a:schemeClr val="accent2"/>
              </a:solidFill>
            </a:endParaRPr>
          </a:p>
        </p:txBody>
      </p:sp>
      <p:sp>
        <p:nvSpPr>
          <p:cNvPr id="35851" name="Text Box 11"/>
          <p:cNvSpPr txBox="1">
            <a:spLocks noChangeArrowheads="1"/>
          </p:cNvSpPr>
          <p:nvPr userDrawn="1"/>
        </p:nvSpPr>
        <p:spPr bwMode="auto">
          <a:xfrm>
            <a:off x="6858000" y="6477000"/>
            <a:ext cx="2133600" cy="168275"/>
          </a:xfrm>
          <a:prstGeom prst="rect">
            <a:avLst/>
          </a:prstGeom>
          <a:solidFill>
            <a:schemeClr val="bg1"/>
          </a:solidFill>
          <a:ln w="9525">
            <a:noFill/>
            <a:miter lim="800000"/>
            <a:headEnd/>
            <a:tailEnd/>
          </a:ln>
          <a:effectLst/>
        </p:spPr>
        <p:txBody>
          <a:bodyPr lIns="0" tIns="0" rIns="0" bIns="0">
            <a:spAutoFit/>
          </a:bodyPr>
          <a:lstStyle/>
          <a:p>
            <a:pPr algn="r" eaLnBrk="0" hangingPunct="0">
              <a:spcBef>
                <a:spcPct val="0"/>
              </a:spcBef>
              <a:buFontTx/>
              <a:buNone/>
            </a:pPr>
            <a:r>
              <a:rPr lang="en-US" sz="1100" dirty="0" smtClean="0">
                <a:solidFill>
                  <a:schemeClr val="accent2"/>
                </a:solidFill>
              </a:rPr>
              <a:t>2/23/17</a:t>
            </a:r>
            <a:endParaRPr lang="en-US" sz="1100" dirty="0">
              <a:solidFill>
                <a:schemeClr val="accent2"/>
              </a:solidFill>
            </a:endParaRPr>
          </a:p>
        </p:txBody>
      </p:sp>
      <p:sp>
        <p:nvSpPr>
          <p:cNvPr id="35852" name="Line 12"/>
          <p:cNvSpPr>
            <a:spLocks noChangeShapeType="1"/>
          </p:cNvSpPr>
          <p:nvPr userDrawn="1"/>
        </p:nvSpPr>
        <p:spPr bwMode="auto">
          <a:xfrm>
            <a:off x="30163" y="1524000"/>
            <a:ext cx="9083675" cy="0"/>
          </a:xfrm>
          <a:prstGeom prst="line">
            <a:avLst/>
          </a:prstGeom>
          <a:noFill/>
          <a:ln w="38100">
            <a:solidFill>
              <a:schemeClr val="accent2"/>
            </a:solidFill>
            <a:round/>
            <a:headEnd/>
            <a:tailEnd/>
          </a:ln>
          <a:effectLst/>
        </p:spPr>
        <p:txBody>
          <a:bodyPr/>
          <a:lstStyle/>
          <a:p>
            <a:endParaRPr lang="en-US"/>
          </a:p>
        </p:txBody>
      </p:sp>
      <p:sp>
        <p:nvSpPr>
          <p:cNvPr id="35854" name="Line 14"/>
          <p:cNvSpPr>
            <a:spLocks noChangeShapeType="1"/>
          </p:cNvSpPr>
          <p:nvPr userDrawn="1"/>
        </p:nvSpPr>
        <p:spPr bwMode="auto">
          <a:xfrm flipV="1">
            <a:off x="-6350" y="26988"/>
            <a:ext cx="9132888" cy="0"/>
          </a:xfrm>
          <a:prstGeom prst="line">
            <a:avLst/>
          </a:prstGeom>
          <a:noFill/>
          <a:ln w="76200">
            <a:solidFill>
              <a:schemeClr val="accent2"/>
            </a:solidFill>
            <a:round/>
            <a:headEnd/>
            <a:tailEnd/>
          </a:ln>
          <a:effectLst/>
        </p:spPr>
        <p:txBody>
          <a:bodyPr/>
          <a:lstStyle/>
          <a:p>
            <a:endParaRPr lang="en-US"/>
          </a:p>
        </p:txBody>
      </p:sp>
      <p:sp>
        <p:nvSpPr>
          <p:cNvPr id="35855" name="Line 15"/>
          <p:cNvSpPr>
            <a:spLocks noChangeShapeType="1"/>
          </p:cNvSpPr>
          <p:nvPr userDrawn="1"/>
        </p:nvSpPr>
        <p:spPr bwMode="auto">
          <a:xfrm flipV="1">
            <a:off x="-7938" y="6832600"/>
            <a:ext cx="9132888" cy="0"/>
          </a:xfrm>
          <a:prstGeom prst="line">
            <a:avLst/>
          </a:prstGeom>
          <a:noFill/>
          <a:ln w="76200">
            <a:solidFill>
              <a:schemeClr val="accent2"/>
            </a:solidFill>
            <a:round/>
            <a:headEnd/>
            <a:tailEnd/>
          </a:ln>
          <a:effectLst/>
        </p:spPr>
        <p:txBody>
          <a:bodyPr/>
          <a:lstStyle/>
          <a:p>
            <a:endParaRPr lang="en-US"/>
          </a:p>
        </p:txBody>
      </p:sp>
      <p:sp>
        <p:nvSpPr>
          <p:cNvPr id="35857" name="Line 17"/>
          <p:cNvSpPr>
            <a:spLocks noChangeShapeType="1"/>
          </p:cNvSpPr>
          <p:nvPr userDrawn="1"/>
        </p:nvSpPr>
        <p:spPr bwMode="auto">
          <a:xfrm rot="16200000" flipV="1">
            <a:off x="-3422649" y="3454400"/>
            <a:ext cx="6858000" cy="3175"/>
          </a:xfrm>
          <a:prstGeom prst="line">
            <a:avLst/>
          </a:prstGeom>
          <a:noFill/>
          <a:ln w="76200">
            <a:solidFill>
              <a:schemeClr val="accent2"/>
            </a:solidFill>
            <a:round/>
            <a:headEnd/>
            <a:tailEnd/>
          </a:ln>
          <a:effectLst/>
        </p:spPr>
        <p:txBody>
          <a:bodyPr/>
          <a:lstStyle/>
          <a:p>
            <a:endParaRPr lang="en-US"/>
          </a:p>
        </p:txBody>
      </p:sp>
      <p:sp>
        <p:nvSpPr>
          <p:cNvPr id="35859" name="Line 19"/>
          <p:cNvSpPr>
            <a:spLocks noChangeShapeType="1"/>
          </p:cNvSpPr>
          <p:nvPr userDrawn="1"/>
        </p:nvSpPr>
        <p:spPr bwMode="auto">
          <a:xfrm rot="5400000" flipH="1" flipV="1">
            <a:off x="5688807" y="3431381"/>
            <a:ext cx="6864350" cy="4763"/>
          </a:xfrm>
          <a:prstGeom prst="line">
            <a:avLst/>
          </a:prstGeom>
          <a:noFill/>
          <a:ln w="76200">
            <a:solidFill>
              <a:schemeClr val="accent2"/>
            </a:solidFill>
            <a:round/>
            <a:headEnd/>
            <a:tailEnd/>
          </a:ln>
          <a:effectLst/>
        </p:spPr>
        <p:txBody>
          <a:bodyPr/>
          <a:lstStyle/>
          <a:p>
            <a:endParaRPr lang="en-US"/>
          </a:p>
        </p:txBody>
      </p:sp>
      <p:sp>
        <p:nvSpPr>
          <p:cNvPr id="35860" name="Line 20"/>
          <p:cNvSpPr>
            <a:spLocks noChangeShapeType="1"/>
          </p:cNvSpPr>
          <p:nvPr userDrawn="1"/>
        </p:nvSpPr>
        <p:spPr bwMode="auto">
          <a:xfrm>
            <a:off x="19050" y="6437313"/>
            <a:ext cx="9083675" cy="0"/>
          </a:xfrm>
          <a:prstGeom prst="line">
            <a:avLst/>
          </a:prstGeom>
          <a:noFill/>
          <a:ln w="12700">
            <a:solidFill>
              <a:schemeClr val="accent2"/>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timing>
    <p:tnLst>
      <p:par>
        <p:cTn id="1" dur="indefinite" restart="never" nodeType="tmRoot"/>
      </p:par>
    </p:tnLst>
  </p:timing>
  <p:hf hdr="0" ftr="0" dt="0"/>
  <p:txStyles>
    <p:titleStyle>
      <a:lvl1pPr algn="ctr" rtl="0" fontAlgn="base">
        <a:spcBef>
          <a:spcPct val="0"/>
        </a:spcBef>
        <a:spcAft>
          <a:spcPct val="0"/>
        </a:spcAft>
        <a:defRPr sz="4000">
          <a:solidFill>
            <a:srgbClr val="000099"/>
          </a:solidFill>
          <a:latin typeface="+mj-lt"/>
          <a:ea typeface="+mj-ea"/>
          <a:cs typeface="+mj-cs"/>
        </a:defRPr>
      </a:lvl1pPr>
      <a:lvl2pPr algn="ctr" rtl="0" fontAlgn="base">
        <a:spcBef>
          <a:spcPct val="0"/>
        </a:spcBef>
        <a:spcAft>
          <a:spcPct val="0"/>
        </a:spcAft>
        <a:defRPr sz="4000">
          <a:solidFill>
            <a:srgbClr val="000099"/>
          </a:solidFill>
          <a:latin typeface="Verdana" pitchFamily="34" charset="0"/>
        </a:defRPr>
      </a:lvl2pPr>
      <a:lvl3pPr algn="ctr" rtl="0" fontAlgn="base">
        <a:spcBef>
          <a:spcPct val="0"/>
        </a:spcBef>
        <a:spcAft>
          <a:spcPct val="0"/>
        </a:spcAft>
        <a:defRPr sz="4000">
          <a:solidFill>
            <a:srgbClr val="000099"/>
          </a:solidFill>
          <a:latin typeface="Verdana" pitchFamily="34" charset="0"/>
        </a:defRPr>
      </a:lvl3pPr>
      <a:lvl4pPr algn="ctr" rtl="0" fontAlgn="base">
        <a:spcBef>
          <a:spcPct val="0"/>
        </a:spcBef>
        <a:spcAft>
          <a:spcPct val="0"/>
        </a:spcAft>
        <a:defRPr sz="4000">
          <a:solidFill>
            <a:srgbClr val="000099"/>
          </a:solidFill>
          <a:latin typeface="Verdana" pitchFamily="34" charset="0"/>
        </a:defRPr>
      </a:lvl4pPr>
      <a:lvl5pPr algn="ctr" rtl="0" fontAlgn="base">
        <a:spcBef>
          <a:spcPct val="0"/>
        </a:spcBef>
        <a:spcAft>
          <a:spcPct val="0"/>
        </a:spcAft>
        <a:defRPr sz="4000">
          <a:solidFill>
            <a:srgbClr val="000099"/>
          </a:solidFill>
          <a:latin typeface="Verdana" pitchFamily="34" charset="0"/>
        </a:defRPr>
      </a:lvl5pPr>
      <a:lvl6pPr marL="457200" algn="ctr" rtl="0" fontAlgn="base">
        <a:spcBef>
          <a:spcPct val="0"/>
        </a:spcBef>
        <a:spcAft>
          <a:spcPct val="0"/>
        </a:spcAft>
        <a:defRPr sz="4000">
          <a:solidFill>
            <a:srgbClr val="000099"/>
          </a:solidFill>
          <a:latin typeface="Verdana" pitchFamily="34" charset="0"/>
        </a:defRPr>
      </a:lvl6pPr>
      <a:lvl7pPr marL="914400" algn="ctr" rtl="0" fontAlgn="base">
        <a:spcBef>
          <a:spcPct val="0"/>
        </a:spcBef>
        <a:spcAft>
          <a:spcPct val="0"/>
        </a:spcAft>
        <a:defRPr sz="4000">
          <a:solidFill>
            <a:srgbClr val="000099"/>
          </a:solidFill>
          <a:latin typeface="Verdana" pitchFamily="34" charset="0"/>
        </a:defRPr>
      </a:lvl7pPr>
      <a:lvl8pPr marL="1371600" algn="ctr" rtl="0" fontAlgn="base">
        <a:spcBef>
          <a:spcPct val="0"/>
        </a:spcBef>
        <a:spcAft>
          <a:spcPct val="0"/>
        </a:spcAft>
        <a:defRPr sz="4000">
          <a:solidFill>
            <a:srgbClr val="000099"/>
          </a:solidFill>
          <a:latin typeface="Verdana" pitchFamily="34" charset="0"/>
        </a:defRPr>
      </a:lvl8pPr>
      <a:lvl9pPr marL="1828800" algn="ctr" rtl="0" fontAlgn="base">
        <a:spcBef>
          <a:spcPct val="0"/>
        </a:spcBef>
        <a:spcAft>
          <a:spcPct val="0"/>
        </a:spcAft>
        <a:defRPr sz="4000">
          <a:solidFill>
            <a:srgbClr val="000099"/>
          </a:solidFill>
          <a:latin typeface="Verdana" pitchFamily="34"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Sample-Likert-Scale-Quest.doc"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www.webcredible.com/blog-reports/web-usability/focus-groups.s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04800" y="0"/>
            <a:ext cx="9296400" cy="1447800"/>
          </a:xfrm>
        </p:spPr>
        <p:txBody>
          <a:bodyPr/>
          <a:lstStyle/>
          <a:p>
            <a:r>
              <a:rPr lang="en-GB" sz="3600" dirty="0"/>
              <a:t/>
            </a:r>
            <a:br>
              <a:rPr lang="en-GB" sz="3600" dirty="0"/>
            </a:br>
            <a:r>
              <a:rPr lang="en-GB" sz="3600" dirty="0" smtClean="0"/>
              <a:t>14-Early Data Gathering</a:t>
            </a:r>
            <a:r>
              <a:rPr lang="en-GB" sz="3600" i="1" dirty="0"/>
              <a:t/>
            </a:r>
            <a:br>
              <a:rPr lang="en-GB" sz="3600" i="1" dirty="0"/>
            </a:br>
            <a:endParaRPr lang="en-GB" sz="3600" i="1" dirty="0"/>
          </a:p>
        </p:txBody>
      </p:sp>
      <p:sp>
        <p:nvSpPr>
          <p:cNvPr id="5" name="Rectangle 4"/>
          <p:cNvSpPr/>
          <p:nvPr/>
        </p:nvSpPr>
        <p:spPr>
          <a:xfrm>
            <a:off x="1828800" y="5718274"/>
            <a:ext cx="4800600" cy="646331"/>
          </a:xfrm>
          <a:prstGeom prst="rect">
            <a:avLst/>
          </a:prstGeom>
        </p:spPr>
        <p:txBody>
          <a:bodyPr wrap="square">
            <a:spAutoFit/>
          </a:bodyPr>
          <a:lstStyle/>
          <a:p>
            <a:pPr>
              <a:buNone/>
            </a:pPr>
            <a:r>
              <a:rPr lang="en-US" sz="1200" dirty="0"/>
              <a:t>http://www.slideshare.net/mniola/introduction-to-ux-research-16626959?qid=06698ebe-b896-488c-b18b-75553f13c4e5&amp;v=&amp;b=&amp;from_search=5</a:t>
            </a:r>
          </a:p>
        </p:txBody>
      </p:sp>
      <p:pic>
        <p:nvPicPr>
          <p:cNvPr id="2" name="Picture 1"/>
          <p:cNvPicPr>
            <a:picLocks noChangeAspect="1"/>
          </p:cNvPicPr>
          <p:nvPr/>
        </p:nvPicPr>
        <p:blipFill>
          <a:blip r:embed="rId3"/>
          <a:stretch>
            <a:fillRect/>
          </a:stretch>
        </p:blipFill>
        <p:spPr>
          <a:xfrm>
            <a:off x="1143000" y="1616124"/>
            <a:ext cx="5860214" cy="410215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smtClean="0"/>
              <a:t>Clicker Question #1</a:t>
            </a:r>
          </a:p>
        </p:txBody>
      </p:sp>
      <p:sp>
        <p:nvSpPr>
          <p:cNvPr id="3" name="Content Placeholder 2"/>
          <p:cNvSpPr>
            <a:spLocks noGrp="1"/>
          </p:cNvSpPr>
          <p:nvPr>
            <p:ph idx="1"/>
          </p:nvPr>
        </p:nvSpPr>
        <p:spPr/>
        <p:txBody>
          <a:bodyPr/>
          <a:lstStyle/>
          <a:p>
            <a:pPr marL="0" indent="0">
              <a:buFontTx/>
              <a:buNone/>
              <a:defRPr/>
            </a:pPr>
            <a:r>
              <a:rPr lang="en-US" sz="2800" dirty="0" smtClean="0"/>
              <a:t>The following is an example of a </a:t>
            </a:r>
            <a:r>
              <a:rPr lang="en-US" sz="2800" i="1" dirty="0" smtClean="0"/>
              <a:t>functional </a:t>
            </a:r>
            <a:r>
              <a:rPr lang="en-US" sz="2800" dirty="0" smtClean="0"/>
              <a:t>requirement:</a:t>
            </a:r>
          </a:p>
          <a:p>
            <a:pPr marL="514350" indent="-514350">
              <a:buFontTx/>
              <a:buAutoNum type="alphaUcPeriod"/>
              <a:defRPr/>
            </a:pPr>
            <a:r>
              <a:rPr lang="en-US" sz="2800" dirty="0" smtClean="0"/>
              <a:t>Users must be able to create a new announcement.</a:t>
            </a:r>
          </a:p>
          <a:p>
            <a:pPr marL="514350" indent="-514350">
              <a:buFontTx/>
              <a:buAutoNum type="alphaUcPeriod"/>
              <a:defRPr/>
            </a:pPr>
            <a:r>
              <a:rPr lang="en-US" sz="2800" dirty="0" smtClean="0"/>
              <a:t>Users must commit no more than an average of 1 error per 10 tasks.</a:t>
            </a:r>
          </a:p>
          <a:p>
            <a:pPr marL="514350" indent="-514350">
              <a:buFontTx/>
              <a:buAutoNum type="alphaUcPeriod"/>
              <a:defRPr/>
            </a:pPr>
            <a:r>
              <a:rPr lang="en-US" sz="2800" dirty="0" smtClean="0"/>
              <a:t>On a scale of one to 10, users must rate the system’s ease of use a 9.</a:t>
            </a:r>
          </a:p>
          <a:p>
            <a:pPr marL="514350" indent="-514350">
              <a:buFontTx/>
              <a:buAutoNum type="alphaUcPeriod"/>
              <a:defRPr/>
            </a:pPr>
            <a:r>
              <a:rPr lang="en-US" sz="2800" dirty="0" smtClean="0"/>
              <a:t>The system must be implemented in C#.</a:t>
            </a:r>
            <a:endParaRPr lang="en-US" sz="2800" dirty="0"/>
          </a:p>
        </p:txBody>
      </p:sp>
      <p:sp>
        <p:nvSpPr>
          <p:cNvPr id="11268" name="Slide Number Placeholder 3"/>
          <p:cNvSpPr>
            <a:spLocks noGrp="1"/>
          </p:cNvSpPr>
          <p:nvPr>
            <p:ph type="sldNum" sz="quarter" idx="10"/>
          </p:nvPr>
        </p:nvSpPr>
        <p:spPr>
          <a:noFill/>
        </p:spPr>
        <p:txBody>
          <a:bodyPr/>
          <a:lstStyle/>
          <a:p>
            <a:fld id="{7E4E7498-F3D2-41B2-BF5B-508A543BED4F}" type="slidenum">
              <a:rPr lang="en-GB" smtClean="0"/>
              <a:pPr/>
              <a:t>10</a:t>
            </a:fld>
            <a:endParaRPr lang="en-GB" smtClean="0"/>
          </a:p>
        </p:txBody>
      </p:sp>
    </p:spTree>
    <p:extLst>
      <p:ext uri="{BB962C8B-B14F-4D97-AF65-F5344CB8AC3E}">
        <p14:creationId xmlns:p14="http://schemas.microsoft.com/office/powerpoint/2010/main" val="3994806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t>Clicker Question #2 </a:t>
            </a:r>
          </a:p>
        </p:txBody>
      </p:sp>
      <p:sp>
        <p:nvSpPr>
          <p:cNvPr id="3" name="Content Placeholder 2"/>
          <p:cNvSpPr>
            <a:spLocks noGrp="1"/>
          </p:cNvSpPr>
          <p:nvPr>
            <p:ph idx="1"/>
          </p:nvPr>
        </p:nvSpPr>
        <p:spPr/>
        <p:txBody>
          <a:bodyPr/>
          <a:lstStyle/>
          <a:p>
            <a:pPr marL="0" indent="0">
              <a:buFontTx/>
              <a:buNone/>
              <a:defRPr/>
            </a:pPr>
            <a:r>
              <a:rPr lang="en-US" sz="2200" dirty="0" smtClean="0"/>
              <a:t>What is the difference between a usability requirement and a user experience requirement?</a:t>
            </a:r>
          </a:p>
          <a:p>
            <a:pPr marL="514350" indent="-514350">
              <a:buFontTx/>
              <a:buAutoNum type="alphaUcPeriod"/>
              <a:defRPr/>
            </a:pPr>
            <a:r>
              <a:rPr lang="en-US" sz="2200" dirty="0" smtClean="0"/>
              <a:t>There’s no difference (they’re just different terms for the same thing).</a:t>
            </a:r>
          </a:p>
          <a:p>
            <a:pPr marL="514350" indent="-514350">
              <a:buFontTx/>
              <a:buAutoNum type="alphaUcPeriod"/>
              <a:defRPr/>
            </a:pPr>
            <a:r>
              <a:rPr lang="en-US" sz="2200" dirty="0" smtClean="0"/>
              <a:t>Usability requirements focus on the software design, whereas user experience requirements focus on user experience.</a:t>
            </a:r>
          </a:p>
          <a:p>
            <a:pPr marL="514350" indent="-514350">
              <a:buFontTx/>
              <a:buAutoNum type="alphaUcPeriod"/>
              <a:defRPr/>
            </a:pPr>
            <a:r>
              <a:rPr lang="en-US" sz="2200" dirty="0" smtClean="0"/>
              <a:t>Progress toward usability requirements can be measured; progress toward user experience requirements cannot.</a:t>
            </a:r>
          </a:p>
          <a:p>
            <a:pPr marL="514350" indent="-514350">
              <a:buFontTx/>
              <a:buAutoNum type="alphaUcPeriod"/>
              <a:defRPr/>
            </a:pPr>
            <a:r>
              <a:rPr lang="en-US" sz="2200" dirty="0" smtClean="0"/>
              <a:t>User experience requirements establish goals for the user’s subjective experience, whereas usability requirements establish goals for human performance.</a:t>
            </a:r>
            <a:endParaRPr lang="en-US" sz="2200" dirty="0"/>
          </a:p>
        </p:txBody>
      </p:sp>
      <p:sp>
        <p:nvSpPr>
          <p:cNvPr id="17412" name="Slide Number Placeholder 3"/>
          <p:cNvSpPr>
            <a:spLocks noGrp="1"/>
          </p:cNvSpPr>
          <p:nvPr>
            <p:ph type="sldNum" sz="quarter" idx="10"/>
          </p:nvPr>
        </p:nvSpPr>
        <p:spPr>
          <a:noFill/>
        </p:spPr>
        <p:txBody>
          <a:bodyPr/>
          <a:lstStyle/>
          <a:p>
            <a:fld id="{110ADB4C-66D3-4B50-8CA3-A44019B7115E}" type="slidenum">
              <a:rPr lang="en-GB" smtClean="0"/>
              <a:pPr/>
              <a:t>11</a:t>
            </a:fld>
            <a:endParaRPr lang="en-GB" smtClean="0"/>
          </a:p>
        </p:txBody>
      </p:sp>
    </p:spTree>
    <p:extLst>
      <p:ext uri="{BB962C8B-B14F-4D97-AF65-F5344CB8AC3E}">
        <p14:creationId xmlns:p14="http://schemas.microsoft.com/office/powerpoint/2010/main" val="3656948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0"/>
          </p:nvPr>
        </p:nvSpPr>
        <p:spPr>
          <a:noFill/>
        </p:spPr>
        <p:txBody>
          <a:bodyPr/>
          <a:lstStyle/>
          <a:p>
            <a:fld id="{9B19D911-045C-4F3C-BE0B-93768AD84756}" type="slidenum">
              <a:rPr lang="en-GB" smtClean="0"/>
              <a:pPr/>
              <a:t>12</a:t>
            </a:fld>
            <a:endParaRPr lang="en-GB" smtClean="0"/>
          </a:p>
        </p:txBody>
      </p:sp>
      <p:sp>
        <p:nvSpPr>
          <p:cNvPr id="19459" name="Rectangle 2"/>
          <p:cNvSpPr>
            <a:spLocks noGrp="1" noChangeArrowheads="1"/>
          </p:cNvSpPr>
          <p:nvPr>
            <p:ph type="title"/>
          </p:nvPr>
        </p:nvSpPr>
        <p:spPr/>
        <p:txBody>
          <a:bodyPr/>
          <a:lstStyle/>
          <a:p>
            <a:pPr eaLnBrk="1" hangingPunct="1"/>
            <a:r>
              <a:rPr lang="en-US" dirty="0" smtClean="0"/>
              <a:t>You try it…</a:t>
            </a:r>
          </a:p>
        </p:txBody>
      </p:sp>
      <p:sp>
        <p:nvSpPr>
          <p:cNvPr id="19460" name="Rectangle 3"/>
          <p:cNvSpPr>
            <a:spLocks noGrp="1" noChangeArrowheads="1"/>
          </p:cNvSpPr>
          <p:nvPr>
            <p:ph type="body" idx="1"/>
          </p:nvPr>
        </p:nvSpPr>
        <p:spPr/>
        <p:txBody>
          <a:bodyPr/>
          <a:lstStyle/>
          <a:p>
            <a:pPr eaLnBrk="1" hangingPunct="1"/>
            <a:r>
              <a:rPr lang="en-US" dirty="0" smtClean="0"/>
              <a:t>With your project team, take a couple of minutes to come up with the following for your team’s target technology:</a:t>
            </a:r>
          </a:p>
          <a:p>
            <a:pPr lvl="1" eaLnBrk="1" hangingPunct="1"/>
            <a:r>
              <a:rPr lang="en-US" dirty="0" smtClean="0"/>
              <a:t>One functional requirement </a:t>
            </a:r>
          </a:p>
          <a:p>
            <a:pPr lvl="1" eaLnBrk="1" hangingPunct="1"/>
            <a:r>
              <a:rPr lang="en-US" dirty="0" smtClean="0"/>
              <a:t>One usability requirement </a:t>
            </a:r>
          </a:p>
          <a:p>
            <a:pPr lvl="1" eaLnBrk="1" hangingPunct="1"/>
            <a:r>
              <a:rPr lang="en-US" dirty="0" smtClean="0"/>
              <a:t>One user experience requirement</a:t>
            </a:r>
          </a:p>
          <a:p>
            <a:pPr lvl="1" eaLnBrk="1" hangingPunct="1"/>
            <a:endParaRPr lang="en-US" dirty="0" smtClean="0"/>
          </a:p>
          <a:p>
            <a:pPr lvl="1" eaLnBrk="1" hangingPunct="1"/>
            <a:endParaRPr lang="en-US" dirty="0" smtClean="0"/>
          </a:p>
        </p:txBody>
      </p:sp>
    </p:spTree>
    <p:extLst>
      <p:ext uri="{BB962C8B-B14F-4D97-AF65-F5344CB8AC3E}">
        <p14:creationId xmlns:p14="http://schemas.microsoft.com/office/powerpoint/2010/main" val="131286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14-Early </a:t>
            </a:r>
            <a:r>
              <a:rPr lang="en-US" dirty="0" smtClean="0"/>
              <a:t>Data Gathering</a:t>
            </a:r>
            <a:endParaRPr lang="en-US" i="1" dirty="0"/>
          </a:p>
        </p:txBody>
      </p:sp>
      <p:sp>
        <p:nvSpPr>
          <p:cNvPr id="3" name="Content Placeholder 2"/>
          <p:cNvSpPr>
            <a:spLocks noGrp="1"/>
          </p:cNvSpPr>
          <p:nvPr>
            <p:ph idx="1"/>
          </p:nvPr>
        </p:nvSpPr>
        <p:spPr>
          <a:xfrm>
            <a:off x="362932" y="1676400"/>
            <a:ext cx="8763000" cy="4876800"/>
          </a:xfrm>
        </p:spPr>
        <p:txBody>
          <a:bodyPr>
            <a:normAutofit/>
          </a:bodyPr>
          <a:lstStyle/>
          <a:p>
            <a:pPr marL="0" indent="0" algn="ctr">
              <a:buNone/>
            </a:pPr>
            <a:r>
              <a:rPr lang="en-US" u="sng" dirty="0" smtClean="0"/>
              <a:t>Key topics/questions for this lecture</a:t>
            </a:r>
          </a:p>
          <a:p>
            <a:pPr marL="744538" indent="-744538">
              <a:buFont typeface="+mj-lt"/>
              <a:buAutoNum type="arabicPeriod"/>
            </a:pPr>
            <a:r>
              <a:rPr lang="en-US" dirty="0" smtClean="0">
                <a:solidFill>
                  <a:schemeClr val="bg1">
                    <a:lumMod val="75000"/>
                  </a:schemeClr>
                </a:solidFill>
              </a:rPr>
              <a:t>UCD: Establishing requirements</a:t>
            </a:r>
          </a:p>
          <a:p>
            <a:pPr marL="744538" indent="-744538">
              <a:buFont typeface="+mj-lt"/>
              <a:buAutoNum type="arabicPeriod"/>
            </a:pPr>
            <a:r>
              <a:rPr lang="en-US" dirty="0" smtClean="0"/>
              <a:t>Overview of early data gathering methods</a:t>
            </a:r>
          </a:p>
          <a:p>
            <a:pPr marL="744538" indent="-744538">
              <a:buFont typeface="+mj-lt"/>
              <a:buAutoNum type="arabicPeriod"/>
            </a:pPr>
            <a:r>
              <a:rPr lang="en-US" dirty="0" smtClean="0"/>
              <a:t>How to choose among methods</a:t>
            </a:r>
          </a:p>
          <a:p>
            <a:pPr marL="744538" indent="-744538">
              <a:buFont typeface="+mj-lt"/>
              <a:buAutoNum type="arabicPeriod"/>
            </a:pPr>
            <a:r>
              <a:rPr lang="en-US" dirty="0" smtClean="0"/>
              <a:t>How to do a Contextual Inquiry (CI)</a:t>
            </a:r>
          </a:p>
          <a:p>
            <a:pPr marL="0" indent="0">
              <a:buNone/>
            </a:pPr>
            <a:endParaRPr lang="en-US" dirty="0" smtClean="0"/>
          </a:p>
          <a:p>
            <a:pPr marL="744538" indent="-744538">
              <a:buFont typeface="+mj-lt"/>
              <a:buAutoNum type="arabicPeriod"/>
            </a:pPr>
            <a:endParaRPr lang="en-US" dirty="0" smtClean="0"/>
          </a:p>
        </p:txBody>
      </p:sp>
    </p:spTree>
    <p:extLst>
      <p:ext uri="{BB962C8B-B14F-4D97-AF65-F5344CB8AC3E}">
        <p14:creationId xmlns:p14="http://schemas.microsoft.com/office/powerpoint/2010/main" val="40430087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There are a variety of early data gathering methods to choose from</a:t>
            </a:r>
            <a:endParaRPr lang="en-US" sz="3600" dirty="0"/>
          </a:p>
        </p:txBody>
      </p:sp>
      <p:sp>
        <p:nvSpPr>
          <p:cNvPr id="3" name="Content Placeholder 2"/>
          <p:cNvSpPr>
            <a:spLocks noGrp="1"/>
          </p:cNvSpPr>
          <p:nvPr>
            <p:ph idx="1"/>
          </p:nvPr>
        </p:nvSpPr>
        <p:spPr>
          <a:xfrm>
            <a:off x="152400" y="1671638"/>
            <a:ext cx="8915400" cy="4652962"/>
          </a:xfrm>
        </p:spPr>
        <p:txBody>
          <a:bodyPr/>
          <a:lstStyle/>
          <a:p>
            <a:r>
              <a:rPr lang="en-US" sz="2600" dirty="0" smtClean="0"/>
              <a:t>Questionnaires</a:t>
            </a:r>
          </a:p>
          <a:p>
            <a:r>
              <a:rPr lang="en-US" sz="2600" dirty="0" smtClean="0"/>
              <a:t>Interviews</a:t>
            </a:r>
          </a:p>
          <a:p>
            <a:r>
              <a:rPr lang="en-US" sz="2600" dirty="0" smtClean="0"/>
              <a:t>Focus groups</a:t>
            </a:r>
          </a:p>
          <a:p>
            <a:r>
              <a:rPr lang="en-US" sz="2600" dirty="0" smtClean="0"/>
              <a:t>Field techniques</a:t>
            </a:r>
          </a:p>
          <a:p>
            <a:pPr lvl="1"/>
            <a:r>
              <a:rPr lang="en-US" sz="2600" dirty="0" smtClean="0"/>
              <a:t>(Participant) observation</a:t>
            </a:r>
          </a:p>
          <a:p>
            <a:pPr lvl="1"/>
            <a:r>
              <a:rPr lang="en-US" sz="2600" dirty="0" smtClean="0"/>
              <a:t>Artifact collection (including documentation)</a:t>
            </a:r>
          </a:p>
          <a:p>
            <a:pPr lvl="1"/>
            <a:r>
              <a:rPr lang="en-US" sz="2600" dirty="0" smtClean="0"/>
              <a:t>Audio and video recording</a:t>
            </a:r>
          </a:p>
          <a:p>
            <a:r>
              <a:rPr lang="en-US" sz="2600" dirty="0"/>
              <a:t>Software log data</a:t>
            </a:r>
          </a:p>
          <a:p>
            <a:r>
              <a:rPr lang="en-US" sz="2600" dirty="0" smtClean="0"/>
              <a:t>Researching similar products</a:t>
            </a:r>
          </a:p>
          <a:p>
            <a:r>
              <a:rPr lang="en-US" sz="2600" dirty="0" smtClean="0"/>
              <a:t>Contextual Inquiry </a:t>
            </a:r>
          </a:p>
        </p:txBody>
      </p:sp>
      <p:sp>
        <p:nvSpPr>
          <p:cNvPr id="4" name="Slide Number Placeholder 3"/>
          <p:cNvSpPr>
            <a:spLocks noGrp="1"/>
          </p:cNvSpPr>
          <p:nvPr>
            <p:ph type="sldNum" sz="quarter" idx="10"/>
          </p:nvPr>
        </p:nvSpPr>
        <p:spPr/>
        <p:txBody>
          <a:bodyPr/>
          <a:lstStyle/>
          <a:p>
            <a:pPr>
              <a:defRPr/>
            </a:pPr>
            <a:fld id="{DB3C2341-700C-4967-8C72-DCA87208F978}" type="slidenum">
              <a:rPr lang="en-GB" smtClean="0"/>
              <a:pPr>
                <a:defRPr/>
              </a:pPr>
              <a:t>14</a:t>
            </a:fld>
            <a:endParaRPr lang="en-GB"/>
          </a:p>
        </p:txBody>
      </p:sp>
    </p:spTree>
    <p:extLst>
      <p:ext uri="{BB962C8B-B14F-4D97-AF65-F5344CB8AC3E}">
        <p14:creationId xmlns:p14="http://schemas.microsoft.com/office/powerpoint/2010/main" val="2893195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p:spPr>
        <p:txBody>
          <a:bodyPr/>
          <a:lstStyle/>
          <a:p>
            <a:fld id="{9E44FF5F-1057-45AF-83B1-9AACDEDE8FF9}" type="slidenum">
              <a:rPr lang="en-GB" smtClean="0"/>
              <a:pPr/>
              <a:t>15</a:t>
            </a:fld>
            <a:endParaRPr lang="en-GB" smtClean="0"/>
          </a:p>
        </p:txBody>
      </p:sp>
      <p:sp>
        <p:nvSpPr>
          <p:cNvPr id="22531" name="Rectangle 2"/>
          <p:cNvSpPr>
            <a:spLocks noGrp="1" noChangeArrowheads="1"/>
          </p:cNvSpPr>
          <p:nvPr>
            <p:ph type="title"/>
          </p:nvPr>
        </p:nvSpPr>
        <p:spPr/>
        <p:txBody>
          <a:bodyPr/>
          <a:lstStyle/>
          <a:p>
            <a:pPr eaLnBrk="1" hangingPunct="1"/>
            <a:r>
              <a:rPr lang="en-US" smtClean="0"/>
              <a:t>Questionnaires</a:t>
            </a:r>
          </a:p>
        </p:txBody>
      </p:sp>
      <p:sp>
        <p:nvSpPr>
          <p:cNvPr id="22532" name="Rectangle 3"/>
          <p:cNvSpPr>
            <a:spLocks noGrp="1" noChangeArrowheads="1"/>
          </p:cNvSpPr>
          <p:nvPr>
            <p:ph type="body" idx="1"/>
          </p:nvPr>
        </p:nvSpPr>
        <p:spPr>
          <a:xfrm>
            <a:off x="152400" y="1452716"/>
            <a:ext cx="5565775" cy="4652962"/>
          </a:xfrm>
        </p:spPr>
        <p:txBody>
          <a:bodyPr/>
          <a:lstStyle/>
          <a:p>
            <a:pPr eaLnBrk="1" hangingPunct="1"/>
            <a:r>
              <a:rPr lang="en-GB" sz="2100" dirty="0" smtClean="0"/>
              <a:t>A series of questions designed to elicit specific information</a:t>
            </a:r>
          </a:p>
          <a:p>
            <a:pPr eaLnBrk="1" hangingPunct="1"/>
            <a:r>
              <a:rPr lang="en-GB" sz="2100" dirty="0" smtClean="0"/>
              <a:t>Questions may elicit different kinds of answers: </a:t>
            </a:r>
          </a:p>
          <a:p>
            <a:pPr lvl="1" eaLnBrk="1" hangingPunct="1"/>
            <a:r>
              <a:rPr lang="en-GB" sz="2100" dirty="0" smtClean="0"/>
              <a:t>YES/NO</a:t>
            </a:r>
          </a:p>
          <a:p>
            <a:pPr lvl="1" eaLnBrk="1" hangingPunct="1"/>
            <a:r>
              <a:rPr lang="en-GB" sz="2100" dirty="0" smtClean="0"/>
              <a:t>Range of pre-supplied answers (e.g., </a:t>
            </a:r>
            <a:r>
              <a:rPr lang="en-GB" sz="2100" dirty="0" smtClean="0">
                <a:hlinkClick r:id="rId2" action="ppaction://hlinkfile"/>
              </a:rPr>
              <a:t>Likert Scale</a:t>
            </a:r>
            <a:r>
              <a:rPr lang="en-GB" sz="2100" dirty="0" smtClean="0"/>
              <a:t>)</a:t>
            </a:r>
          </a:p>
          <a:p>
            <a:pPr lvl="1" eaLnBrk="1" hangingPunct="1"/>
            <a:r>
              <a:rPr lang="en-GB" sz="2100" dirty="0" smtClean="0"/>
              <a:t>Comments</a:t>
            </a:r>
          </a:p>
          <a:p>
            <a:pPr eaLnBrk="1" hangingPunct="1"/>
            <a:r>
              <a:rPr lang="en-GB" sz="2100" dirty="0" smtClean="0"/>
              <a:t>Can provide quantitative or qualitative data</a:t>
            </a:r>
          </a:p>
          <a:p>
            <a:pPr eaLnBrk="1" hangingPunct="1"/>
            <a:r>
              <a:rPr lang="en-GB" sz="2100" dirty="0" smtClean="0"/>
              <a:t>Good for learning about a large, dispersed group of people </a:t>
            </a:r>
          </a:p>
          <a:p>
            <a:pPr eaLnBrk="1" hangingPunct="1"/>
            <a:r>
              <a:rPr lang="en-GB" sz="2100" dirty="0" smtClean="0"/>
              <a:t>Good for obtaining a representative sample</a:t>
            </a:r>
          </a:p>
          <a:p>
            <a:pPr lvl="1" eaLnBrk="1" hangingPunct="1"/>
            <a:endParaRPr lang="en-US" dirty="0" smtClean="0"/>
          </a:p>
        </p:txBody>
      </p:sp>
      <p:pic>
        <p:nvPicPr>
          <p:cNvPr id="3074" name="Picture 2" descr="https://srp-uk.org/i/news/89/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8175" y="2667000"/>
            <a:ext cx="3273425" cy="2162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3813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Guidelines for Questionnaire Design</a:t>
            </a:r>
            <a:endParaRPr lang="en-US" dirty="0"/>
          </a:p>
        </p:txBody>
      </p:sp>
      <p:sp>
        <p:nvSpPr>
          <p:cNvPr id="3" name="Content Placeholder 2"/>
          <p:cNvSpPr>
            <a:spLocks noGrp="1"/>
          </p:cNvSpPr>
          <p:nvPr>
            <p:ph idx="1"/>
          </p:nvPr>
        </p:nvSpPr>
        <p:spPr/>
        <p:txBody>
          <a:bodyPr/>
          <a:lstStyle/>
          <a:p>
            <a:r>
              <a:rPr lang="en-US" sz="2800" dirty="0" smtClean="0"/>
              <a:t>Start with questions to elicit background and demographic data</a:t>
            </a:r>
          </a:p>
          <a:p>
            <a:r>
              <a:rPr lang="en-US" sz="2800" dirty="0" smtClean="0"/>
              <a:t>Move on to questions specific to your data gathering interests</a:t>
            </a:r>
          </a:p>
          <a:p>
            <a:r>
              <a:rPr lang="en-US" sz="2800" dirty="0" smtClean="0"/>
              <a:t>Group related questions together</a:t>
            </a:r>
          </a:p>
          <a:p>
            <a:r>
              <a:rPr lang="en-US" sz="2800" dirty="0" smtClean="0"/>
              <a:t>Pay attention to ordering</a:t>
            </a:r>
          </a:p>
          <a:p>
            <a:r>
              <a:rPr lang="en-US" sz="2800" dirty="0" smtClean="0"/>
              <a:t>Provide clear instructions</a:t>
            </a:r>
          </a:p>
          <a:p>
            <a:r>
              <a:rPr lang="en-US" sz="2800" dirty="0" smtClean="0"/>
              <a:t>Judiciously choose open and closed response questions</a:t>
            </a:r>
            <a:endParaRPr lang="en-US" sz="2800" dirty="0"/>
          </a:p>
        </p:txBody>
      </p:sp>
      <p:sp>
        <p:nvSpPr>
          <p:cNvPr id="4" name="Slide Number Placeholder 3"/>
          <p:cNvSpPr>
            <a:spLocks noGrp="1"/>
          </p:cNvSpPr>
          <p:nvPr>
            <p:ph type="sldNum" sz="quarter" idx="10"/>
          </p:nvPr>
        </p:nvSpPr>
        <p:spPr/>
        <p:txBody>
          <a:bodyPr/>
          <a:lstStyle/>
          <a:p>
            <a:pPr>
              <a:defRPr/>
            </a:pPr>
            <a:fld id="{DB3C2341-700C-4967-8C72-DCA87208F978}" type="slidenum">
              <a:rPr lang="en-GB" smtClean="0"/>
              <a:pPr>
                <a:defRPr/>
              </a:pPr>
              <a:t>16</a:t>
            </a:fld>
            <a:endParaRPr lang="en-GB" dirty="0"/>
          </a:p>
        </p:txBody>
      </p:sp>
    </p:spTree>
    <p:extLst>
      <p:ext uri="{BB962C8B-B14F-4D97-AF65-F5344CB8AC3E}">
        <p14:creationId xmlns:p14="http://schemas.microsoft.com/office/powerpoint/2010/main" val="2306179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you </a:t>
            </a:r>
            <a:r>
              <a:rPr lang="en-US" dirty="0"/>
              <a:t>f</a:t>
            </a:r>
            <a:r>
              <a:rPr lang="en-US" dirty="0" smtClean="0"/>
              <a:t>ind </a:t>
            </a:r>
            <a:r>
              <a:rPr lang="en-US" dirty="0"/>
              <a:t>f</a:t>
            </a:r>
            <a:r>
              <a:rPr lang="en-US" dirty="0" smtClean="0"/>
              <a:t>our </a:t>
            </a:r>
            <a:r>
              <a:rPr lang="en-US" dirty="0"/>
              <a:t>f</a:t>
            </a:r>
            <a:r>
              <a:rPr lang="en-US" dirty="0" smtClean="0"/>
              <a:t>laws in this questionnaire?</a:t>
            </a:r>
            <a:endParaRPr lang="en-US" dirty="0"/>
          </a:p>
        </p:txBody>
      </p:sp>
      <p:sp>
        <p:nvSpPr>
          <p:cNvPr id="4" name="Slide Number Placeholder 3"/>
          <p:cNvSpPr>
            <a:spLocks noGrp="1"/>
          </p:cNvSpPr>
          <p:nvPr>
            <p:ph type="sldNum" sz="quarter" idx="10"/>
          </p:nvPr>
        </p:nvSpPr>
        <p:spPr/>
        <p:txBody>
          <a:bodyPr/>
          <a:lstStyle/>
          <a:p>
            <a:pPr>
              <a:defRPr/>
            </a:pPr>
            <a:fld id="{DB3C2341-700C-4967-8C72-DCA87208F978}" type="slidenum">
              <a:rPr lang="en-GB" smtClean="0"/>
              <a:pPr>
                <a:defRPr/>
              </a:pPr>
              <a:t>17</a:t>
            </a:fld>
            <a:endParaRPr lang="en-GB"/>
          </a:p>
        </p:txBody>
      </p:sp>
      <p:sp>
        <p:nvSpPr>
          <p:cNvPr id="6" name="Rectangle 5"/>
          <p:cNvSpPr/>
          <p:nvPr/>
        </p:nvSpPr>
        <p:spPr bwMode="auto">
          <a:xfrm>
            <a:off x="1981200" y="1828800"/>
            <a:ext cx="4267200" cy="426720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400" b="1" i="0" u="none" strike="noStrike" cap="none" normalizeH="0" baseline="0" smtClean="0">
              <a:ln>
                <a:noFill/>
              </a:ln>
              <a:solidFill>
                <a:schemeClr val="tx1"/>
              </a:solidFill>
              <a:effectLst/>
              <a:latin typeface="Verdana" pitchFamily="34" charset="0"/>
            </a:endParaRPr>
          </a:p>
        </p:txBody>
      </p:sp>
      <p:sp>
        <p:nvSpPr>
          <p:cNvPr id="8" name="Rectangle 7"/>
          <p:cNvSpPr/>
          <p:nvPr/>
        </p:nvSpPr>
        <p:spPr bwMode="auto">
          <a:xfrm>
            <a:off x="2286000" y="1752600"/>
            <a:ext cx="4419600" cy="449580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400" b="1" i="0" u="none" strike="noStrike" cap="none" normalizeH="0" baseline="0" smtClean="0">
              <a:ln>
                <a:noFill/>
              </a:ln>
              <a:solidFill>
                <a:schemeClr val="tx1"/>
              </a:solidFill>
              <a:effectLst/>
              <a:latin typeface="Verdana" pitchFamily="34" charset="0"/>
            </a:endParaRPr>
          </a:p>
        </p:txBody>
      </p:sp>
      <p:sp>
        <p:nvSpPr>
          <p:cNvPr id="10" name="Rectangle 9"/>
          <p:cNvSpPr/>
          <p:nvPr/>
        </p:nvSpPr>
        <p:spPr bwMode="auto">
          <a:xfrm>
            <a:off x="2209800" y="1752600"/>
            <a:ext cx="4038600" cy="307777"/>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400" b="1" i="0" u="none" strike="noStrike" cap="none" normalizeH="0" baseline="0" smtClean="0">
              <a:ln>
                <a:noFill/>
              </a:ln>
              <a:solidFill>
                <a:schemeClr val="tx1"/>
              </a:solidFill>
              <a:effectLst/>
              <a:latin typeface="Verdana" pitchFamily="34" charset="0"/>
            </a:endParaRPr>
          </a:p>
        </p:txBody>
      </p:sp>
      <p:sp>
        <p:nvSpPr>
          <p:cNvPr id="12" name="Rectangle 11"/>
          <p:cNvSpPr/>
          <p:nvPr/>
        </p:nvSpPr>
        <p:spPr bwMode="auto">
          <a:xfrm>
            <a:off x="4191000" y="1752600"/>
            <a:ext cx="457200" cy="307777"/>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400" b="1" i="0" u="none" strike="noStrike" cap="none" normalizeH="0" baseline="0" smtClean="0">
              <a:ln>
                <a:noFill/>
              </a:ln>
              <a:solidFill>
                <a:schemeClr val="tx1"/>
              </a:solidFill>
              <a:effectLst/>
              <a:latin typeface="Verdana" pitchFamily="34" charset="0"/>
            </a:endParaRPr>
          </a:p>
        </p:txBody>
      </p:sp>
      <p:sp>
        <p:nvSpPr>
          <p:cNvPr id="13" name="Rectangle 12"/>
          <p:cNvSpPr/>
          <p:nvPr/>
        </p:nvSpPr>
        <p:spPr bwMode="auto">
          <a:xfrm>
            <a:off x="5562600" y="2438400"/>
            <a:ext cx="228600" cy="15240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400" b="1" i="0" u="none" strike="noStrike" cap="none" normalizeH="0" baseline="0" smtClean="0">
              <a:ln>
                <a:noFill/>
              </a:ln>
              <a:solidFill>
                <a:schemeClr val="tx1"/>
              </a:solidFill>
              <a:effectLst/>
              <a:latin typeface="Verdana" pitchFamily="34" charset="0"/>
            </a:endParaRPr>
          </a:p>
        </p:txBody>
      </p:sp>
      <p:sp>
        <p:nvSpPr>
          <p:cNvPr id="14" name="Rectangle 13"/>
          <p:cNvSpPr/>
          <p:nvPr/>
        </p:nvSpPr>
        <p:spPr bwMode="auto">
          <a:xfrm>
            <a:off x="4267200" y="1752600"/>
            <a:ext cx="228600" cy="22860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400" b="1" i="0" u="none" strike="noStrike" cap="none" normalizeH="0" baseline="0" smtClean="0">
              <a:ln>
                <a:noFill/>
              </a:ln>
              <a:solidFill>
                <a:schemeClr val="tx1"/>
              </a:solidFill>
              <a:effectLst/>
              <a:latin typeface="Verdana" pitchFamily="34" charset="0"/>
            </a:endParaRPr>
          </a:p>
        </p:txBody>
      </p:sp>
      <p:pic>
        <p:nvPicPr>
          <p:cNvPr id="5" name="Picture 4"/>
          <p:cNvPicPr>
            <a:picLocks noChangeAspect="1"/>
          </p:cNvPicPr>
          <p:nvPr/>
        </p:nvPicPr>
        <p:blipFill>
          <a:blip r:embed="rId2"/>
          <a:stretch>
            <a:fillRect/>
          </a:stretch>
        </p:blipFill>
        <p:spPr>
          <a:xfrm>
            <a:off x="916394" y="1687032"/>
            <a:ext cx="6464811" cy="4637567"/>
          </a:xfrm>
          <a:prstGeom prst="rect">
            <a:avLst/>
          </a:prstGeom>
        </p:spPr>
      </p:pic>
    </p:spTree>
    <p:extLst>
      <p:ext uri="{BB962C8B-B14F-4D97-AF65-F5344CB8AC3E}">
        <p14:creationId xmlns:p14="http://schemas.microsoft.com/office/powerpoint/2010/main" val="1334095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a:spLocks noGrp="1"/>
          </p:cNvSpPr>
          <p:nvPr>
            <p:ph type="sldNum" sz="quarter" idx="10"/>
          </p:nvPr>
        </p:nvSpPr>
        <p:spPr>
          <a:noFill/>
        </p:spPr>
        <p:txBody>
          <a:bodyPr/>
          <a:lstStyle/>
          <a:p>
            <a:fld id="{43A4865F-C5FC-4754-82F9-D4BE6FFF9508}" type="slidenum">
              <a:rPr lang="en-GB" smtClean="0"/>
              <a:pPr/>
              <a:t>18</a:t>
            </a:fld>
            <a:endParaRPr lang="en-GB" smtClean="0"/>
          </a:p>
        </p:txBody>
      </p:sp>
      <p:sp>
        <p:nvSpPr>
          <p:cNvPr id="26627" name="Rectangle 2"/>
          <p:cNvSpPr>
            <a:spLocks noGrp="1" noChangeArrowheads="1"/>
          </p:cNvSpPr>
          <p:nvPr>
            <p:ph type="title"/>
          </p:nvPr>
        </p:nvSpPr>
        <p:spPr/>
        <p:txBody>
          <a:bodyPr/>
          <a:lstStyle/>
          <a:p>
            <a:pPr eaLnBrk="1" hangingPunct="1"/>
            <a:r>
              <a:rPr lang="en-US" smtClean="0"/>
              <a:t>Interviews</a:t>
            </a:r>
            <a:endParaRPr lang="en-US" sz="2400" smtClean="0"/>
          </a:p>
        </p:txBody>
      </p:sp>
      <p:sp>
        <p:nvSpPr>
          <p:cNvPr id="26628" name="Rectangle 3"/>
          <p:cNvSpPr>
            <a:spLocks noGrp="1" noChangeArrowheads="1"/>
          </p:cNvSpPr>
          <p:nvPr>
            <p:ph type="body" idx="1"/>
          </p:nvPr>
        </p:nvSpPr>
        <p:spPr>
          <a:xfrm>
            <a:off x="152400" y="1671638"/>
            <a:ext cx="5791200" cy="4652962"/>
          </a:xfrm>
        </p:spPr>
        <p:txBody>
          <a:bodyPr/>
          <a:lstStyle/>
          <a:p>
            <a:pPr eaLnBrk="1" hangingPunct="1">
              <a:lnSpc>
                <a:spcPct val="80000"/>
              </a:lnSpc>
            </a:pPr>
            <a:r>
              <a:rPr lang="en-GB" sz="2400" dirty="0" smtClean="0"/>
              <a:t>Three basic types</a:t>
            </a:r>
          </a:p>
          <a:p>
            <a:pPr lvl="1" eaLnBrk="1" hangingPunct="1">
              <a:lnSpc>
                <a:spcPct val="80000"/>
              </a:lnSpc>
            </a:pPr>
            <a:r>
              <a:rPr lang="en-GB" sz="2000" i="1" dirty="0" smtClean="0"/>
              <a:t>Structured</a:t>
            </a:r>
            <a:r>
              <a:rPr lang="en-GB" sz="2000" dirty="0" smtClean="0"/>
              <a:t>: Predetermined questions</a:t>
            </a:r>
          </a:p>
          <a:p>
            <a:pPr lvl="1" eaLnBrk="1" hangingPunct="1">
              <a:lnSpc>
                <a:spcPct val="80000"/>
              </a:lnSpc>
            </a:pPr>
            <a:r>
              <a:rPr lang="en-GB" sz="2000" i="1" dirty="0" smtClean="0"/>
              <a:t>Semi-structured</a:t>
            </a:r>
            <a:r>
              <a:rPr lang="en-GB" sz="2000" dirty="0" smtClean="0"/>
              <a:t>: Predetermined questions with open-ended follow-up</a:t>
            </a:r>
          </a:p>
          <a:p>
            <a:pPr lvl="1" eaLnBrk="1" hangingPunct="1">
              <a:lnSpc>
                <a:spcPct val="80000"/>
              </a:lnSpc>
            </a:pPr>
            <a:r>
              <a:rPr lang="en-GB" sz="2000" i="1" dirty="0" smtClean="0"/>
              <a:t>Unstructured</a:t>
            </a:r>
            <a:r>
              <a:rPr lang="en-GB" sz="2000" dirty="0" smtClean="0"/>
              <a:t>: No predetermined questions</a:t>
            </a:r>
          </a:p>
          <a:p>
            <a:pPr eaLnBrk="1" hangingPunct="1">
              <a:lnSpc>
                <a:spcPct val="80000"/>
              </a:lnSpc>
            </a:pPr>
            <a:r>
              <a:rPr lang="en-GB" sz="2400" dirty="0" smtClean="0"/>
              <a:t>Props can be used to stimulate responses</a:t>
            </a:r>
          </a:p>
          <a:p>
            <a:pPr eaLnBrk="1" hangingPunct="1">
              <a:lnSpc>
                <a:spcPct val="80000"/>
              </a:lnSpc>
            </a:pPr>
            <a:r>
              <a:rPr lang="en-GB" sz="2400" dirty="0" smtClean="0"/>
              <a:t>Can prove helpful to audiotape and transcribe</a:t>
            </a:r>
          </a:p>
          <a:p>
            <a:pPr eaLnBrk="1" hangingPunct="1">
              <a:lnSpc>
                <a:spcPct val="80000"/>
              </a:lnSpc>
            </a:pPr>
            <a:r>
              <a:rPr lang="en-GB" sz="2400" dirty="0" smtClean="0"/>
              <a:t>Good for getting personal perspectives and exploring issues</a:t>
            </a:r>
          </a:p>
          <a:p>
            <a:pPr eaLnBrk="1" hangingPunct="1">
              <a:lnSpc>
                <a:spcPct val="80000"/>
              </a:lnSpc>
            </a:pPr>
            <a:r>
              <a:rPr lang="en-GB" sz="2400" dirty="0" smtClean="0"/>
              <a:t>Can be time-consuming </a:t>
            </a:r>
          </a:p>
          <a:p>
            <a:pPr eaLnBrk="1" hangingPunct="1">
              <a:lnSpc>
                <a:spcPct val="80000"/>
              </a:lnSpc>
            </a:pPr>
            <a:r>
              <a:rPr lang="en-GB" sz="2400" dirty="0" smtClean="0"/>
              <a:t>May be difficult to interview all key stakeholders</a:t>
            </a:r>
          </a:p>
        </p:txBody>
      </p:sp>
      <p:pic>
        <p:nvPicPr>
          <p:cNvPr id="2050" name="Picture 2" descr="http://i0.wp.com/www.indianscribes.com/blog/wp-content/uploads/2011/10/Qualitative-Research-Interview-2.jpg?resize=425%2C28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2895600"/>
            <a:ext cx="3127375" cy="207510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791200" y="5047364"/>
            <a:ext cx="3200400" cy="646331"/>
          </a:xfrm>
          <a:prstGeom prst="rect">
            <a:avLst/>
          </a:prstGeom>
        </p:spPr>
        <p:txBody>
          <a:bodyPr wrap="square">
            <a:spAutoFit/>
          </a:bodyPr>
          <a:lstStyle/>
          <a:p>
            <a:pPr>
              <a:buNone/>
            </a:pPr>
            <a:r>
              <a:rPr lang="en-US" sz="1200" dirty="0"/>
              <a:t>http://www.indianscribes.com/blog/preparing-questions-for-a-qualitative-research-interview/</a:t>
            </a:r>
          </a:p>
        </p:txBody>
      </p:sp>
    </p:spTree>
    <p:extLst>
      <p:ext uri="{BB962C8B-B14F-4D97-AF65-F5344CB8AC3E}">
        <p14:creationId xmlns:p14="http://schemas.microsoft.com/office/powerpoint/2010/main" val="7494790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a:spLocks noGrp="1"/>
          </p:cNvSpPr>
          <p:nvPr>
            <p:ph type="sldNum" sz="quarter" idx="10"/>
          </p:nvPr>
        </p:nvSpPr>
        <p:spPr>
          <a:noFill/>
        </p:spPr>
        <p:txBody>
          <a:bodyPr/>
          <a:lstStyle/>
          <a:p>
            <a:fld id="{31CC0A7E-0D8C-4AAD-BFA7-53ADA4FB7AD2}" type="slidenum">
              <a:rPr lang="en-GB" smtClean="0"/>
              <a:pPr/>
              <a:t>19</a:t>
            </a:fld>
            <a:endParaRPr lang="en-GB" smtClean="0"/>
          </a:p>
        </p:txBody>
      </p:sp>
      <p:sp>
        <p:nvSpPr>
          <p:cNvPr id="29699" name="Rectangle 2"/>
          <p:cNvSpPr>
            <a:spLocks noGrp="1" noChangeArrowheads="1"/>
          </p:cNvSpPr>
          <p:nvPr>
            <p:ph type="title"/>
          </p:nvPr>
        </p:nvSpPr>
        <p:spPr/>
        <p:txBody>
          <a:bodyPr/>
          <a:lstStyle/>
          <a:p>
            <a:pPr eaLnBrk="1" hangingPunct="1"/>
            <a:r>
              <a:rPr lang="en-US" smtClean="0"/>
              <a:t>Focus Groups</a:t>
            </a:r>
            <a:endParaRPr lang="en-US" sz="2400" smtClean="0"/>
          </a:p>
        </p:txBody>
      </p:sp>
      <p:sp>
        <p:nvSpPr>
          <p:cNvPr id="29700" name="Rectangle 3"/>
          <p:cNvSpPr>
            <a:spLocks noGrp="1" noChangeArrowheads="1"/>
          </p:cNvSpPr>
          <p:nvPr>
            <p:ph type="body" idx="1"/>
          </p:nvPr>
        </p:nvSpPr>
        <p:spPr>
          <a:xfrm>
            <a:off x="143540" y="1624880"/>
            <a:ext cx="5105400" cy="4652962"/>
          </a:xfrm>
        </p:spPr>
        <p:txBody>
          <a:bodyPr/>
          <a:lstStyle/>
          <a:p>
            <a:pPr eaLnBrk="1" hangingPunct="1"/>
            <a:r>
              <a:rPr lang="en-GB" sz="2400" dirty="0" smtClean="0"/>
              <a:t>Group interviews</a:t>
            </a:r>
          </a:p>
          <a:p>
            <a:pPr eaLnBrk="1" hangingPunct="1"/>
            <a:r>
              <a:rPr lang="en-GB" sz="2400" dirty="0" smtClean="0"/>
              <a:t>Good for consensus-building</a:t>
            </a:r>
          </a:p>
          <a:p>
            <a:pPr eaLnBrk="1" hangingPunct="1"/>
            <a:r>
              <a:rPr lang="en-GB" sz="2400" dirty="0" smtClean="0"/>
              <a:t>Good for highlighting areas of contention</a:t>
            </a:r>
          </a:p>
          <a:p>
            <a:pPr eaLnBrk="1" hangingPunct="1"/>
            <a:r>
              <a:rPr lang="en-GB" sz="2400" dirty="0" smtClean="0"/>
              <a:t>Require a skilled facilitator for best results</a:t>
            </a:r>
          </a:p>
          <a:p>
            <a:pPr eaLnBrk="1" hangingPunct="1"/>
            <a:r>
              <a:rPr lang="en-GB" sz="2400" dirty="0" smtClean="0"/>
              <a:t>See</a:t>
            </a:r>
            <a:r>
              <a:rPr lang="en-GB" sz="2000" dirty="0" smtClean="0"/>
              <a:t> </a:t>
            </a:r>
            <a:r>
              <a:rPr lang="en-GB" sz="2000" dirty="0">
                <a:hlinkClick r:id="rId2"/>
              </a:rPr>
              <a:t>http://</a:t>
            </a:r>
            <a:r>
              <a:rPr lang="en-GB" sz="2000" dirty="0" smtClean="0">
                <a:hlinkClick r:id="rId2"/>
              </a:rPr>
              <a:t>www.webcredible.com/blog-reports/web-usability/focus-groups.shtml</a:t>
            </a:r>
            <a:r>
              <a:rPr lang="en-GB" sz="2000" dirty="0" smtClean="0"/>
              <a:t> </a:t>
            </a:r>
            <a:r>
              <a:rPr lang="en-GB" sz="2400" dirty="0" smtClean="0"/>
              <a:t>for guidelines on running a focus group</a:t>
            </a:r>
          </a:p>
        </p:txBody>
      </p:sp>
      <p:pic>
        <p:nvPicPr>
          <p:cNvPr id="2050" name="Picture 2" descr="http://www.usability.gov/sites/default/files/images/focus-group-ful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2575" y="2133601"/>
            <a:ext cx="3555999" cy="2667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486400" y="4800601"/>
            <a:ext cx="4572000" cy="461665"/>
          </a:xfrm>
          <a:prstGeom prst="rect">
            <a:avLst/>
          </a:prstGeom>
        </p:spPr>
        <p:txBody>
          <a:bodyPr>
            <a:spAutoFit/>
          </a:bodyPr>
          <a:lstStyle/>
          <a:p>
            <a:pPr>
              <a:buNone/>
            </a:pPr>
            <a:r>
              <a:rPr lang="en-US" sz="1200" dirty="0"/>
              <a:t>http://www.usability.gov/how-to-and-tools/methods/focus-groups.html</a:t>
            </a:r>
          </a:p>
        </p:txBody>
      </p:sp>
    </p:spTree>
    <p:extLst>
      <p:ext uri="{BB962C8B-B14F-4D97-AF65-F5344CB8AC3E}">
        <p14:creationId xmlns:p14="http://schemas.microsoft.com/office/powerpoint/2010/main" val="1931711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importance of studying users in their naturalistic environments</a:t>
            </a:r>
            <a:endParaRPr lang="en-US" dirty="0"/>
          </a:p>
        </p:txBody>
      </p:sp>
      <p:sp>
        <p:nvSpPr>
          <p:cNvPr id="3" name="Content Placeholder 2"/>
          <p:cNvSpPr>
            <a:spLocks noGrp="1"/>
          </p:cNvSpPr>
          <p:nvPr>
            <p:ph idx="1"/>
          </p:nvPr>
        </p:nvSpPr>
        <p:spPr/>
        <p:txBody>
          <a:bodyPr/>
          <a:lstStyle/>
          <a:p>
            <a:pPr marL="0" indent="0">
              <a:buNone/>
            </a:pPr>
            <a:r>
              <a:rPr lang="en-US" sz="2500" dirty="0"/>
              <a:t>“One of its most critical techniques is to observe the would-be customers in their natural environment, in their normal lives, wherever the product or service being designed will actually be used. Watch them in their homes, schools, and offices. Watch them commute, at parties, at mealtime, and with friends at the local bar. Follow them into the shower if necessary, because it is essential to understand the real situations that they encounter, not some pure isolated experience</a:t>
            </a:r>
            <a:r>
              <a:rPr lang="en-US" sz="2500" dirty="0" smtClean="0"/>
              <a:t>.”</a:t>
            </a:r>
          </a:p>
          <a:p>
            <a:pPr marL="0" indent="0" algn="r">
              <a:buNone/>
            </a:pPr>
            <a:r>
              <a:rPr lang="en-US" sz="2500" dirty="0" smtClean="0"/>
              <a:t>--Norman, p. 222</a:t>
            </a:r>
            <a:endParaRPr lang="en-US" sz="2500" dirty="0"/>
          </a:p>
        </p:txBody>
      </p:sp>
      <p:sp>
        <p:nvSpPr>
          <p:cNvPr id="4" name="Slide Number Placeholder 3"/>
          <p:cNvSpPr>
            <a:spLocks noGrp="1"/>
          </p:cNvSpPr>
          <p:nvPr>
            <p:ph type="sldNum" sz="quarter" idx="10"/>
          </p:nvPr>
        </p:nvSpPr>
        <p:spPr/>
        <p:txBody>
          <a:bodyPr/>
          <a:lstStyle/>
          <a:p>
            <a:fld id="{D3612ABD-40C9-418A-A056-70C86155DF51}" type="slidenum">
              <a:rPr lang="en-GB" smtClean="0"/>
              <a:pPr/>
              <a:t>2</a:t>
            </a:fld>
            <a:endParaRPr lang="en-GB"/>
          </a:p>
        </p:txBody>
      </p:sp>
    </p:spTree>
    <p:extLst>
      <p:ext uri="{BB962C8B-B14F-4D97-AF65-F5344CB8AC3E}">
        <p14:creationId xmlns:p14="http://schemas.microsoft.com/office/powerpoint/2010/main" val="2973743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noFill/>
        </p:spPr>
        <p:txBody>
          <a:bodyPr/>
          <a:lstStyle/>
          <a:p>
            <a:fld id="{CF502602-8FB7-4A5F-B4A4-963A4CDAA980}" type="slidenum">
              <a:rPr lang="en-GB" smtClean="0"/>
              <a:pPr/>
              <a:t>20</a:t>
            </a:fld>
            <a:endParaRPr lang="en-GB" smtClean="0"/>
          </a:p>
        </p:txBody>
      </p:sp>
      <p:sp>
        <p:nvSpPr>
          <p:cNvPr id="31747" name="Rectangle 2"/>
          <p:cNvSpPr>
            <a:spLocks noGrp="1" noChangeArrowheads="1"/>
          </p:cNvSpPr>
          <p:nvPr>
            <p:ph type="title"/>
          </p:nvPr>
        </p:nvSpPr>
        <p:spPr/>
        <p:txBody>
          <a:bodyPr/>
          <a:lstStyle/>
          <a:p>
            <a:pPr eaLnBrk="1" hangingPunct="1"/>
            <a:r>
              <a:rPr lang="en-US" sz="3600" dirty="0" smtClean="0"/>
              <a:t>(Ethnographic) Field Techniques</a:t>
            </a:r>
          </a:p>
        </p:txBody>
      </p:sp>
      <p:sp>
        <p:nvSpPr>
          <p:cNvPr id="31748" name="Rectangle 3"/>
          <p:cNvSpPr>
            <a:spLocks noGrp="1" noChangeArrowheads="1"/>
          </p:cNvSpPr>
          <p:nvPr>
            <p:ph type="body" idx="1"/>
          </p:nvPr>
        </p:nvSpPr>
        <p:spPr>
          <a:xfrm>
            <a:off x="120502" y="1571717"/>
            <a:ext cx="5975498" cy="4652962"/>
          </a:xfrm>
        </p:spPr>
        <p:txBody>
          <a:bodyPr/>
          <a:lstStyle/>
          <a:p>
            <a:pPr>
              <a:lnSpc>
                <a:spcPct val="80000"/>
              </a:lnSpc>
              <a:spcBef>
                <a:spcPts val="600"/>
              </a:spcBef>
            </a:pPr>
            <a:r>
              <a:rPr lang="en-GB" sz="2200" dirty="0" smtClean="0"/>
              <a:t>Spend time with stakeholders in their day-to-day environments, observing work as it happens</a:t>
            </a:r>
          </a:p>
          <a:p>
            <a:pPr>
              <a:lnSpc>
                <a:spcPct val="80000"/>
              </a:lnSpc>
              <a:spcBef>
                <a:spcPts val="600"/>
              </a:spcBef>
            </a:pPr>
            <a:r>
              <a:rPr lang="en-GB" sz="2200" dirty="0" smtClean="0"/>
              <a:t>Gain insights into stakeholders’ real life tasks and problems, firmly grounded in context</a:t>
            </a:r>
          </a:p>
          <a:p>
            <a:pPr>
              <a:lnSpc>
                <a:spcPct val="80000"/>
              </a:lnSpc>
              <a:spcBef>
                <a:spcPts val="600"/>
              </a:spcBef>
            </a:pPr>
            <a:r>
              <a:rPr lang="en-GB" sz="2200" dirty="0" smtClean="0"/>
              <a:t>Several ethnographic field techniques can help</a:t>
            </a:r>
          </a:p>
          <a:p>
            <a:pPr lvl="1">
              <a:lnSpc>
                <a:spcPct val="80000"/>
              </a:lnSpc>
              <a:spcBef>
                <a:spcPts val="600"/>
              </a:spcBef>
            </a:pPr>
            <a:r>
              <a:rPr lang="en-GB" sz="2200" dirty="0" smtClean="0"/>
              <a:t>Participant observation </a:t>
            </a:r>
          </a:p>
          <a:p>
            <a:pPr lvl="1">
              <a:lnSpc>
                <a:spcPct val="80000"/>
              </a:lnSpc>
              <a:spcBef>
                <a:spcPts val="600"/>
              </a:spcBef>
            </a:pPr>
            <a:r>
              <a:rPr lang="en-GB" sz="2200" dirty="0" smtClean="0"/>
              <a:t>Audio and videotaping</a:t>
            </a:r>
          </a:p>
          <a:p>
            <a:pPr lvl="1">
              <a:lnSpc>
                <a:spcPct val="80000"/>
              </a:lnSpc>
              <a:spcBef>
                <a:spcPts val="600"/>
              </a:spcBef>
            </a:pPr>
            <a:r>
              <a:rPr lang="en-GB" sz="2200" dirty="0" err="1" smtClean="0"/>
              <a:t>Artifact</a:t>
            </a:r>
            <a:r>
              <a:rPr lang="en-GB" sz="2200" dirty="0" smtClean="0"/>
              <a:t> collection</a:t>
            </a:r>
          </a:p>
          <a:p>
            <a:pPr>
              <a:lnSpc>
                <a:spcPct val="80000"/>
              </a:lnSpc>
              <a:spcBef>
                <a:spcPts val="600"/>
              </a:spcBef>
            </a:pPr>
            <a:r>
              <a:rPr lang="en-GB" sz="2200" dirty="0" smtClean="0"/>
              <a:t>Good for understanding the nature and context of the tasks</a:t>
            </a:r>
          </a:p>
          <a:p>
            <a:pPr>
              <a:lnSpc>
                <a:spcPct val="80000"/>
              </a:lnSpc>
              <a:spcBef>
                <a:spcPts val="600"/>
              </a:spcBef>
            </a:pPr>
            <a:r>
              <a:rPr lang="en-GB" sz="2200" dirty="0" smtClean="0"/>
              <a:t>Requires potentially significant time commitment to conduct study and </a:t>
            </a:r>
            <a:r>
              <a:rPr lang="en-GB" sz="2200" dirty="0" err="1" smtClean="0"/>
              <a:t>analyze</a:t>
            </a:r>
            <a:r>
              <a:rPr lang="en-GB" sz="2200" dirty="0" smtClean="0"/>
              <a:t> data</a:t>
            </a:r>
          </a:p>
        </p:txBody>
      </p:sp>
      <p:pic>
        <p:nvPicPr>
          <p:cNvPr id="1026" name="Picture 2" descr="http://www.stevebromley.com/blog/wp-content/uploads/2011/02/anthropolog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5325" y="2701925"/>
            <a:ext cx="3143250" cy="246697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775325" y="5050458"/>
            <a:ext cx="3216275" cy="646331"/>
          </a:xfrm>
          <a:prstGeom prst="rect">
            <a:avLst/>
          </a:prstGeom>
        </p:spPr>
        <p:txBody>
          <a:bodyPr wrap="square">
            <a:spAutoFit/>
          </a:bodyPr>
          <a:lstStyle/>
          <a:p>
            <a:pPr>
              <a:buNone/>
            </a:pPr>
            <a:r>
              <a:rPr lang="en-US" sz="1200" dirty="0"/>
              <a:t>http://www.stevebromley.com/blog/2011/02/09/ethnography-as-an-application-of-3rd-space-theory/</a:t>
            </a:r>
          </a:p>
        </p:txBody>
      </p:sp>
    </p:spTree>
    <p:extLst>
      <p:ext uri="{BB962C8B-B14F-4D97-AF65-F5344CB8AC3E}">
        <p14:creationId xmlns:p14="http://schemas.microsoft.com/office/powerpoint/2010/main" val="1610280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a:spLocks noGrp="1"/>
          </p:cNvSpPr>
          <p:nvPr>
            <p:ph type="sldNum" sz="quarter" idx="10"/>
          </p:nvPr>
        </p:nvSpPr>
        <p:spPr>
          <a:noFill/>
        </p:spPr>
        <p:txBody>
          <a:bodyPr/>
          <a:lstStyle/>
          <a:p>
            <a:fld id="{8DFE1E58-B98B-4918-925C-D17B369396E2}" type="slidenum">
              <a:rPr lang="en-GB" smtClean="0"/>
              <a:pPr/>
              <a:t>21</a:t>
            </a:fld>
            <a:endParaRPr lang="en-GB" smtClean="0"/>
          </a:p>
        </p:txBody>
      </p:sp>
      <p:sp>
        <p:nvSpPr>
          <p:cNvPr id="32771" name="Rectangle 2"/>
          <p:cNvSpPr>
            <a:spLocks noGrp="1" noChangeArrowheads="1"/>
          </p:cNvSpPr>
          <p:nvPr>
            <p:ph type="title"/>
          </p:nvPr>
        </p:nvSpPr>
        <p:spPr/>
        <p:txBody>
          <a:bodyPr/>
          <a:lstStyle/>
          <a:p>
            <a:pPr eaLnBrk="1" hangingPunct="1"/>
            <a:r>
              <a:rPr lang="en-US" sz="3600" smtClean="0"/>
              <a:t>Tips for Applying Ethnographic Field Techniques</a:t>
            </a:r>
            <a:endParaRPr lang="en-US" sz="2000" smtClean="0"/>
          </a:p>
        </p:txBody>
      </p:sp>
      <p:sp>
        <p:nvSpPr>
          <p:cNvPr id="32772" name="Rectangle 3"/>
          <p:cNvSpPr>
            <a:spLocks noGrp="1" noChangeArrowheads="1"/>
          </p:cNvSpPr>
          <p:nvPr>
            <p:ph type="body" idx="1"/>
          </p:nvPr>
        </p:nvSpPr>
        <p:spPr/>
        <p:txBody>
          <a:bodyPr/>
          <a:lstStyle/>
          <a:p>
            <a:pPr eaLnBrk="1" hangingPunct="1">
              <a:lnSpc>
                <a:spcPct val="90000"/>
              </a:lnSpc>
            </a:pPr>
            <a:r>
              <a:rPr lang="en-US" sz="2400" smtClean="0"/>
              <a:t>Be aware of and open about your biases</a:t>
            </a:r>
          </a:p>
          <a:p>
            <a:pPr eaLnBrk="1" hangingPunct="1">
              <a:lnSpc>
                <a:spcPct val="90000"/>
              </a:lnSpc>
            </a:pPr>
            <a:r>
              <a:rPr lang="en-US" sz="2400" smtClean="0"/>
              <a:t>Don’t take anything for granted</a:t>
            </a:r>
          </a:p>
          <a:p>
            <a:pPr lvl="1" eaLnBrk="1" hangingPunct="1">
              <a:lnSpc>
                <a:spcPct val="90000"/>
              </a:lnSpc>
            </a:pPr>
            <a:r>
              <a:rPr lang="en-US" sz="2000" smtClean="0"/>
              <a:t>Naiveté is an important attribute for an ethnographer</a:t>
            </a:r>
          </a:p>
          <a:p>
            <a:pPr eaLnBrk="1" hangingPunct="1">
              <a:lnSpc>
                <a:spcPct val="90000"/>
              </a:lnSpc>
            </a:pPr>
            <a:r>
              <a:rPr lang="en-US" sz="2400" smtClean="0"/>
              <a:t>Be curious!</a:t>
            </a:r>
          </a:p>
          <a:p>
            <a:pPr lvl="1" eaLnBrk="1" hangingPunct="1">
              <a:lnSpc>
                <a:spcPct val="90000"/>
              </a:lnSpc>
            </a:pPr>
            <a:r>
              <a:rPr lang="en-US" sz="2000" smtClean="0"/>
              <a:t>Render the ordinary extraordinary; ask lots of questions</a:t>
            </a:r>
          </a:p>
          <a:p>
            <a:pPr eaLnBrk="1" hangingPunct="1">
              <a:lnSpc>
                <a:spcPct val="90000"/>
              </a:lnSpc>
            </a:pPr>
            <a:r>
              <a:rPr lang="en-US" sz="2400" smtClean="0"/>
              <a:t>“Be reasonable, courteous, and unthreatening” (Hughes et al., 1993)</a:t>
            </a:r>
          </a:p>
          <a:p>
            <a:pPr eaLnBrk="1" hangingPunct="1">
              <a:lnSpc>
                <a:spcPct val="90000"/>
              </a:lnSpc>
            </a:pPr>
            <a:r>
              <a:rPr lang="en-US" sz="2400" smtClean="0"/>
              <a:t>Be systematic</a:t>
            </a:r>
          </a:p>
          <a:p>
            <a:pPr lvl="1" eaLnBrk="1" hangingPunct="1">
              <a:lnSpc>
                <a:spcPct val="90000"/>
              </a:lnSpc>
            </a:pPr>
            <a:r>
              <a:rPr lang="en-US" sz="2000" smtClean="0"/>
              <a:t>Ethnography isn’t arbitrary!</a:t>
            </a:r>
          </a:p>
          <a:p>
            <a:pPr lvl="1" eaLnBrk="1" hangingPunct="1">
              <a:lnSpc>
                <a:spcPct val="90000"/>
              </a:lnSpc>
            </a:pPr>
            <a:r>
              <a:rPr lang="en-US" sz="2000" smtClean="0"/>
              <a:t>It involves using established research techniques to systematically explore a set of research questions</a:t>
            </a:r>
          </a:p>
        </p:txBody>
      </p:sp>
    </p:spTree>
    <p:extLst>
      <p:ext uri="{BB962C8B-B14F-4D97-AF65-F5344CB8AC3E}">
        <p14:creationId xmlns:p14="http://schemas.microsoft.com/office/powerpoint/2010/main" val="33008667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Researching similar products</a:t>
            </a:r>
            <a:endParaRPr lang="en-US" dirty="0"/>
          </a:p>
        </p:txBody>
      </p:sp>
      <p:sp>
        <p:nvSpPr>
          <p:cNvPr id="3" name="Content Placeholder 2"/>
          <p:cNvSpPr>
            <a:spLocks noGrp="1"/>
          </p:cNvSpPr>
          <p:nvPr>
            <p:ph idx="1"/>
          </p:nvPr>
        </p:nvSpPr>
        <p:spPr>
          <a:xfrm>
            <a:off x="152400" y="1480457"/>
            <a:ext cx="5410200" cy="4652962"/>
          </a:xfrm>
        </p:spPr>
        <p:txBody>
          <a:bodyPr/>
          <a:lstStyle/>
          <a:p>
            <a:r>
              <a:rPr lang="en-US" sz="2400" dirty="0" smtClean="0"/>
              <a:t>What products are similar to the one you are designing?</a:t>
            </a:r>
          </a:p>
          <a:p>
            <a:r>
              <a:rPr lang="en-US" sz="2400" dirty="0" smtClean="0"/>
              <a:t>What features do those products have?</a:t>
            </a:r>
          </a:p>
          <a:p>
            <a:r>
              <a:rPr lang="en-US" sz="2400" dirty="0" smtClean="0"/>
              <a:t>Who are the users?</a:t>
            </a:r>
            <a:endParaRPr lang="en-US" sz="2400" dirty="0"/>
          </a:p>
          <a:p>
            <a:r>
              <a:rPr lang="en-US" sz="2400" dirty="0" smtClean="0"/>
              <a:t>How are the products used?</a:t>
            </a:r>
          </a:p>
          <a:p>
            <a:r>
              <a:rPr lang="en-US" sz="2400" dirty="0" smtClean="0"/>
              <a:t>Are the products well-designed? </a:t>
            </a:r>
          </a:p>
          <a:p>
            <a:r>
              <a:rPr lang="en-US" sz="2400" dirty="0" smtClean="0"/>
              <a:t>Do the products have any missing functionality?</a:t>
            </a:r>
          </a:p>
          <a:p>
            <a:r>
              <a:rPr lang="en-US" sz="2400" dirty="0" smtClean="0"/>
              <a:t>What can you learn from them?</a:t>
            </a:r>
            <a:endParaRPr lang="en-US" sz="2400" dirty="0"/>
          </a:p>
        </p:txBody>
      </p:sp>
      <p:sp>
        <p:nvSpPr>
          <p:cNvPr id="4" name="Slide Number Placeholder 3"/>
          <p:cNvSpPr>
            <a:spLocks noGrp="1"/>
          </p:cNvSpPr>
          <p:nvPr>
            <p:ph type="sldNum" sz="quarter" idx="10"/>
          </p:nvPr>
        </p:nvSpPr>
        <p:spPr/>
        <p:txBody>
          <a:bodyPr/>
          <a:lstStyle/>
          <a:p>
            <a:fld id="{D3612ABD-40C9-418A-A056-70C86155DF51}" type="slidenum">
              <a:rPr lang="en-GB" smtClean="0"/>
              <a:pPr/>
              <a:t>22</a:t>
            </a:fld>
            <a:endParaRPr lang="en-GB"/>
          </a:p>
        </p:txBody>
      </p:sp>
      <p:pic>
        <p:nvPicPr>
          <p:cNvPr id="1026" name="Picture 2" descr="http://assets.ilounge.com/images/uploads/wahoo-blue-hr-monito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2500076"/>
            <a:ext cx="3588204" cy="261372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562600" y="5179114"/>
            <a:ext cx="2743200" cy="646331"/>
          </a:xfrm>
          <a:prstGeom prst="rect">
            <a:avLst/>
          </a:prstGeom>
        </p:spPr>
        <p:txBody>
          <a:bodyPr wrap="square">
            <a:spAutoFit/>
          </a:bodyPr>
          <a:lstStyle/>
          <a:p>
            <a:pPr>
              <a:buNone/>
            </a:pPr>
            <a:r>
              <a:rPr lang="en-US" sz="1200" dirty="0"/>
              <a:t>http://www.amazon.com/Wahoo-Heart-Monitor-iPhone-Android/dp/B006NZH0TU</a:t>
            </a:r>
          </a:p>
        </p:txBody>
      </p:sp>
    </p:spTree>
    <p:extLst>
      <p:ext uri="{BB962C8B-B14F-4D97-AF65-F5344CB8AC3E}">
        <p14:creationId xmlns:p14="http://schemas.microsoft.com/office/powerpoint/2010/main" val="32648204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p:spPr>
        <p:txBody>
          <a:bodyPr/>
          <a:lstStyle/>
          <a:p>
            <a:fld id="{AAAD97B8-057E-4431-80C9-92AC3529DFC2}" type="slidenum">
              <a:rPr lang="en-GB" smtClean="0"/>
              <a:pPr/>
              <a:t>23</a:t>
            </a:fld>
            <a:endParaRPr lang="en-GB" smtClean="0"/>
          </a:p>
        </p:txBody>
      </p:sp>
      <p:sp>
        <p:nvSpPr>
          <p:cNvPr id="34819" name="Rectangle 2"/>
          <p:cNvSpPr>
            <a:spLocks noGrp="1" noChangeArrowheads="1"/>
          </p:cNvSpPr>
          <p:nvPr>
            <p:ph type="title"/>
          </p:nvPr>
        </p:nvSpPr>
        <p:spPr/>
        <p:txBody>
          <a:bodyPr/>
          <a:lstStyle/>
          <a:p>
            <a:pPr eaLnBrk="1" hangingPunct="1"/>
            <a:r>
              <a:rPr lang="en-US" smtClean="0"/>
              <a:t>An Offshoot: Contextual Design</a:t>
            </a:r>
            <a:endParaRPr lang="en-US" sz="2400" smtClean="0"/>
          </a:p>
        </p:txBody>
      </p:sp>
      <p:sp>
        <p:nvSpPr>
          <p:cNvPr id="34820" name="Rectangle 3"/>
          <p:cNvSpPr>
            <a:spLocks noGrp="1" noChangeArrowheads="1"/>
          </p:cNvSpPr>
          <p:nvPr>
            <p:ph type="body" idx="1"/>
          </p:nvPr>
        </p:nvSpPr>
        <p:spPr>
          <a:xfrm>
            <a:off x="152400" y="1524000"/>
            <a:ext cx="5943600" cy="4652963"/>
          </a:xfrm>
        </p:spPr>
        <p:txBody>
          <a:bodyPr/>
          <a:lstStyle/>
          <a:p>
            <a:pPr eaLnBrk="1" hangingPunct="1">
              <a:lnSpc>
                <a:spcPct val="90000"/>
              </a:lnSpc>
            </a:pPr>
            <a:r>
              <a:rPr lang="en-US" sz="2400" dirty="0" smtClean="0"/>
              <a:t>Method for collecting and interpreting fieldwork data, with end-goal of developing software</a:t>
            </a:r>
          </a:p>
          <a:p>
            <a:pPr eaLnBrk="1" hangingPunct="1">
              <a:lnSpc>
                <a:spcPct val="90000"/>
              </a:lnSpc>
            </a:pPr>
            <a:r>
              <a:rPr lang="en-US" sz="2400" dirty="0" smtClean="0"/>
              <a:t>Is widely used in industry</a:t>
            </a:r>
          </a:p>
          <a:p>
            <a:pPr eaLnBrk="1" hangingPunct="1">
              <a:lnSpc>
                <a:spcPct val="90000"/>
              </a:lnSpc>
            </a:pPr>
            <a:r>
              <a:rPr lang="en-US" sz="2400" dirty="0" smtClean="0"/>
              <a:t>Has seven parts</a:t>
            </a:r>
          </a:p>
          <a:p>
            <a:pPr lvl="1" eaLnBrk="1" hangingPunct="1">
              <a:lnSpc>
                <a:spcPct val="90000"/>
              </a:lnSpc>
            </a:pPr>
            <a:r>
              <a:rPr lang="en-US" sz="2400" b="1" dirty="0" smtClean="0"/>
              <a:t>Contextual inquiry</a:t>
            </a:r>
          </a:p>
          <a:p>
            <a:pPr lvl="1" eaLnBrk="1" hangingPunct="1">
              <a:lnSpc>
                <a:spcPct val="90000"/>
              </a:lnSpc>
            </a:pPr>
            <a:r>
              <a:rPr lang="en-US" sz="2400" dirty="0" smtClean="0"/>
              <a:t>Work modeling</a:t>
            </a:r>
          </a:p>
          <a:p>
            <a:pPr lvl="1" eaLnBrk="1" hangingPunct="1">
              <a:lnSpc>
                <a:spcPct val="90000"/>
              </a:lnSpc>
            </a:pPr>
            <a:r>
              <a:rPr lang="en-US" sz="2400" dirty="0" smtClean="0"/>
              <a:t>Consolidation</a:t>
            </a:r>
          </a:p>
          <a:p>
            <a:pPr lvl="1" eaLnBrk="1" hangingPunct="1">
              <a:lnSpc>
                <a:spcPct val="90000"/>
              </a:lnSpc>
            </a:pPr>
            <a:r>
              <a:rPr lang="en-US" sz="2400" dirty="0" smtClean="0"/>
              <a:t>Work redesign</a:t>
            </a:r>
          </a:p>
          <a:p>
            <a:pPr lvl="1" eaLnBrk="1" hangingPunct="1">
              <a:lnSpc>
                <a:spcPct val="90000"/>
              </a:lnSpc>
            </a:pPr>
            <a:r>
              <a:rPr lang="en-US" sz="2400" dirty="0" smtClean="0"/>
              <a:t>User environment design</a:t>
            </a:r>
          </a:p>
          <a:p>
            <a:pPr lvl="1" eaLnBrk="1" hangingPunct="1">
              <a:lnSpc>
                <a:spcPct val="90000"/>
              </a:lnSpc>
            </a:pPr>
            <a:r>
              <a:rPr lang="en-US" sz="2400" dirty="0" smtClean="0"/>
              <a:t>Mockup and test with customers</a:t>
            </a:r>
          </a:p>
          <a:p>
            <a:pPr lvl="1" eaLnBrk="1" hangingPunct="1">
              <a:lnSpc>
                <a:spcPct val="90000"/>
              </a:lnSpc>
            </a:pPr>
            <a:r>
              <a:rPr lang="en-US" sz="2400" dirty="0" smtClean="0"/>
              <a:t>Putting it into practice</a:t>
            </a:r>
          </a:p>
        </p:txBody>
      </p:sp>
      <p:pic>
        <p:nvPicPr>
          <p:cNvPr id="3074" name="Picture 2" descr="http://incontextdesign.com/wp-content/media/cdbook.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7775" y="2590800"/>
            <a:ext cx="2590800" cy="3405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2148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p:cNvSpPr>
            <a:spLocks noGrp="1"/>
          </p:cNvSpPr>
          <p:nvPr>
            <p:ph type="sldNum" sz="quarter" idx="10"/>
          </p:nvPr>
        </p:nvSpPr>
        <p:spPr>
          <a:noFill/>
        </p:spPr>
        <p:txBody>
          <a:bodyPr/>
          <a:lstStyle/>
          <a:p>
            <a:fld id="{C765CA25-519E-40C9-9A24-B8736C74D956}" type="slidenum">
              <a:rPr lang="en-GB" smtClean="0"/>
              <a:pPr/>
              <a:t>24</a:t>
            </a:fld>
            <a:endParaRPr lang="en-GB" smtClean="0"/>
          </a:p>
        </p:txBody>
      </p:sp>
      <p:sp>
        <p:nvSpPr>
          <p:cNvPr id="35843" name="Rectangle 2"/>
          <p:cNvSpPr>
            <a:spLocks noGrp="1" noChangeArrowheads="1"/>
          </p:cNvSpPr>
          <p:nvPr>
            <p:ph type="title"/>
          </p:nvPr>
        </p:nvSpPr>
        <p:spPr/>
        <p:txBody>
          <a:bodyPr/>
          <a:lstStyle/>
          <a:p>
            <a:pPr eaLnBrk="1" hangingPunct="1"/>
            <a:r>
              <a:rPr lang="en-US" dirty="0" smtClean="0"/>
              <a:t>Contextual Inquiry</a:t>
            </a:r>
            <a:endParaRPr lang="en-US" sz="2400" dirty="0" smtClean="0"/>
          </a:p>
        </p:txBody>
      </p:sp>
      <p:sp>
        <p:nvSpPr>
          <p:cNvPr id="35844" name="Rectangle 3"/>
          <p:cNvSpPr>
            <a:spLocks noGrp="1" noChangeArrowheads="1"/>
          </p:cNvSpPr>
          <p:nvPr>
            <p:ph type="body" idx="1"/>
          </p:nvPr>
        </p:nvSpPr>
        <p:spPr>
          <a:xfrm>
            <a:off x="152399" y="1524000"/>
            <a:ext cx="5889171" cy="4652963"/>
          </a:xfrm>
        </p:spPr>
        <p:txBody>
          <a:bodyPr/>
          <a:lstStyle/>
          <a:p>
            <a:pPr eaLnBrk="1" hangingPunct="1">
              <a:lnSpc>
                <a:spcPct val="80000"/>
              </a:lnSpc>
            </a:pPr>
            <a:r>
              <a:rPr lang="en-US" sz="2400" dirty="0" smtClean="0"/>
              <a:t>An in situ</a:t>
            </a:r>
            <a:r>
              <a:rPr lang="en-US" sz="2400" i="1" dirty="0" smtClean="0"/>
              <a:t> </a:t>
            </a:r>
            <a:r>
              <a:rPr lang="en-US" sz="2400" dirty="0" smtClean="0"/>
              <a:t>interview</a:t>
            </a:r>
          </a:p>
          <a:p>
            <a:pPr lvl="1" eaLnBrk="1" hangingPunct="1">
              <a:lnSpc>
                <a:spcPct val="80000"/>
              </a:lnSpc>
            </a:pPr>
            <a:r>
              <a:rPr lang="en-US" sz="2200" dirty="0" smtClean="0"/>
              <a:t>Takes place as participant does activity in natural environment</a:t>
            </a:r>
          </a:p>
          <a:p>
            <a:pPr lvl="1" eaLnBrk="1" hangingPunct="1">
              <a:lnSpc>
                <a:spcPct val="80000"/>
              </a:lnSpc>
            </a:pPr>
            <a:r>
              <a:rPr lang="en-US" sz="2200" dirty="0" smtClean="0"/>
              <a:t>Participant is expert, designer is apprentice</a:t>
            </a:r>
          </a:p>
          <a:p>
            <a:pPr>
              <a:lnSpc>
                <a:spcPct val="80000"/>
              </a:lnSpc>
              <a:spcBef>
                <a:spcPct val="0"/>
              </a:spcBef>
            </a:pPr>
            <a:r>
              <a:rPr lang="en-US" sz="2400" dirty="0" smtClean="0"/>
              <a:t>Four main principles:</a:t>
            </a:r>
          </a:p>
          <a:p>
            <a:pPr lvl="1">
              <a:lnSpc>
                <a:spcPct val="80000"/>
              </a:lnSpc>
              <a:spcBef>
                <a:spcPct val="0"/>
              </a:spcBef>
            </a:pPr>
            <a:r>
              <a:rPr lang="en-US" sz="2200" u="sng" dirty="0" smtClean="0"/>
              <a:t>Context</a:t>
            </a:r>
            <a:r>
              <a:rPr lang="en-US" sz="2200" dirty="0" smtClean="0"/>
              <a:t>: see what happens in context of activity</a:t>
            </a:r>
          </a:p>
          <a:p>
            <a:pPr lvl="1">
              <a:lnSpc>
                <a:spcPct val="80000"/>
              </a:lnSpc>
              <a:spcBef>
                <a:spcPct val="0"/>
              </a:spcBef>
            </a:pPr>
            <a:r>
              <a:rPr lang="en-US" sz="2200" u="sng" dirty="0" smtClean="0"/>
              <a:t>Partnership</a:t>
            </a:r>
            <a:r>
              <a:rPr lang="en-US" sz="2200" dirty="0" smtClean="0"/>
              <a:t>: Participant and designer collaborate; there’s no dominant partner</a:t>
            </a:r>
          </a:p>
          <a:p>
            <a:pPr lvl="1">
              <a:lnSpc>
                <a:spcPct val="80000"/>
              </a:lnSpc>
              <a:spcBef>
                <a:spcPct val="0"/>
              </a:spcBef>
            </a:pPr>
            <a:r>
              <a:rPr lang="en-US" sz="2200" u="sng" dirty="0" smtClean="0"/>
              <a:t>Interpretation</a:t>
            </a:r>
            <a:r>
              <a:rPr lang="en-US" sz="2200" dirty="0" smtClean="0"/>
              <a:t>: observations interpreted by participant and designer together</a:t>
            </a:r>
          </a:p>
          <a:p>
            <a:pPr lvl="1">
              <a:lnSpc>
                <a:spcPct val="80000"/>
              </a:lnSpc>
              <a:spcBef>
                <a:spcPct val="0"/>
              </a:spcBef>
            </a:pPr>
            <a:r>
              <a:rPr lang="en-US" sz="2200" u="sng" dirty="0" smtClean="0"/>
              <a:t>Focus</a:t>
            </a:r>
            <a:r>
              <a:rPr lang="en-US" sz="2200" dirty="0" smtClean="0"/>
              <a:t>: Inquiry is relevant to the design being developed; a “project focus” is established</a:t>
            </a:r>
          </a:p>
          <a:p>
            <a:pPr lvl="1" eaLnBrk="1" hangingPunct="1">
              <a:lnSpc>
                <a:spcPct val="80000"/>
              </a:lnSpc>
            </a:pPr>
            <a:endParaRPr lang="en-US" sz="2000" dirty="0" smtClean="0"/>
          </a:p>
          <a:p>
            <a:pPr lvl="1" eaLnBrk="1" hangingPunct="1">
              <a:lnSpc>
                <a:spcPct val="80000"/>
              </a:lnSpc>
            </a:pPr>
            <a:endParaRPr lang="en-US" sz="1800" dirty="0" smtClean="0"/>
          </a:p>
        </p:txBody>
      </p:sp>
      <p:pic>
        <p:nvPicPr>
          <p:cNvPr id="2050" name="Picture 2" descr="http://www.uxpassion.com/uxp/wp-content/uploads/2014/04/usability_contextual_inquiry-784x6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17293" y="2561174"/>
            <a:ext cx="2968625" cy="257861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041571" y="5067138"/>
            <a:ext cx="2971800" cy="461665"/>
          </a:xfrm>
          <a:prstGeom prst="rect">
            <a:avLst/>
          </a:prstGeom>
        </p:spPr>
        <p:txBody>
          <a:bodyPr wrap="square">
            <a:spAutoFit/>
          </a:bodyPr>
          <a:lstStyle/>
          <a:p>
            <a:pPr>
              <a:buNone/>
            </a:pPr>
            <a:r>
              <a:rPr lang="en-US" sz="1200" dirty="0"/>
              <a:t>http://www.uxpassion.com/blog/usability-contextual-inquiry/</a:t>
            </a:r>
          </a:p>
        </p:txBody>
      </p:sp>
    </p:spTree>
    <p:extLst>
      <p:ext uri="{BB962C8B-B14F-4D97-AF65-F5344CB8AC3E}">
        <p14:creationId xmlns:p14="http://schemas.microsoft.com/office/powerpoint/2010/main" val="5852404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3"/>
          <p:cNvSpPr>
            <a:spLocks noGrp="1"/>
          </p:cNvSpPr>
          <p:nvPr>
            <p:ph type="sldNum" sz="quarter" idx="10"/>
          </p:nvPr>
        </p:nvSpPr>
        <p:spPr>
          <a:noFill/>
        </p:spPr>
        <p:txBody>
          <a:bodyPr/>
          <a:lstStyle/>
          <a:p>
            <a:fld id="{1B2EB7DB-B2BF-410D-B43C-326796FC66AD}" type="slidenum">
              <a:rPr lang="en-GB" smtClean="0"/>
              <a:pPr/>
              <a:t>25</a:t>
            </a:fld>
            <a:endParaRPr lang="en-GB" smtClean="0"/>
          </a:p>
        </p:txBody>
      </p:sp>
      <p:sp>
        <p:nvSpPr>
          <p:cNvPr id="36867" name="Rectangle 2"/>
          <p:cNvSpPr>
            <a:spLocks noGrp="1" noChangeArrowheads="1"/>
          </p:cNvSpPr>
          <p:nvPr>
            <p:ph type="title"/>
          </p:nvPr>
        </p:nvSpPr>
        <p:spPr/>
        <p:txBody>
          <a:bodyPr/>
          <a:lstStyle/>
          <a:p>
            <a:pPr eaLnBrk="1" hangingPunct="1"/>
            <a:r>
              <a:rPr lang="en-US" sz="3600" dirty="0" smtClean="0"/>
              <a:t>Contextual Inquiry is a focused ethnographic field technique</a:t>
            </a:r>
            <a:endParaRPr lang="en-US" sz="2000" dirty="0" smtClean="0"/>
          </a:p>
        </p:txBody>
      </p:sp>
      <p:sp>
        <p:nvSpPr>
          <p:cNvPr id="36868" name="Rectangle 3"/>
          <p:cNvSpPr>
            <a:spLocks noGrp="1" noChangeArrowheads="1"/>
          </p:cNvSpPr>
          <p:nvPr>
            <p:ph type="body" idx="1"/>
          </p:nvPr>
        </p:nvSpPr>
        <p:spPr>
          <a:xfrm>
            <a:off x="152400" y="1524000"/>
            <a:ext cx="8839200" cy="4652963"/>
          </a:xfrm>
        </p:spPr>
        <p:txBody>
          <a:bodyPr/>
          <a:lstStyle/>
          <a:p>
            <a:pPr marL="0" indent="0">
              <a:lnSpc>
                <a:spcPct val="90000"/>
              </a:lnSpc>
              <a:spcBef>
                <a:spcPct val="0"/>
              </a:spcBef>
              <a:buNone/>
            </a:pPr>
            <a:endParaRPr lang="en-US" sz="2800" dirty="0" smtClean="0"/>
          </a:p>
          <a:p>
            <a:pPr>
              <a:lnSpc>
                <a:spcPct val="90000"/>
              </a:lnSpc>
              <a:spcBef>
                <a:spcPct val="0"/>
              </a:spcBef>
            </a:pPr>
            <a:r>
              <a:rPr lang="en-US" sz="2800" dirty="0" smtClean="0"/>
              <a:t>Much shorter (hour(s) vs. months) than traditional field studies (just an hour or two needed)</a:t>
            </a:r>
          </a:p>
          <a:p>
            <a:pPr>
              <a:lnSpc>
                <a:spcPct val="90000"/>
              </a:lnSpc>
              <a:spcBef>
                <a:spcPct val="0"/>
              </a:spcBef>
            </a:pPr>
            <a:r>
              <a:rPr lang="en-US" sz="2800" dirty="0" smtClean="0"/>
              <a:t>More intense and focused than traditional field studies</a:t>
            </a:r>
          </a:p>
          <a:p>
            <a:pPr>
              <a:lnSpc>
                <a:spcPct val="90000"/>
              </a:lnSpc>
              <a:spcBef>
                <a:spcPct val="0"/>
              </a:spcBef>
            </a:pPr>
            <a:r>
              <a:rPr lang="en-US" sz="2800" dirty="0" smtClean="0"/>
              <a:t>Active inquiry, rather than just observation</a:t>
            </a:r>
          </a:p>
          <a:p>
            <a:pPr>
              <a:lnSpc>
                <a:spcPct val="90000"/>
              </a:lnSpc>
              <a:spcBef>
                <a:spcPct val="0"/>
              </a:spcBef>
            </a:pPr>
            <a:r>
              <a:rPr lang="en-US" sz="2800" dirty="0" smtClean="0"/>
              <a:t>Clear focus on technology design</a:t>
            </a:r>
          </a:p>
          <a:p>
            <a:pPr>
              <a:lnSpc>
                <a:spcPct val="90000"/>
              </a:lnSpc>
              <a:spcBef>
                <a:spcPct val="0"/>
              </a:spcBef>
              <a:buFontTx/>
              <a:buNone/>
            </a:pPr>
            <a:endParaRPr lang="en-US" sz="2800" dirty="0" smtClean="0"/>
          </a:p>
          <a:p>
            <a:pPr>
              <a:lnSpc>
                <a:spcPct val="90000"/>
              </a:lnSpc>
              <a:spcBef>
                <a:spcPct val="0"/>
              </a:spcBef>
              <a:buFont typeface="Wingdings" pitchFamily="2" charset="2"/>
              <a:buChar char="à"/>
            </a:pPr>
            <a:r>
              <a:rPr lang="en-US" sz="2800" dirty="0" smtClean="0"/>
              <a:t>A useful technique for obtaining empirical data to inform requirements and design</a:t>
            </a:r>
            <a:endParaRPr lang="en-US" sz="2000" dirty="0" smtClean="0"/>
          </a:p>
          <a:p>
            <a:pPr>
              <a:lnSpc>
                <a:spcPct val="90000"/>
              </a:lnSpc>
              <a:spcBef>
                <a:spcPct val="0"/>
              </a:spcBef>
              <a:buFont typeface="Wingdings" pitchFamily="2" charset="2"/>
              <a:buNone/>
            </a:pPr>
            <a:r>
              <a:rPr lang="en-US" sz="2400" dirty="0" smtClean="0"/>
              <a:t>		</a:t>
            </a:r>
          </a:p>
        </p:txBody>
      </p:sp>
    </p:spTree>
    <p:extLst>
      <p:ext uri="{BB962C8B-B14F-4D97-AF65-F5344CB8AC3E}">
        <p14:creationId xmlns:p14="http://schemas.microsoft.com/office/powerpoint/2010/main" val="39798422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14-Early </a:t>
            </a:r>
            <a:r>
              <a:rPr lang="en-US" dirty="0" smtClean="0"/>
              <a:t>Data Gathering</a:t>
            </a:r>
            <a:endParaRPr lang="en-US" i="1" dirty="0"/>
          </a:p>
        </p:txBody>
      </p:sp>
      <p:sp>
        <p:nvSpPr>
          <p:cNvPr id="3" name="Content Placeholder 2"/>
          <p:cNvSpPr>
            <a:spLocks noGrp="1"/>
          </p:cNvSpPr>
          <p:nvPr>
            <p:ph idx="1"/>
          </p:nvPr>
        </p:nvSpPr>
        <p:spPr>
          <a:xfrm>
            <a:off x="362932" y="1676400"/>
            <a:ext cx="8763000" cy="4876800"/>
          </a:xfrm>
        </p:spPr>
        <p:txBody>
          <a:bodyPr>
            <a:normAutofit/>
          </a:bodyPr>
          <a:lstStyle/>
          <a:p>
            <a:pPr marL="0" indent="0" algn="ctr">
              <a:buNone/>
            </a:pPr>
            <a:r>
              <a:rPr lang="en-US" u="sng" dirty="0" smtClean="0"/>
              <a:t>Key topics/questions for this lecture</a:t>
            </a:r>
          </a:p>
          <a:p>
            <a:pPr marL="744538" indent="-744538">
              <a:buFont typeface="+mj-lt"/>
              <a:buAutoNum type="arabicPeriod"/>
            </a:pPr>
            <a:r>
              <a:rPr lang="en-US" dirty="0" smtClean="0">
                <a:solidFill>
                  <a:schemeClr val="bg1">
                    <a:lumMod val="75000"/>
                  </a:schemeClr>
                </a:solidFill>
              </a:rPr>
              <a:t>UCD: Establishing requirements</a:t>
            </a:r>
          </a:p>
          <a:p>
            <a:pPr marL="744538" indent="-744538">
              <a:buFont typeface="+mj-lt"/>
              <a:buAutoNum type="arabicPeriod"/>
            </a:pPr>
            <a:r>
              <a:rPr lang="en-US" dirty="0" smtClean="0">
                <a:solidFill>
                  <a:schemeClr val="bg1">
                    <a:lumMod val="75000"/>
                  </a:schemeClr>
                </a:solidFill>
              </a:rPr>
              <a:t>Overview of early data gathering methods</a:t>
            </a:r>
          </a:p>
          <a:p>
            <a:pPr marL="744538" indent="-744538">
              <a:buFont typeface="+mj-lt"/>
              <a:buAutoNum type="arabicPeriod"/>
            </a:pPr>
            <a:r>
              <a:rPr lang="en-US" dirty="0" smtClean="0"/>
              <a:t>How to choose among methods</a:t>
            </a:r>
          </a:p>
          <a:p>
            <a:pPr marL="744538" indent="-744538">
              <a:buFont typeface="+mj-lt"/>
              <a:buAutoNum type="arabicPeriod"/>
            </a:pPr>
            <a:r>
              <a:rPr lang="en-US" dirty="0" smtClean="0"/>
              <a:t>How to do a Contextual Inquiry (CI)</a:t>
            </a:r>
          </a:p>
          <a:p>
            <a:pPr marL="0" indent="0">
              <a:buNone/>
            </a:pPr>
            <a:endParaRPr lang="en-US" dirty="0" smtClean="0"/>
          </a:p>
          <a:p>
            <a:pPr marL="744538" indent="-744538">
              <a:buFont typeface="+mj-lt"/>
              <a:buAutoNum type="arabicPeriod"/>
            </a:pPr>
            <a:endParaRPr lang="en-US" dirty="0" smtClean="0"/>
          </a:p>
        </p:txBody>
      </p:sp>
    </p:spTree>
    <p:extLst>
      <p:ext uri="{BB962C8B-B14F-4D97-AF65-F5344CB8AC3E}">
        <p14:creationId xmlns:p14="http://schemas.microsoft.com/office/powerpoint/2010/main" val="25950560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3"/>
          <p:cNvSpPr>
            <a:spLocks noGrp="1"/>
          </p:cNvSpPr>
          <p:nvPr>
            <p:ph type="sldNum" sz="quarter" idx="10"/>
          </p:nvPr>
        </p:nvSpPr>
        <p:spPr>
          <a:noFill/>
        </p:spPr>
        <p:txBody>
          <a:bodyPr/>
          <a:lstStyle/>
          <a:p>
            <a:fld id="{725B6802-4937-496C-8A19-838A5DA2C086}" type="slidenum">
              <a:rPr lang="en-GB" smtClean="0"/>
              <a:pPr/>
              <a:t>27</a:t>
            </a:fld>
            <a:endParaRPr lang="en-GB" smtClean="0"/>
          </a:p>
        </p:txBody>
      </p:sp>
      <p:sp>
        <p:nvSpPr>
          <p:cNvPr id="37891" name="Rectangle 2"/>
          <p:cNvSpPr>
            <a:spLocks noGrp="1" noChangeArrowheads="1"/>
          </p:cNvSpPr>
          <p:nvPr>
            <p:ph type="title"/>
          </p:nvPr>
        </p:nvSpPr>
        <p:spPr/>
        <p:txBody>
          <a:bodyPr/>
          <a:lstStyle/>
          <a:p>
            <a:pPr eaLnBrk="1" hangingPunct="1"/>
            <a:r>
              <a:rPr lang="en-US" dirty="0" smtClean="0"/>
              <a:t>With so </a:t>
            </a:r>
            <a:r>
              <a:rPr lang="en-US" dirty="0"/>
              <a:t>m</a:t>
            </a:r>
            <a:r>
              <a:rPr lang="en-US" dirty="0" smtClean="0"/>
              <a:t>any choices, </a:t>
            </a:r>
            <a:r>
              <a:rPr lang="en-US" dirty="0"/>
              <a:t>h</a:t>
            </a:r>
            <a:r>
              <a:rPr lang="en-US" dirty="0" smtClean="0"/>
              <a:t>ow </a:t>
            </a:r>
            <a:r>
              <a:rPr lang="en-US" dirty="0"/>
              <a:t>c</a:t>
            </a:r>
            <a:r>
              <a:rPr lang="en-US" dirty="0" smtClean="0"/>
              <a:t>an I choose?</a:t>
            </a:r>
          </a:p>
        </p:txBody>
      </p:sp>
      <p:sp>
        <p:nvSpPr>
          <p:cNvPr id="37892" name="Rectangle 3"/>
          <p:cNvSpPr>
            <a:spLocks noGrp="1" noChangeArrowheads="1"/>
          </p:cNvSpPr>
          <p:nvPr>
            <p:ph type="body" idx="1"/>
          </p:nvPr>
        </p:nvSpPr>
        <p:spPr/>
        <p:txBody>
          <a:bodyPr/>
          <a:lstStyle/>
          <a:p>
            <a:pPr eaLnBrk="1" hangingPunct="1"/>
            <a:r>
              <a:rPr lang="en-US" sz="3600" smtClean="0"/>
              <a:t>Techniques differ in two key ways</a:t>
            </a:r>
          </a:p>
          <a:p>
            <a:pPr lvl="1" eaLnBrk="1" hangingPunct="1"/>
            <a:r>
              <a:rPr lang="en-GB" smtClean="0"/>
              <a:t>Amount of time, level of detail and risk associated with the findings</a:t>
            </a:r>
          </a:p>
          <a:p>
            <a:pPr lvl="1" eaLnBrk="1" hangingPunct="1"/>
            <a:r>
              <a:rPr lang="en-GB" smtClean="0"/>
              <a:t>Knowledge the analyst requires</a:t>
            </a:r>
          </a:p>
          <a:p>
            <a:pPr eaLnBrk="1" hangingPunct="1"/>
            <a:r>
              <a:rPr lang="en-GB" sz="3600" smtClean="0"/>
              <a:t>Techniques are complementary</a:t>
            </a:r>
          </a:p>
          <a:p>
            <a:pPr lvl="1" eaLnBrk="1" hangingPunct="1"/>
            <a:r>
              <a:rPr lang="en-US" sz="3200" smtClean="0"/>
              <a:t>Can’t always believe what people </a:t>
            </a:r>
            <a:r>
              <a:rPr lang="en-US" sz="3200" i="1" smtClean="0"/>
              <a:t>say</a:t>
            </a:r>
            <a:r>
              <a:rPr lang="en-US" sz="3200" smtClean="0"/>
              <a:t>, so also observe what they </a:t>
            </a:r>
            <a:r>
              <a:rPr lang="en-US" sz="3200" i="1" smtClean="0"/>
              <a:t>do</a:t>
            </a:r>
            <a:endParaRPr lang="en-US" sz="3200" smtClean="0"/>
          </a:p>
          <a:p>
            <a:pPr lvl="2" eaLnBrk="1" hangingPunct="1">
              <a:buFontTx/>
              <a:buNone/>
            </a:pPr>
            <a:endParaRPr lang="en-US" sz="2800" smtClean="0"/>
          </a:p>
        </p:txBody>
      </p:sp>
    </p:spTree>
    <p:extLst>
      <p:ext uri="{BB962C8B-B14F-4D97-AF65-F5344CB8AC3E}">
        <p14:creationId xmlns:p14="http://schemas.microsoft.com/office/powerpoint/2010/main" val="25448760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p:cNvSpPr>
            <a:spLocks noGrp="1"/>
          </p:cNvSpPr>
          <p:nvPr>
            <p:ph type="sldNum" sz="quarter" idx="10"/>
          </p:nvPr>
        </p:nvSpPr>
        <p:spPr>
          <a:noFill/>
        </p:spPr>
        <p:txBody>
          <a:bodyPr/>
          <a:lstStyle/>
          <a:p>
            <a:fld id="{31A4DE7E-C0DE-4018-B797-802B97B03DE6}" type="slidenum">
              <a:rPr lang="en-GB" smtClean="0"/>
              <a:pPr/>
              <a:t>28</a:t>
            </a:fld>
            <a:endParaRPr lang="en-GB" smtClean="0"/>
          </a:p>
        </p:txBody>
      </p:sp>
      <p:sp>
        <p:nvSpPr>
          <p:cNvPr id="38915" name="Rectangle 2"/>
          <p:cNvSpPr>
            <a:spLocks noGrp="1" noChangeArrowheads="1"/>
          </p:cNvSpPr>
          <p:nvPr>
            <p:ph type="title"/>
          </p:nvPr>
        </p:nvSpPr>
        <p:spPr/>
        <p:txBody>
          <a:bodyPr/>
          <a:lstStyle/>
          <a:p>
            <a:pPr eaLnBrk="1" hangingPunct="1"/>
            <a:r>
              <a:rPr lang="en-US" dirty="0" smtClean="0"/>
              <a:t>Difficulties you may </a:t>
            </a:r>
            <a:r>
              <a:rPr lang="en-US" dirty="0"/>
              <a:t>e</a:t>
            </a:r>
            <a:r>
              <a:rPr lang="en-US" dirty="0" smtClean="0"/>
              <a:t>ncounter </a:t>
            </a:r>
            <a:r>
              <a:rPr lang="en-US" dirty="0"/>
              <a:t>w</a:t>
            </a:r>
            <a:r>
              <a:rPr lang="en-US" dirty="0" smtClean="0"/>
              <a:t>hen gathering data</a:t>
            </a:r>
            <a:endParaRPr lang="en-US" sz="2400" dirty="0" smtClean="0"/>
          </a:p>
        </p:txBody>
      </p:sp>
      <p:sp>
        <p:nvSpPr>
          <p:cNvPr id="38916" name="Rectangle 3"/>
          <p:cNvSpPr>
            <a:spLocks noGrp="1" noChangeArrowheads="1"/>
          </p:cNvSpPr>
          <p:nvPr>
            <p:ph type="body" idx="1"/>
          </p:nvPr>
        </p:nvSpPr>
        <p:spPr/>
        <p:txBody>
          <a:bodyPr/>
          <a:lstStyle/>
          <a:p>
            <a:pPr eaLnBrk="1" hangingPunct="1">
              <a:lnSpc>
                <a:spcPct val="80000"/>
              </a:lnSpc>
            </a:pPr>
            <a:r>
              <a:rPr lang="en-GB" sz="2400" smtClean="0"/>
              <a:t>Identifying and involving broad range of stakeholders: users, managers, developers, customer reps, union reps?</a:t>
            </a:r>
          </a:p>
          <a:p>
            <a:pPr>
              <a:lnSpc>
                <a:spcPct val="80000"/>
              </a:lnSpc>
              <a:spcBef>
                <a:spcPts val="600"/>
              </a:spcBef>
            </a:pPr>
            <a:r>
              <a:rPr lang="en-GB" sz="2400" smtClean="0"/>
              <a:t>Getting ‘real’ users, not managers:</a:t>
            </a:r>
          </a:p>
          <a:p>
            <a:pPr lvl="1">
              <a:lnSpc>
                <a:spcPct val="80000"/>
              </a:lnSpc>
              <a:spcBef>
                <a:spcPts val="600"/>
              </a:spcBef>
            </a:pPr>
            <a:r>
              <a:rPr lang="en-GB" sz="2000" smtClean="0"/>
              <a:t>Traditionally a problem in software engineering, but better now</a:t>
            </a:r>
          </a:p>
          <a:p>
            <a:pPr>
              <a:lnSpc>
                <a:spcPct val="80000"/>
              </a:lnSpc>
              <a:spcBef>
                <a:spcPts val="600"/>
              </a:spcBef>
            </a:pPr>
            <a:r>
              <a:rPr lang="en-GB" sz="2400" smtClean="0"/>
              <a:t>Req'ts management: version control, ownership</a:t>
            </a:r>
          </a:p>
          <a:p>
            <a:pPr>
              <a:lnSpc>
                <a:spcPct val="80000"/>
              </a:lnSpc>
              <a:spcBef>
                <a:spcPts val="600"/>
              </a:spcBef>
            </a:pPr>
            <a:r>
              <a:rPr lang="en-GB" sz="2400" smtClean="0"/>
              <a:t>Communication between parties</a:t>
            </a:r>
          </a:p>
          <a:p>
            <a:pPr lvl="1">
              <a:lnSpc>
                <a:spcPct val="80000"/>
              </a:lnSpc>
              <a:spcBef>
                <a:spcPts val="600"/>
              </a:spcBef>
            </a:pPr>
            <a:r>
              <a:rPr lang="en-GB" sz="2000" smtClean="0"/>
              <a:t>within development team, between users </a:t>
            </a:r>
          </a:p>
          <a:p>
            <a:pPr lvl="1">
              <a:lnSpc>
                <a:spcPct val="80000"/>
              </a:lnSpc>
              <a:spcBef>
                <a:spcPts val="600"/>
              </a:spcBef>
            </a:pPr>
            <a:r>
              <a:rPr lang="en-GB" sz="2000" smtClean="0"/>
              <a:t>different parts of organization use different terminology</a:t>
            </a:r>
          </a:p>
          <a:p>
            <a:pPr>
              <a:lnSpc>
                <a:spcPct val="80000"/>
              </a:lnSpc>
              <a:spcBef>
                <a:spcPts val="600"/>
              </a:spcBef>
            </a:pPr>
            <a:r>
              <a:rPr lang="en-GB" sz="2400" smtClean="0"/>
              <a:t>Domain knowledge distributed and implicit</a:t>
            </a:r>
          </a:p>
          <a:p>
            <a:pPr lvl="1">
              <a:lnSpc>
                <a:spcPct val="80000"/>
              </a:lnSpc>
              <a:spcBef>
                <a:spcPts val="600"/>
              </a:spcBef>
            </a:pPr>
            <a:r>
              <a:rPr lang="en-GB" sz="2000" smtClean="0"/>
              <a:t>difficult to dig up and understand</a:t>
            </a:r>
          </a:p>
          <a:p>
            <a:pPr lvl="1">
              <a:lnSpc>
                <a:spcPct val="80000"/>
              </a:lnSpc>
              <a:spcBef>
                <a:spcPts val="600"/>
              </a:spcBef>
            </a:pPr>
            <a:r>
              <a:rPr lang="en-GB" sz="2000" smtClean="0"/>
              <a:t>knowledge articulation: how do you walk?</a:t>
            </a:r>
          </a:p>
          <a:p>
            <a:pPr>
              <a:lnSpc>
                <a:spcPct val="80000"/>
              </a:lnSpc>
              <a:spcBef>
                <a:spcPts val="600"/>
              </a:spcBef>
            </a:pPr>
            <a:r>
              <a:rPr lang="en-GB" sz="2400" smtClean="0"/>
              <a:t>Availability of key people</a:t>
            </a:r>
            <a:endParaRPr lang="en-US" sz="2400" smtClean="0"/>
          </a:p>
          <a:p>
            <a:pPr lvl="1">
              <a:lnSpc>
                <a:spcPct val="80000"/>
              </a:lnSpc>
              <a:spcBef>
                <a:spcPts val="600"/>
              </a:spcBef>
            </a:pPr>
            <a:endParaRPr lang="en-US" sz="2400" smtClean="0"/>
          </a:p>
          <a:p>
            <a:pPr lvl="1" eaLnBrk="1" hangingPunct="1">
              <a:lnSpc>
                <a:spcPct val="80000"/>
              </a:lnSpc>
            </a:pPr>
            <a:endParaRPr lang="en-US" sz="2000" smtClean="0"/>
          </a:p>
        </p:txBody>
      </p:sp>
    </p:spTree>
    <p:extLst>
      <p:ext uri="{BB962C8B-B14F-4D97-AF65-F5344CB8AC3E}">
        <p14:creationId xmlns:p14="http://schemas.microsoft.com/office/powerpoint/2010/main" val="1768420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noFill/>
        </p:spPr>
        <p:txBody>
          <a:bodyPr/>
          <a:lstStyle/>
          <a:p>
            <a:fld id="{EC80F68C-A405-4041-9443-1462220128CB}" type="slidenum">
              <a:rPr lang="en-GB" smtClean="0"/>
              <a:pPr/>
              <a:t>29</a:t>
            </a:fld>
            <a:endParaRPr lang="en-GB" smtClean="0"/>
          </a:p>
        </p:txBody>
      </p:sp>
      <p:sp>
        <p:nvSpPr>
          <p:cNvPr id="39939" name="Rectangle 2"/>
          <p:cNvSpPr>
            <a:spLocks noGrp="1" noChangeArrowheads="1"/>
          </p:cNvSpPr>
          <p:nvPr>
            <p:ph type="title"/>
          </p:nvPr>
        </p:nvSpPr>
        <p:spPr/>
        <p:txBody>
          <a:bodyPr/>
          <a:lstStyle/>
          <a:p>
            <a:pPr eaLnBrk="1" hangingPunct="1"/>
            <a:r>
              <a:rPr lang="en-US" dirty="0" smtClean="0"/>
              <a:t>Successful data </a:t>
            </a:r>
            <a:r>
              <a:rPr lang="en-US" dirty="0"/>
              <a:t>g</a:t>
            </a:r>
            <a:r>
              <a:rPr lang="en-US" dirty="0" smtClean="0"/>
              <a:t>athering</a:t>
            </a:r>
            <a:endParaRPr lang="en-US" sz="2400" dirty="0" smtClean="0"/>
          </a:p>
        </p:txBody>
      </p:sp>
      <p:sp>
        <p:nvSpPr>
          <p:cNvPr id="39940" name="Rectangle 3"/>
          <p:cNvSpPr>
            <a:spLocks noGrp="1" noChangeArrowheads="1"/>
          </p:cNvSpPr>
          <p:nvPr>
            <p:ph type="body" idx="1"/>
          </p:nvPr>
        </p:nvSpPr>
        <p:spPr/>
        <p:txBody>
          <a:bodyPr/>
          <a:lstStyle/>
          <a:p>
            <a:pPr eaLnBrk="1" hangingPunct="1">
              <a:lnSpc>
                <a:spcPct val="80000"/>
              </a:lnSpc>
            </a:pPr>
            <a:r>
              <a:rPr lang="en-GB" sz="2800" dirty="0" smtClean="0"/>
              <a:t>Focus on identifying the stakeholders’ needs</a:t>
            </a:r>
          </a:p>
          <a:p>
            <a:pPr eaLnBrk="1" hangingPunct="1">
              <a:lnSpc>
                <a:spcPct val="80000"/>
              </a:lnSpc>
            </a:pPr>
            <a:r>
              <a:rPr lang="en-GB" sz="2800" dirty="0" smtClean="0"/>
              <a:t>Involve all the stakeholder groups </a:t>
            </a:r>
          </a:p>
          <a:p>
            <a:pPr eaLnBrk="1" hangingPunct="1">
              <a:lnSpc>
                <a:spcPct val="80000"/>
              </a:lnSpc>
            </a:pPr>
            <a:r>
              <a:rPr lang="en-GB" sz="2800" dirty="0" smtClean="0"/>
              <a:t>Involve more than one representative from each stakeholder group </a:t>
            </a:r>
          </a:p>
          <a:p>
            <a:pPr eaLnBrk="1" hangingPunct="1">
              <a:lnSpc>
                <a:spcPct val="80000"/>
              </a:lnSpc>
            </a:pPr>
            <a:r>
              <a:rPr lang="en-GB" sz="2800" b="1" dirty="0" smtClean="0"/>
              <a:t>Triangulate</a:t>
            </a:r>
            <a:r>
              <a:rPr lang="en-GB" sz="2800" dirty="0" smtClean="0"/>
              <a:t> using a combination of data gathering techniques </a:t>
            </a:r>
          </a:p>
          <a:p>
            <a:pPr eaLnBrk="1" hangingPunct="1">
              <a:lnSpc>
                <a:spcPct val="80000"/>
              </a:lnSpc>
            </a:pPr>
            <a:r>
              <a:rPr lang="en-GB" sz="2800" dirty="0" smtClean="0"/>
              <a:t>Support the process with props such as prototypes and task descriptions</a:t>
            </a:r>
          </a:p>
          <a:p>
            <a:pPr eaLnBrk="1" hangingPunct="1">
              <a:lnSpc>
                <a:spcPct val="80000"/>
              </a:lnSpc>
            </a:pPr>
            <a:r>
              <a:rPr lang="en-GB" sz="2800" dirty="0" smtClean="0"/>
              <a:t>Run a pilot session</a:t>
            </a:r>
          </a:p>
          <a:p>
            <a:pPr eaLnBrk="1" hangingPunct="1">
              <a:lnSpc>
                <a:spcPct val="80000"/>
              </a:lnSpc>
            </a:pPr>
            <a:r>
              <a:rPr lang="en-GB" sz="2800" dirty="0" smtClean="0"/>
              <a:t>Know your </a:t>
            </a:r>
            <a:r>
              <a:rPr lang="en-GB" sz="2800" b="1" dirty="0" smtClean="0"/>
              <a:t>key research questions</a:t>
            </a:r>
            <a:r>
              <a:rPr lang="en-GB" sz="2800" dirty="0" smtClean="0"/>
              <a:t> </a:t>
            </a:r>
          </a:p>
          <a:p>
            <a:pPr eaLnBrk="1" hangingPunct="1">
              <a:lnSpc>
                <a:spcPct val="80000"/>
              </a:lnSpc>
            </a:pPr>
            <a:r>
              <a:rPr lang="en-GB" sz="2800" dirty="0" smtClean="0"/>
              <a:t>Consider carefully how to record the data	</a:t>
            </a:r>
            <a:endParaRPr lang="en-US" sz="2800" dirty="0" smtClean="0"/>
          </a:p>
        </p:txBody>
      </p:sp>
    </p:spTree>
    <p:extLst>
      <p:ext uri="{BB962C8B-B14F-4D97-AF65-F5344CB8AC3E}">
        <p14:creationId xmlns:p14="http://schemas.microsoft.com/office/powerpoint/2010/main" val="3669218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14-Early </a:t>
            </a:r>
            <a:r>
              <a:rPr lang="en-US" dirty="0" smtClean="0"/>
              <a:t>Data Gathering</a:t>
            </a:r>
            <a:endParaRPr lang="en-US" i="1" dirty="0"/>
          </a:p>
        </p:txBody>
      </p:sp>
      <p:sp>
        <p:nvSpPr>
          <p:cNvPr id="3" name="Content Placeholder 2"/>
          <p:cNvSpPr>
            <a:spLocks noGrp="1"/>
          </p:cNvSpPr>
          <p:nvPr>
            <p:ph idx="1"/>
          </p:nvPr>
        </p:nvSpPr>
        <p:spPr>
          <a:xfrm>
            <a:off x="362932" y="1676400"/>
            <a:ext cx="8763000" cy="4876800"/>
          </a:xfrm>
        </p:spPr>
        <p:txBody>
          <a:bodyPr>
            <a:normAutofit/>
          </a:bodyPr>
          <a:lstStyle/>
          <a:p>
            <a:pPr marL="0" indent="0" algn="ctr">
              <a:buNone/>
            </a:pPr>
            <a:r>
              <a:rPr lang="en-US" u="sng" dirty="0" smtClean="0"/>
              <a:t>Key topics/questions for this lecture</a:t>
            </a:r>
          </a:p>
          <a:p>
            <a:pPr marL="744538" indent="-744538">
              <a:buFont typeface="+mj-lt"/>
              <a:buAutoNum type="arabicPeriod"/>
            </a:pPr>
            <a:r>
              <a:rPr lang="en-US" dirty="0" smtClean="0"/>
              <a:t>UCD: Establishing requirements</a:t>
            </a:r>
          </a:p>
          <a:p>
            <a:pPr marL="744538" indent="-744538">
              <a:buFont typeface="+mj-lt"/>
              <a:buAutoNum type="arabicPeriod"/>
            </a:pPr>
            <a:r>
              <a:rPr lang="en-US" dirty="0" smtClean="0"/>
              <a:t>Overview of early data gathering methods</a:t>
            </a:r>
          </a:p>
          <a:p>
            <a:pPr marL="744538" indent="-744538">
              <a:buFont typeface="+mj-lt"/>
              <a:buAutoNum type="arabicPeriod"/>
            </a:pPr>
            <a:r>
              <a:rPr lang="en-US" dirty="0" smtClean="0"/>
              <a:t>How to choose among methods</a:t>
            </a:r>
          </a:p>
          <a:p>
            <a:pPr marL="744538" indent="-744538">
              <a:buFont typeface="+mj-lt"/>
              <a:buAutoNum type="arabicPeriod"/>
            </a:pPr>
            <a:r>
              <a:rPr lang="en-US" dirty="0" smtClean="0"/>
              <a:t>How to do a Contextual Inquiry (CI)</a:t>
            </a:r>
          </a:p>
          <a:p>
            <a:pPr marL="0" indent="0">
              <a:buNone/>
            </a:pPr>
            <a:endParaRPr lang="en-US" dirty="0" smtClean="0"/>
          </a:p>
          <a:p>
            <a:pPr marL="744538" indent="-744538">
              <a:buFont typeface="+mj-lt"/>
              <a:buAutoNum type="arabicPeriod"/>
            </a:pPr>
            <a:endParaRPr lang="en-US" dirty="0" smtClean="0"/>
          </a:p>
        </p:txBody>
      </p:sp>
    </p:spTree>
    <p:extLst>
      <p:ext uri="{BB962C8B-B14F-4D97-AF65-F5344CB8AC3E}">
        <p14:creationId xmlns:p14="http://schemas.microsoft.com/office/powerpoint/2010/main" val="14177235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0"/>
          </p:nvPr>
        </p:nvSpPr>
        <p:spPr>
          <a:noFill/>
        </p:spPr>
        <p:txBody>
          <a:bodyPr/>
          <a:lstStyle/>
          <a:p>
            <a:fld id="{B5F5043C-C0DC-44FD-A80E-8759C7DA76FC}" type="slidenum">
              <a:rPr lang="en-GB" smtClean="0"/>
              <a:pPr/>
              <a:t>30</a:t>
            </a:fld>
            <a:endParaRPr lang="en-GB" smtClean="0"/>
          </a:p>
        </p:txBody>
      </p:sp>
      <p:sp>
        <p:nvSpPr>
          <p:cNvPr id="40963" name="Rectangle 2"/>
          <p:cNvSpPr>
            <a:spLocks noGrp="1" noChangeArrowheads="1"/>
          </p:cNvSpPr>
          <p:nvPr>
            <p:ph type="title"/>
          </p:nvPr>
        </p:nvSpPr>
        <p:spPr/>
        <p:txBody>
          <a:bodyPr/>
          <a:lstStyle/>
          <a:p>
            <a:pPr eaLnBrk="1" hangingPunct="1"/>
            <a:r>
              <a:rPr lang="en-US" dirty="0" smtClean="0"/>
              <a:t>Formulate requirements by interpreting and analyzing </a:t>
            </a:r>
            <a:r>
              <a:rPr lang="en-US" dirty="0"/>
              <a:t>d</a:t>
            </a:r>
            <a:r>
              <a:rPr lang="en-US" dirty="0" smtClean="0"/>
              <a:t>ata</a:t>
            </a:r>
            <a:endParaRPr lang="en-US" sz="2400" dirty="0" smtClean="0"/>
          </a:p>
        </p:txBody>
      </p:sp>
      <p:sp>
        <p:nvSpPr>
          <p:cNvPr id="40964" name="Rectangle 3"/>
          <p:cNvSpPr>
            <a:spLocks noGrp="1" noChangeArrowheads="1"/>
          </p:cNvSpPr>
          <p:nvPr>
            <p:ph type="body" idx="1"/>
          </p:nvPr>
        </p:nvSpPr>
        <p:spPr/>
        <p:txBody>
          <a:bodyPr/>
          <a:lstStyle/>
          <a:p>
            <a:pPr eaLnBrk="1" hangingPunct="1">
              <a:lnSpc>
                <a:spcPct val="90000"/>
              </a:lnSpc>
            </a:pPr>
            <a:r>
              <a:rPr lang="en-GB" sz="2400" smtClean="0"/>
              <a:t>Aims</a:t>
            </a:r>
          </a:p>
          <a:p>
            <a:pPr lvl="1" eaLnBrk="1" hangingPunct="1">
              <a:lnSpc>
                <a:spcPct val="90000"/>
              </a:lnSpc>
            </a:pPr>
            <a:r>
              <a:rPr lang="en-GB" sz="2000" smtClean="0"/>
              <a:t>Identify requirements</a:t>
            </a:r>
          </a:p>
          <a:p>
            <a:pPr lvl="1" eaLnBrk="1" hangingPunct="1">
              <a:lnSpc>
                <a:spcPct val="90000"/>
              </a:lnSpc>
            </a:pPr>
            <a:r>
              <a:rPr lang="en-GB" sz="2000" i="1" smtClean="0"/>
              <a:t>Firmly ground in empirical data</a:t>
            </a:r>
          </a:p>
          <a:p>
            <a:pPr eaLnBrk="1" hangingPunct="1">
              <a:lnSpc>
                <a:spcPct val="90000"/>
              </a:lnSpc>
            </a:pPr>
            <a:r>
              <a:rPr lang="en-GB" sz="2400" smtClean="0"/>
              <a:t>Start soon after data gathering phase</a:t>
            </a:r>
          </a:p>
          <a:p>
            <a:pPr eaLnBrk="1" hangingPunct="1">
              <a:lnSpc>
                <a:spcPct val="90000"/>
              </a:lnSpc>
            </a:pPr>
            <a:r>
              <a:rPr lang="en-US" sz="2400" smtClean="0"/>
              <a:t>Strive for initial interpretation before deeper analysis</a:t>
            </a:r>
          </a:p>
          <a:p>
            <a:pPr eaLnBrk="1" hangingPunct="1">
              <a:lnSpc>
                <a:spcPct val="90000"/>
              </a:lnSpc>
            </a:pPr>
            <a:r>
              <a:rPr lang="en-US" sz="2400" smtClean="0"/>
              <a:t>Different approaches emphasize different elements</a:t>
            </a:r>
          </a:p>
          <a:p>
            <a:pPr lvl="1" eaLnBrk="1" hangingPunct="1">
              <a:lnSpc>
                <a:spcPct val="90000"/>
              </a:lnSpc>
            </a:pPr>
            <a:r>
              <a:rPr lang="en-US" sz="2000" smtClean="0"/>
              <a:t>class diagrams for object-oriented systems, </a:t>
            </a:r>
          </a:p>
          <a:p>
            <a:pPr lvl="1" eaLnBrk="1" hangingPunct="1">
              <a:lnSpc>
                <a:spcPct val="90000"/>
              </a:lnSpc>
            </a:pPr>
            <a:r>
              <a:rPr lang="en-US" sz="2000" smtClean="0"/>
              <a:t>entity-relationship diagrams for data intensive systems</a:t>
            </a:r>
          </a:p>
          <a:p>
            <a:pPr eaLnBrk="1" hangingPunct="1">
              <a:lnSpc>
                <a:spcPct val="90000"/>
              </a:lnSpc>
            </a:pPr>
            <a:r>
              <a:rPr lang="en-GB" sz="2400" smtClean="0"/>
              <a:t>Following table  can help structure requirements descriptions (will use in your projects)</a:t>
            </a:r>
          </a:p>
        </p:txBody>
      </p:sp>
      <p:graphicFrame>
        <p:nvGraphicFramePr>
          <p:cNvPr id="338969" name="Group 25"/>
          <p:cNvGraphicFramePr>
            <a:graphicFrameLocks noGrp="1"/>
          </p:cNvGraphicFramePr>
          <p:nvPr/>
        </p:nvGraphicFramePr>
        <p:xfrm>
          <a:off x="1143000" y="5486400"/>
          <a:ext cx="7086600" cy="640080"/>
        </p:xfrm>
        <a:graphic>
          <a:graphicData uri="http://schemas.openxmlformats.org/drawingml/2006/table">
            <a:tbl>
              <a:tblPr/>
              <a:tblGrid>
                <a:gridCol w="2362200"/>
                <a:gridCol w="2362200"/>
                <a:gridCol w="2362200"/>
              </a:tblGrid>
              <a:tr h="311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rPr>
                        <a:t>Functional Requirement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Empirical Source/</a:t>
                      </a:r>
                      <a:br>
                        <a:rPr kumimoji="0" lang="en-US" sz="1800" b="0" i="0" u="none" strike="noStrike" cap="none" normalizeH="0" baseline="0" smtClean="0">
                          <a:ln>
                            <a:noFill/>
                          </a:ln>
                          <a:solidFill>
                            <a:schemeClr val="tx1"/>
                          </a:solidFill>
                          <a:effectLst/>
                          <a:latin typeface="Verdana" pitchFamily="34" charset="0"/>
                        </a:rPr>
                      </a:br>
                      <a:r>
                        <a:rPr kumimoji="0" lang="en-US" sz="1800" b="0" i="0" u="none" strike="noStrike" cap="none" normalizeH="0" baseline="0" smtClean="0">
                          <a:ln>
                            <a:noFill/>
                          </a:ln>
                          <a:solidFill>
                            <a:schemeClr val="tx1"/>
                          </a:solidFill>
                          <a:effectLst/>
                          <a:latin typeface="Verdana" pitchFamily="34" charset="0"/>
                        </a:rPr>
                        <a:t>Justification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rPr>
                        <a:t>Usability Target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054790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3"/>
          <p:cNvSpPr>
            <a:spLocks noGrp="1"/>
          </p:cNvSpPr>
          <p:nvPr>
            <p:ph type="sldNum" sz="quarter" idx="10"/>
          </p:nvPr>
        </p:nvSpPr>
        <p:spPr>
          <a:noFill/>
        </p:spPr>
        <p:txBody>
          <a:bodyPr/>
          <a:lstStyle/>
          <a:p>
            <a:fld id="{E89D800B-0A0B-43A0-9F63-40428F8490E6}" type="slidenum">
              <a:rPr lang="en-GB" smtClean="0"/>
              <a:pPr/>
              <a:t>31</a:t>
            </a:fld>
            <a:endParaRPr lang="en-GB" smtClean="0"/>
          </a:p>
        </p:txBody>
      </p:sp>
      <p:sp>
        <p:nvSpPr>
          <p:cNvPr id="41987" name="Rectangle 2"/>
          <p:cNvSpPr>
            <a:spLocks noGrp="1" noChangeArrowheads="1"/>
          </p:cNvSpPr>
          <p:nvPr>
            <p:ph type="title"/>
          </p:nvPr>
        </p:nvSpPr>
        <p:spPr/>
        <p:txBody>
          <a:bodyPr/>
          <a:lstStyle/>
          <a:p>
            <a:pPr eaLnBrk="1" hangingPunct="1"/>
            <a:r>
              <a:rPr lang="en-US" dirty="0" smtClean="0"/>
              <a:t>For Discussion…</a:t>
            </a:r>
          </a:p>
        </p:txBody>
      </p:sp>
      <p:sp>
        <p:nvSpPr>
          <p:cNvPr id="41988" name="Rectangle 3"/>
          <p:cNvSpPr>
            <a:spLocks noGrp="1" noChangeArrowheads="1"/>
          </p:cNvSpPr>
          <p:nvPr>
            <p:ph type="body" idx="1"/>
          </p:nvPr>
        </p:nvSpPr>
        <p:spPr/>
        <p:txBody>
          <a:bodyPr/>
          <a:lstStyle/>
          <a:p>
            <a:pPr marL="0" indent="0" eaLnBrk="1" hangingPunct="1">
              <a:buNone/>
            </a:pPr>
            <a:r>
              <a:rPr lang="en-US" dirty="0" smtClean="0"/>
              <a:t>What kinds of data gathering techniques would be appropriate in the following situations, and how would you use them? Assume that you are at the beginning of the development process and have sufficient time and resources to use any of the techniques.</a:t>
            </a:r>
          </a:p>
        </p:txBody>
      </p:sp>
    </p:spTree>
    <p:extLst>
      <p:ext uri="{BB962C8B-B14F-4D97-AF65-F5344CB8AC3E}">
        <p14:creationId xmlns:p14="http://schemas.microsoft.com/office/powerpoint/2010/main" val="8294584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p:cNvSpPr>
            <a:spLocks noGrp="1"/>
          </p:cNvSpPr>
          <p:nvPr>
            <p:ph type="sldNum" sz="quarter" idx="10"/>
          </p:nvPr>
        </p:nvSpPr>
        <p:spPr>
          <a:noFill/>
        </p:spPr>
        <p:txBody>
          <a:bodyPr/>
          <a:lstStyle/>
          <a:p>
            <a:fld id="{B2218273-C33A-4042-8ED7-0D32E20A4068}" type="slidenum">
              <a:rPr lang="en-GB" smtClean="0"/>
              <a:pPr/>
              <a:t>32</a:t>
            </a:fld>
            <a:endParaRPr lang="en-GB" smtClean="0"/>
          </a:p>
        </p:txBody>
      </p:sp>
      <p:sp>
        <p:nvSpPr>
          <p:cNvPr id="43011" name="Rectangle 2"/>
          <p:cNvSpPr>
            <a:spLocks noGrp="1" noChangeArrowheads="1"/>
          </p:cNvSpPr>
          <p:nvPr>
            <p:ph type="title"/>
          </p:nvPr>
        </p:nvSpPr>
        <p:spPr/>
        <p:txBody>
          <a:bodyPr/>
          <a:lstStyle/>
          <a:p>
            <a:pPr eaLnBrk="1" hangingPunct="1"/>
            <a:r>
              <a:rPr lang="en-US" dirty="0" smtClean="0"/>
              <a:t>Situation A</a:t>
            </a:r>
            <a:br>
              <a:rPr lang="en-US" dirty="0" smtClean="0"/>
            </a:br>
            <a:r>
              <a:rPr lang="en-US" sz="3200" dirty="0" smtClean="0"/>
              <a:t>(Select </a:t>
            </a:r>
            <a:r>
              <a:rPr lang="en-US" sz="3200" i="1" dirty="0" smtClean="0"/>
              <a:t>primary </a:t>
            </a:r>
            <a:r>
              <a:rPr lang="en-US" sz="3200" dirty="0" smtClean="0"/>
              <a:t>method you would use)</a:t>
            </a:r>
          </a:p>
        </p:txBody>
      </p:sp>
      <p:sp>
        <p:nvSpPr>
          <p:cNvPr id="43012" name="Rectangle 3"/>
          <p:cNvSpPr>
            <a:spLocks noGrp="1" noChangeArrowheads="1"/>
          </p:cNvSpPr>
          <p:nvPr>
            <p:ph type="body" idx="1"/>
          </p:nvPr>
        </p:nvSpPr>
        <p:spPr/>
        <p:txBody>
          <a:bodyPr/>
          <a:lstStyle/>
          <a:p>
            <a:pPr eaLnBrk="1" hangingPunct="1">
              <a:buFontTx/>
              <a:buNone/>
            </a:pPr>
            <a:r>
              <a:rPr lang="en-US" dirty="0" smtClean="0"/>
              <a:t>	</a:t>
            </a:r>
            <a:r>
              <a:rPr lang="en-US" sz="2800" dirty="0" smtClean="0"/>
              <a:t>You are developing a new software system to support a small accountant’s office. There is a system running already with which the users are reasonably happy, but it is looking dated and needs upgrading</a:t>
            </a:r>
          </a:p>
          <a:p>
            <a:pPr eaLnBrk="1" hangingPunct="1">
              <a:buFontTx/>
              <a:buNone/>
            </a:pPr>
            <a:endParaRPr lang="en-US" sz="2800" dirty="0"/>
          </a:p>
          <a:p>
            <a:pPr marL="514350" indent="-514350" eaLnBrk="1" hangingPunct="1">
              <a:buFontTx/>
              <a:buAutoNum type="alphaUcPeriod"/>
            </a:pPr>
            <a:r>
              <a:rPr lang="en-US" sz="2800" dirty="0" smtClean="0"/>
              <a:t>Questionnaire</a:t>
            </a:r>
          </a:p>
          <a:p>
            <a:pPr marL="514350" indent="-514350" eaLnBrk="1" hangingPunct="1">
              <a:buFontTx/>
              <a:buAutoNum type="alphaUcPeriod"/>
            </a:pPr>
            <a:r>
              <a:rPr lang="en-US" sz="2800" dirty="0" smtClean="0"/>
              <a:t>Interview</a:t>
            </a:r>
          </a:p>
          <a:p>
            <a:pPr marL="514350" indent="-514350" eaLnBrk="1" hangingPunct="1">
              <a:buFontTx/>
              <a:buAutoNum type="alphaUcPeriod"/>
            </a:pPr>
            <a:r>
              <a:rPr lang="en-US" sz="2800" dirty="0" smtClean="0"/>
              <a:t>Contextual Inquiry</a:t>
            </a:r>
          </a:p>
        </p:txBody>
      </p:sp>
    </p:spTree>
    <p:extLst>
      <p:ext uri="{BB962C8B-B14F-4D97-AF65-F5344CB8AC3E}">
        <p14:creationId xmlns:p14="http://schemas.microsoft.com/office/powerpoint/2010/main" val="35398699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3"/>
          <p:cNvSpPr>
            <a:spLocks noGrp="1"/>
          </p:cNvSpPr>
          <p:nvPr>
            <p:ph type="sldNum" sz="quarter" idx="10"/>
          </p:nvPr>
        </p:nvSpPr>
        <p:spPr>
          <a:noFill/>
        </p:spPr>
        <p:txBody>
          <a:bodyPr/>
          <a:lstStyle/>
          <a:p>
            <a:fld id="{242B73D7-A9C8-4FE5-94A2-D6C147CA3EF6}" type="slidenum">
              <a:rPr lang="en-GB" smtClean="0"/>
              <a:pPr/>
              <a:t>33</a:t>
            </a:fld>
            <a:endParaRPr lang="en-GB" smtClean="0"/>
          </a:p>
        </p:txBody>
      </p:sp>
      <p:sp>
        <p:nvSpPr>
          <p:cNvPr id="44035" name="Rectangle 2"/>
          <p:cNvSpPr>
            <a:spLocks noGrp="1" noChangeArrowheads="1"/>
          </p:cNvSpPr>
          <p:nvPr>
            <p:ph type="title"/>
          </p:nvPr>
        </p:nvSpPr>
        <p:spPr/>
        <p:txBody>
          <a:bodyPr/>
          <a:lstStyle/>
          <a:p>
            <a:pPr eaLnBrk="1" hangingPunct="1"/>
            <a:r>
              <a:rPr lang="en-US" dirty="0" smtClean="0"/>
              <a:t>Situation </a:t>
            </a:r>
            <a:r>
              <a:rPr lang="en-US" dirty="0"/>
              <a:t>B</a:t>
            </a:r>
            <a:br>
              <a:rPr lang="en-US" dirty="0"/>
            </a:br>
            <a:r>
              <a:rPr lang="en-US" sz="3200" dirty="0"/>
              <a:t>(Select </a:t>
            </a:r>
            <a:r>
              <a:rPr lang="en-US" sz="3200" i="1" dirty="0"/>
              <a:t>primary </a:t>
            </a:r>
            <a:r>
              <a:rPr lang="en-US" sz="3200" dirty="0"/>
              <a:t>method you would use)</a:t>
            </a:r>
            <a:endParaRPr lang="en-US" sz="3200" dirty="0" smtClean="0"/>
          </a:p>
        </p:txBody>
      </p:sp>
      <p:sp>
        <p:nvSpPr>
          <p:cNvPr id="44036" name="Rectangle 3"/>
          <p:cNvSpPr>
            <a:spLocks noGrp="1" noChangeArrowheads="1"/>
          </p:cNvSpPr>
          <p:nvPr>
            <p:ph type="body" idx="1"/>
          </p:nvPr>
        </p:nvSpPr>
        <p:spPr>
          <a:xfrm>
            <a:off x="209014" y="1473530"/>
            <a:ext cx="8839200" cy="4652962"/>
          </a:xfrm>
        </p:spPr>
        <p:txBody>
          <a:bodyPr/>
          <a:lstStyle/>
          <a:p>
            <a:pPr marL="0" indent="0" eaLnBrk="1" hangingPunct="1">
              <a:lnSpc>
                <a:spcPct val="90000"/>
              </a:lnSpc>
              <a:buNone/>
            </a:pPr>
            <a:r>
              <a:rPr lang="en-US" sz="2800" dirty="0" smtClean="0"/>
              <a:t>You are looking to develop an innovative device for diabetes patients to help them record and monitor their blood sugar levels. There are some products already on the market, but they tend to be large and unwieldy. Many diabetes patients rely on manual recording and monitoring methods involving a needle, some chemicals, and a written scale.</a:t>
            </a:r>
          </a:p>
          <a:p>
            <a:pPr marL="0" indent="0" eaLnBrk="1" hangingPunct="1">
              <a:lnSpc>
                <a:spcPct val="90000"/>
              </a:lnSpc>
              <a:buNone/>
            </a:pPr>
            <a:endParaRPr lang="en-US" sz="2800" dirty="0"/>
          </a:p>
          <a:p>
            <a:pPr marL="514350" indent="-514350" eaLnBrk="1" hangingPunct="1">
              <a:lnSpc>
                <a:spcPct val="90000"/>
              </a:lnSpc>
              <a:buAutoNum type="alphaUcPeriod"/>
            </a:pPr>
            <a:r>
              <a:rPr lang="en-US" sz="2800" dirty="0" smtClean="0"/>
              <a:t>Questionnaire</a:t>
            </a:r>
          </a:p>
          <a:p>
            <a:pPr marL="514350" indent="-514350" eaLnBrk="1" hangingPunct="1">
              <a:lnSpc>
                <a:spcPct val="90000"/>
              </a:lnSpc>
              <a:buAutoNum type="alphaUcPeriod"/>
            </a:pPr>
            <a:r>
              <a:rPr lang="en-US" sz="2800" dirty="0" smtClean="0"/>
              <a:t>Contextual inquiry</a:t>
            </a:r>
          </a:p>
          <a:p>
            <a:pPr marL="514350" indent="-514350" eaLnBrk="1" hangingPunct="1">
              <a:lnSpc>
                <a:spcPct val="90000"/>
              </a:lnSpc>
              <a:buAutoNum type="alphaUcPeriod"/>
            </a:pPr>
            <a:r>
              <a:rPr lang="en-US" sz="2800" dirty="0" smtClean="0"/>
              <a:t>Focus group</a:t>
            </a:r>
          </a:p>
        </p:txBody>
      </p:sp>
    </p:spTree>
    <p:extLst>
      <p:ext uri="{BB962C8B-B14F-4D97-AF65-F5344CB8AC3E}">
        <p14:creationId xmlns:p14="http://schemas.microsoft.com/office/powerpoint/2010/main" val="7623037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14-Early </a:t>
            </a:r>
            <a:r>
              <a:rPr lang="en-US" dirty="0" smtClean="0"/>
              <a:t>Data Gathering</a:t>
            </a:r>
            <a:endParaRPr lang="en-US" i="1" dirty="0"/>
          </a:p>
        </p:txBody>
      </p:sp>
      <p:sp>
        <p:nvSpPr>
          <p:cNvPr id="3" name="Content Placeholder 2"/>
          <p:cNvSpPr>
            <a:spLocks noGrp="1"/>
          </p:cNvSpPr>
          <p:nvPr>
            <p:ph idx="1"/>
          </p:nvPr>
        </p:nvSpPr>
        <p:spPr>
          <a:xfrm>
            <a:off x="362932" y="1676400"/>
            <a:ext cx="8763000" cy="4876800"/>
          </a:xfrm>
        </p:spPr>
        <p:txBody>
          <a:bodyPr>
            <a:normAutofit/>
          </a:bodyPr>
          <a:lstStyle/>
          <a:p>
            <a:pPr marL="0" indent="0" algn="ctr">
              <a:buNone/>
            </a:pPr>
            <a:r>
              <a:rPr lang="en-US" u="sng" dirty="0" smtClean="0"/>
              <a:t>Key topics/questions for this lecture</a:t>
            </a:r>
          </a:p>
          <a:p>
            <a:pPr marL="744538" indent="-744538">
              <a:buFont typeface="+mj-lt"/>
              <a:buAutoNum type="arabicPeriod"/>
            </a:pPr>
            <a:r>
              <a:rPr lang="en-US" dirty="0" smtClean="0">
                <a:solidFill>
                  <a:schemeClr val="bg1">
                    <a:lumMod val="75000"/>
                  </a:schemeClr>
                </a:solidFill>
              </a:rPr>
              <a:t>UCD: Establishing requirements</a:t>
            </a:r>
          </a:p>
          <a:p>
            <a:pPr marL="744538" indent="-744538">
              <a:buFont typeface="+mj-lt"/>
              <a:buAutoNum type="arabicPeriod"/>
            </a:pPr>
            <a:r>
              <a:rPr lang="en-US" dirty="0" smtClean="0">
                <a:solidFill>
                  <a:schemeClr val="bg1">
                    <a:lumMod val="75000"/>
                  </a:schemeClr>
                </a:solidFill>
              </a:rPr>
              <a:t>Overview of early data gathering methods</a:t>
            </a:r>
          </a:p>
          <a:p>
            <a:pPr marL="744538" indent="-744538">
              <a:buFont typeface="+mj-lt"/>
              <a:buAutoNum type="arabicPeriod"/>
            </a:pPr>
            <a:r>
              <a:rPr lang="en-US" dirty="0" smtClean="0">
                <a:solidFill>
                  <a:schemeClr val="bg1">
                    <a:lumMod val="75000"/>
                  </a:schemeClr>
                </a:solidFill>
              </a:rPr>
              <a:t>How to choose among methods</a:t>
            </a:r>
          </a:p>
          <a:p>
            <a:pPr marL="744538" indent="-744538">
              <a:buFont typeface="+mj-lt"/>
              <a:buAutoNum type="arabicPeriod"/>
            </a:pPr>
            <a:r>
              <a:rPr lang="en-US" dirty="0" smtClean="0"/>
              <a:t>How to do a Contextual Inquiry (CI)</a:t>
            </a:r>
          </a:p>
          <a:p>
            <a:pPr marL="0" indent="0">
              <a:buNone/>
            </a:pPr>
            <a:endParaRPr lang="en-US" dirty="0" smtClean="0"/>
          </a:p>
          <a:p>
            <a:pPr marL="744538" indent="-744538">
              <a:buFont typeface="+mj-lt"/>
              <a:buAutoNum type="arabicPeriod"/>
            </a:pPr>
            <a:endParaRPr lang="en-US" dirty="0" smtClean="0"/>
          </a:p>
        </p:txBody>
      </p:sp>
    </p:spTree>
    <p:extLst>
      <p:ext uri="{BB962C8B-B14F-4D97-AF65-F5344CB8AC3E}">
        <p14:creationId xmlns:p14="http://schemas.microsoft.com/office/powerpoint/2010/main" val="19439068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8991600" cy="1265238"/>
          </a:xfrm>
        </p:spPr>
        <p:txBody>
          <a:bodyPr>
            <a:noAutofit/>
          </a:bodyPr>
          <a:lstStyle/>
          <a:p>
            <a:r>
              <a:rPr lang="en-US" sz="3600" dirty="0" smtClean="0"/>
              <a:t>Example design project:</a:t>
            </a:r>
            <a:br>
              <a:rPr lang="en-US" sz="3600" dirty="0" smtClean="0"/>
            </a:br>
            <a:r>
              <a:rPr lang="en-US" sz="3600" dirty="0" smtClean="0"/>
              <a:t>Speedgolf App</a:t>
            </a:r>
            <a:endParaRPr lang="en-US" sz="3600"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620246" y="3479542"/>
            <a:ext cx="2310949" cy="2895600"/>
          </a:xfrm>
        </p:spPr>
      </p:pic>
      <p:pic>
        <p:nvPicPr>
          <p:cNvPr id="5" name="Picture 4"/>
          <p:cNvPicPr>
            <a:picLocks noChangeAspect="1"/>
          </p:cNvPicPr>
          <p:nvPr/>
        </p:nvPicPr>
        <p:blipFill>
          <a:blip r:embed="rId3"/>
          <a:stretch>
            <a:fillRect/>
          </a:stretch>
        </p:blipFill>
        <p:spPr>
          <a:xfrm>
            <a:off x="6620246" y="1802606"/>
            <a:ext cx="2076450" cy="1409700"/>
          </a:xfrm>
          <a:prstGeom prst="rect">
            <a:avLst/>
          </a:prstGeom>
        </p:spPr>
      </p:pic>
      <p:sp>
        <p:nvSpPr>
          <p:cNvPr id="7" name="Content Placeholder 2"/>
          <p:cNvSpPr txBox="1">
            <a:spLocks/>
          </p:cNvSpPr>
          <p:nvPr/>
        </p:nvSpPr>
        <p:spPr>
          <a:xfrm>
            <a:off x="457200" y="1600200"/>
            <a:ext cx="5867400" cy="41148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en-US" dirty="0" smtClean="0"/>
              <a:t>Golf at speed!</a:t>
            </a:r>
          </a:p>
          <a:p>
            <a:pPr fontAlgn="auto">
              <a:spcAft>
                <a:spcPts val="0"/>
              </a:spcAft>
            </a:pPr>
            <a:r>
              <a:rPr lang="en-US" dirty="0" err="1" smtClean="0"/>
              <a:t>Speedgolf</a:t>
            </a:r>
            <a:r>
              <a:rPr lang="en-US" dirty="0" smtClean="0"/>
              <a:t> score = golf strokes + minutes (par = 72 + 54 = 126)</a:t>
            </a:r>
          </a:p>
          <a:p>
            <a:pPr fontAlgn="auto">
              <a:spcAft>
                <a:spcPts val="0"/>
              </a:spcAft>
            </a:pPr>
            <a:r>
              <a:rPr lang="en-US" dirty="0" smtClean="0"/>
              <a:t>Difficult to track score and hole-by-hole time because it moves so fast!</a:t>
            </a:r>
            <a:endParaRPr lang="en-US" dirty="0"/>
          </a:p>
          <a:p>
            <a:pPr fontAlgn="auto">
              <a:spcAft>
                <a:spcPts val="0"/>
              </a:spcAft>
            </a:pPr>
            <a:r>
              <a:rPr lang="en-US" dirty="0" err="1" smtClean="0"/>
              <a:t>Speedgolf</a:t>
            </a:r>
            <a:r>
              <a:rPr lang="en-US" dirty="0" smtClean="0"/>
              <a:t> scorecard:</a:t>
            </a:r>
          </a:p>
        </p:txBody>
      </p:sp>
      <p:graphicFrame>
        <p:nvGraphicFramePr>
          <p:cNvPr id="8" name="Table 7"/>
          <p:cNvGraphicFramePr>
            <a:graphicFrameLocks noGrp="1"/>
          </p:cNvGraphicFramePr>
          <p:nvPr>
            <p:extLst/>
          </p:nvPr>
        </p:nvGraphicFramePr>
        <p:xfrm>
          <a:off x="838200" y="5547042"/>
          <a:ext cx="5486400" cy="701040"/>
        </p:xfrm>
        <a:graphic>
          <a:graphicData uri="http://schemas.openxmlformats.org/drawingml/2006/table">
            <a:tbl>
              <a:tblPr firstRow="1" bandRow="1">
                <a:tableStyleId>{9D7B26C5-4107-4FEC-AEDC-1716B250A1EF}</a:tableStyleId>
              </a:tblPr>
              <a:tblGrid>
                <a:gridCol w="1390918"/>
                <a:gridCol w="540913"/>
                <a:gridCol w="769167"/>
                <a:gridCol w="312658"/>
                <a:gridCol w="1101145"/>
                <a:gridCol w="457200"/>
                <a:gridCol w="914399"/>
              </a:tblGrid>
              <a:tr h="252393">
                <a:tc>
                  <a:txBody>
                    <a:bodyPr/>
                    <a:lstStyle/>
                    <a:p>
                      <a:endParaRPr lang="en-US" dirty="0"/>
                    </a:p>
                  </a:txBody>
                  <a:tcPr/>
                </a:tc>
                <a:tc gridSpan="2">
                  <a:txBody>
                    <a:bodyPr/>
                    <a:lstStyle/>
                    <a:p>
                      <a:r>
                        <a:rPr lang="en-US" dirty="0" smtClean="0"/>
                        <a:t>1</a:t>
                      </a:r>
                      <a:endParaRPr lang="en-US" dirty="0"/>
                    </a:p>
                  </a:txBody>
                  <a:tcPr/>
                </a:tc>
                <a:tc hMerge="1">
                  <a:txBody>
                    <a:bodyPr/>
                    <a:lstStyle/>
                    <a:p>
                      <a:endParaRPr lang="en-US"/>
                    </a:p>
                  </a:txBody>
                  <a:tcPr/>
                </a:tc>
                <a:tc gridSpan="2">
                  <a:txBody>
                    <a:bodyPr/>
                    <a:lstStyle/>
                    <a:p>
                      <a:r>
                        <a:rPr lang="en-US" dirty="0" smtClean="0"/>
                        <a:t>2</a:t>
                      </a:r>
                      <a:endParaRPr lang="en-US" dirty="0"/>
                    </a:p>
                  </a:txBody>
                  <a:tcPr/>
                </a:tc>
                <a:tc hMerge="1">
                  <a:txBody>
                    <a:bodyPr/>
                    <a:lstStyle/>
                    <a:p>
                      <a:endParaRPr lang="en-US"/>
                    </a:p>
                  </a:txBody>
                  <a:tcPr/>
                </a:tc>
                <a:tc gridSpan="2">
                  <a:txBody>
                    <a:bodyPr/>
                    <a:lstStyle/>
                    <a:p>
                      <a:r>
                        <a:rPr lang="en-US" dirty="0" smtClean="0"/>
                        <a:t>3</a:t>
                      </a:r>
                      <a:endParaRPr lang="en-US" dirty="0"/>
                    </a:p>
                  </a:txBody>
                  <a:tcPr/>
                </a:tc>
                <a:tc hMerge="1">
                  <a:txBody>
                    <a:bodyPr/>
                    <a:lstStyle/>
                    <a:p>
                      <a:endParaRPr lang="en-US"/>
                    </a:p>
                  </a:txBody>
                  <a:tcPr/>
                </a:tc>
              </a:tr>
              <a:tr h="243840">
                <a:tc>
                  <a:txBody>
                    <a:bodyPr/>
                    <a:lstStyle/>
                    <a:p>
                      <a:r>
                        <a:rPr lang="en-US" sz="1600" dirty="0" smtClean="0"/>
                        <a:t>Rob Hogan</a:t>
                      </a:r>
                      <a:endParaRPr lang="en-US" sz="1600" dirty="0"/>
                    </a:p>
                  </a:txBody>
                  <a:tcPr/>
                </a:tc>
                <a:tc>
                  <a:txBody>
                    <a:bodyPr/>
                    <a:lstStyle/>
                    <a:p>
                      <a:r>
                        <a:rPr lang="en-US" sz="1600" dirty="0" smtClean="0"/>
                        <a:t>4</a:t>
                      </a:r>
                      <a:endParaRPr lang="en-US" sz="1600" dirty="0"/>
                    </a:p>
                  </a:txBody>
                  <a:tcPr/>
                </a:tc>
                <a:tc>
                  <a:txBody>
                    <a:bodyPr/>
                    <a:lstStyle/>
                    <a:p>
                      <a:r>
                        <a:rPr lang="en-US" sz="1600" dirty="0" smtClean="0"/>
                        <a:t>1:44</a:t>
                      </a:r>
                      <a:endParaRPr lang="en-US" sz="1600" dirty="0"/>
                    </a:p>
                  </a:txBody>
                  <a:tcPr/>
                </a:tc>
                <a:tc>
                  <a:txBody>
                    <a:bodyPr/>
                    <a:lstStyle/>
                    <a:p>
                      <a:r>
                        <a:rPr lang="en-US" sz="1600" dirty="0" smtClean="0"/>
                        <a:t>3</a:t>
                      </a:r>
                      <a:endParaRPr lang="en-US" sz="1600" dirty="0"/>
                    </a:p>
                  </a:txBody>
                  <a:tcPr/>
                </a:tc>
                <a:tc>
                  <a:txBody>
                    <a:bodyPr/>
                    <a:lstStyle/>
                    <a:p>
                      <a:r>
                        <a:rPr lang="en-US" sz="1600" dirty="0" smtClean="0"/>
                        <a:t>1:21</a:t>
                      </a:r>
                      <a:endParaRPr lang="en-US" sz="1600" dirty="0"/>
                    </a:p>
                  </a:txBody>
                  <a:tcPr/>
                </a:tc>
                <a:tc>
                  <a:txBody>
                    <a:bodyPr/>
                    <a:lstStyle/>
                    <a:p>
                      <a:r>
                        <a:rPr lang="en-US" sz="1600" dirty="0" smtClean="0"/>
                        <a:t>4</a:t>
                      </a:r>
                      <a:endParaRPr lang="en-US" sz="1600" dirty="0"/>
                    </a:p>
                  </a:txBody>
                  <a:tcPr/>
                </a:tc>
                <a:tc>
                  <a:txBody>
                    <a:bodyPr/>
                    <a:lstStyle/>
                    <a:p>
                      <a:r>
                        <a:rPr lang="en-US" sz="1600" dirty="0" smtClean="0"/>
                        <a:t>2:08</a:t>
                      </a:r>
                      <a:endParaRPr lang="en-US" sz="1600" dirty="0"/>
                    </a:p>
                  </a:txBody>
                  <a:tcPr/>
                </a:tc>
              </a:tr>
            </a:tbl>
          </a:graphicData>
        </a:graphic>
      </p:graphicFrame>
    </p:spTree>
    <p:extLst>
      <p:ext uri="{BB962C8B-B14F-4D97-AF65-F5344CB8AC3E}">
        <p14:creationId xmlns:p14="http://schemas.microsoft.com/office/powerpoint/2010/main" val="191640861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Identify Appropriate Users</a:t>
            </a:r>
            <a:br>
              <a:rPr lang="en-US" dirty="0" smtClean="0"/>
            </a:br>
            <a:r>
              <a:rPr lang="en-US" sz="2800" dirty="0" smtClean="0"/>
              <a:t>(You’ll need at least 3)</a:t>
            </a:r>
            <a:endParaRPr lang="en-US" sz="2800" dirty="0"/>
          </a:p>
        </p:txBody>
      </p:sp>
      <p:sp>
        <p:nvSpPr>
          <p:cNvPr id="3" name="Content Placeholder 2"/>
          <p:cNvSpPr>
            <a:spLocks noGrp="1"/>
          </p:cNvSpPr>
          <p:nvPr>
            <p:ph idx="1"/>
          </p:nvPr>
        </p:nvSpPr>
        <p:spPr>
          <a:xfrm>
            <a:off x="134587" y="1577263"/>
            <a:ext cx="8839200" cy="4652962"/>
          </a:xfrm>
        </p:spPr>
        <p:txBody>
          <a:bodyPr/>
          <a:lstStyle/>
          <a:p>
            <a:r>
              <a:rPr lang="en-US" sz="2400" dirty="0" smtClean="0"/>
              <a:t>How would you characterize appropriate users in terms of </a:t>
            </a:r>
          </a:p>
          <a:p>
            <a:pPr lvl="1"/>
            <a:r>
              <a:rPr lang="en-US" sz="2400" dirty="0" smtClean="0"/>
              <a:t>Age</a:t>
            </a:r>
          </a:p>
          <a:p>
            <a:pPr lvl="1"/>
            <a:r>
              <a:rPr lang="en-US" sz="2400" dirty="0" smtClean="0"/>
              <a:t>Gender</a:t>
            </a:r>
          </a:p>
          <a:p>
            <a:pPr lvl="1"/>
            <a:r>
              <a:rPr lang="en-US" sz="2400" dirty="0" smtClean="0"/>
              <a:t>Computer/internet experience</a:t>
            </a:r>
          </a:p>
          <a:p>
            <a:pPr lvl="1"/>
            <a:r>
              <a:rPr lang="en-US" sz="2400" dirty="0" smtClean="0"/>
              <a:t>Education level</a:t>
            </a:r>
          </a:p>
          <a:p>
            <a:pPr lvl="1"/>
            <a:r>
              <a:rPr lang="en-US" sz="2400" dirty="0" smtClean="0"/>
              <a:t>Level of interest, engagement, and skill in target activity</a:t>
            </a:r>
          </a:p>
          <a:p>
            <a:pPr lvl="1"/>
            <a:r>
              <a:rPr lang="en-US" sz="2400" dirty="0" smtClean="0"/>
              <a:t>Technologies owned/used to support target activity</a:t>
            </a:r>
          </a:p>
          <a:p>
            <a:r>
              <a:rPr lang="en-US" sz="2400" dirty="0" smtClean="0"/>
              <a:t>You will need at least 3 total, but ideally you’d get 2 from each significantly different user group</a:t>
            </a:r>
            <a:endParaRPr lang="en-US" sz="2400" dirty="0"/>
          </a:p>
        </p:txBody>
      </p:sp>
      <p:sp>
        <p:nvSpPr>
          <p:cNvPr id="4" name="Slide Number Placeholder 3"/>
          <p:cNvSpPr>
            <a:spLocks noGrp="1"/>
          </p:cNvSpPr>
          <p:nvPr>
            <p:ph type="sldNum" sz="quarter" idx="10"/>
          </p:nvPr>
        </p:nvSpPr>
        <p:spPr/>
        <p:txBody>
          <a:bodyPr/>
          <a:lstStyle/>
          <a:p>
            <a:r>
              <a:rPr lang="en-GB" dirty="0" smtClean="0"/>
              <a:t>s</a:t>
            </a:r>
            <a:fld id="{D3612ABD-40C9-418A-A056-70C86155DF51}" type="slidenum">
              <a:rPr lang="en-GB" smtClean="0"/>
              <a:pPr/>
              <a:t>36</a:t>
            </a:fld>
            <a:endParaRPr lang="en-GB" dirty="0"/>
          </a:p>
        </p:txBody>
      </p:sp>
    </p:spTree>
    <p:extLst>
      <p:ext uri="{BB962C8B-B14F-4D97-AF65-F5344CB8AC3E}">
        <p14:creationId xmlns:p14="http://schemas.microsoft.com/office/powerpoint/2010/main" val="32900543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8991600" cy="1265238"/>
          </a:xfrm>
        </p:spPr>
        <p:txBody>
          <a:bodyPr>
            <a:noAutofit/>
          </a:bodyPr>
          <a:lstStyle/>
          <a:p>
            <a:r>
              <a:rPr lang="en-US" sz="3600" dirty="0" smtClean="0"/>
              <a:t>Who are </a:t>
            </a:r>
            <a:r>
              <a:rPr lang="en-US" sz="3600" dirty="0" err="1" smtClean="0"/>
              <a:t>Speedgolfers</a:t>
            </a:r>
            <a:r>
              <a:rPr lang="en-US" sz="3600" dirty="0" smtClean="0"/>
              <a:t>?</a:t>
            </a:r>
            <a:endParaRPr lang="en-US" sz="3600"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620246" y="3479542"/>
            <a:ext cx="2310949" cy="2895600"/>
          </a:xfrm>
        </p:spPr>
      </p:pic>
      <p:pic>
        <p:nvPicPr>
          <p:cNvPr id="5" name="Picture 4"/>
          <p:cNvPicPr>
            <a:picLocks noChangeAspect="1"/>
          </p:cNvPicPr>
          <p:nvPr/>
        </p:nvPicPr>
        <p:blipFill>
          <a:blip r:embed="rId3"/>
          <a:stretch>
            <a:fillRect/>
          </a:stretch>
        </p:blipFill>
        <p:spPr>
          <a:xfrm>
            <a:off x="6620246" y="1802606"/>
            <a:ext cx="2076450" cy="1409700"/>
          </a:xfrm>
          <a:prstGeom prst="rect">
            <a:avLst/>
          </a:prstGeom>
        </p:spPr>
      </p:pic>
      <p:sp>
        <p:nvSpPr>
          <p:cNvPr id="7" name="Content Placeholder 2"/>
          <p:cNvSpPr txBox="1">
            <a:spLocks/>
          </p:cNvSpPr>
          <p:nvPr/>
        </p:nvSpPr>
        <p:spPr>
          <a:xfrm>
            <a:off x="457200" y="1600200"/>
            <a:ext cx="5867400" cy="4953000"/>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en-US" dirty="0" smtClean="0"/>
              <a:t>Generally two distinct groups:</a:t>
            </a:r>
          </a:p>
          <a:p>
            <a:pPr lvl="1" fontAlgn="auto">
              <a:spcAft>
                <a:spcPts val="0"/>
              </a:spcAft>
            </a:pPr>
            <a:r>
              <a:rPr lang="en-US" dirty="0" smtClean="0"/>
              <a:t>Elite players (professionals)</a:t>
            </a:r>
          </a:p>
          <a:p>
            <a:pPr lvl="1" fontAlgn="auto">
              <a:spcAft>
                <a:spcPts val="0"/>
              </a:spcAft>
            </a:pPr>
            <a:r>
              <a:rPr lang="en-US" dirty="0" smtClean="0"/>
              <a:t>Amateurs</a:t>
            </a:r>
          </a:p>
          <a:p>
            <a:pPr fontAlgn="auto">
              <a:spcAft>
                <a:spcPts val="0"/>
              </a:spcAft>
            </a:pPr>
            <a:r>
              <a:rPr lang="en-US" dirty="0" smtClean="0"/>
              <a:t>Groups characterized by level of golf ability and level of running ability</a:t>
            </a:r>
          </a:p>
          <a:p>
            <a:pPr lvl="1" fontAlgn="auto">
              <a:spcAft>
                <a:spcPts val="0"/>
              </a:spcAft>
            </a:pPr>
            <a:r>
              <a:rPr lang="en-US" dirty="0" smtClean="0"/>
              <a:t>Generally, the elite players are also golf pros (they make a living in the golf industry)</a:t>
            </a:r>
          </a:p>
          <a:p>
            <a:pPr fontAlgn="auto">
              <a:spcAft>
                <a:spcPts val="0"/>
              </a:spcAft>
            </a:pPr>
            <a:r>
              <a:rPr lang="en-US" dirty="0" smtClean="0"/>
              <a:t>Best place to make contact with </a:t>
            </a:r>
            <a:r>
              <a:rPr lang="en-US" dirty="0" err="1" smtClean="0"/>
              <a:t>speedgolfers</a:t>
            </a:r>
            <a:r>
              <a:rPr lang="en-US" dirty="0" smtClean="0"/>
              <a:t>: Facebook group “Speedgolf Discussion”</a:t>
            </a:r>
          </a:p>
          <a:p>
            <a:pPr fontAlgn="auto">
              <a:spcAft>
                <a:spcPts val="0"/>
              </a:spcAft>
            </a:pPr>
            <a:r>
              <a:rPr lang="en-US" dirty="0" smtClean="0"/>
              <a:t>Level of proficiency w/technology and tech used would need to be investigated, but use of smartphone running apps has been observed</a:t>
            </a:r>
          </a:p>
          <a:p>
            <a:pPr fontAlgn="auto">
              <a:spcAft>
                <a:spcPts val="0"/>
              </a:spcAft>
            </a:pPr>
            <a:endParaRPr lang="en-US" dirty="0" smtClean="0"/>
          </a:p>
        </p:txBody>
      </p:sp>
    </p:spTree>
    <p:extLst>
      <p:ext uri="{BB962C8B-B14F-4D97-AF65-F5344CB8AC3E}">
        <p14:creationId xmlns:p14="http://schemas.microsoft.com/office/powerpoint/2010/main" val="1064627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Schedule Contextual Inquiries </a:t>
            </a:r>
            <a:endParaRPr lang="en-US" dirty="0"/>
          </a:p>
        </p:txBody>
      </p:sp>
      <p:sp>
        <p:nvSpPr>
          <p:cNvPr id="3" name="Content Placeholder 2"/>
          <p:cNvSpPr>
            <a:spLocks noGrp="1"/>
          </p:cNvSpPr>
          <p:nvPr>
            <p:ph idx="1"/>
          </p:nvPr>
        </p:nvSpPr>
        <p:spPr/>
        <p:txBody>
          <a:bodyPr/>
          <a:lstStyle/>
          <a:p>
            <a:r>
              <a:rPr lang="en-US" sz="3000" dirty="0" smtClean="0"/>
              <a:t>Allow 1-2 hours per contextual inquiry (CI)</a:t>
            </a:r>
          </a:p>
          <a:p>
            <a:r>
              <a:rPr lang="en-US" sz="3000" dirty="0" smtClean="0"/>
              <a:t>If possible, conduct CI in environment in which participants normally perform activity</a:t>
            </a:r>
          </a:p>
          <a:p>
            <a:r>
              <a:rPr lang="en-US" sz="3000" dirty="0" smtClean="0"/>
              <a:t>If possible, conduct CI </a:t>
            </a:r>
            <a:r>
              <a:rPr lang="en-US" sz="3000" i="1" dirty="0" smtClean="0"/>
              <a:t>while </a:t>
            </a:r>
            <a:r>
              <a:rPr lang="en-US" sz="3000" dirty="0" smtClean="0"/>
              <a:t>user is performing activity</a:t>
            </a:r>
          </a:p>
          <a:p>
            <a:r>
              <a:rPr lang="en-US" sz="3000" dirty="0" smtClean="0"/>
              <a:t>Consider having two team members at each CI: one focused on asking questions, the other focused on note-taking</a:t>
            </a:r>
            <a:endParaRPr lang="en-US" sz="3000" dirty="0"/>
          </a:p>
        </p:txBody>
      </p:sp>
      <p:sp>
        <p:nvSpPr>
          <p:cNvPr id="4" name="Slide Number Placeholder 3"/>
          <p:cNvSpPr>
            <a:spLocks noGrp="1"/>
          </p:cNvSpPr>
          <p:nvPr>
            <p:ph type="sldNum" sz="quarter" idx="10"/>
          </p:nvPr>
        </p:nvSpPr>
        <p:spPr/>
        <p:txBody>
          <a:bodyPr/>
          <a:lstStyle/>
          <a:p>
            <a:fld id="{D3612ABD-40C9-418A-A056-70C86155DF51}" type="slidenum">
              <a:rPr lang="en-GB" smtClean="0"/>
              <a:pPr/>
              <a:t>38</a:t>
            </a:fld>
            <a:endParaRPr lang="en-GB"/>
          </a:p>
        </p:txBody>
      </p:sp>
    </p:spTree>
    <p:extLst>
      <p:ext uri="{BB962C8B-B14F-4D97-AF65-F5344CB8AC3E}">
        <p14:creationId xmlns:p14="http://schemas.microsoft.com/office/powerpoint/2010/main" val="31314900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8991600" cy="1265238"/>
          </a:xfrm>
        </p:spPr>
        <p:txBody>
          <a:bodyPr>
            <a:noAutofit/>
          </a:bodyPr>
          <a:lstStyle/>
          <a:p>
            <a:r>
              <a:rPr lang="en-US" sz="3600" dirty="0" smtClean="0"/>
              <a:t>What would a </a:t>
            </a:r>
            <a:r>
              <a:rPr lang="en-US" sz="3600" dirty="0" err="1" smtClean="0"/>
              <a:t>speedgolf</a:t>
            </a:r>
            <a:r>
              <a:rPr lang="en-US" sz="3600" dirty="0" smtClean="0"/>
              <a:t> CI look like?</a:t>
            </a:r>
            <a:endParaRPr lang="en-US" sz="3600"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620246" y="3479542"/>
            <a:ext cx="2310949" cy="2895600"/>
          </a:xfrm>
        </p:spPr>
      </p:pic>
      <p:pic>
        <p:nvPicPr>
          <p:cNvPr id="5" name="Picture 4"/>
          <p:cNvPicPr>
            <a:picLocks noChangeAspect="1"/>
          </p:cNvPicPr>
          <p:nvPr/>
        </p:nvPicPr>
        <p:blipFill>
          <a:blip r:embed="rId3"/>
          <a:stretch>
            <a:fillRect/>
          </a:stretch>
        </p:blipFill>
        <p:spPr>
          <a:xfrm>
            <a:off x="6620246" y="1802606"/>
            <a:ext cx="2076450" cy="1409700"/>
          </a:xfrm>
          <a:prstGeom prst="rect">
            <a:avLst/>
          </a:prstGeom>
        </p:spPr>
      </p:pic>
      <p:sp>
        <p:nvSpPr>
          <p:cNvPr id="7" name="Content Placeholder 2"/>
          <p:cNvSpPr txBox="1">
            <a:spLocks/>
          </p:cNvSpPr>
          <p:nvPr/>
        </p:nvSpPr>
        <p:spPr>
          <a:xfrm>
            <a:off x="457200" y="1524000"/>
            <a:ext cx="5867400" cy="4953000"/>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en-US" dirty="0" smtClean="0"/>
              <a:t>You could run along with </a:t>
            </a:r>
            <a:r>
              <a:rPr lang="en-US" dirty="0" err="1" smtClean="0"/>
              <a:t>speedgolfer</a:t>
            </a:r>
            <a:r>
              <a:rPr lang="en-US" dirty="0" smtClean="0"/>
              <a:t> as he played Speedgolf</a:t>
            </a:r>
          </a:p>
          <a:p>
            <a:pPr fontAlgn="auto">
              <a:spcAft>
                <a:spcPts val="0"/>
              </a:spcAft>
            </a:pPr>
            <a:r>
              <a:rPr lang="en-US" dirty="0" smtClean="0"/>
              <a:t>However, </a:t>
            </a:r>
            <a:r>
              <a:rPr lang="en-US" dirty="0" err="1" smtClean="0"/>
              <a:t>speedgolfers</a:t>
            </a:r>
            <a:r>
              <a:rPr lang="en-US" dirty="0" smtClean="0"/>
              <a:t> are usually too tired to talk </a:t>
            </a:r>
            <a:r>
              <a:rPr lang="en-US" dirty="0" smtClean="0">
                <a:sym typeface="Wingdings" panose="05000000000000000000" pitchFamily="2" charset="2"/>
              </a:rPr>
              <a:t></a:t>
            </a:r>
          </a:p>
          <a:p>
            <a:pPr fontAlgn="auto">
              <a:spcAft>
                <a:spcPts val="0"/>
              </a:spcAft>
            </a:pPr>
            <a:r>
              <a:rPr lang="en-US" dirty="0" smtClean="0">
                <a:sym typeface="Wingdings" panose="05000000000000000000" pitchFamily="2" charset="2"/>
              </a:rPr>
              <a:t>Other strategies: </a:t>
            </a:r>
          </a:p>
          <a:p>
            <a:pPr lvl="1" fontAlgn="auto">
              <a:spcAft>
                <a:spcPts val="0"/>
              </a:spcAft>
            </a:pPr>
            <a:r>
              <a:rPr lang="en-US" dirty="0" smtClean="0">
                <a:sym typeface="Wingdings" panose="05000000000000000000" pitchFamily="2" charset="2"/>
              </a:rPr>
              <a:t>Record </a:t>
            </a:r>
            <a:r>
              <a:rPr lang="en-US" dirty="0" err="1" smtClean="0">
                <a:sym typeface="Wingdings" panose="05000000000000000000" pitchFamily="2" charset="2"/>
              </a:rPr>
              <a:t>speedgolfer</a:t>
            </a:r>
            <a:r>
              <a:rPr lang="en-US" dirty="0" smtClean="0">
                <a:sym typeface="Wingdings" panose="05000000000000000000" pitchFamily="2" charset="2"/>
              </a:rPr>
              <a:t>, then sit down with </a:t>
            </a:r>
            <a:r>
              <a:rPr lang="en-US" dirty="0" err="1" smtClean="0">
                <a:sym typeface="Wingdings" panose="05000000000000000000" pitchFamily="2" charset="2"/>
              </a:rPr>
              <a:t>speedgolfer</a:t>
            </a:r>
            <a:r>
              <a:rPr lang="en-US" dirty="0" smtClean="0">
                <a:sym typeface="Wingdings" panose="05000000000000000000" pitchFamily="2" charset="2"/>
              </a:rPr>
              <a:t> to discuss video</a:t>
            </a:r>
          </a:p>
          <a:p>
            <a:pPr lvl="1" fontAlgn="auto">
              <a:spcAft>
                <a:spcPts val="0"/>
              </a:spcAft>
            </a:pPr>
            <a:r>
              <a:rPr lang="en-US" dirty="0" smtClean="0">
                <a:sym typeface="Wingdings" panose="05000000000000000000" pitchFamily="2" charset="2"/>
              </a:rPr>
              <a:t>Walk a few holes of golf with </a:t>
            </a:r>
            <a:r>
              <a:rPr lang="en-US" dirty="0" err="1" smtClean="0">
                <a:sym typeface="Wingdings" panose="05000000000000000000" pitchFamily="2" charset="2"/>
              </a:rPr>
              <a:t>speedgolfer</a:t>
            </a:r>
            <a:endParaRPr lang="en-US" dirty="0" smtClean="0">
              <a:sym typeface="Wingdings" panose="05000000000000000000" pitchFamily="2" charset="2"/>
            </a:endParaRPr>
          </a:p>
          <a:p>
            <a:pPr lvl="1" fontAlgn="auto">
              <a:spcAft>
                <a:spcPts val="0"/>
              </a:spcAft>
            </a:pPr>
            <a:r>
              <a:rPr lang="en-US" dirty="0" smtClean="0">
                <a:sym typeface="Wingdings" panose="05000000000000000000" pitchFamily="2" charset="2"/>
              </a:rPr>
              <a:t>Have speedgolfer record herself while playing</a:t>
            </a:r>
            <a:endParaRPr lang="en-US" dirty="0" smtClean="0"/>
          </a:p>
          <a:p>
            <a:pPr fontAlgn="auto">
              <a:spcAft>
                <a:spcPts val="0"/>
              </a:spcAft>
            </a:pPr>
            <a:endParaRPr lang="en-US" dirty="0" smtClean="0"/>
          </a:p>
        </p:txBody>
      </p:sp>
    </p:spTree>
    <p:extLst>
      <p:ext uri="{BB962C8B-B14F-4D97-AF65-F5344CB8AC3E}">
        <p14:creationId xmlns:p14="http://schemas.microsoft.com/office/powerpoint/2010/main" val="23560610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p:spPr>
        <p:txBody>
          <a:bodyPr/>
          <a:lstStyle/>
          <a:p>
            <a:fld id="{9BA1A539-95D2-4916-90BB-E2BBDC61EE1A}" type="slidenum">
              <a:rPr lang="en-GB" smtClean="0"/>
              <a:pPr/>
              <a:t>4</a:t>
            </a:fld>
            <a:endParaRPr lang="en-GB" smtClean="0"/>
          </a:p>
        </p:txBody>
      </p:sp>
      <p:sp>
        <p:nvSpPr>
          <p:cNvPr id="6147" name="Arc 2"/>
          <p:cNvSpPr>
            <a:spLocks/>
          </p:cNvSpPr>
          <p:nvPr/>
        </p:nvSpPr>
        <p:spPr bwMode="auto">
          <a:xfrm>
            <a:off x="5275263" y="2566988"/>
            <a:ext cx="1254125" cy="1363662"/>
          </a:xfrm>
          <a:custGeom>
            <a:avLst/>
            <a:gdLst>
              <a:gd name="T0" fmla="*/ 482181607 w 21395"/>
              <a:gd name="T1" fmla="*/ 0 h 21467"/>
              <a:gd name="T2" fmla="*/ 2147483647 w 21395"/>
              <a:gd name="T3" fmla="*/ 2147483647 h 21467"/>
              <a:gd name="T4" fmla="*/ 0 w 21395"/>
              <a:gd name="T5" fmla="*/ 2147483647 h 21467"/>
              <a:gd name="T6" fmla="*/ 0 60000 65536"/>
              <a:gd name="T7" fmla="*/ 0 60000 65536"/>
              <a:gd name="T8" fmla="*/ 0 60000 65536"/>
              <a:gd name="T9" fmla="*/ 0 w 21395"/>
              <a:gd name="T10" fmla="*/ 0 h 21467"/>
              <a:gd name="T11" fmla="*/ 21395 w 21395"/>
              <a:gd name="T12" fmla="*/ 21467 h 21467"/>
            </a:gdLst>
            <a:ahLst/>
            <a:cxnLst>
              <a:cxn ang="T6">
                <a:pos x="T0" y="T1"/>
              </a:cxn>
              <a:cxn ang="T7">
                <a:pos x="T2" y="T3"/>
              </a:cxn>
              <a:cxn ang="T8">
                <a:pos x="T4" y="T5"/>
              </a:cxn>
            </a:cxnLst>
            <a:rect l="T9" t="T10" r="T11" b="T12"/>
            <a:pathLst>
              <a:path w="21395" h="21467" fill="none" extrusionOk="0">
                <a:moveTo>
                  <a:pt x="2393" y="0"/>
                </a:moveTo>
                <a:cubicBezTo>
                  <a:pt x="12211" y="1094"/>
                  <a:pt x="20035" y="8710"/>
                  <a:pt x="21394" y="18495"/>
                </a:cubicBezTo>
              </a:path>
              <a:path w="21395" h="21467" stroke="0" extrusionOk="0">
                <a:moveTo>
                  <a:pt x="2393" y="0"/>
                </a:moveTo>
                <a:cubicBezTo>
                  <a:pt x="12211" y="1094"/>
                  <a:pt x="20035" y="8710"/>
                  <a:pt x="21394" y="18495"/>
                </a:cubicBezTo>
                <a:lnTo>
                  <a:pt x="0" y="21467"/>
                </a:lnTo>
                <a:close/>
              </a:path>
            </a:pathLst>
          </a:custGeom>
          <a:noFill/>
          <a:ln w="12700">
            <a:solidFill>
              <a:schemeClr val="tx1"/>
            </a:solidFill>
            <a:round/>
            <a:headEnd type="triangle" w="lg" len="lg"/>
            <a:tailEnd type="none" w="lg" len="lg"/>
          </a:ln>
        </p:spPr>
        <p:txBody>
          <a:bodyPr wrap="none" anchor="ctr"/>
          <a:lstStyle/>
          <a:p>
            <a:endParaRPr lang="en-US"/>
          </a:p>
        </p:txBody>
      </p:sp>
      <p:sp>
        <p:nvSpPr>
          <p:cNvPr id="6148" name="Oval 3"/>
          <p:cNvSpPr>
            <a:spLocks noChangeArrowheads="1"/>
          </p:cNvSpPr>
          <p:nvPr/>
        </p:nvSpPr>
        <p:spPr bwMode="auto">
          <a:xfrm>
            <a:off x="3657600" y="1949450"/>
            <a:ext cx="1687513" cy="1143000"/>
          </a:xfrm>
          <a:prstGeom prst="ellipse">
            <a:avLst/>
          </a:prstGeom>
          <a:noFill/>
          <a:ln w="12700">
            <a:solidFill>
              <a:srgbClr val="FF0000"/>
            </a:solidFill>
            <a:round/>
            <a:headEnd/>
            <a:tailEnd/>
          </a:ln>
        </p:spPr>
        <p:txBody>
          <a:bodyPr wrap="none" anchor="ctr"/>
          <a:lstStyle/>
          <a:p>
            <a:endParaRPr lang="en-US"/>
          </a:p>
        </p:txBody>
      </p:sp>
      <p:sp>
        <p:nvSpPr>
          <p:cNvPr id="6149" name="Oval 4"/>
          <p:cNvSpPr>
            <a:spLocks noChangeArrowheads="1"/>
          </p:cNvSpPr>
          <p:nvPr/>
        </p:nvSpPr>
        <p:spPr bwMode="auto">
          <a:xfrm>
            <a:off x="1617663" y="3397250"/>
            <a:ext cx="1687512" cy="1143000"/>
          </a:xfrm>
          <a:prstGeom prst="ellipse">
            <a:avLst/>
          </a:prstGeom>
          <a:noFill/>
          <a:ln w="12700">
            <a:solidFill>
              <a:schemeClr val="tx1"/>
            </a:solidFill>
            <a:round/>
            <a:headEnd/>
            <a:tailEnd/>
          </a:ln>
        </p:spPr>
        <p:txBody>
          <a:bodyPr wrap="none" anchor="ctr"/>
          <a:lstStyle/>
          <a:p>
            <a:endParaRPr lang="en-US"/>
          </a:p>
        </p:txBody>
      </p:sp>
      <p:sp>
        <p:nvSpPr>
          <p:cNvPr id="6150" name="Oval 5"/>
          <p:cNvSpPr>
            <a:spLocks noChangeArrowheads="1"/>
          </p:cNvSpPr>
          <p:nvPr/>
        </p:nvSpPr>
        <p:spPr bwMode="auto">
          <a:xfrm>
            <a:off x="5697538" y="3778250"/>
            <a:ext cx="1687512" cy="1143000"/>
          </a:xfrm>
          <a:prstGeom prst="ellipse">
            <a:avLst/>
          </a:prstGeom>
          <a:noFill/>
          <a:ln w="12700">
            <a:solidFill>
              <a:schemeClr val="tx1"/>
            </a:solidFill>
            <a:round/>
            <a:headEnd/>
            <a:tailEnd/>
          </a:ln>
        </p:spPr>
        <p:txBody>
          <a:bodyPr wrap="none" anchor="ctr"/>
          <a:lstStyle/>
          <a:p>
            <a:endParaRPr lang="en-US"/>
          </a:p>
        </p:txBody>
      </p:sp>
      <p:sp>
        <p:nvSpPr>
          <p:cNvPr id="6151" name="Rectangle 6"/>
          <p:cNvSpPr>
            <a:spLocks noChangeArrowheads="1"/>
          </p:cNvSpPr>
          <p:nvPr/>
        </p:nvSpPr>
        <p:spPr bwMode="auto">
          <a:xfrm>
            <a:off x="703263" y="6248400"/>
            <a:ext cx="1898650" cy="457200"/>
          </a:xfrm>
          <a:prstGeom prst="rect">
            <a:avLst/>
          </a:prstGeom>
          <a:noFill/>
          <a:ln w="12700">
            <a:noFill/>
            <a:miter lim="800000"/>
            <a:headEnd/>
            <a:tailEnd/>
          </a:ln>
        </p:spPr>
        <p:txBody>
          <a:bodyPr wrap="none" anchor="ctr"/>
          <a:lstStyle/>
          <a:p>
            <a:endParaRPr lang="en-US"/>
          </a:p>
        </p:txBody>
      </p:sp>
      <p:sp>
        <p:nvSpPr>
          <p:cNvPr id="6152" name="Rectangle 7"/>
          <p:cNvSpPr>
            <a:spLocks noChangeArrowheads="1"/>
          </p:cNvSpPr>
          <p:nvPr/>
        </p:nvSpPr>
        <p:spPr bwMode="auto">
          <a:xfrm>
            <a:off x="3165475" y="6248400"/>
            <a:ext cx="2813050" cy="457200"/>
          </a:xfrm>
          <a:prstGeom prst="rect">
            <a:avLst/>
          </a:prstGeom>
          <a:noFill/>
          <a:ln w="12700">
            <a:noFill/>
            <a:miter lim="800000"/>
            <a:headEnd/>
            <a:tailEnd/>
          </a:ln>
        </p:spPr>
        <p:txBody>
          <a:bodyPr wrap="none" anchor="ctr"/>
          <a:lstStyle/>
          <a:p>
            <a:endParaRPr lang="en-US"/>
          </a:p>
        </p:txBody>
      </p:sp>
      <p:sp>
        <p:nvSpPr>
          <p:cNvPr id="6153" name="Rectangle 8"/>
          <p:cNvSpPr>
            <a:spLocks noChangeArrowheads="1"/>
          </p:cNvSpPr>
          <p:nvPr/>
        </p:nvSpPr>
        <p:spPr bwMode="auto">
          <a:xfrm>
            <a:off x="703263" y="6248400"/>
            <a:ext cx="1898650" cy="457200"/>
          </a:xfrm>
          <a:prstGeom prst="rect">
            <a:avLst/>
          </a:prstGeom>
          <a:noFill/>
          <a:ln w="12700">
            <a:noFill/>
            <a:miter lim="800000"/>
            <a:headEnd/>
            <a:tailEnd/>
          </a:ln>
        </p:spPr>
        <p:txBody>
          <a:bodyPr wrap="none" anchor="ctr"/>
          <a:lstStyle/>
          <a:p>
            <a:endParaRPr lang="en-US"/>
          </a:p>
        </p:txBody>
      </p:sp>
      <p:sp>
        <p:nvSpPr>
          <p:cNvPr id="6154" name="Rectangle 9"/>
          <p:cNvSpPr>
            <a:spLocks noChangeArrowheads="1"/>
          </p:cNvSpPr>
          <p:nvPr/>
        </p:nvSpPr>
        <p:spPr bwMode="auto">
          <a:xfrm>
            <a:off x="3165475" y="6248400"/>
            <a:ext cx="2813050" cy="457200"/>
          </a:xfrm>
          <a:prstGeom prst="rect">
            <a:avLst/>
          </a:prstGeom>
          <a:noFill/>
          <a:ln w="12700">
            <a:noFill/>
            <a:miter lim="800000"/>
            <a:headEnd/>
            <a:tailEnd/>
          </a:ln>
        </p:spPr>
        <p:txBody>
          <a:bodyPr wrap="none" anchor="ctr"/>
          <a:lstStyle/>
          <a:p>
            <a:endParaRPr lang="en-US"/>
          </a:p>
        </p:txBody>
      </p:sp>
      <p:sp>
        <p:nvSpPr>
          <p:cNvPr id="6155" name="Rectangle 10"/>
          <p:cNvSpPr>
            <a:spLocks noGrp="1" noChangeArrowheads="1"/>
          </p:cNvSpPr>
          <p:nvPr>
            <p:ph type="title"/>
          </p:nvPr>
        </p:nvSpPr>
        <p:spPr>
          <a:xfrm>
            <a:off x="304800" y="253606"/>
            <a:ext cx="8510588" cy="1197764"/>
          </a:xfrm>
          <a:noFill/>
        </p:spPr>
        <p:txBody>
          <a:bodyPr lIns="90488" tIns="44450" rIns="90488" bIns="44450">
            <a:spAutoFit/>
          </a:bodyPr>
          <a:lstStyle/>
          <a:p>
            <a:pPr eaLnBrk="1" hangingPunct="1"/>
            <a:r>
              <a:rPr lang="en-US" sz="3600" dirty="0" smtClean="0"/>
              <a:t>The first step of the UCD process is to understand users’ needs</a:t>
            </a:r>
            <a:endParaRPr lang="en-US" sz="3600" i="1" dirty="0" smtClean="0"/>
          </a:p>
        </p:txBody>
      </p:sp>
      <p:sp>
        <p:nvSpPr>
          <p:cNvPr id="6156" name="Text Box 11"/>
          <p:cNvSpPr txBox="1">
            <a:spLocks noChangeArrowheads="1"/>
          </p:cNvSpPr>
          <p:nvPr/>
        </p:nvSpPr>
        <p:spPr bwMode="auto">
          <a:xfrm>
            <a:off x="5999163" y="4038600"/>
            <a:ext cx="1163637" cy="581025"/>
          </a:xfrm>
          <a:prstGeom prst="rect">
            <a:avLst/>
          </a:prstGeom>
          <a:noFill/>
          <a:ln w="12700">
            <a:noFill/>
            <a:miter lim="800000"/>
            <a:headEnd/>
            <a:tailEnd/>
          </a:ln>
        </p:spPr>
        <p:txBody>
          <a:bodyPr wrap="none">
            <a:spAutoFit/>
          </a:bodyPr>
          <a:lstStyle/>
          <a:p>
            <a:pPr algn="ctr" eaLnBrk="0" hangingPunct="0">
              <a:spcBef>
                <a:spcPct val="0"/>
              </a:spcBef>
              <a:buNone/>
            </a:pPr>
            <a:r>
              <a:rPr lang="en-GB" sz="1600" b="0" dirty="0">
                <a:latin typeface="Arial" charset="0"/>
              </a:rPr>
              <a:t>Empirically</a:t>
            </a:r>
          </a:p>
          <a:p>
            <a:pPr algn="ctr" eaLnBrk="0" hangingPunct="0">
              <a:spcBef>
                <a:spcPct val="0"/>
              </a:spcBef>
              <a:buNone/>
            </a:pPr>
            <a:r>
              <a:rPr lang="en-GB" sz="1600" b="0" dirty="0">
                <a:latin typeface="Arial" charset="0"/>
              </a:rPr>
              <a:t>Evaluate</a:t>
            </a:r>
          </a:p>
        </p:txBody>
      </p:sp>
      <p:sp>
        <p:nvSpPr>
          <p:cNvPr id="6157" name="Text Box 12"/>
          <p:cNvSpPr txBox="1">
            <a:spLocks noChangeArrowheads="1"/>
          </p:cNvSpPr>
          <p:nvPr/>
        </p:nvSpPr>
        <p:spPr bwMode="auto">
          <a:xfrm>
            <a:off x="1970088" y="3778250"/>
            <a:ext cx="1209675" cy="336550"/>
          </a:xfrm>
          <a:prstGeom prst="rect">
            <a:avLst/>
          </a:prstGeom>
          <a:noFill/>
          <a:ln w="12700">
            <a:noFill/>
            <a:miter lim="800000"/>
            <a:headEnd/>
            <a:tailEnd/>
          </a:ln>
        </p:spPr>
        <p:txBody>
          <a:bodyPr wrap="none">
            <a:spAutoFit/>
          </a:bodyPr>
          <a:lstStyle/>
          <a:p>
            <a:pPr eaLnBrk="0" hangingPunct="0">
              <a:spcBef>
                <a:spcPct val="0"/>
              </a:spcBef>
              <a:buNone/>
            </a:pPr>
            <a:r>
              <a:rPr lang="en-GB" sz="1600" b="0" dirty="0">
                <a:latin typeface="Arial" charset="0"/>
              </a:rPr>
              <a:t>(Re)Design</a:t>
            </a:r>
            <a:endParaRPr lang="en-GB" sz="2000" b="0" dirty="0">
              <a:latin typeface="Arial" charset="0"/>
            </a:endParaRPr>
          </a:p>
        </p:txBody>
      </p:sp>
      <p:sp>
        <p:nvSpPr>
          <p:cNvPr id="6158" name="Text Box 13"/>
          <p:cNvSpPr txBox="1">
            <a:spLocks noChangeArrowheads="1"/>
          </p:cNvSpPr>
          <p:nvPr/>
        </p:nvSpPr>
        <p:spPr bwMode="auto">
          <a:xfrm>
            <a:off x="3738563" y="2101850"/>
            <a:ext cx="1563687" cy="825500"/>
          </a:xfrm>
          <a:prstGeom prst="rect">
            <a:avLst/>
          </a:prstGeom>
          <a:noFill/>
          <a:ln w="12700">
            <a:noFill/>
            <a:miter lim="800000"/>
            <a:headEnd/>
            <a:tailEnd/>
          </a:ln>
        </p:spPr>
        <p:txBody>
          <a:bodyPr wrap="none">
            <a:spAutoFit/>
          </a:bodyPr>
          <a:lstStyle/>
          <a:p>
            <a:pPr algn="ctr" eaLnBrk="0" hangingPunct="0">
              <a:spcBef>
                <a:spcPct val="0"/>
              </a:spcBef>
              <a:buNone/>
            </a:pPr>
            <a:r>
              <a:rPr lang="en-GB" sz="1600" b="0" dirty="0">
                <a:solidFill>
                  <a:srgbClr val="FF0000"/>
                </a:solidFill>
                <a:latin typeface="Arial" charset="0"/>
              </a:rPr>
              <a:t>Identify needs/ </a:t>
            </a:r>
          </a:p>
          <a:p>
            <a:pPr algn="ctr" eaLnBrk="0" hangingPunct="0">
              <a:spcBef>
                <a:spcPct val="0"/>
              </a:spcBef>
              <a:buNone/>
            </a:pPr>
            <a:r>
              <a:rPr lang="en-GB" sz="1600" b="0" dirty="0">
                <a:solidFill>
                  <a:srgbClr val="FF0000"/>
                </a:solidFill>
                <a:latin typeface="Arial" charset="0"/>
              </a:rPr>
              <a:t>establish </a:t>
            </a:r>
          </a:p>
          <a:p>
            <a:pPr algn="ctr" eaLnBrk="0" hangingPunct="0">
              <a:spcBef>
                <a:spcPct val="0"/>
              </a:spcBef>
              <a:buNone/>
            </a:pPr>
            <a:r>
              <a:rPr lang="en-GB" sz="1600" b="0" dirty="0">
                <a:solidFill>
                  <a:srgbClr val="FF0000"/>
                </a:solidFill>
                <a:latin typeface="Arial" charset="0"/>
              </a:rPr>
              <a:t>requirements</a:t>
            </a:r>
          </a:p>
        </p:txBody>
      </p:sp>
      <p:sp>
        <p:nvSpPr>
          <p:cNvPr id="6159" name="Oval 14"/>
          <p:cNvSpPr>
            <a:spLocks noChangeArrowheads="1"/>
          </p:cNvSpPr>
          <p:nvPr/>
        </p:nvSpPr>
        <p:spPr bwMode="auto">
          <a:xfrm>
            <a:off x="3798888" y="4616450"/>
            <a:ext cx="1687512" cy="1143000"/>
          </a:xfrm>
          <a:prstGeom prst="ellipse">
            <a:avLst/>
          </a:prstGeom>
          <a:noFill/>
          <a:ln w="12700">
            <a:solidFill>
              <a:schemeClr val="tx1"/>
            </a:solidFill>
            <a:round/>
            <a:headEnd/>
            <a:tailEnd/>
          </a:ln>
        </p:spPr>
        <p:txBody>
          <a:bodyPr wrap="none" anchor="ctr"/>
          <a:lstStyle/>
          <a:p>
            <a:endParaRPr lang="en-US"/>
          </a:p>
        </p:txBody>
      </p:sp>
      <p:sp>
        <p:nvSpPr>
          <p:cNvPr id="6160" name="Text Box 15"/>
          <p:cNvSpPr txBox="1">
            <a:spLocks noChangeArrowheads="1"/>
          </p:cNvSpPr>
          <p:nvPr/>
        </p:nvSpPr>
        <p:spPr bwMode="auto">
          <a:xfrm>
            <a:off x="4219575" y="4768850"/>
            <a:ext cx="1176925" cy="830997"/>
          </a:xfrm>
          <a:prstGeom prst="rect">
            <a:avLst/>
          </a:prstGeom>
          <a:noFill/>
          <a:ln w="12700">
            <a:noFill/>
            <a:miter lim="800000"/>
            <a:headEnd/>
            <a:tailEnd/>
          </a:ln>
        </p:spPr>
        <p:txBody>
          <a:bodyPr wrap="none">
            <a:spAutoFit/>
          </a:bodyPr>
          <a:lstStyle/>
          <a:p>
            <a:pPr eaLnBrk="0" hangingPunct="0">
              <a:spcBef>
                <a:spcPct val="0"/>
              </a:spcBef>
              <a:buNone/>
            </a:pPr>
            <a:r>
              <a:rPr lang="en-GB" sz="1600" b="0" dirty="0">
                <a:latin typeface="Arial" charset="0"/>
              </a:rPr>
              <a:t>Build an </a:t>
            </a:r>
          </a:p>
          <a:p>
            <a:pPr eaLnBrk="0" hangingPunct="0">
              <a:spcBef>
                <a:spcPct val="0"/>
              </a:spcBef>
              <a:buNone/>
            </a:pPr>
            <a:r>
              <a:rPr lang="en-GB" sz="1600" b="0" dirty="0">
                <a:latin typeface="Arial" charset="0"/>
              </a:rPr>
              <a:t>interactive </a:t>
            </a:r>
          </a:p>
          <a:p>
            <a:pPr eaLnBrk="0" hangingPunct="0">
              <a:spcBef>
                <a:spcPct val="0"/>
              </a:spcBef>
              <a:buNone/>
            </a:pPr>
            <a:r>
              <a:rPr lang="en-GB" sz="1600" b="0" dirty="0">
                <a:latin typeface="Arial" charset="0"/>
              </a:rPr>
              <a:t>version</a:t>
            </a:r>
          </a:p>
        </p:txBody>
      </p:sp>
      <p:sp>
        <p:nvSpPr>
          <p:cNvPr id="6161" name="Arc 16"/>
          <p:cNvSpPr>
            <a:spLocks/>
          </p:cNvSpPr>
          <p:nvPr/>
        </p:nvSpPr>
        <p:spPr bwMode="auto">
          <a:xfrm flipH="1">
            <a:off x="2251075" y="2559050"/>
            <a:ext cx="1406525" cy="838200"/>
          </a:xfrm>
          <a:custGeom>
            <a:avLst/>
            <a:gdLst>
              <a:gd name="T0" fmla="*/ 0 w 21600"/>
              <a:gd name="T1" fmla="*/ 0 h 21600"/>
              <a:gd name="T2" fmla="*/ 2147483647 w 21600"/>
              <a:gd name="T3" fmla="*/ 1262220398 h 21600"/>
              <a:gd name="T4" fmla="*/ 0 w 21600"/>
              <a:gd name="T5" fmla="*/ 126222039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a:solidFill>
              <a:schemeClr val="tx1"/>
            </a:solidFill>
            <a:round/>
            <a:headEnd/>
            <a:tailEnd type="triangle" w="lg" len="lg"/>
          </a:ln>
        </p:spPr>
        <p:txBody>
          <a:bodyPr wrap="none" anchor="ctr"/>
          <a:lstStyle/>
          <a:p>
            <a:endParaRPr lang="en-US"/>
          </a:p>
        </p:txBody>
      </p:sp>
      <p:sp>
        <p:nvSpPr>
          <p:cNvPr id="6162" name="Arc 17"/>
          <p:cNvSpPr>
            <a:spLocks/>
          </p:cNvSpPr>
          <p:nvPr/>
        </p:nvSpPr>
        <p:spPr bwMode="auto">
          <a:xfrm flipV="1">
            <a:off x="2895600" y="2743200"/>
            <a:ext cx="898525" cy="762000"/>
          </a:xfrm>
          <a:custGeom>
            <a:avLst/>
            <a:gdLst>
              <a:gd name="T0" fmla="*/ 0 w 21221"/>
              <a:gd name="T1" fmla="*/ 0 h 21600"/>
              <a:gd name="T2" fmla="*/ 1610862799 w 21221"/>
              <a:gd name="T3" fmla="*/ 771392923 h 21600"/>
              <a:gd name="T4" fmla="*/ 0 w 21221"/>
              <a:gd name="T5" fmla="*/ 948325308 h 21600"/>
              <a:gd name="T6" fmla="*/ 0 60000 65536"/>
              <a:gd name="T7" fmla="*/ 0 60000 65536"/>
              <a:gd name="T8" fmla="*/ 0 60000 65536"/>
              <a:gd name="T9" fmla="*/ 0 w 21221"/>
              <a:gd name="T10" fmla="*/ 0 h 21600"/>
              <a:gd name="T11" fmla="*/ 21221 w 21221"/>
              <a:gd name="T12" fmla="*/ 21600 h 21600"/>
            </a:gdLst>
            <a:ahLst/>
            <a:cxnLst>
              <a:cxn ang="T6">
                <a:pos x="T0" y="T1"/>
              </a:cxn>
              <a:cxn ang="T7">
                <a:pos x="T2" y="T3"/>
              </a:cxn>
              <a:cxn ang="T8">
                <a:pos x="T4" y="T5"/>
              </a:cxn>
            </a:cxnLst>
            <a:rect l="T9" t="T10" r="T11" b="T12"/>
            <a:pathLst>
              <a:path w="21221" h="21600" fill="none" extrusionOk="0">
                <a:moveTo>
                  <a:pt x="-1" y="0"/>
                </a:moveTo>
                <a:cubicBezTo>
                  <a:pt x="10375" y="0"/>
                  <a:pt x="19284" y="7376"/>
                  <a:pt x="21220" y="17570"/>
                </a:cubicBezTo>
              </a:path>
              <a:path w="21221" h="21600" stroke="0" extrusionOk="0">
                <a:moveTo>
                  <a:pt x="-1" y="0"/>
                </a:moveTo>
                <a:cubicBezTo>
                  <a:pt x="10375" y="0"/>
                  <a:pt x="19284" y="7376"/>
                  <a:pt x="21220" y="17570"/>
                </a:cubicBezTo>
                <a:lnTo>
                  <a:pt x="0" y="21600"/>
                </a:lnTo>
                <a:close/>
              </a:path>
            </a:pathLst>
          </a:custGeom>
          <a:noFill/>
          <a:ln w="12700">
            <a:solidFill>
              <a:schemeClr val="tx1"/>
            </a:solidFill>
            <a:round/>
            <a:headEnd/>
            <a:tailEnd type="triangle" w="lg" len="lg"/>
          </a:ln>
        </p:spPr>
        <p:txBody>
          <a:bodyPr wrap="none" anchor="ctr"/>
          <a:lstStyle/>
          <a:p>
            <a:endParaRPr lang="en-US"/>
          </a:p>
        </p:txBody>
      </p:sp>
      <p:sp>
        <p:nvSpPr>
          <p:cNvPr id="6163" name="Arc 18"/>
          <p:cNvSpPr>
            <a:spLocks/>
          </p:cNvSpPr>
          <p:nvPr/>
        </p:nvSpPr>
        <p:spPr bwMode="auto">
          <a:xfrm flipH="1" flipV="1">
            <a:off x="2462213" y="4540250"/>
            <a:ext cx="1406525" cy="914400"/>
          </a:xfrm>
          <a:custGeom>
            <a:avLst/>
            <a:gdLst>
              <a:gd name="T0" fmla="*/ 0 w 21600"/>
              <a:gd name="T1" fmla="*/ 0 h 21600"/>
              <a:gd name="T2" fmla="*/ 2147483647 w 21600"/>
              <a:gd name="T3" fmla="*/ 1638705130 h 21600"/>
              <a:gd name="T4" fmla="*/ 0 w 21600"/>
              <a:gd name="T5" fmla="*/ 163870513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a:solidFill>
              <a:schemeClr val="tx1"/>
            </a:solidFill>
            <a:round/>
            <a:headEnd/>
            <a:tailEnd type="triangle" w="lg" len="lg"/>
          </a:ln>
        </p:spPr>
        <p:txBody>
          <a:bodyPr wrap="none" anchor="ctr"/>
          <a:lstStyle/>
          <a:p>
            <a:endParaRPr lang="en-US"/>
          </a:p>
        </p:txBody>
      </p:sp>
      <p:sp>
        <p:nvSpPr>
          <p:cNvPr id="6164" name="Arc 19"/>
          <p:cNvSpPr>
            <a:spLocks/>
          </p:cNvSpPr>
          <p:nvPr/>
        </p:nvSpPr>
        <p:spPr bwMode="auto">
          <a:xfrm>
            <a:off x="2813050" y="4464050"/>
            <a:ext cx="1055688" cy="534988"/>
          </a:xfrm>
          <a:custGeom>
            <a:avLst/>
            <a:gdLst>
              <a:gd name="T0" fmla="*/ 0 w 22406"/>
              <a:gd name="T1" fmla="*/ 228212 h 21600"/>
              <a:gd name="T2" fmla="*/ 2147483647 w 22406"/>
              <a:gd name="T3" fmla="*/ 328189360 h 21600"/>
              <a:gd name="T4" fmla="*/ 84304686 w 22406"/>
              <a:gd name="T5" fmla="*/ 328189360 h 21600"/>
              <a:gd name="T6" fmla="*/ 0 60000 65536"/>
              <a:gd name="T7" fmla="*/ 0 60000 65536"/>
              <a:gd name="T8" fmla="*/ 0 60000 65536"/>
              <a:gd name="T9" fmla="*/ 0 w 22406"/>
              <a:gd name="T10" fmla="*/ 0 h 21600"/>
              <a:gd name="T11" fmla="*/ 22406 w 22406"/>
              <a:gd name="T12" fmla="*/ 21600 h 21600"/>
            </a:gdLst>
            <a:ahLst/>
            <a:cxnLst>
              <a:cxn ang="T6">
                <a:pos x="T0" y="T1"/>
              </a:cxn>
              <a:cxn ang="T7">
                <a:pos x="T2" y="T3"/>
              </a:cxn>
              <a:cxn ang="T8">
                <a:pos x="T4" y="T5"/>
              </a:cxn>
            </a:cxnLst>
            <a:rect l="T9" t="T10" r="T11" b="T12"/>
            <a:pathLst>
              <a:path w="22406" h="21600" fill="none" extrusionOk="0">
                <a:moveTo>
                  <a:pt x="0" y="15"/>
                </a:moveTo>
                <a:cubicBezTo>
                  <a:pt x="268" y="5"/>
                  <a:pt x="537" y="-1"/>
                  <a:pt x="806" y="0"/>
                </a:cubicBezTo>
                <a:cubicBezTo>
                  <a:pt x="12735" y="0"/>
                  <a:pt x="22406" y="9670"/>
                  <a:pt x="22406" y="21600"/>
                </a:cubicBezTo>
              </a:path>
              <a:path w="22406" h="21600" stroke="0" extrusionOk="0">
                <a:moveTo>
                  <a:pt x="0" y="15"/>
                </a:moveTo>
                <a:cubicBezTo>
                  <a:pt x="268" y="5"/>
                  <a:pt x="537" y="-1"/>
                  <a:pt x="806" y="0"/>
                </a:cubicBezTo>
                <a:cubicBezTo>
                  <a:pt x="12735" y="0"/>
                  <a:pt x="22406" y="9670"/>
                  <a:pt x="22406" y="21600"/>
                </a:cubicBezTo>
                <a:lnTo>
                  <a:pt x="806" y="21600"/>
                </a:lnTo>
                <a:close/>
              </a:path>
            </a:pathLst>
          </a:custGeom>
          <a:noFill/>
          <a:ln w="12700">
            <a:solidFill>
              <a:schemeClr val="tx1"/>
            </a:solidFill>
            <a:round/>
            <a:headEnd/>
            <a:tailEnd type="triangle" w="lg" len="lg"/>
          </a:ln>
        </p:spPr>
        <p:txBody>
          <a:bodyPr wrap="none" anchor="ctr"/>
          <a:lstStyle/>
          <a:p>
            <a:endParaRPr lang="en-US"/>
          </a:p>
        </p:txBody>
      </p:sp>
      <p:sp>
        <p:nvSpPr>
          <p:cNvPr id="6165" name="Arc 20"/>
          <p:cNvSpPr>
            <a:spLocks/>
          </p:cNvSpPr>
          <p:nvPr/>
        </p:nvSpPr>
        <p:spPr bwMode="auto">
          <a:xfrm flipV="1">
            <a:off x="5486400" y="4921250"/>
            <a:ext cx="703263" cy="457200"/>
          </a:xfrm>
          <a:custGeom>
            <a:avLst/>
            <a:gdLst>
              <a:gd name="T0" fmla="*/ 0 w 21600"/>
              <a:gd name="T1" fmla="*/ 0 h 21600"/>
              <a:gd name="T2" fmla="*/ 745496799 w 21600"/>
              <a:gd name="T3" fmla="*/ 204838141 h 21600"/>
              <a:gd name="T4" fmla="*/ 0 w 21600"/>
              <a:gd name="T5" fmla="*/ 20483814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a:solidFill>
              <a:schemeClr val="tx1"/>
            </a:solidFill>
            <a:round/>
            <a:headEnd/>
            <a:tailEnd type="triangle" w="lg" len="lg"/>
          </a:ln>
        </p:spPr>
        <p:txBody>
          <a:bodyPr wrap="none" anchor="ctr"/>
          <a:lstStyle/>
          <a:p>
            <a:endParaRPr lang="en-US"/>
          </a:p>
        </p:txBody>
      </p:sp>
      <p:sp>
        <p:nvSpPr>
          <p:cNvPr id="6166" name="Arc 21"/>
          <p:cNvSpPr>
            <a:spLocks/>
          </p:cNvSpPr>
          <p:nvPr/>
        </p:nvSpPr>
        <p:spPr bwMode="auto">
          <a:xfrm>
            <a:off x="7385050" y="4387850"/>
            <a:ext cx="844550" cy="1371600"/>
          </a:xfrm>
          <a:custGeom>
            <a:avLst/>
            <a:gdLst>
              <a:gd name="T0" fmla="*/ 0 w 21600"/>
              <a:gd name="T1" fmla="*/ 0 h 21600"/>
              <a:gd name="T2" fmla="*/ 1291125364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a:solidFill>
              <a:schemeClr val="tx1"/>
            </a:solidFill>
            <a:round/>
            <a:headEnd/>
            <a:tailEnd/>
          </a:ln>
        </p:spPr>
        <p:txBody>
          <a:bodyPr wrap="none" anchor="ctr"/>
          <a:lstStyle/>
          <a:p>
            <a:endParaRPr lang="en-US"/>
          </a:p>
        </p:txBody>
      </p:sp>
      <p:sp>
        <p:nvSpPr>
          <p:cNvPr id="6167" name="Line 22"/>
          <p:cNvSpPr>
            <a:spLocks noChangeShapeType="1"/>
          </p:cNvSpPr>
          <p:nvPr/>
        </p:nvSpPr>
        <p:spPr bwMode="auto">
          <a:xfrm>
            <a:off x="8229600" y="5683250"/>
            <a:ext cx="0" cy="152400"/>
          </a:xfrm>
          <a:prstGeom prst="line">
            <a:avLst/>
          </a:prstGeom>
          <a:noFill/>
          <a:ln w="12700">
            <a:solidFill>
              <a:schemeClr val="tx1"/>
            </a:solidFill>
            <a:round/>
            <a:headEnd/>
            <a:tailEnd type="triangle" w="med" len="med"/>
          </a:ln>
        </p:spPr>
        <p:txBody>
          <a:bodyPr wrap="none" anchor="ctr"/>
          <a:lstStyle/>
          <a:p>
            <a:endParaRPr lang="en-US"/>
          </a:p>
        </p:txBody>
      </p:sp>
      <p:sp>
        <p:nvSpPr>
          <p:cNvPr id="6168" name="Line 23"/>
          <p:cNvSpPr>
            <a:spLocks noChangeShapeType="1"/>
          </p:cNvSpPr>
          <p:nvPr/>
        </p:nvSpPr>
        <p:spPr bwMode="auto">
          <a:xfrm>
            <a:off x="2251075" y="3321050"/>
            <a:ext cx="0" cy="76200"/>
          </a:xfrm>
          <a:prstGeom prst="line">
            <a:avLst/>
          </a:prstGeom>
          <a:noFill/>
          <a:ln w="12700">
            <a:solidFill>
              <a:schemeClr val="tx1"/>
            </a:solidFill>
            <a:round/>
            <a:headEnd/>
            <a:tailEnd type="triangle" w="med" len="med"/>
          </a:ln>
        </p:spPr>
        <p:txBody>
          <a:bodyPr wrap="none" anchor="ctr"/>
          <a:lstStyle/>
          <a:p>
            <a:endParaRPr lang="en-US"/>
          </a:p>
        </p:txBody>
      </p:sp>
      <p:sp>
        <p:nvSpPr>
          <p:cNvPr id="6169" name="Text Box 24"/>
          <p:cNvSpPr txBox="1">
            <a:spLocks noChangeArrowheads="1"/>
          </p:cNvSpPr>
          <p:nvPr/>
        </p:nvSpPr>
        <p:spPr bwMode="auto">
          <a:xfrm>
            <a:off x="7245350" y="5835650"/>
            <a:ext cx="1357313" cy="336550"/>
          </a:xfrm>
          <a:prstGeom prst="rect">
            <a:avLst/>
          </a:prstGeom>
          <a:noFill/>
          <a:ln w="12700">
            <a:noFill/>
            <a:miter lim="800000"/>
            <a:headEnd/>
            <a:tailEnd/>
          </a:ln>
        </p:spPr>
        <p:txBody>
          <a:bodyPr wrap="none">
            <a:spAutoFit/>
          </a:bodyPr>
          <a:lstStyle/>
          <a:p>
            <a:pPr eaLnBrk="0" hangingPunct="0">
              <a:spcBef>
                <a:spcPct val="0"/>
              </a:spcBef>
              <a:buNone/>
            </a:pPr>
            <a:r>
              <a:rPr lang="en-GB" sz="1600" b="0" dirty="0">
                <a:latin typeface="Arial" charset="0"/>
              </a:rPr>
              <a:t>Final product</a:t>
            </a:r>
          </a:p>
        </p:txBody>
      </p:sp>
      <p:sp>
        <p:nvSpPr>
          <p:cNvPr id="6170" name="Line 25"/>
          <p:cNvSpPr>
            <a:spLocks noChangeShapeType="1"/>
          </p:cNvSpPr>
          <p:nvPr/>
        </p:nvSpPr>
        <p:spPr bwMode="auto">
          <a:xfrm flipH="1" flipV="1">
            <a:off x="3305175" y="3930650"/>
            <a:ext cx="2392363" cy="304800"/>
          </a:xfrm>
          <a:prstGeom prst="line">
            <a:avLst/>
          </a:prstGeom>
          <a:noFill/>
          <a:ln w="12700">
            <a:solidFill>
              <a:schemeClr val="tx1"/>
            </a:solidFill>
            <a:round/>
            <a:headEnd/>
            <a:tailEnd type="triangle" w="lg" len="lg"/>
          </a:ln>
        </p:spPr>
        <p:txBody>
          <a:bodyPr wrap="none" anchor="ctr"/>
          <a:lstStyle/>
          <a:p>
            <a:endParaRPr lang="en-US"/>
          </a:p>
        </p:txBody>
      </p:sp>
      <p:sp>
        <p:nvSpPr>
          <p:cNvPr id="6171" name="Arc 26"/>
          <p:cNvSpPr>
            <a:spLocks/>
          </p:cNvSpPr>
          <p:nvPr/>
        </p:nvSpPr>
        <p:spPr bwMode="auto">
          <a:xfrm>
            <a:off x="3886200" y="1676400"/>
            <a:ext cx="633413" cy="228600"/>
          </a:xfrm>
          <a:custGeom>
            <a:avLst/>
            <a:gdLst>
              <a:gd name="T0" fmla="*/ 0 w 21600"/>
              <a:gd name="T1" fmla="*/ 0 h 21600"/>
              <a:gd name="T2" fmla="*/ 544694867 w 21600"/>
              <a:gd name="T3" fmla="*/ 25604789 h 21600"/>
              <a:gd name="T4" fmla="*/ 0 w 21600"/>
              <a:gd name="T5" fmla="*/ 2560478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a:solidFill>
              <a:schemeClr val="tx1"/>
            </a:solidFill>
            <a:round/>
            <a:headEnd/>
            <a:tailEnd type="triangle" w="lg" len="lg"/>
          </a:ln>
        </p:spPr>
        <p:txBody>
          <a:bodyPr wrap="none" anchor="ctr"/>
          <a:lstStyle/>
          <a:p>
            <a:endParaRPr lang="en-US"/>
          </a:p>
        </p:txBody>
      </p:sp>
    </p:spTree>
    <p:extLst>
      <p:ext uri="{BB962C8B-B14F-4D97-AF65-F5344CB8AC3E}">
        <p14:creationId xmlns:p14="http://schemas.microsoft.com/office/powerpoint/2010/main" val="2727158869"/>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Consent and Legal Issues</a:t>
            </a:r>
            <a:endParaRPr lang="en-US" dirty="0"/>
          </a:p>
        </p:txBody>
      </p:sp>
      <p:sp>
        <p:nvSpPr>
          <p:cNvPr id="3" name="Content Placeholder 2"/>
          <p:cNvSpPr>
            <a:spLocks noGrp="1"/>
          </p:cNvSpPr>
          <p:nvPr>
            <p:ph idx="1"/>
          </p:nvPr>
        </p:nvSpPr>
        <p:spPr/>
        <p:txBody>
          <a:bodyPr/>
          <a:lstStyle/>
          <a:p>
            <a:r>
              <a:rPr lang="en-US" dirty="0" smtClean="0"/>
              <a:t>If you’re visiting a private workplace, make sure you have consent from management</a:t>
            </a:r>
          </a:p>
          <a:p>
            <a:r>
              <a:rPr lang="en-US" dirty="0" smtClean="0"/>
              <a:t>If you are visiting minors, you will need permission from parents or guardians</a:t>
            </a:r>
          </a:p>
          <a:p>
            <a:r>
              <a:rPr lang="en-US" dirty="0" smtClean="0"/>
              <a:t>Have participants read and sign an </a:t>
            </a:r>
            <a:r>
              <a:rPr lang="en-US" b="1" dirty="0" smtClean="0"/>
              <a:t>informed consent form </a:t>
            </a:r>
            <a:r>
              <a:rPr lang="en-US" dirty="0" smtClean="0"/>
              <a:t>prior to their participation</a:t>
            </a:r>
            <a:endParaRPr lang="en-US" dirty="0"/>
          </a:p>
        </p:txBody>
      </p:sp>
      <p:sp>
        <p:nvSpPr>
          <p:cNvPr id="4" name="Slide Number Placeholder 3"/>
          <p:cNvSpPr>
            <a:spLocks noGrp="1"/>
          </p:cNvSpPr>
          <p:nvPr>
            <p:ph type="sldNum" sz="quarter" idx="10"/>
          </p:nvPr>
        </p:nvSpPr>
        <p:spPr/>
        <p:txBody>
          <a:bodyPr/>
          <a:lstStyle/>
          <a:p>
            <a:fld id="{D3612ABD-40C9-418A-A056-70C86155DF51}" type="slidenum">
              <a:rPr lang="en-GB" smtClean="0"/>
              <a:pPr/>
              <a:t>40</a:t>
            </a:fld>
            <a:endParaRPr lang="en-GB"/>
          </a:p>
        </p:txBody>
      </p:sp>
    </p:spTree>
    <p:extLst>
      <p:ext uri="{BB962C8B-B14F-4D97-AF65-F5344CB8AC3E}">
        <p14:creationId xmlns:p14="http://schemas.microsoft.com/office/powerpoint/2010/main" val="20397211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Preparing for CI</a:t>
            </a:r>
            <a:endParaRPr lang="en-US" dirty="0"/>
          </a:p>
        </p:txBody>
      </p:sp>
      <p:sp>
        <p:nvSpPr>
          <p:cNvPr id="3" name="Content Placeholder 2"/>
          <p:cNvSpPr>
            <a:spLocks noGrp="1"/>
          </p:cNvSpPr>
          <p:nvPr>
            <p:ph idx="1"/>
          </p:nvPr>
        </p:nvSpPr>
        <p:spPr/>
        <p:txBody>
          <a:bodyPr/>
          <a:lstStyle/>
          <a:p>
            <a:r>
              <a:rPr lang="en-US" sz="2600" dirty="0" smtClean="0"/>
              <a:t>Pen/paper or computer for note-taking</a:t>
            </a:r>
          </a:p>
          <a:p>
            <a:r>
              <a:rPr lang="en-US" sz="2600" dirty="0" smtClean="0"/>
              <a:t>Audio or video-recorder?</a:t>
            </a:r>
          </a:p>
          <a:p>
            <a:r>
              <a:rPr lang="en-US" sz="2600" u="sng" dirty="0" smtClean="0"/>
              <a:t>Script</a:t>
            </a:r>
            <a:r>
              <a:rPr lang="en-US" sz="2600" dirty="0" smtClean="0"/>
              <a:t>: Short formal statement read to participants at start of CI. It explains purpose of CI, and ensures confidentiality/anonymity (per informed consent form)</a:t>
            </a:r>
          </a:p>
          <a:p>
            <a:r>
              <a:rPr lang="en-US" sz="2600" u="sng" dirty="0" smtClean="0"/>
              <a:t>Demographic questionnaire</a:t>
            </a:r>
            <a:r>
              <a:rPr lang="en-US" sz="2600" dirty="0" smtClean="0"/>
              <a:t>: Collect basic data on each participant by having them fill out a short questionnaire</a:t>
            </a:r>
          </a:p>
          <a:p>
            <a:r>
              <a:rPr lang="en-US" sz="2600" dirty="0" smtClean="0"/>
              <a:t>Consent form</a:t>
            </a:r>
          </a:p>
          <a:p>
            <a:endParaRPr lang="en-US" dirty="0"/>
          </a:p>
        </p:txBody>
      </p:sp>
      <p:sp>
        <p:nvSpPr>
          <p:cNvPr id="4" name="Slide Number Placeholder 3"/>
          <p:cNvSpPr>
            <a:spLocks noGrp="1"/>
          </p:cNvSpPr>
          <p:nvPr>
            <p:ph type="sldNum" sz="quarter" idx="10"/>
          </p:nvPr>
        </p:nvSpPr>
        <p:spPr/>
        <p:txBody>
          <a:bodyPr/>
          <a:lstStyle/>
          <a:p>
            <a:fld id="{D3612ABD-40C9-418A-A056-70C86155DF51}" type="slidenum">
              <a:rPr lang="en-GB" smtClean="0"/>
              <a:pPr/>
              <a:t>41</a:t>
            </a:fld>
            <a:endParaRPr lang="en-GB"/>
          </a:p>
        </p:txBody>
      </p:sp>
    </p:spTree>
    <p:extLst>
      <p:ext uri="{BB962C8B-B14F-4D97-AF65-F5344CB8AC3E}">
        <p14:creationId xmlns:p14="http://schemas.microsoft.com/office/powerpoint/2010/main" val="343552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8991600" cy="1265238"/>
          </a:xfrm>
        </p:spPr>
        <p:txBody>
          <a:bodyPr>
            <a:noAutofit/>
          </a:bodyPr>
          <a:lstStyle/>
          <a:p>
            <a:r>
              <a:rPr lang="en-US" sz="3600" dirty="0" smtClean="0"/>
              <a:t>Possible </a:t>
            </a:r>
            <a:r>
              <a:rPr lang="en-US" sz="3600" dirty="0" err="1" smtClean="0"/>
              <a:t>speedgolf</a:t>
            </a:r>
            <a:r>
              <a:rPr lang="en-US" sz="3600" dirty="0" smtClean="0"/>
              <a:t> CI opening script</a:t>
            </a:r>
            <a:endParaRPr lang="en-US" sz="3600"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620246" y="3479542"/>
            <a:ext cx="2310949" cy="2895600"/>
          </a:xfrm>
        </p:spPr>
      </p:pic>
      <p:pic>
        <p:nvPicPr>
          <p:cNvPr id="5" name="Picture 4"/>
          <p:cNvPicPr>
            <a:picLocks noChangeAspect="1"/>
          </p:cNvPicPr>
          <p:nvPr/>
        </p:nvPicPr>
        <p:blipFill>
          <a:blip r:embed="rId3"/>
          <a:stretch>
            <a:fillRect/>
          </a:stretch>
        </p:blipFill>
        <p:spPr>
          <a:xfrm>
            <a:off x="6620246" y="1802606"/>
            <a:ext cx="2076450" cy="1409700"/>
          </a:xfrm>
          <a:prstGeom prst="rect">
            <a:avLst/>
          </a:prstGeom>
        </p:spPr>
      </p:pic>
      <p:sp>
        <p:nvSpPr>
          <p:cNvPr id="7" name="Content Placeholder 2"/>
          <p:cNvSpPr txBox="1">
            <a:spLocks/>
          </p:cNvSpPr>
          <p:nvPr/>
        </p:nvSpPr>
        <p:spPr>
          <a:xfrm>
            <a:off x="152400" y="1524000"/>
            <a:ext cx="6172200" cy="4953000"/>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None/>
            </a:pPr>
            <a:r>
              <a:rPr lang="en-US" dirty="0" smtClean="0"/>
              <a:t>“Hello. I am a member of a team that is investigating the design of a software application for </a:t>
            </a:r>
            <a:r>
              <a:rPr lang="en-US" dirty="0" err="1" smtClean="0"/>
              <a:t>speedgolfers</a:t>
            </a:r>
            <a:r>
              <a:rPr lang="en-US" dirty="0" smtClean="0"/>
              <a:t>. I would like to learn more about your sport and how you play it. My goal is to collect information that will help us better understand the sport, how you play it, and how technology might be designed to support your participation in the sport.  To that end, I will ask you to imagine a typical </a:t>
            </a:r>
            <a:r>
              <a:rPr lang="en-US" dirty="0" err="1"/>
              <a:t>s</a:t>
            </a:r>
            <a:r>
              <a:rPr lang="en-US" dirty="0" err="1" smtClean="0"/>
              <a:t>peedgolf</a:t>
            </a:r>
            <a:r>
              <a:rPr lang="en-US" dirty="0" smtClean="0"/>
              <a:t> round, shot by shot. I will ask questions to better understand how you play, what issues you encounter, and how you use devices and technology to support you. This interview should last no more than an hour. You are free to stop the interview at any time.”</a:t>
            </a:r>
          </a:p>
        </p:txBody>
      </p:sp>
    </p:spTree>
    <p:extLst>
      <p:ext uri="{BB962C8B-B14F-4D97-AF65-F5344CB8AC3E}">
        <p14:creationId xmlns:p14="http://schemas.microsoft.com/office/powerpoint/2010/main" val="134677286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8991600" cy="1265238"/>
          </a:xfrm>
        </p:spPr>
        <p:txBody>
          <a:bodyPr>
            <a:noAutofit/>
          </a:bodyPr>
          <a:lstStyle/>
          <a:p>
            <a:r>
              <a:rPr lang="en-US" sz="3600" dirty="0" smtClean="0"/>
              <a:t>Demographic data to collect on </a:t>
            </a:r>
            <a:r>
              <a:rPr lang="en-US" sz="3600" dirty="0" err="1" smtClean="0"/>
              <a:t>speedgolfers</a:t>
            </a:r>
            <a:endParaRPr lang="en-US" sz="3600"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620246" y="3479542"/>
            <a:ext cx="2310949" cy="2895600"/>
          </a:xfrm>
        </p:spPr>
      </p:pic>
      <p:pic>
        <p:nvPicPr>
          <p:cNvPr id="5" name="Picture 4"/>
          <p:cNvPicPr>
            <a:picLocks noChangeAspect="1"/>
          </p:cNvPicPr>
          <p:nvPr/>
        </p:nvPicPr>
        <p:blipFill>
          <a:blip r:embed="rId3"/>
          <a:stretch>
            <a:fillRect/>
          </a:stretch>
        </p:blipFill>
        <p:spPr>
          <a:xfrm>
            <a:off x="6620246" y="1802606"/>
            <a:ext cx="2076450" cy="1409700"/>
          </a:xfrm>
          <a:prstGeom prst="rect">
            <a:avLst/>
          </a:prstGeom>
        </p:spPr>
      </p:pic>
      <p:sp>
        <p:nvSpPr>
          <p:cNvPr id="7" name="Content Placeholder 2"/>
          <p:cNvSpPr txBox="1">
            <a:spLocks/>
          </p:cNvSpPr>
          <p:nvPr/>
        </p:nvSpPr>
        <p:spPr>
          <a:xfrm>
            <a:off x="152400" y="1524000"/>
            <a:ext cx="6172200" cy="4953000"/>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en-US" dirty="0" smtClean="0"/>
              <a:t>Name</a:t>
            </a:r>
          </a:p>
          <a:p>
            <a:pPr fontAlgn="auto">
              <a:spcAft>
                <a:spcPts val="0"/>
              </a:spcAft>
            </a:pPr>
            <a:r>
              <a:rPr lang="en-US" dirty="0" smtClean="0"/>
              <a:t>Age</a:t>
            </a:r>
          </a:p>
          <a:p>
            <a:pPr fontAlgn="auto">
              <a:spcAft>
                <a:spcPts val="0"/>
              </a:spcAft>
            </a:pPr>
            <a:r>
              <a:rPr lang="en-US" dirty="0" smtClean="0"/>
              <a:t>Years played golf</a:t>
            </a:r>
          </a:p>
          <a:p>
            <a:pPr fontAlgn="auto">
              <a:spcAft>
                <a:spcPts val="0"/>
              </a:spcAft>
            </a:pPr>
            <a:r>
              <a:rPr lang="en-US" dirty="0" smtClean="0"/>
              <a:t>Years played Speedgolf</a:t>
            </a:r>
          </a:p>
          <a:p>
            <a:pPr fontAlgn="auto">
              <a:spcAft>
                <a:spcPts val="0"/>
              </a:spcAft>
            </a:pPr>
            <a:r>
              <a:rPr lang="en-US" dirty="0" smtClean="0"/>
              <a:t>Average golf score (</a:t>
            </a:r>
            <a:r>
              <a:rPr lang="en-US" dirty="0" err="1" smtClean="0"/>
              <a:t>hdcp</a:t>
            </a:r>
            <a:r>
              <a:rPr lang="en-US" dirty="0" smtClean="0"/>
              <a:t>)</a:t>
            </a:r>
          </a:p>
          <a:p>
            <a:pPr fontAlgn="auto">
              <a:spcAft>
                <a:spcPts val="0"/>
              </a:spcAft>
            </a:pPr>
            <a:r>
              <a:rPr lang="en-US" dirty="0" smtClean="0"/>
              <a:t>5K running time</a:t>
            </a:r>
          </a:p>
          <a:p>
            <a:pPr fontAlgn="auto">
              <a:spcAft>
                <a:spcPts val="0"/>
              </a:spcAft>
            </a:pPr>
            <a:r>
              <a:rPr lang="en-US" dirty="0" smtClean="0"/>
              <a:t>How often do you play golf? Speedgolf?</a:t>
            </a:r>
          </a:p>
          <a:p>
            <a:pPr fontAlgn="auto">
              <a:spcAft>
                <a:spcPts val="0"/>
              </a:spcAft>
            </a:pPr>
            <a:r>
              <a:rPr lang="en-US" dirty="0" smtClean="0"/>
              <a:t>Do you time yourself? Keep score?</a:t>
            </a:r>
          </a:p>
          <a:p>
            <a:pPr fontAlgn="auto">
              <a:spcAft>
                <a:spcPts val="0"/>
              </a:spcAft>
            </a:pPr>
            <a:r>
              <a:rPr lang="en-US" dirty="0" smtClean="0"/>
              <a:t>What tech do you typically use to help you </a:t>
            </a:r>
            <a:r>
              <a:rPr lang="en-US" dirty="0" err="1" smtClean="0"/>
              <a:t>speegolf</a:t>
            </a:r>
            <a:r>
              <a:rPr lang="en-US" dirty="0" smtClean="0"/>
              <a:t>?</a:t>
            </a:r>
          </a:p>
        </p:txBody>
      </p:sp>
    </p:spTree>
    <p:extLst>
      <p:ext uri="{BB962C8B-B14F-4D97-AF65-F5344CB8AC3E}">
        <p14:creationId xmlns:p14="http://schemas.microsoft.com/office/powerpoint/2010/main" val="33425104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Conducting the CI</a:t>
            </a:r>
            <a:endParaRPr lang="en-US" dirty="0"/>
          </a:p>
        </p:txBody>
      </p:sp>
      <p:sp>
        <p:nvSpPr>
          <p:cNvPr id="3" name="Content Placeholder 2"/>
          <p:cNvSpPr>
            <a:spLocks noGrp="1"/>
          </p:cNvSpPr>
          <p:nvPr>
            <p:ph idx="1"/>
          </p:nvPr>
        </p:nvSpPr>
        <p:spPr/>
        <p:txBody>
          <a:bodyPr/>
          <a:lstStyle/>
          <a:p>
            <a:r>
              <a:rPr lang="en-US" sz="2700" dirty="0" smtClean="0"/>
              <a:t>Put users at ease</a:t>
            </a:r>
          </a:p>
          <a:p>
            <a:r>
              <a:rPr lang="en-US" sz="2700" dirty="0" smtClean="0"/>
              <a:t>User “Master-apprentice” model</a:t>
            </a:r>
          </a:p>
          <a:p>
            <a:r>
              <a:rPr lang="en-US" sz="2700" dirty="0" smtClean="0"/>
              <a:t>Ask questions</a:t>
            </a:r>
          </a:p>
          <a:p>
            <a:r>
              <a:rPr lang="en-US" sz="2700" dirty="0" smtClean="0"/>
              <a:t>Take notes using pen and paper (use recording as back-up)</a:t>
            </a:r>
          </a:p>
          <a:p>
            <a:pPr lvl="1"/>
            <a:r>
              <a:rPr lang="en-US" sz="2700" dirty="0" smtClean="0"/>
              <a:t>“It may be tempting to take a computer and make electronic notes. However, this makes it difficult to establish and maintain a comfortable relationship with the people your are visiting.”</a:t>
            </a:r>
            <a:endParaRPr lang="en-US" sz="2700" dirty="0"/>
          </a:p>
        </p:txBody>
      </p:sp>
      <p:sp>
        <p:nvSpPr>
          <p:cNvPr id="4" name="Slide Number Placeholder 3"/>
          <p:cNvSpPr>
            <a:spLocks noGrp="1"/>
          </p:cNvSpPr>
          <p:nvPr>
            <p:ph type="sldNum" sz="quarter" idx="10"/>
          </p:nvPr>
        </p:nvSpPr>
        <p:spPr/>
        <p:txBody>
          <a:bodyPr/>
          <a:lstStyle/>
          <a:p>
            <a:fld id="{D3612ABD-40C9-418A-A056-70C86155DF51}" type="slidenum">
              <a:rPr lang="en-GB" smtClean="0"/>
              <a:pPr/>
              <a:t>44</a:t>
            </a:fld>
            <a:endParaRPr lang="en-GB" dirty="0"/>
          </a:p>
        </p:txBody>
      </p:sp>
    </p:spTree>
    <p:extLst>
      <p:ext uri="{BB962C8B-B14F-4D97-AF65-F5344CB8AC3E}">
        <p14:creationId xmlns:p14="http://schemas.microsoft.com/office/powerpoint/2010/main" val="34329299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8991600" cy="1265238"/>
          </a:xfrm>
        </p:spPr>
        <p:txBody>
          <a:bodyPr>
            <a:noAutofit/>
          </a:bodyPr>
          <a:lstStyle/>
          <a:p>
            <a:r>
              <a:rPr lang="en-US" sz="3600" dirty="0" smtClean="0"/>
              <a:t>Possible script to put participant at ease</a:t>
            </a:r>
            <a:endParaRPr lang="en-US" sz="3600"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620246" y="3479542"/>
            <a:ext cx="2310949" cy="2895600"/>
          </a:xfrm>
        </p:spPr>
      </p:pic>
      <p:pic>
        <p:nvPicPr>
          <p:cNvPr id="5" name="Picture 4"/>
          <p:cNvPicPr>
            <a:picLocks noChangeAspect="1"/>
          </p:cNvPicPr>
          <p:nvPr/>
        </p:nvPicPr>
        <p:blipFill>
          <a:blip r:embed="rId3"/>
          <a:stretch>
            <a:fillRect/>
          </a:stretch>
        </p:blipFill>
        <p:spPr>
          <a:xfrm>
            <a:off x="6620246" y="1802606"/>
            <a:ext cx="2076450" cy="1409700"/>
          </a:xfrm>
          <a:prstGeom prst="rect">
            <a:avLst/>
          </a:prstGeom>
        </p:spPr>
      </p:pic>
      <p:sp>
        <p:nvSpPr>
          <p:cNvPr id="7" name="Content Placeholder 2"/>
          <p:cNvSpPr txBox="1">
            <a:spLocks/>
          </p:cNvSpPr>
          <p:nvPr/>
        </p:nvSpPr>
        <p:spPr>
          <a:xfrm>
            <a:off x="152400" y="1524000"/>
            <a:ext cx="6172200" cy="4953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None/>
            </a:pPr>
            <a:r>
              <a:rPr lang="en-US" dirty="0" smtClean="0"/>
              <a:t>“I am not here </a:t>
            </a:r>
            <a:r>
              <a:rPr lang="en-US" dirty="0"/>
              <a:t>to evaluate </a:t>
            </a:r>
            <a:r>
              <a:rPr lang="en-US" dirty="0" smtClean="0"/>
              <a:t>you or your performance</a:t>
            </a:r>
            <a:r>
              <a:rPr lang="en-US" dirty="0"/>
              <a:t>, but </a:t>
            </a:r>
            <a:r>
              <a:rPr lang="en-US" dirty="0" smtClean="0"/>
              <a:t>rather to </a:t>
            </a:r>
            <a:r>
              <a:rPr lang="en-US" dirty="0"/>
              <a:t>learn about </a:t>
            </a:r>
            <a:r>
              <a:rPr lang="en-US" dirty="0" smtClean="0"/>
              <a:t>your sport and how you play it, so that I can obtain information on how to design technology that can make your Speedgolf experience even better.”</a:t>
            </a:r>
          </a:p>
        </p:txBody>
      </p:sp>
    </p:spTree>
    <p:extLst>
      <p:ext uri="{BB962C8B-B14F-4D97-AF65-F5344CB8AC3E}">
        <p14:creationId xmlns:p14="http://schemas.microsoft.com/office/powerpoint/2010/main" val="145257552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What to look out for</a:t>
            </a:r>
            <a:endParaRPr lang="en-US" dirty="0"/>
          </a:p>
        </p:txBody>
      </p:sp>
      <p:sp>
        <p:nvSpPr>
          <p:cNvPr id="3" name="Content Placeholder 2"/>
          <p:cNvSpPr>
            <a:spLocks noGrp="1"/>
          </p:cNvSpPr>
          <p:nvPr>
            <p:ph idx="1"/>
          </p:nvPr>
        </p:nvSpPr>
        <p:spPr/>
        <p:txBody>
          <a:bodyPr/>
          <a:lstStyle/>
          <a:p>
            <a:r>
              <a:rPr lang="en-US" sz="2800" dirty="0" smtClean="0"/>
              <a:t>Surrounding environment/facilities</a:t>
            </a:r>
          </a:p>
          <a:p>
            <a:r>
              <a:rPr lang="en-US" sz="2800" dirty="0" smtClean="0"/>
              <a:t>Interruptions</a:t>
            </a:r>
          </a:p>
          <a:p>
            <a:r>
              <a:rPr lang="en-US" sz="2800" dirty="0" smtClean="0"/>
              <a:t>Applications</a:t>
            </a:r>
          </a:p>
          <a:p>
            <a:r>
              <a:rPr lang="en-US" sz="2800" dirty="0" smtClean="0"/>
              <a:t>Issues</a:t>
            </a:r>
          </a:p>
          <a:p>
            <a:r>
              <a:rPr lang="en-US" sz="2800" dirty="0" smtClean="0"/>
              <a:t>Artifacts</a:t>
            </a:r>
          </a:p>
          <a:p>
            <a:r>
              <a:rPr lang="en-US" sz="2800" dirty="0" smtClean="0"/>
              <a:t>Redundant systems</a:t>
            </a:r>
          </a:p>
          <a:p>
            <a:r>
              <a:rPr lang="en-US" sz="2800" dirty="0" smtClean="0"/>
              <a:t>Workarounds</a:t>
            </a:r>
          </a:p>
          <a:p>
            <a:r>
              <a:rPr lang="en-US" sz="2800" dirty="0" smtClean="0"/>
              <a:t>Triggers</a:t>
            </a:r>
          </a:p>
          <a:p>
            <a:r>
              <a:rPr lang="en-US" sz="2800" dirty="0" smtClean="0"/>
              <a:t>Variations</a:t>
            </a:r>
            <a:endParaRPr lang="en-US" sz="2800" dirty="0"/>
          </a:p>
        </p:txBody>
      </p:sp>
      <p:sp>
        <p:nvSpPr>
          <p:cNvPr id="4" name="Slide Number Placeholder 3"/>
          <p:cNvSpPr>
            <a:spLocks noGrp="1"/>
          </p:cNvSpPr>
          <p:nvPr>
            <p:ph type="sldNum" sz="quarter" idx="10"/>
          </p:nvPr>
        </p:nvSpPr>
        <p:spPr/>
        <p:txBody>
          <a:bodyPr/>
          <a:lstStyle/>
          <a:p>
            <a:fld id="{D3612ABD-40C9-418A-A056-70C86155DF51}" type="slidenum">
              <a:rPr lang="en-GB" smtClean="0"/>
              <a:pPr/>
              <a:t>46</a:t>
            </a:fld>
            <a:endParaRPr lang="en-GB"/>
          </a:p>
        </p:txBody>
      </p:sp>
      <p:pic>
        <p:nvPicPr>
          <p:cNvPr id="5" name="Picture 2" descr="http://www.uxpassion.com/uxp/wp-content/uploads/2014/04/usability_contextual_inquiry-784x68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86400" y="2514600"/>
            <a:ext cx="2968625" cy="257861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610678" y="5020564"/>
            <a:ext cx="2971800" cy="461665"/>
          </a:xfrm>
          <a:prstGeom prst="rect">
            <a:avLst/>
          </a:prstGeom>
        </p:spPr>
        <p:txBody>
          <a:bodyPr wrap="square">
            <a:spAutoFit/>
          </a:bodyPr>
          <a:lstStyle/>
          <a:p>
            <a:pPr>
              <a:buNone/>
            </a:pPr>
            <a:r>
              <a:rPr lang="en-US" sz="1200" dirty="0"/>
              <a:t>http://www.uxpassion.com/blog/usability-contextual-inquiry/</a:t>
            </a:r>
          </a:p>
        </p:txBody>
      </p:sp>
    </p:spTree>
    <p:extLst>
      <p:ext uri="{BB962C8B-B14F-4D97-AF65-F5344CB8AC3E}">
        <p14:creationId xmlns:p14="http://schemas.microsoft.com/office/powerpoint/2010/main" val="4468419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a nutshell…</a:t>
            </a:r>
            <a:endParaRPr lang="en-US" dirty="0"/>
          </a:p>
        </p:txBody>
      </p:sp>
      <p:sp>
        <p:nvSpPr>
          <p:cNvPr id="3" name="Content Placeholder 2"/>
          <p:cNvSpPr>
            <a:spLocks noGrp="1"/>
          </p:cNvSpPr>
          <p:nvPr>
            <p:ph idx="1"/>
          </p:nvPr>
        </p:nvSpPr>
        <p:spPr/>
        <p:txBody>
          <a:bodyPr/>
          <a:lstStyle/>
          <a:p>
            <a:r>
              <a:rPr lang="en-US" dirty="0" smtClean="0"/>
              <a:t>A variety of early data gathering techniques help us understand users, and ultimately establish requirements</a:t>
            </a:r>
          </a:p>
          <a:p>
            <a:r>
              <a:rPr lang="en-US" dirty="0" smtClean="0"/>
              <a:t>We need to match technique to specific questions we need answered</a:t>
            </a:r>
          </a:p>
          <a:p>
            <a:r>
              <a:rPr lang="en-US" dirty="0" smtClean="0"/>
              <a:t>Contextual inquiry useful for collecting rich data on users in their natural environments</a:t>
            </a:r>
            <a:endParaRPr lang="en-US" dirty="0"/>
          </a:p>
        </p:txBody>
      </p:sp>
      <p:sp>
        <p:nvSpPr>
          <p:cNvPr id="4" name="Slide Number Placeholder 3"/>
          <p:cNvSpPr>
            <a:spLocks noGrp="1"/>
          </p:cNvSpPr>
          <p:nvPr>
            <p:ph type="sldNum" sz="quarter" idx="10"/>
          </p:nvPr>
        </p:nvSpPr>
        <p:spPr/>
        <p:txBody>
          <a:bodyPr/>
          <a:lstStyle/>
          <a:p>
            <a:fld id="{D3612ABD-40C9-418A-A056-70C86155DF51}" type="slidenum">
              <a:rPr lang="en-GB" smtClean="0"/>
              <a:pPr/>
              <a:t>47</a:t>
            </a:fld>
            <a:endParaRPr lang="en-GB"/>
          </a:p>
        </p:txBody>
      </p:sp>
      <p:pic>
        <p:nvPicPr>
          <p:cNvPr id="5" name="Picture 4"/>
          <p:cNvPicPr>
            <a:picLocks noChangeAspect="1"/>
          </p:cNvPicPr>
          <p:nvPr/>
        </p:nvPicPr>
        <p:blipFill>
          <a:blip r:embed="rId2"/>
          <a:stretch>
            <a:fillRect/>
          </a:stretch>
        </p:blipFill>
        <p:spPr>
          <a:xfrm>
            <a:off x="304800" y="409575"/>
            <a:ext cx="990600" cy="781050"/>
          </a:xfrm>
          <a:prstGeom prst="rect">
            <a:avLst/>
          </a:prstGeom>
        </p:spPr>
      </p:pic>
    </p:spTree>
    <p:extLst>
      <p:ext uri="{BB962C8B-B14F-4D97-AF65-F5344CB8AC3E}">
        <p14:creationId xmlns:p14="http://schemas.microsoft.com/office/powerpoint/2010/main" val="17073774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do between now and Tuesday</a:t>
            </a:r>
            <a:endParaRPr lang="en-US" dirty="0"/>
          </a:p>
        </p:txBody>
      </p:sp>
      <p:sp>
        <p:nvSpPr>
          <p:cNvPr id="3" name="Content Placeholder 2"/>
          <p:cNvSpPr>
            <a:spLocks noGrp="1"/>
          </p:cNvSpPr>
          <p:nvPr>
            <p:ph idx="1"/>
          </p:nvPr>
        </p:nvSpPr>
        <p:spPr/>
        <p:txBody>
          <a:bodyPr/>
          <a:lstStyle/>
          <a:p>
            <a:r>
              <a:rPr lang="en-US" dirty="0" smtClean="0"/>
              <a:t>Look at TPD #1: Early Data Gathering</a:t>
            </a:r>
          </a:p>
          <a:p>
            <a:r>
              <a:rPr lang="en-US" dirty="0" smtClean="0"/>
              <a:t>Read Barnum </a:t>
            </a:r>
            <a:r>
              <a:rPr lang="en-US" dirty="0"/>
              <a:t>C</a:t>
            </a:r>
            <a:r>
              <a:rPr lang="en-US" dirty="0" smtClean="0"/>
              <a:t>h. 4 (sections on personas and scenarios)</a:t>
            </a:r>
          </a:p>
          <a:p>
            <a:r>
              <a:rPr lang="en-US" dirty="0" smtClean="0"/>
              <a:t>Start recruiting participants and setting up your contextual inquiries!</a:t>
            </a:r>
          </a:p>
          <a:p>
            <a:r>
              <a:rPr lang="en-US" dirty="0" smtClean="0"/>
              <a:t>Have a great weekend!</a:t>
            </a:r>
          </a:p>
        </p:txBody>
      </p:sp>
      <p:sp>
        <p:nvSpPr>
          <p:cNvPr id="4" name="Slide Number Placeholder 3"/>
          <p:cNvSpPr>
            <a:spLocks noGrp="1"/>
          </p:cNvSpPr>
          <p:nvPr>
            <p:ph type="sldNum" sz="quarter" idx="10"/>
          </p:nvPr>
        </p:nvSpPr>
        <p:spPr/>
        <p:txBody>
          <a:bodyPr/>
          <a:lstStyle/>
          <a:p>
            <a:fld id="{D3612ABD-40C9-418A-A056-70C86155DF51}" type="slidenum">
              <a:rPr lang="en-GB" smtClean="0"/>
              <a:pPr/>
              <a:t>48</a:t>
            </a:fld>
            <a:endParaRPr lang="en-GB"/>
          </a:p>
        </p:txBody>
      </p:sp>
    </p:spTree>
    <p:extLst>
      <p:ext uri="{BB962C8B-B14F-4D97-AF65-F5344CB8AC3E}">
        <p14:creationId xmlns:p14="http://schemas.microsoft.com/office/powerpoint/2010/main" val="1446706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noFill/>
        </p:spPr>
        <p:txBody>
          <a:bodyPr/>
          <a:lstStyle/>
          <a:p>
            <a:fld id="{E89AA4BA-813E-4059-B28F-0FBD0BDB5D44}" type="slidenum">
              <a:rPr lang="en-GB" smtClean="0"/>
              <a:pPr/>
              <a:t>5</a:t>
            </a:fld>
            <a:endParaRPr lang="en-GB" smtClean="0"/>
          </a:p>
        </p:txBody>
      </p:sp>
      <p:sp>
        <p:nvSpPr>
          <p:cNvPr id="9219" name="Rectangle 2"/>
          <p:cNvSpPr>
            <a:spLocks noGrp="1" noChangeArrowheads="1"/>
          </p:cNvSpPr>
          <p:nvPr>
            <p:ph type="title"/>
          </p:nvPr>
        </p:nvSpPr>
        <p:spPr/>
        <p:txBody>
          <a:bodyPr/>
          <a:lstStyle/>
          <a:p>
            <a:pPr eaLnBrk="1" hangingPunct="1"/>
            <a:r>
              <a:rPr lang="en-US" dirty="0" smtClean="0"/>
              <a:t>Early empirical research involving users is crucial!</a:t>
            </a:r>
          </a:p>
        </p:txBody>
      </p:sp>
      <p:sp>
        <p:nvSpPr>
          <p:cNvPr id="9220" name="Rectangle 3"/>
          <p:cNvSpPr>
            <a:spLocks noGrp="1" noChangeArrowheads="1"/>
          </p:cNvSpPr>
          <p:nvPr>
            <p:ph type="body" idx="1"/>
          </p:nvPr>
        </p:nvSpPr>
        <p:spPr>
          <a:xfrm>
            <a:off x="0" y="1600200"/>
            <a:ext cx="7283149" cy="4652962"/>
          </a:xfrm>
        </p:spPr>
        <p:txBody>
          <a:bodyPr/>
          <a:lstStyle/>
          <a:p>
            <a:pPr>
              <a:lnSpc>
                <a:spcPct val="90000"/>
              </a:lnSpc>
              <a:spcBef>
                <a:spcPct val="0"/>
              </a:spcBef>
            </a:pPr>
            <a:r>
              <a:rPr lang="en-US" sz="2400" dirty="0" smtClean="0"/>
              <a:t>What? </a:t>
            </a:r>
          </a:p>
          <a:p>
            <a:pPr lvl="1">
              <a:lnSpc>
                <a:spcPct val="90000"/>
              </a:lnSpc>
              <a:spcBef>
                <a:spcPct val="0"/>
              </a:spcBef>
            </a:pPr>
            <a:r>
              <a:rPr lang="en-US" sz="2400" dirty="0" smtClean="0"/>
              <a:t>Understand as much as possible about users, activities, tasks, and contexts</a:t>
            </a:r>
          </a:p>
          <a:p>
            <a:pPr lvl="1">
              <a:lnSpc>
                <a:spcPct val="90000"/>
              </a:lnSpc>
              <a:spcBef>
                <a:spcPct val="0"/>
              </a:spcBef>
            </a:pPr>
            <a:r>
              <a:rPr lang="en-US" sz="2400" dirty="0" smtClean="0"/>
              <a:t>Produce stable requirements</a:t>
            </a:r>
          </a:p>
          <a:p>
            <a:pPr>
              <a:lnSpc>
                <a:spcPct val="90000"/>
              </a:lnSpc>
              <a:spcBef>
                <a:spcPct val="0"/>
              </a:spcBef>
            </a:pPr>
            <a:r>
              <a:rPr lang="en-US" sz="2400" dirty="0" smtClean="0"/>
              <a:t>How?</a:t>
            </a:r>
          </a:p>
          <a:p>
            <a:pPr lvl="1">
              <a:lnSpc>
                <a:spcPct val="90000"/>
              </a:lnSpc>
              <a:spcBef>
                <a:spcPct val="0"/>
              </a:spcBef>
            </a:pPr>
            <a:r>
              <a:rPr lang="en-US" sz="2400" dirty="0" smtClean="0"/>
              <a:t>Data gathering and analysis</a:t>
            </a:r>
          </a:p>
          <a:p>
            <a:pPr lvl="1">
              <a:lnSpc>
                <a:spcPct val="90000"/>
              </a:lnSpc>
              <a:spcBef>
                <a:spcPct val="0"/>
              </a:spcBef>
            </a:pPr>
            <a:r>
              <a:rPr lang="en-US" sz="2400" dirty="0" smtClean="0"/>
              <a:t>Synthesize data into requirements, personas, scenarios</a:t>
            </a:r>
          </a:p>
          <a:p>
            <a:pPr lvl="1">
              <a:lnSpc>
                <a:spcPct val="90000"/>
              </a:lnSpc>
              <a:spcBef>
                <a:spcPct val="0"/>
              </a:spcBef>
            </a:pPr>
            <a:r>
              <a:rPr lang="en-US" sz="2400" dirty="0" smtClean="0"/>
              <a:t>Iterate!</a:t>
            </a:r>
          </a:p>
          <a:p>
            <a:pPr>
              <a:lnSpc>
                <a:spcPct val="90000"/>
              </a:lnSpc>
              <a:spcBef>
                <a:spcPct val="0"/>
              </a:spcBef>
            </a:pPr>
            <a:r>
              <a:rPr lang="en-US" sz="2400" dirty="0" smtClean="0"/>
              <a:t>Why?</a:t>
            </a:r>
          </a:p>
          <a:p>
            <a:pPr lvl="1">
              <a:lnSpc>
                <a:spcPct val="90000"/>
              </a:lnSpc>
              <a:spcBef>
                <a:spcPct val="0"/>
              </a:spcBef>
            </a:pPr>
            <a:r>
              <a:rPr lang="en-GB" sz="2400" dirty="0" smtClean="0"/>
              <a:t>Establishing requirements is stage  where failure occurs most commonly</a:t>
            </a:r>
          </a:p>
          <a:p>
            <a:pPr lvl="1">
              <a:lnSpc>
                <a:spcPct val="90000"/>
              </a:lnSpc>
              <a:spcBef>
                <a:spcPct val="0"/>
              </a:spcBef>
            </a:pPr>
            <a:r>
              <a:rPr lang="en-US" sz="2400" dirty="0" smtClean="0"/>
              <a:t>Getting requirements right is </a:t>
            </a:r>
            <a:r>
              <a:rPr lang="en-US" sz="2400" u="sng" dirty="0" smtClean="0"/>
              <a:t>crucial </a:t>
            </a:r>
            <a:r>
              <a:rPr lang="en-US" sz="2400" dirty="0" smtClean="0"/>
              <a:t> to designing usable and useful technologies</a:t>
            </a:r>
          </a:p>
          <a:p>
            <a:pPr eaLnBrk="1" hangingPunct="1">
              <a:lnSpc>
                <a:spcPct val="90000"/>
              </a:lnSpc>
              <a:buFontTx/>
              <a:buNone/>
            </a:pPr>
            <a:endParaRPr lang="en-US" sz="2800" dirty="0" smtClean="0"/>
          </a:p>
        </p:txBody>
      </p:sp>
      <p:pic>
        <p:nvPicPr>
          <p:cNvPr id="2" name="Picture 1"/>
          <p:cNvPicPr>
            <a:picLocks noChangeAspect="1"/>
          </p:cNvPicPr>
          <p:nvPr/>
        </p:nvPicPr>
        <p:blipFill>
          <a:blip r:embed="rId2"/>
          <a:stretch>
            <a:fillRect/>
          </a:stretch>
        </p:blipFill>
        <p:spPr>
          <a:xfrm>
            <a:off x="6566498" y="2667001"/>
            <a:ext cx="2352077" cy="2667000"/>
          </a:xfrm>
          <a:prstGeom prst="rect">
            <a:avLst/>
          </a:prstGeom>
        </p:spPr>
      </p:pic>
    </p:spTree>
    <p:extLst>
      <p:ext uri="{BB962C8B-B14F-4D97-AF65-F5344CB8AC3E}">
        <p14:creationId xmlns:p14="http://schemas.microsoft.com/office/powerpoint/2010/main" val="2418966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noFill/>
        </p:spPr>
        <p:txBody>
          <a:bodyPr/>
          <a:lstStyle/>
          <a:p>
            <a:fld id="{1487F956-DAE9-48AF-B095-A26BE63EC4A5}" type="slidenum">
              <a:rPr lang="en-GB" smtClean="0"/>
              <a:pPr/>
              <a:t>6</a:t>
            </a:fld>
            <a:endParaRPr lang="en-GB" smtClean="0"/>
          </a:p>
        </p:txBody>
      </p:sp>
      <p:sp>
        <p:nvSpPr>
          <p:cNvPr id="10243" name="Rectangle 2"/>
          <p:cNvSpPr>
            <a:spLocks noGrp="1" noChangeArrowheads="1"/>
          </p:cNvSpPr>
          <p:nvPr>
            <p:ph type="title"/>
          </p:nvPr>
        </p:nvSpPr>
        <p:spPr/>
        <p:txBody>
          <a:bodyPr/>
          <a:lstStyle/>
          <a:p>
            <a:pPr eaLnBrk="1" hangingPunct="1"/>
            <a:r>
              <a:rPr lang="en-US" smtClean="0"/>
              <a:t>Why “Establish” Requirements?</a:t>
            </a:r>
            <a:endParaRPr lang="en-US" sz="2400" smtClean="0"/>
          </a:p>
        </p:txBody>
      </p:sp>
      <p:sp>
        <p:nvSpPr>
          <p:cNvPr id="10244" name="Rectangle 3"/>
          <p:cNvSpPr>
            <a:spLocks noGrp="1" noChangeArrowheads="1"/>
          </p:cNvSpPr>
          <p:nvPr>
            <p:ph type="body" idx="1"/>
          </p:nvPr>
        </p:nvSpPr>
        <p:spPr>
          <a:xfrm>
            <a:off x="152400" y="1671638"/>
            <a:ext cx="4495800" cy="4652962"/>
          </a:xfrm>
        </p:spPr>
        <p:txBody>
          <a:bodyPr/>
          <a:lstStyle/>
          <a:p>
            <a:pPr>
              <a:spcBef>
                <a:spcPts val="600"/>
              </a:spcBef>
            </a:pPr>
            <a:r>
              <a:rPr lang="en-US" sz="2800" dirty="0" smtClean="0"/>
              <a:t>Users don’t necessarily know what their requirements are </a:t>
            </a:r>
          </a:p>
          <a:p>
            <a:pPr>
              <a:spcBef>
                <a:spcPts val="600"/>
              </a:spcBef>
            </a:pPr>
            <a:r>
              <a:rPr lang="en-US" sz="2800" dirty="0" smtClean="0"/>
              <a:t>Requirements arise from understanding users’ needs</a:t>
            </a:r>
          </a:p>
          <a:p>
            <a:pPr>
              <a:spcBef>
                <a:spcPts val="600"/>
              </a:spcBef>
            </a:pPr>
            <a:r>
              <a:rPr lang="en-US" sz="2800" dirty="0" smtClean="0"/>
              <a:t>Requirements can be justified by </a:t>
            </a:r>
            <a:r>
              <a:rPr lang="en-US" sz="2800" i="1" dirty="0" smtClean="0"/>
              <a:t>empirical data</a:t>
            </a:r>
          </a:p>
        </p:txBody>
      </p:sp>
      <p:pic>
        <p:nvPicPr>
          <p:cNvPr id="2" name="Picture 1"/>
          <p:cNvPicPr>
            <a:picLocks noChangeAspect="1"/>
          </p:cNvPicPr>
          <p:nvPr/>
        </p:nvPicPr>
        <p:blipFill>
          <a:blip r:embed="rId2"/>
          <a:stretch>
            <a:fillRect/>
          </a:stretch>
        </p:blipFill>
        <p:spPr>
          <a:xfrm>
            <a:off x="4648200" y="2404445"/>
            <a:ext cx="4270375" cy="2446478"/>
          </a:xfrm>
          <a:prstGeom prst="rect">
            <a:avLst/>
          </a:prstGeom>
        </p:spPr>
      </p:pic>
      <p:sp>
        <p:nvSpPr>
          <p:cNvPr id="3" name="Rectangle 2"/>
          <p:cNvSpPr/>
          <p:nvPr/>
        </p:nvSpPr>
        <p:spPr>
          <a:xfrm>
            <a:off x="4953000" y="4850923"/>
            <a:ext cx="3886200" cy="461665"/>
          </a:xfrm>
          <a:prstGeom prst="rect">
            <a:avLst/>
          </a:prstGeom>
        </p:spPr>
        <p:txBody>
          <a:bodyPr wrap="square">
            <a:spAutoFit/>
          </a:bodyPr>
          <a:lstStyle/>
          <a:p>
            <a:pPr>
              <a:buNone/>
            </a:pPr>
            <a:r>
              <a:rPr lang="en-US" sz="1200" dirty="0"/>
              <a:t>http://apptimize.com/blog/2015/11/netflix-registration-ab-test/</a:t>
            </a:r>
          </a:p>
        </p:txBody>
      </p:sp>
    </p:spTree>
    <p:extLst>
      <p:ext uri="{BB962C8B-B14F-4D97-AF65-F5344CB8AC3E}">
        <p14:creationId xmlns:p14="http://schemas.microsoft.com/office/powerpoint/2010/main" val="2405702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0"/>
          </p:nvPr>
        </p:nvSpPr>
        <p:spPr>
          <a:noFill/>
        </p:spPr>
        <p:txBody>
          <a:bodyPr/>
          <a:lstStyle/>
          <a:p>
            <a:fld id="{31536D85-9D54-4C54-9B1E-18DF4339A524}" type="slidenum">
              <a:rPr lang="en-GB" smtClean="0"/>
              <a:pPr/>
              <a:t>7</a:t>
            </a:fld>
            <a:endParaRPr lang="en-GB" smtClean="0"/>
          </a:p>
        </p:txBody>
      </p:sp>
      <p:sp>
        <p:nvSpPr>
          <p:cNvPr id="12291" name="Rectangle 2"/>
          <p:cNvSpPr>
            <a:spLocks noGrp="1" noChangeArrowheads="1"/>
          </p:cNvSpPr>
          <p:nvPr>
            <p:ph type="title"/>
          </p:nvPr>
        </p:nvSpPr>
        <p:spPr/>
        <p:txBody>
          <a:bodyPr/>
          <a:lstStyle/>
          <a:p>
            <a:pPr eaLnBrk="1" hangingPunct="1"/>
            <a:r>
              <a:rPr lang="en-US" smtClean="0"/>
              <a:t>Functional Requirements</a:t>
            </a:r>
          </a:p>
        </p:txBody>
      </p:sp>
      <p:sp>
        <p:nvSpPr>
          <p:cNvPr id="12292" name="Rectangle 3"/>
          <p:cNvSpPr>
            <a:spLocks noGrp="1" noChangeArrowheads="1"/>
          </p:cNvSpPr>
          <p:nvPr>
            <p:ph type="body" idx="1"/>
          </p:nvPr>
        </p:nvSpPr>
        <p:spPr/>
        <p:txBody>
          <a:bodyPr/>
          <a:lstStyle/>
          <a:p>
            <a:pPr>
              <a:lnSpc>
                <a:spcPct val="90000"/>
              </a:lnSpc>
              <a:spcBef>
                <a:spcPts val="600"/>
              </a:spcBef>
            </a:pPr>
            <a:r>
              <a:rPr lang="en-US" dirty="0" smtClean="0"/>
              <a:t>What the system should be able to do (traditional focus of requirements gathering activities)</a:t>
            </a:r>
          </a:p>
          <a:p>
            <a:pPr>
              <a:lnSpc>
                <a:spcPct val="90000"/>
              </a:lnSpc>
              <a:spcBef>
                <a:spcPts val="600"/>
              </a:spcBef>
            </a:pPr>
            <a:r>
              <a:rPr lang="en-US" dirty="0" smtClean="0"/>
              <a:t>Examples</a:t>
            </a:r>
          </a:p>
          <a:p>
            <a:pPr lvl="1">
              <a:lnSpc>
                <a:spcPct val="90000"/>
              </a:lnSpc>
              <a:spcBef>
                <a:spcPts val="600"/>
              </a:spcBef>
            </a:pPr>
            <a:r>
              <a:rPr lang="en-US" dirty="0" smtClean="0"/>
              <a:t>"</a:t>
            </a:r>
            <a:r>
              <a:rPr lang="en-US" b="1" dirty="0" smtClean="0"/>
              <a:t>User must be able to</a:t>
            </a:r>
            <a:r>
              <a:rPr lang="en-US" dirty="0" smtClean="0"/>
              <a:t> create a new calendar entry."</a:t>
            </a:r>
          </a:p>
          <a:p>
            <a:pPr lvl="1">
              <a:lnSpc>
                <a:spcPct val="90000"/>
              </a:lnSpc>
              <a:spcBef>
                <a:spcPts val="600"/>
              </a:spcBef>
            </a:pPr>
            <a:r>
              <a:rPr lang="en-US" dirty="0" smtClean="0"/>
              <a:t>"Users must be able to delete an existing calendar entry."</a:t>
            </a:r>
          </a:p>
          <a:p>
            <a:pPr lvl="1">
              <a:lnSpc>
                <a:spcPct val="90000"/>
              </a:lnSpc>
              <a:spcBef>
                <a:spcPts val="600"/>
              </a:spcBef>
            </a:pPr>
            <a:r>
              <a:rPr lang="en-US" dirty="0" smtClean="0"/>
              <a:t>"Users must be able to edit an existing calendar entry."</a:t>
            </a:r>
          </a:p>
          <a:p>
            <a:pPr eaLnBrk="1" hangingPunct="1">
              <a:lnSpc>
                <a:spcPct val="90000"/>
              </a:lnSpc>
            </a:pPr>
            <a:endParaRPr lang="en-US" dirty="0" smtClean="0"/>
          </a:p>
        </p:txBody>
      </p:sp>
    </p:spTree>
    <p:extLst>
      <p:ext uri="{BB962C8B-B14F-4D97-AF65-F5344CB8AC3E}">
        <p14:creationId xmlns:p14="http://schemas.microsoft.com/office/powerpoint/2010/main" val="1391308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a:noFill/>
        </p:spPr>
        <p:txBody>
          <a:bodyPr/>
          <a:lstStyle/>
          <a:p>
            <a:fld id="{9C6DAB9A-F6FB-47B4-BF00-8224AAB84C7B}" type="slidenum">
              <a:rPr lang="en-GB" smtClean="0"/>
              <a:pPr/>
              <a:t>8</a:t>
            </a:fld>
            <a:endParaRPr lang="en-GB" smtClean="0"/>
          </a:p>
        </p:txBody>
      </p:sp>
      <p:sp>
        <p:nvSpPr>
          <p:cNvPr id="16387" name="Rectangle 2"/>
          <p:cNvSpPr>
            <a:spLocks noGrp="1" noChangeArrowheads="1"/>
          </p:cNvSpPr>
          <p:nvPr>
            <p:ph type="title"/>
          </p:nvPr>
        </p:nvSpPr>
        <p:spPr/>
        <p:txBody>
          <a:bodyPr/>
          <a:lstStyle/>
          <a:p>
            <a:pPr eaLnBrk="1" hangingPunct="1"/>
            <a:r>
              <a:rPr lang="en-US" smtClean="0"/>
              <a:t>Usability Requirements</a:t>
            </a:r>
            <a:endParaRPr lang="en-US" sz="2400" smtClean="0"/>
          </a:p>
        </p:txBody>
      </p:sp>
      <p:sp>
        <p:nvSpPr>
          <p:cNvPr id="16388" name="Rectangle 3"/>
          <p:cNvSpPr>
            <a:spLocks noGrp="1" noChangeArrowheads="1"/>
          </p:cNvSpPr>
          <p:nvPr>
            <p:ph type="body" idx="1"/>
          </p:nvPr>
        </p:nvSpPr>
        <p:spPr/>
        <p:txBody>
          <a:bodyPr/>
          <a:lstStyle/>
          <a:p>
            <a:pPr>
              <a:lnSpc>
                <a:spcPct val="90000"/>
              </a:lnSpc>
              <a:spcBef>
                <a:spcPts val="600"/>
              </a:spcBef>
            </a:pPr>
            <a:r>
              <a:rPr lang="en-GB" smtClean="0"/>
              <a:t>Establish user performance levels for the system, in measurable, observable terms</a:t>
            </a:r>
          </a:p>
          <a:p>
            <a:pPr lvl="1">
              <a:lnSpc>
                <a:spcPct val="90000"/>
              </a:lnSpc>
              <a:spcBef>
                <a:spcPts val="600"/>
              </a:spcBef>
            </a:pPr>
            <a:r>
              <a:rPr lang="en-GB" smtClean="0"/>
              <a:t>Task efficiency</a:t>
            </a:r>
          </a:p>
          <a:p>
            <a:pPr lvl="1">
              <a:lnSpc>
                <a:spcPct val="90000"/>
              </a:lnSpc>
              <a:spcBef>
                <a:spcPts val="600"/>
              </a:spcBef>
            </a:pPr>
            <a:r>
              <a:rPr lang="en-GB" smtClean="0"/>
              <a:t>Error rates</a:t>
            </a:r>
          </a:p>
          <a:p>
            <a:pPr lvl="1">
              <a:lnSpc>
                <a:spcPct val="90000"/>
              </a:lnSpc>
              <a:spcBef>
                <a:spcPts val="600"/>
              </a:spcBef>
            </a:pPr>
            <a:r>
              <a:rPr lang="en-GB" smtClean="0"/>
              <a:t>Learnability</a:t>
            </a:r>
          </a:p>
          <a:p>
            <a:pPr lvl="1">
              <a:lnSpc>
                <a:spcPct val="90000"/>
              </a:lnSpc>
              <a:spcBef>
                <a:spcPts val="600"/>
              </a:spcBef>
            </a:pPr>
            <a:r>
              <a:rPr lang="en-GB" smtClean="0"/>
              <a:t>Memorability</a:t>
            </a:r>
          </a:p>
          <a:p>
            <a:pPr lvl="1">
              <a:lnSpc>
                <a:spcPct val="90000"/>
              </a:lnSpc>
              <a:spcBef>
                <a:spcPts val="600"/>
              </a:spcBef>
            </a:pPr>
            <a:r>
              <a:rPr lang="en-GB" smtClean="0"/>
              <a:t>Safety</a:t>
            </a:r>
          </a:p>
          <a:p>
            <a:pPr lvl="1">
              <a:lnSpc>
                <a:spcPct val="90000"/>
              </a:lnSpc>
              <a:spcBef>
                <a:spcPts val="600"/>
              </a:spcBef>
            </a:pPr>
            <a:r>
              <a:rPr lang="en-GB" smtClean="0"/>
              <a:t>E.g., "Users must be able to add a new calendar entry in 20 seconds"</a:t>
            </a:r>
          </a:p>
          <a:p>
            <a:pPr lvl="2">
              <a:lnSpc>
                <a:spcPct val="90000"/>
              </a:lnSpc>
              <a:spcBef>
                <a:spcPts val="600"/>
              </a:spcBef>
            </a:pPr>
            <a:endParaRPr lang="en-GB" smtClean="0"/>
          </a:p>
        </p:txBody>
      </p:sp>
    </p:spTree>
    <p:extLst>
      <p:ext uri="{BB962C8B-B14F-4D97-AF65-F5344CB8AC3E}">
        <p14:creationId xmlns:p14="http://schemas.microsoft.com/office/powerpoint/2010/main" val="3273086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noFill/>
        </p:spPr>
        <p:txBody>
          <a:bodyPr/>
          <a:lstStyle/>
          <a:p>
            <a:fld id="{C7A6F49F-7437-4FA1-8078-1A8F32B89583}" type="slidenum">
              <a:rPr lang="en-GB" smtClean="0"/>
              <a:pPr/>
              <a:t>9</a:t>
            </a:fld>
            <a:endParaRPr lang="en-GB" smtClean="0"/>
          </a:p>
        </p:txBody>
      </p:sp>
      <p:sp>
        <p:nvSpPr>
          <p:cNvPr id="18435" name="Rectangle 2"/>
          <p:cNvSpPr>
            <a:spLocks noGrp="1" noChangeArrowheads="1"/>
          </p:cNvSpPr>
          <p:nvPr>
            <p:ph type="title"/>
          </p:nvPr>
        </p:nvSpPr>
        <p:spPr/>
        <p:txBody>
          <a:bodyPr/>
          <a:lstStyle/>
          <a:p>
            <a:pPr eaLnBrk="1" hangingPunct="1"/>
            <a:r>
              <a:rPr lang="en-US" smtClean="0"/>
              <a:t>User Experience Requirements</a:t>
            </a:r>
          </a:p>
        </p:txBody>
      </p:sp>
      <p:sp>
        <p:nvSpPr>
          <p:cNvPr id="18436" name="Rectangle 3"/>
          <p:cNvSpPr>
            <a:spLocks noGrp="1" noChangeArrowheads="1"/>
          </p:cNvSpPr>
          <p:nvPr>
            <p:ph type="body" idx="1"/>
          </p:nvPr>
        </p:nvSpPr>
        <p:spPr/>
        <p:txBody>
          <a:bodyPr/>
          <a:lstStyle/>
          <a:p>
            <a:pPr>
              <a:spcBef>
                <a:spcPts val="600"/>
              </a:spcBef>
            </a:pPr>
            <a:r>
              <a:rPr lang="en-GB" sz="2800" dirty="0" smtClean="0"/>
              <a:t>Establish levels for the user's subjective experience with the system, in observable, measurable terms (</a:t>
            </a:r>
            <a:r>
              <a:rPr lang="en-GB" sz="2800" dirty="0" err="1" smtClean="0"/>
              <a:t>Likert</a:t>
            </a:r>
            <a:r>
              <a:rPr lang="en-GB" sz="2800" dirty="0" smtClean="0"/>
              <a:t> scales)</a:t>
            </a:r>
          </a:p>
          <a:p>
            <a:pPr lvl="1">
              <a:spcBef>
                <a:spcPts val="600"/>
              </a:spcBef>
            </a:pPr>
            <a:r>
              <a:rPr lang="en-GB" sz="2400" dirty="0" smtClean="0"/>
              <a:t>Ease of Use</a:t>
            </a:r>
          </a:p>
          <a:p>
            <a:pPr lvl="1">
              <a:spcBef>
                <a:spcPts val="600"/>
              </a:spcBef>
            </a:pPr>
            <a:r>
              <a:rPr lang="en-GB" sz="2400" dirty="0" smtClean="0"/>
              <a:t>Satisfaction</a:t>
            </a:r>
          </a:p>
          <a:p>
            <a:pPr lvl="1">
              <a:spcBef>
                <a:spcPts val="600"/>
              </a:spcBef>
            </a:pPr>
            <a:r>
              <a:rPr lang="en-GB" sz="2400" dirty="0" smtClean="0"/>
              <a:t>Confidence</a:t>
            </a:r>
          </a:p>
          <a:p>
            <a:pPr lvl="1">
              <a:spcBef>
                <a:spcPts val="600"/>
              </a:spcBef>
            </a:pPr>
            <a:r>
              <a:rPr lang="en-GB" sz="2400" dirty="0" smtClean="0"/>
              <a:t>Ease of Learning</a:t>
            </a:r>
          </a:p>
          <a:p>
            <a:pPr lvl="1">
              <a:spcBef>
                <a:spcPts val="600"/>
              </a:spcBef>
            </a:pPr>
            <a:r>
              <a:rPr lang="en-GB" sz="2400" dirty="0" smtClean="0"/>
              <a:t>E.g., "On a scale of 1 to 10, users must rate the system a 9 in terms of ease of use."</a:t>
            </a:r>
          </a:p>
          <a:p>
            <a:pPr eaLnBrk="1" hangingPunct="1"/>
            <a:endParaRPr lang="en-US" sz="2800" dirty="0" smtClean="0"/>
          </a:p>
        </p:txBody>
      </p:sp>
    </p:spTree>
    <p:extLst>
      <p:ext uri="{BB962C8B-B14F-4D97-AF65-F5344CB8AC3E}">
        <p14:creationId xmlns:p14="http://schemas.microsoft.com/office/powerpoint/2010/main" val="109176873"/>
      </p:ext>
    </p:extLst>
  </p:cSld>
  <p:clrMapOvr>
    <a:masterClrMapping/>
  </p:clrMapOvr>
</p:sld>
</file>

<file path=ppt/theme/theme1.xml><?xml version="1.0" encoding="utf-8"?>
<a:theme xmlns:a="http://schemas.openxmlformats.org/drawingml/2006/main" name="idbook">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33CC"/>
      </a:hlink>
      <a:folHlink>
        <a:srgbClr val="3333CC"/>
      </a:folHlink>
    </a:clrScheme>
    <a:fontScheme name="idbook">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Char char="•"/>
          <a:tabLst/>
          <a:defRPr kumimoji="0" lang="en-US" sz="24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Char char="•"/>
          <a:tabLst/>
          <a:defRPr kumimoji="0" lang="en-US" sz="2400" b="0" i="0" u="none" strike="noStrike" cap="none" normalizeH="0" baseline="0" smtClean="0">
            <a:ln>
              <a:noFill/>
            </a:ln>
            <a:solidFill>
              <a:schemeClr val="tx1"/>
            </a:solidFill>
            <a:effectLst/>
            <a:latin typeface="Verdana" pitchFamily="34" charset="0"/>
          </a:defRPr>
        </a:defPPr>
      </a:lstStyle>
    </a:lnDef>
    <a:txDef>
      <a:spPr>
        <a:noFill/>
      </a:spPr>
      <a:bodyPr wrap="square" rtlCol="0">
        <a:spAutoFit/>
      </a:bodyPr>
      <a:lstStyle>
        <a:defPPr>
          <a:buNone/>
          <a:defRPr dirty="0"/>
        </a:defPPr>
      </a:lstStyle>
    </a:txDef>
  </a:objectDefaults>
  <a:extraClrSchemeLst>
    <a:extraClrScheme>
      <a:clrScheme name="idbook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idbook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dbook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dbook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dboo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dboo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idboo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\\penelope\MCSUsers\Staff\hcs2\Interaction Design\website\idbook.pot</Template>
  <TotalTime>10195</TotalTime>
  <Words>2879</Words>
  <Application>Microsoft Office PowerPoint</Application>
  <PresentationFormat>On-screen Show (4:3)</PresentationFormat>
  <Paragraphs>413</Paragraphs>
  <Slides>48</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Times</vt:lpstr>
      <vt:lpstr>Verdana</vt:lpstr>
      <vt:lpstr>Wingdings</vt:lpstr>
      <vt:lpstr>idbook</vt:lpstr>
      <vt:lpstr> 14-Early Data Gathering </vt:lpstr>
      <vt:lpstr>The importance of studying users in their naturalistic environments</vt:lpstr>
      <vt:lpstr>14-Early Data Gathering</vt:lpstr>
      <vt:lpstr>The first step of the UCD process is to understand users’ needs</vt:lpstr>
      <vt:lpstr>Early empirical research involving users is crucial!</vt:lpstr>
      <vt:lpstr>Why “Establish” Requirements?</vt:lpstr>
      <vt:lpstr>Functional Requirements</vt:lpstr>
      <vt:lpstr>Usability Requirements</vt:lpstr>
      <vt:lpstr>User Experience Requirements</vt:lpstr>
      <vt:lpstr>Clicker Question #1</vt:lpstr>
      <vt:lpstr>Clicker Question #2 </vt:lpstr>
      <vt:lpstr>You try it…</vt:lpstr>
      <vt:lpstr>14-Early Data Gathering</vt:lpstr>
      <vt:lpstr>There are a variety of early data gathering methods to choose from</vt:lpstr>
      <vt:lpstr>Questionnaires</vt:lpstr>
      <vt:lpstr>Guidelines for Questionnaire Design</vt:lpstr>
      <vt:lpstr>Can you find four flaws in this questionnaire?</vt:lpstr>
      <vt:lpstr>Interviews</vt:lpstr>
      <vt:lpstr>Focus Groups</vt:lpstr>
      <vt:lpstr>(Ethnographic) Field Techniques</vt:lpstr>
      <vt:lpstr>Tips for Applying Ethnographic Field Techniques</vt:lpstr>
      <vt:lpstr>Researching similar products</vt:lpstr>
      <vt:lpstr>An Offshoot: Contextual Design</vt:lpstr>
      <vt:lpstr>Contextual Inquiry</vt:lpstr>
      <vt:lpstr>Contextual Inquiry is a focused ethnographic field technique</vt:lpstr>
      <vt:lpstr>14-Early Data Gathering</vt:lpstr>
      <vt:lpstr>With so many choices, how can I choose?</vt:lpstr>
      <vt:lpstr>Difficulties you may encounter when gathering data</vt:lpstr>
      <vt:lpstr>Successful data gathering</vt:lpstr>
      <vt:lpstr>Formulate requirements by interpreting and analyzing data</vt:lpstr>
      <vt:lpstr>For Discussion…</vt:lpstr>
      <vt:lpstr>Situation A (Select primary method you would use)</vt:lpstr>
      <vt:lpstr>Situation B (Select primary method you would use)</vt:lpstr>
      <vt:lpstr>14-Early Data Gathering</vt:lpstr>
      <vt:lpstr>Example design project: Speedgolf App</vt:lpstr>
      <vt:lpstr>1. Identify Appropriate Users (You’ll need at least 3)</vt:lpstr>
      <vt:lpstr>Who are Speedgolfers?</vt:lpstr>
      <vt:lpstr>2. Schedule Contextual Inquiries </vt:lpstr>
      <vt:lpstr>What would a speedgolf CI look like?</vt:lpstr>
      <vt:lpstr>3. Consent and Legal Issues</vt:lpstr>
      <vt:lpstr>4. Preparing for CI</vt:lpstr>
      <vt:lpstr>Possible speedgolf CI opening script</vt:lpstr>
      <vt:lpstr>Demographic data to collect on speedgolfers</vt:lpstr>
      <vt:lpstr>5. Conducting the CI</vt:lpstr>
      <vt:lpstr>Possible script to put participant at ease</vt:lpstr>
      <vt:lpstr>6. What to look out for</vt:lpstr>
      <vt:lpstr>In a nutshell…</vt:lpstr>
      <vt:lpstr>To do between now and Tuesday</vt:lpstr>
    </vt:vector>
  </TitlesOfParts>
  <Company>COGS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Yvonne Rogers</dc:creator>
  <cp:lastModifiedBy>Microsoft account</cp:lastModifiedBy>
  <cp:revision>382</cp:revision>
  <dcterms:created xsi:type="dcterms:W3CDTF">2001-04-10T10:22:28Z</dcterms:created>
  <dcterms:modified xsi:type="dcterms:W3CDTF">2017-02-20T23:44:43Z</dcterms:modified>
</cp:coreProperties>
</file>