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37"/>
  </p:notesMasterIdLst>
  <p:sldIdLst>
    <p:sldId id="256" r:id="rId2"/>
    <p:sldId id="793" r:id="rId3"/>
    <p:sldId id="834" r:id="rId4"/>
    <p:sldId id="837" r:id="rId5"/>
    <p:sldId id="838" r:id="rId6"/>
    <p:sldId id="885" r:id="rId7"/>
    <p:sldId id="841" r:id="rId8"/>
    <p:sldId id="868" r:id="rId9"/>
    <p:sldId id="870" r:id="rId10"/>
    <p:sldId id="869" r:id="rId11"/>
    <p:sldId id="871" r:id="rId12"/>
    <p:sldId id="867" r:id="rId13"/>
    <p:sldId id="887" r:id="rId14"/>
    <p:sldId id="872" r:id="rId15"/>
    <p:sldId id="873" r:id="rId16"/>
    <p:sldId id="875" r:id="rId17"/>
    <p:sldId id="880" r:id="rId18"/>
    <p:sldId id="881" r:id="rId19"/>
    <p:sldId id="882" r:id="rId20"/>
    <p:sldId id="883" r:id="rId21"/>
    <p:sldId id="846" r:id="rId22"/>
    <p:sldId id="878" r:id="rId23"/>
    <p:sldId id="879" r:id="rId24"/>
    <p:sldId id="876" r:id="rId25"/>
    <p:sldId id="877" r:id="rId26"/>
    <p:sldId id="847" r:id="rId27"/>
    <p:sldId id="884" r:id="rId28"/>
    <p:sldId id="854" r:id="rId29"/>
    <p:sldId id="855" r:id="rId30"/>
    <p:sldId id="856" r:id="rId31"/>
    <p:sldId id="857" r:id="rId32"/>
    <p:sldId id="858" r:id="rId33"/>
    <p:sldId id="859" r:id="rId34"/>
    <p:sldId id="861" r:id="rId35"/>
    <p:sldId id="792" r:id="rId36"/>
  </p:sldIdLst>
  <p:sldSz cx="9144000" cy="6858000" type="screen4x3"/>
  <p:notesSz cx="6858000" cy="9144000"/>
  <p:defaultTextStyle>
    <a:defPPr>
      <a:defRPr lang="en-US"/>
    </a:defPPr>
    <a:lvl1pPr algn="l" rtl="0" fontAlgn="base">
      <a:spcBef>
        <a:spcPct val="20000"/>
      </a:spcBef>
      <a:spcAft>
        <a:spcPct val="0"/>
      </a:spcAft>
      <a:buChar char="•"/>
      <a:defRPr sz="2400" kern="1200">
        <a:solidFill>
          <a:schemeClr val="tx1"/>
        </a:solidFill>
        <a:latin typeface="Verdana" pitchFamily="34" charset="0"/>
        <a:ea typeface="+mn-ea"/>
        <a:cs typeface="+mn-cs"/>
      </a:defRPr>
    </a:lvl1pPr>
    <a:lvl2pPr marL="457200" algn="l" rtl="0" fontAlgn="base">
      <a:spcBef>
        <a:spcPct val="20000"/>
      </a:spcBef>
      <a:spcAft>
        <a:spcPct val="0"/>
      </a:spcAft>
      <a:buChar char="•"/>
      <a:defRPr sz="2400" kern="1200">
        <a:solidFill>
          <a:schemeClr val="tx1"/>
        </a:solidFill>
        <a:latin typeface="Verdana" pitchFamily="34" charset="0"/>
        <a:ea typeface="+mn-ea"/>
        <a:cs typeface="+mn-cs"/>
      </a:defRPr>
    </a:lvl2pPr>
    <a:lvl3pPr marL="914400" algn="l" rtl="0" fontAlgn="base">
      <a:spcBef>
        <a:spcPct val="20000"/>
      </a:spcBef>
      <a:spcAft>
        <a:spcPct val="0"/>
      </a:spcAft>
      <a:buChar char="•"/>
      <a:defRPr sz="2400" kern="1200">
        <a:solidFill>
          <a:schemeClr val="tx1"/>
        </a:solidFill>
        <a:latin typeface="Verdana" pitchFamily="34" charset="0"/>
        <a:ea typeface="+mn-ea"/>
        <a:cs typeface="+mn-cs"/>
      </a:defRPr>
    </a:lvl3pPr>
    <a:lvl4pPr marL="1371600" algn="l" rtl="0" fontAlgn="base">
      <a:spcBef>
        <a:spcPct val="20000"/>
      </a:spcBef>
      <a:spcAft>
        <a:spcPct val="0"/>
      </a:spcAft>
      <a:buChar char="•"/>
      <a:defRPr sz="2400" kern="1200">
        <a:solidFill>
          <a:schemeClr val="tx1"/>
        </a:solidFill>
        <a:latin typeface="Verdana" pitchFamily="34" charset="0"/>
        <a:ea typeface="+mn-ea"/>
        <a:cs typeface="+mn-cs"/>
      </a:defRPr>
    </a:lvl4pPr>
    <a:lvl5pPr marL="1828800" algn="l" rtl="0" fontAlgn="base">
      <a:spcBef>
        <a:spcPct val="20000"/>
      </a:spcBef>
      <a:spcAft>
        <a:spcPct val="0"/>
      </a:spcAft>
      <a:buChar char="•"/>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746" autoAdjust="0"/>
    <p:restoredTop sz="81058" autoAdjust="0"/>
  </p:normalViewPr>
  <p:slideViewPr>
    <p:cSldViewPr>
      <p:cViewPr varScale="1">
        <p:scale>
          <a:sx n="55" d="100"/>
          <a:sy n="55" d="100"/>
        </p:scale>
        <p:origin x="1212" y="36"/>
      </p:cViewPr>
      <p:guideLst>
        <p:guide orient="horz" pos="2160"/>
        <p:guide pos="2880"/>
      </p:guideLst>
    </p:cSldViewPr>
  </p:slideViewPr>
  <p:outlineViewPr>
    <p:cViewPr>
      <p:scale>
        <a:sx n="33" d="100"/>
        <a:sy n="33" d="100"/>
      </p:scale>
      <p:origin x="0" y="-7038"/>
    </p:cViewPr>
    <p:sldLst>
      <p:sld r:id="rId1" collapse="1"/>
    </p:sldLst>
  </p:outlineViewPr>
  <p:notesTextViewPr>
    <p:cViewPr>
      <p:scale>
        <a:sx n="100" d="100"/>
        <a:sy n="100" d="100"/>
      </p:scale>
      <p:origin x="0" y="0"/>
    </p:cViewPr>
  </p:notesTextViewPr>
  <p:sorterViewPr>
    <p:cViewPr>
      <p:scale>
        <a:sx n="66" d="100"/>
        <a:sy n="66" d="100"/>
      </p:scale>
      <p:origin x="0" y="-24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1"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FontTx/>
              <a:buNone/>
              <a:defRPr sz="1200">
                <a:latin typeface="Times" pitchFamily="18" charset="0"/>
              </a:defRPr>
            </a:lvl1pPr>
          </a:lstStyle>
          <a:p>
            <a:endParaRPr lang="en-US"/>
          </a:p>
        </p:txBody>
      </p:sp>
      <p:sp>
        <p:nvSpPr>
          <p:cNvPr id="645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FontTx/>
              <a:buNone/>
              <a:defRPr sz="1200">
                <a:latin typeface="Times" pitchFamily="18" charset="0"/>
              </a:defRPr>
            </a:lvl1pPr>
          </a:lstStyle>
          <a:p>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45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5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FontTx/>
              <a:buNone/>
              <a:defRPr sz="1200">
                <a:latin typeface="Times" pitchFamily="18" charset="0"/>
              </a:defRPr>
            </a:lvl1pPr>
          </a:lstStyle>
          <a:p>
            <a:endParaRPr lang="en-US"/>
          </a:p>
        </p:txBody>
      </p:sp>
      <p:sp>
        <p:nvSpPr>
          <p:cNvPr id="645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FontTx/>
              <a:buNone/>
              <a:defRPr sz="1200">
                <a:latin typeface="Times" pitchFamily="18" charset="0"/>
              </a:defRPr>
            </a:lvl1pPr>
          </a:lstStyle>
          <a:p>
            <a:fld id="{52F2A0C9-331B-4F15-A415-A3EC8DEDFC0A}" type="slidenum">
              <a:rPr lang="en-US"/>
              <a:pPr/>
              <a:t>‹#›</a:t>
            </a:fld>
            <a:endParaRPr lang="en-US"/>
          </a:p>
        </p:txBody>
      </p:sp>
    </p:spTree>
    <p:extLst>
      <p:ext uri="{BB962C8B-B14F-4D97-AF65-F5344CB8AC3E}">
        <p14:creationId xmlns:p14="http://schemas.microsoft.com/office/powerpoint/2010/main" val="23138241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in….</a:t>
            </a:r>
          </a:p>
        </p:txBody>
      </p:sp>
      <p:sp>
        <p:nvSpPr>
          <p:cNvPr id="4" name="Slide Number Placeholder 3"/>
          <p:cNvSpPr>
            <a:spLocks noGrp="1"/>
          </p:cNvSpPr>
          <p:nvPr>
            <p:ph type="sldNum" sz="quarter" idx="10"/>
          </p:nvPr>
        </p:nvSpPr>
        <p:spPr/>
        <p:txBody>
          <a:bodyPr/>
          <a:lstStyle/>
          <a:p>
            <a:fld id="{52F2A0C9-331B-4F15-A415-A3EC8DEDFC0A}" type="slidenum">
              <a:rPr lang="en-US" smtClean="0"/>
              <a:pPr/>
              <a:t>1</a:t>
            </a:fld>
            <a:endParaRPr lang="en-US"/>
          </a:p>
        </p:txBody>
      </p:sp>
    </p:spTree>
    <p:extLst>
      <p:ext uri="{BB962C8B-B14F-4D97-AF65-F5344CB8AC3E}">
        <p14:creationId xmlns:p14="http://schemas.microsoft.com/office/powerpoint/2010/main" val="854195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a:t>
            </a:r>
            <a:r>
              <a:rPr lang="en-US" baseline="0" dirty="0"/>
              <a:t> 10 minutes to have students work on a persona based on your CI interview notes…Discuss and reflect on results afterwards.</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12</a:t>
            </a:fld>
            <a:endParaRPr lang="en-US"/>
          </a:p>
        </p:txBody>
      </p:sp>
    </p:spTree>
    <p:extLst>
      <p:ext uri="{BB962C8B-B14F-4D97-AF65-F5344CB8AC3E}">
        <p14:creationId xmlns:p14="http://schemas.microsoft.com/office/powerpoint/2010/main" val="272349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13</a:t>
            </a:fld>
            <a:endParaRPr lang="en-US"/>
          </a:p>
        </p:txBody>
      </p:sp>
    </p:spTree>
    <p:extLst>
      <p:ext uri="{BB962C8B-B14F-4D97-AF65-F5344CB8AC3E}">
        <p14:creationId xmlns:p14="http://schemas.microsoft.com/office/powerpoint/2010/main" val="3562015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Ask</a:t>
            </a:r>
            <a:r>
              <a:rPr lang="en-US" dirty="0"/>
              <a:t>: What is the difference between</a:t>
            </a:r>
            <a:r>
              <a:rPr lang="en-US" baseline="0" dirty="0"/>
              <a:t> a task and a goal?</a:t>
            </a:r>
          </a:p>
          <a:p>
            <a:r>
              <a:rPr lang="en-US" u="sng" baseline="0" dirty="0"/>
              <a:t>Answer</a:t>
            </a:r>
            <a:r>
              <a:rPr lang="en-US" baseline="0" dirty="0"/>
              <a:t>: Tasks are things users do (steps). Goals are the end result or outcome.</a:t>
            </a:r>
          </a:p>
          <a:p>
            <a:r>
              <a:rPr lang="en-US" u="sng" baseline="0" dirty="0"/>
              <a:t>Example</a:t>
            </a:r>
            <a:r>
              <a:rPr lang="en-US" baseline="0" dirty="0"/>
              <a:t>: </a:t>
            </a:r>
            <a:r>
              <a:rPr lang="en-US" baseline="0" dirty="0" err="1"/>
              <a:t>Speedgolf</a:t>
            </a:r>
            <a:r>
              <a:rPr lang="en-US" baseline="0" dirty="0"/>
              <a:t> task would be to record the time for a given hole. </a:t>
            </a:r>
            <a:r>
              <a:rPr lang="en-US" baseline="0" dirty="0" err="1"/>
              <a:t>Speedgolf</a:t>
            </a:r>
            <a:r>
              <a:rPr lang="en-US" baseline="0" dirty="0"/>
              <a:t> goal would be to finish a round in under an hour.</a:t>
            </a:r>
          </a:p>
          <a:p>
            <a:r>
              <a:rPr lang="en-US" baseline="0" dirty="0"/>
              <a:t>Good scenarios should focus on user’s goals Think about storytelling. Here are some guidelines…</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14</a:t>
            </a:fld>
            <a:endParaRPr lang="en-US"/>
          </a:p>
        </p:txBody>
      </p:sp>
    </p:spTree>
    <p:extLst>
      <p:ext uri="{BB962C8B-B14F-4D97-AF65-F5344CB8AC3E}">
        <p14:creationId xmlns:p14="http://schemas.microsoft.com/office/powerpoint/2010/main" val="2583790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scenario I wrote. [Read it aloud]. What key functional, usability, and user experience requirements can be extracted from this scenario?</a:t>
            </a:r>
          </a:p>
          <a:p>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15</a:t>
            </a:fld>
            <a:endParaRPr lang="en-US"/>
          </a:p>
        </p:txBody>
      </p:sp>
    </p:spTree>
    <p:extLst>
      <p:ext uri="{BB962C8B-B14F-4D97-AF65-F5344CB8AC3E}">
        <p14:creationId xmlns:p14="http://schemas.microsoft.com/office/powerpoint/2010/main" val="2640736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talk about your scenarios at the end. I’ll present the</a:t>
            </a:r>
            <a:r>
              <a:rPr lang="en-US" baseline="0" dirty="0"/>
              <a:t> scenario I wrote a bit later…</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16</a:t>
            </a:fld>
            <a:endParaRPr lang="en-US"/>
          </a:p>
        </p:txBody>
      </p:sp>
    </p:spTree>
    <p:extLst>
      <p:ext uri="{BB962C8B-B14F-4D97-AF65-F5344CB8AC3E}">
        <p14:creationId xmlns:p14="http://schemas.microsoft.com/office/powerpoint/2010/main" val="1950217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17</a:t>
            </a:fld>
            <a:endParaRPr lang="en-US"/>
          </a:p>
        </p:txBody>
      </p:sp>
    </p:spTree>
    <p:extLst>
      <p:ext uri="{BB962C8B-B14F-4D97-AF65-F5344CB8AC3E}">
        <p14:creationId xmlns:p14="http://schemas.microsoft.com/office/powerpoint/2010/main" val="251423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class participate in the</a:t>
            </a:r>
            <a:r>
              <a:rPr lang="en-US" baseline="0" dirty="0"/>
              <a:t> filling in of these requirements”</a:t>
            </a:r>
          </a:p>
          <a:p>
            <a:endParaRPr lang="en-US" baseline="0" dirty="0"/>
          </a:p>
          <a:p>
            <a:r>
              <a:rPr lang="en-US" u="sng" dirty="0"/>
              <a:t>Functional</a:t>
            </a:r>
            <a:r>
              <a:rPr lang="en-US" dirty="0"/>
              <a:t>: Users must be able to… (a)</a:t>
            </a:r>
            <a:r>
              <a:rPr lang="en-US" baseline="0" dirty="0"/>
              <a:t> set up a Speedgolf round, (b) monitor round stats during the round, (c) indicate when they are done with a hole, and what score they got, (d) view visual analytics of their round after the fact, (d) customize the use of a variety of sensors to the app, including heartrate monitor, GPS, accelerometer (possibly), and microphone (for audio indication of hole being done), (e) share Speedgolf results via social media. (Additional requirements not evident in scenario: Ability to customize stats per round, set up preferences, customize in-round notifications and/or means of indicating you are done with a hole and what your score is)</a:t>
            </a:r>
          </a:p>
          <a:p>
            <a:endParaRPr lang="en-US" dirty="0"/>
          </a:p>
          <a:p>
            <a:r>
              <a:rPr lang="en-US" u="sng" dirty="0"/>
              <a:t>Usability</a:t>
            </a:r>
            <a:r>
              <a:rPr lang="en-US" dirty="0"/>
              <a:t>:  (a) Users must be able to indicate they are done with a</a:t>
            </a:r>
            <a:r>
              <a:rPr lang="en-US" baseline="0" dirty="0"/>
              <a:t> hole within 2 seconds, without interrupting play; (b) users must be able to obtain current stats within 2 seconds, without interrupting play; (c) some usability requirement focused on use of post-round analytics, perhaps having to do with how quickly one can view visualizations or obtain information of interest (not clear from scenario)</a:t>
            </a:r>
          </a:p>
          <a:p>
            <a:endParaRPr lang="en-US" baseline="0" dirty="0"/>
          </a:p>
          <a:p>
            <a:r>
              <a:rPr lang="en-US" u="sng" baseline="0" dirty="0"/>
              <a:t>User experience</a:t>
            </a:r>
            <a:r>
              <a:rPr lang="en-US" baseline="0" dirty="0"/>
              <a:t>: (a) On a scale of 1 to 10, users must rate the app a 10 in terms of ease of indicating they’re done with a hole and indicating what score they got for the hole; (b) on a scale of 1 to 10, users must rate the app a 9 in terms of ease of setting up the app for a round of Speedgolf; (c) on a scale of 1 to 10, users must rate the app a 9 in terms of the usefulness of the stats it provides (both in-round and after the round). [Others are possible]</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19</a:t>
            </a:fld>
            <a:endParaRPr lang="en-US"/>
          </a:p>
        </p:txBody>
      </p:sp>
    </p:spTree>
    <p:extLst>
      <p:ext uri="{BB962C8B-B14F-4D97-AF65-F5344CB8AC3E}">
        <p14:creationId xmlns:p14="http://schemas.microsoft.com/office/powerpoint/2010/main" val="2731383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Transition</a:t>
            </a:r>
            <a:r>
              <a:rPr lang="en-US" dirty="0"/>
              <a:t>: It’s one thing to have requirements; it’s quite another</a:t>
            </a:r>
            <a:r>
              <a:rPr lang="en-US" baseline="0" dirty="0"/>
              <a:t> to specify </a:t>
            </a:r>
            <a:r>
              <a:rPr lang="en-US" i="1" baseline="0" dirty="0"/>
              <a:t>how </a:t>
            </a:r>
            <a:r>
              <a:rPr lang="en-US" i="0" baseline="0" dirty="0"/>
              <a:t>the requirements will be supported by the software. For that, we need to start specifying tasks in terms of </a:t>
            </a:r>
            <a:r>
              <a:rPr lang="en-US" i="0" u="sng" baseline="0" dirty="0"/>
              <a:t>essential use cases</a:t>
            </a:r>
            <a:r>
              <a:rPr lang="en-US" i="0" baseline="0" dirty="0"/>
              <a:t>, </a:t>
            </a:r>
            <a:r>
              <a:rPr lang="en-US" i="0" u="sng" baseline="0" dirty="0"/>
              <a:t>use cases</a:t>
            </a:r>
            <a:r>
              <a:rPr lang="en-US" i="0" baseline="0" dirty="0"/>
              <a:t>, </a:t>
            </a:r>
            <a:r>
              <a:rPr lang="en-US" i="0" u="sng" baseline="0" dirty="0"/>
              <a:t>and task analysis</a:t>
            </a:r>
            <a:r>
              <a:rPr lang="en-US" i="0" baseline="0" dirty="0"/>
              <a:t>.</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20</a:t>
            </a:fld>
            <a:endParaRPr lang="en-US"/>
          </a:p>
        </p:txBody>
      </p:sp>
    </p:spTree>
    <p:extLst>
      <p:ext uri="{BB962C8B-B14F-4D97-AF65-F5344CB8AC3E}">
        <p14:creationId xmlns:p14="http://schemas.microsoft.com/office/powerpoint/2010/main" val="939495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27</a:t>
            </a:fld>
            <a:endParaRPr lang="en-US"/>
          </a:p>
        </p:txBody>
      </p:sp>
    </p:spTree>
    <p:extLst>
      <p:ext uri="{BB962C8B-B14F-4D97-AF65-F5344CB8AC3E}">
        <p14:creationId xmlns:p14="http://schemas.microsoft.com/office/powerpoint/2010/main" val="1953169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Sta</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28</a:t>
            </a:fld>
            <a:endParaRPr lang="en-US"/>
          </a:p>
        </p:txBody>
      </p:sp>
    </p:spTree>
    <p:extLst>
      <p:ext uri="{BB962C8B-B14F-4D97-AF65-F5344CB8AC3E}">
        <p14:creationId xmlns:p14="http://schemas.microsoft.com/office/powerpoint/2010/main" val="511864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3</a:t>
            </a:fld>
            <a:endParaRPr lang="en-US"/>
          </a:p>
        </p:txBody>
      </p:sp>
    </p:spTree>
    <p:extLst>
      <p:ext uri="{BB962C8B-B14F-4D97-AF65-F5344CB8AC3E}">
        <p14:creationId xmlns:p14="http://schemas.microsoft.com/office/powerpoint/2010/main" val="2060501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https://www.youtube.com/watch?v=Gd5fA9UQDjE: </a:t>
            </a:r>
            <a:r>
              <a:rPr lang="en-US" dirty="0" err="1"/>
              <a:t>Youtube</a:t>
            </a:r>
            <a:r>
              <a:rPr lang="en-US" dirty="0"/>
              <a:t> </a:t>
            </a:r>
            <a:r>
              <a:rPr lang="en-US" dirty="0" err="1"/>
              <a:t>seach</a:t>
            </a:r>
            <a:r>
              <a:rPr lang="en-US" dirty="0"/>
              <a:t>: “Contextual inquiry workforce </a:t>
            </a:r>
            <a:r>
              <a:rPr lang="en-US" baseline="0" dirty="0"/>
              <a:t>mobility”</a:t>
            </a:r>
            <a:endParaRPr lang="en-US" dirty="0"/>
          </a:p>
          <a:p>
            <a:r>
              <a:rPr lang="en-US" dirty="0"/>
              <a:t>https://www.youtube.com/watch?v=mOWeNnSY5M0</a:t>
            </a:r>
          </a:p>
          <a:p>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4</a:t>
            </a:fld>
            <a:endParaRPr lang="en-US"/>
          </a:p>
        </p:txBody>
      </p:sp>
    </p:spTree>
    <p:extLst>
      <p:ext uri="{BB962C8B-B14F-4D97-AF65-F5344CB8AC3E}">
        <p14:creationId xmlns:p14="http://schemas.microsoft.com/office/powerpoint/2010/main" val="3581456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37266A7-CB9D-4D7F-86C1-83578F7A53BF}" type="slidenum">
              <a:rPr lang="en-US" smtClean="0"/>
              <a:pPr>
                <a:defRPr/>
              </a:pPr>
              <a:t>6</a:t>
            </a:fld>
            <a:endParaRPr lang="en-US"/>
          </a:p>
        </p:txBody>
      </p:sp>
    </p:spTree>
    <p:extLst>
      <p:ext uri="{BB962C8B-B14F-4D97-AF65-F5344CB8AC3E}">
        <p14:creationId xmlns:p14="http://schemas.microsoft.com/office/powerpoint/2010/main" val="2940244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a:t>
            </a:r>
            <a:r>
              <a:rPr lang="en-US" baseline="0" dirty="0"/>
              <a:t> points:</a:t>
            </a:r>
          </a:p>
          <a:p>
            <a:pPr marL="171450" indent="-171450">
              <a:buFont typeface="Arial" panose="020B0604020202020204" pitchFamily="34" charset="0"/>
              <a:buChar char="•"/>
            </a:pPr>
            <a:r>
              <a:rPr lang="en-US" baseline="0" dirty="0"/>
              <a:t>Fictional representations of people based on data collected through early data gathering</a:t>
            </a:r>
          </a:p>
          <a:p>
            <a:pPr marL="171450" indent="-171450">
              <a:buFont typeface="Arial" panose="020B0604020202020204" pitchFamily="34" charset="0"/>
              <a:buChar char="•"/>
            </a:pPr>
            <a:r>
              <a:rPr lang="en-US" baseline="0" dirty="0"/>
              <a:t>Form </a:t>
            </a:r>
            <a:r>
              <a:rPr lang="en-US" i="1" baseline="0" dirty="0"/>
              <a:t>archetype </a:t>
            </a:r>
            <a:r>
              <a:rPr lang="en-US" i="0" baseline="0" dirty="0"/>
              <a:t>of a specific user group by compiling patterns of behavior, goals, and motivations</a:t>
            </a:r>
            <a:endParaRPr lang="en-US" baseline="0" dirty="0"/>
          </a:p>
          <a:p>
            <a:pPr marL="171450" indent="-171450">
              <a:buFont typeface="Arial" panose="020B0604020202020204" pitchFamily="34" charset="0"/>
              <a:buChar char="•"/>
            </a:pPr>
            <a:r>
              <a:rPr lang="en-US" baseline="0" dirty="0"/>
              <a:t>Widely adopted as a key step of early data gathering process</a:t>
            </a:r>
          </a:p>
          <a:p>
            <a:pPr marL="171450" indent="-171450">
              <a:buFont typeface="Arial" panose="020B0604020202020204" pitchFamily="34" charset="0"/>
              <a:buChar char="•"/>
            </a:pPr>
            <a:r>
              <a:rPr lang="en-US" u="sng" baseline="0" dirty="0"/>
              <a:t>Strengths: </a:t>
            </a:r>
          </a:p>
          <a:p>
            <a:pPr marL="628650" lvl="1" indent="-171450">
              <a:buFont typeface="Arial" panose="020B0604020202020204" pitchFamily="34" charset="0"/>
              <a:buChar char="•"/>
            </a:pPr>
            <a:r>
              <a:rPr lang="en-US" baseline="0" dirty="0"/>
              <a:t>They bring focus to design discussions</a:t>
            </a:r>
          </a:p>
          <a:p>
            <a:pPr marL="628650" lvl="1" indent="-171450">
              <a:buFont typeface="Arial" panose="020B0604020202020204" pitchFamily="34" charset="0"/>
              <a:buChar char="•"/>
            </a:pPr>
            <a:r>
              <a:rPr lang="en-US" baseline="0" dirty="0"/>
              <a:t>Reduce tendency for designers to make false assumptions</a:t>
            </a:r>
          </a:p>
          <a:p>
            <a:pPr marL="628650" lvl="1" indent="-171450">
              <a:buFont typeface="Arial" panose="020B0604020202020204" pitchFamily="34" charset="0"/>
              <a:buChar char="•"/>
            </a:pPr>
            <a:r>
              <a:rPr lang="en-US" baseline="0" dirty="0"/>
              <a:t>Provide common ground for designers to talk about specific users with particular goals, motivations, desires, skill levels, difficulties, contexts of use</a:t>
            </a:r>
          </a:p>
          <a:p>
            <a:pPr marL="628650" lvl="1" indent="-171450">
              <a:buFont typeface="Arial" panose="020B0604020202020204" pitchFamily="34" charset="0"/>
              <a:buChar char="•"/>
            </a:pPr>
            <a:r>
              <a:rPr lang="en-US" baseline="0" dirty="0"/>
              <a:t>Capture clear differences among different user groups</a:t>
            </a:r>
          </a:p>
          <a:p>
            <a:pPr marL="171450" lvl="0" indent="-171450">
              <a:buFont typeface="Arial" panose="020B0604020202020204" pitchFamily="34" charset="0"/>
              <a:buChar char="•"/>
            </a:pPr>
            <a:r>
              <a:rPr lang="en-US" u="sng" baseline="0" dirty="0"/>
              <a:t>Weaknesses (as alluded to in opening quote!):</a:t>
            </a:r>
          </a:p>
          <a:p>
            <a:pPr marL="628650" lvl="1" indent="-171450">
              <a:buFont typeface="Arial" panose="020B0604020202020204" pitchFamily="34" charset="0"/>
              <a:buChar char="•"/>
            </a:pPr>
            <a:r>
              <a:rPr lang="en-US" baseline="0" dirty="0"/>
              <a:t>Time consuming to create</a:t>
            </a:r>
          </a:p>
          <a:p>
            <a:pPr marL="628650" lvl="1" indent="-171450">
              <a:buFont typeface="Arial" panose="020B0604020202020204" pitchFamily="34" charset="0"/>
              <a:buChar char="•"/>
            </a:pPr>
            <a:r>
              <a:rPr lang="en-US" baseline="0" dirty="0"/>
              <a:t>May be a tendency to create a “persona lite”—a thin and uninformed persona not well informed by user research and built on false assumptions, just to say you did it.</a:t>
            </a:r>
          </a:p>
          <a:p>
            <a:pPr marL="628650" lvl="1" indent="-171450">
              <a:buFont typeface="Arial" panose="020B0604020202020204" pitchFamily="34" charset="0"/>
              <a:buChar char="•"/>
            </a:pPr>
            <a:r>
              <a:rPr lang="en-US" baseline="0" dirty="0"/>
              <a:t>May be a tendency to focus on stereotypes, and to fail to capture the uniqueness of real individuals. Example: Making assumptions about what people look like without actually seeing them by relying on “stock” photographs.</a:t>
            </a:r>
          </a:p>
          <a:p>
            <a:pPr marL="628650" lvl="1" indent="-171450">
              <a:buFont typeface="Arial" panose="020B0604020202020204" pitchFamily="34" charset="0"/>
              <a:buChar char="•"/>
            </a:pPr>
            <a:r>
              <a:rPr lang="en-US" baseline="0" dirty="0"/>
              <a:t>They may be un-actionable—if they don’t capture differences among distinct user groups, they lack value in the design process</a:t>
            </a:r>
          </a:p>
          <a:p>
            <a:pPr marL="457200" lvl="1" indent="0">
              <a:buFont typeface="Arial" panose="020B0604020202020204" pitchFamily="34" charset="0"/>
              <a:buNone/>
            </a:pPr>
            <a:endParaRPr lang="en-US" baseline="0" dirty="0"/>
          </a:p>
          <a:p>
            <a:pPr marL="628650" lvl="1" indent="-171450">
              <a:buFont typeface="Arial" panose="020B0604020202020204" pitchFamily="34" charset="0"/>
              <a:buChar char="•"/>
            </a:pPr>
            <a:endParaRPr lang="en-US" baseline="0" dirty="0"/>
          </a:p>
          <a:p>
            <a:pPr marL="628650" lvl="1" indent="-171450">
              <a:buFont typeface="Arial" panose="020B0604020202020204" pitchFamily="34" charset="0"/>
              <a:buChar char="•"/>
            </a:pPr>
            <a:endParaRPr lang="en-US" baseline="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7</a:t>
            </a:fld>
            <a:endParaRPr lang="en-US"/>
          </a:p>
        </p:txBody>
      </p:sp>
    </p:spTree>
    <p:extLst>
      <p:ext uri="{BB962C8B-B14F-4D97-AF65-F5344CB8AC3E}">
        <p14:creationId xmlns:p14="http://schemas.microsoft.com/office/powerpoint/2010/main" val="121248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covers name, role, story, location in user group space, goals &amp;</a:t>
            </a:r>
            <a:r>
              <a:rPr lang="en-US" baseline="0" dirty="0"/>
              <a:t> motivations, pain points</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8</a:t>
            </a:fld>
            <a:endParaRPr lang="en-US"/>
          </a:p>
        </p:txBody>
      </p:sp>
    </p:spTree>
    <p:extLst>
      <p:ext uri="{BB962C8B-B14F-4D97-AF65-F5344CB8AC3E}">
        <p14:creationId xmlns:p14="http://schemas.microsoft.com/office/powerpoint/2010/main" val="1049235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covers picture, quote, key relationships,</a:t>
            </a:r>
            <a:r>
              <a:rPr lang="en-US" baseline="0" dirty="0"/>
              <a:t> marketing opportunities. Can also mention the two numbers on the top right. These appear to be the bottom line impact of designing well for this persona, but I’m not sure.</a:t>
            </a: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9</a:t>
            </a:fld>
            <a:endParaRPr lang="en-US"/>
          </a:p>
        </p:txBody>
      </p:sp>
    </p:spTree>
    <p:extLst>
      <p:ext uri="{BB962C8B-B14F-4D97-AF65-F5344CB8AC3E}">
        <p14:creationId xmlns:p14="http://schemas.microsoft.com/office/powerpoint/2010/main" val="2793654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Overall point</a:t>
            </a:r>
            <a:r>
              <a:rPr lang="en-US" dirty="0"/>
              <a:t>: The</a:t>
            </a:r>
            <a:r>
              <a:rPr lang="en-US" baseline="0" dirty="0"/>
              <a:t> reason for constructing this space is to clearly differentiate among different user groups. Some call this an “audience grid” or “user grid.” Usually, the space is two-dimensional, and each cell in the grid represents a different persona</a:t>
            </a:r>
          </a:p>
          <a:p>
            <a:endParaRPr lang="en-US" baseline="0" dirty="0"/>
          </a:p>
          <a:p>
            <a:r>
              <a:rPr lang="en-US" baseline="0" dirty="0"/>
              <a:t>Other points:</a:t>
            </a:r>
          </a:p>
          <a:p>
            <a:pPr marL="171450" indent="-171450">
              <a:buFont typeface="Arial" panose="020B0604020202020204" pitchFamily="34" charset="0"/>
              <a:buChar char="•"/>
            </a:pPr>
            <a:r>
              <a:rPr lang="en-US" baseline="0" dirty="0"/>
              <a:t>Personas should be based on “real, primary” research, not intuitions!</a:t>
            </a:r>
          </a:p>
          <a:p>
            <a:pPr marL="171450" indent="-171450">
              <a:buFont typeface="Arial" panose="020B0604020202020204" pitchFamily="34" charset="0"/>
              <a:buChar char="•"/>
            </a:pPr>
            <a:r>
              <a:rPr lang="en-US" baseline="0" dirty="0"/>
              <a:t>Determine basis of differentiation: </a:t>
            </a:r>
            <a:r>
              <a:rPr lang="en-US" baseline="0" dirty="0" err="1"/>
              <a:t>Behaviorial</a:t>
            </a:r>
            <a:r>
              <a:rPr lang="en-US" baseline="0" dirty="0"/>
              <a:t>? Demographic? Institutional role? Position within the sport? Social status? Determining type creates common language.</a:t>
            </a:r>
          </a:p>
          <a:p>
            <a:pPr marL="171450" indent="-171450">
              <a:buFont typeface="Arial" panose="020B0604020202020204" pitchFamily="34" charset="0"/>
              <a:buChar char="•"/>
            </a:pPr>
            <a:r>
              <a:rPr lang="en-US" baseline="0" dirty="0"/>
              <a:t>Build personas collaboratively. Have multiple people perform contextual interviews and allow the team to discuss the results afterward. Run personas by subject matter experts for more feedback.</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10</a:t>
            </a:fld>
            <a:endParaRPr lang="en-US"/>
          </a:p>
        </p:txBody>
      </p:sp>
    </p:spTree>
    <p:extLst>
      <p:ext uri="{BB962C8B-B14F-4D97-AF65-F5344CB8AC3E}">
        <p14:creationId xmlns:p14="http://schemas.microsoft.com/office/powerpoint/2010/main" val="4143696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u="sng" dirty="0"/>
              <a:t>Build in uniqueness</a:t>
            </a:r>
            <a:r>
              <a:rPr lang="en-US" sz="1200" dirty="0"/>
              <a:t>: Personas</a:t>
            </a:r>
            <a:r>
              <a:rPr lang="en-US" sz="1200" baseline="0" dirty="0"/>
              <a:t> are “colorful composites” of the contextual interviews. Be sure to capture that uniqueness, so that personas are capable of truly differentiating key user groups</a:t>
            </a:r>
            <a:endParaRPr lang="en-US" sz="1200" dirty="0"/>
          </a:p>
          <a:p>
            <a:pPr marL="171450" indent="-171450">
              <a:buFont typeface="Arial" panose="020B0604020202020204" pitchFamily="34" charset="0"/>
              <a:buChar char="•"/>
            </a:pPr>
            <a:r>
              <a:rPr lang="en-US" sz="1200" u="sng" dirty="0"/>
              <a:t>Consider key relationships within persona: </a:t>
            </a:r>
            <a:r>
              <a:rPr lang="en-US" sz="1200" u="none" dirty="0"/>
              <a:t>What</a:t>
            </a:r>
            <a:r>
              <a:rPr lang="en-US" sz="1200" u="none" baseline="0" dirty="0"/>
              <a:t> relationships might be relevant to the persona’s behavior and tech needs/wants?</a:t>
            </a:r>
            <a:endParaRPr lang="en-US" sz="1200" u="sng" dirty="0"/>
          </a:p>
          <a:p>
            <a:pPr marL="171450" indent="-171450">
              <a:buFont typeface="Arial" panose="020B0604020202020204" pitchFamily="34" charset="0"/>
              <a:buChar char="•"/>
            </a:pPr>
            <a:r>
              <a:rPr lang="en-US" sz="1200" i="0" u="sng" dirty="0"/>
              <a:t>Define goals and motivations:</a:t>
            </a:r>
            <a:r>
              <a:rPr lang="en-US" sz="1200" i="0" u="none" baseline="0" dirty="0"/>
              <a:t> Think about what is driving the user! What drives a </a:t>
            </a:r>
            <a:r>
              <a:rPr lang="en-US" sz="1200" i="0" u="none" baseline="0" dirty="0" err="1"/>
              <a:t>speedgolfer</a:t>
            </a:r>
            <a:r>
              <a:rPr lang="en-US" sz="1200" i="0" u="none" baseline="0" dirty="0"/>
              <a:t>?</a:t>
            </a:r>
            <a:endParaRPr lang="en-US" sz="1200" i="0" u="sng" dirty="0"/>
          </a:p>
          <a:p>
            <a:pPr marL="171450" indent="-171450">
              <a:buFont typeface="Arial" panose="020B0604020202020204" pitchFamily="34" charset="0"/>
              <a:buChar char="•"/>
            </a:pPr>
            <a:r>
              <a:rPr lang="en-US" sz="1200" u="sng" dirty="0"/>
              <a:t>Use REAL quotes</a:t>
            </a:r>
            <a:r>
              <a:rPr lang="en-US" sz="1200" dirty="0"/>
              <a:t>: The</a:t>
            </a:r>
            <a:r>
              <a:rPr lang="en-US" sz="1200" baseline="0" dirty="0"/>
              <a:t> design team can’t question real quotes from users. Resist the urge to fabricate quotes; use real ones!</a:t>
            </a:r>
            <a:endParaRPr lang="en-US" sz="1200" dirty="0"/>
          </a:p>
          <a:p>
            <a:pPr marL="171450" indent="-171450">
              <a:buFont typeface="Arial" panose="020B0604020202020204" pitchFamily="34" charset="0"/>
              <a:buChar char="•"/>
            </a:pPr>
            <a:r>
              <a:rPr lang="en-US" sz="1200" u="sng" dirty="0"/>
              <a:t>Get photographs right</a:t>
            </a:r>
            <a:r>
              <a:rPr lang="en-US" sz="1200" dirty="0"/>
              <a:t>! Remember what we learned</a:t>
            </a:r>
            <a:r>
              <a:rPr lang="en-US" sz="1200" baseline="0" dirty="0"/>
              <a:t> about system 1 being excellent at face recognition. The picture is really important, as it will be an instantly recognizable feature of the persona that will stick with us. Make sure the photos are representative of the personas.</a:t>
            </a:r>
            <a:endParaRPr lang="en-US" sz="1200" dirty="0"/>
          </a:p>
          <a:p>
            <a:pPr marL="171450" indent="-171450">
              <a:buFont typeface="Arial" panose="020B0604020202020204" pitchFamily="34" charset="0"/>
              <a:buChar char="•"/>
            </a:pPr>
            <a:r>
              <a:rPr lang="en-US" sz="1200" u="sng" dirty="0"/>
              <a:t>Be honest! </a:t>
            </a:r>
            <a:r>
              <a:rPr lang="en-US" sz="1200" dirty="0"/>
              <a:t>What are your goals for the product? To gain more customers,</a:t>
            </a:r>
            <a:r>
              <a:rPr lang="en-US" sz="1200" baseline="0" dirty="0"/>
              <a:t> or to provide impeccable usability? Put your personas in that lens.</a:t>
            </a:r>
          </a:p>
          <a:p>
            <a:pPr marL="171450" indent="-171450">
              <a:buFont typeface="Arial" panose="020B0604020202020204" pitchFamily="34" charset="0"/>
              <a:buChar char="•"/>
            </a:pPr>
            <a:r>
              <a:rPr lang="en-US" sz="1200" u="sng" baseline="0" dirty="0"/>
              <a:t>Don’t get carried away</a:t>
            </a:r>
            <a:r>
              <a:rPr lang="en-US" sz="1200" baseline="0" dirty="0"/>
              <a:t>! Avoid temptation to include irrelevant details.  Restrict persona to one page if possible. Don’t create too many personas (Barnum recommends 2-12, but this shouldn’t be a problem in this class).</a:t>
            </a:r>
          </a:p>
          <a:p>
            <a:pPr marL="171450" indent="-171450">
              <a:buFont typeface="Arial" panose="020B0604020202020204" pitchFamily="34" charset="0"/>
              <a:buChar char="•"/>
            </a:pPr>
            <a:r>
              <a:rPr lang="en-US" sz="1200" u="sng" baseline="0" dirty="0"/>
              <a:t>Keep personas in sight: They should serve as resources in the design process</a:t>
            </a:r>
            <a:r>
              <a:rPr lang="en-US" sz="1200" baseline="0" dirty="0"/>
              <a:t>. They should be open and available during team meetings and as you engage in design activities.</a:t>
            </a:r>
            <a:endParaRPr lang="en-US" sz="1200" dirty="0"/>
          </a:p>
        </p:txBody>
      </p:sp>
      <p:sp>
        <p:nvSpPr>
          <p:cNvPr id="4" name="Slide Number Placeholder 3"/>
          <p:cNvSpPr>
            <a:spLocks noGrp="1"/>
          </p:cNvSpPr>
          <p:nvPr>
            <p:ph type="sldNum" sz="quarter" idx="10"/>
          </p:nvPr>
        </p:nvSpPr>
        <p:spPr/>
        <p:txBody>
          <a:bodyPr/>
          <a:lstStyle/>
          <a:p>
            <a:fld id="{52F2A0C9-331B-4F15-A415-A3EC8DEDFC0A}" type="slidenum">
              <a:rPr lang="en-US" smtClean="0"/>
              <a:pPr/>
              <a:t>11</a:t>
            </a:fld>
            <a:endParaRPr lang="en-US"/>
          </a:p>
        </p:txBody>
      </p:sp>
    </p:spTree>
    <p:extLst>
      <p:ext uri="{BB962C8B-B14F-4D97-AF65-F5344CB8AC3E}">
        <p14:creationId xmlns:p14="http://schemas.microsoft.com/office/powerpoint/2010/main" val="694200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2C5F6D6C-AE60-4D7C-BF37-8F38FC1E1369}"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41BCC258-61F9-4857-B531-6C1768EDB461}"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152400"/>
            <a:ext cx="64770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F9B89B93-D5AE-482F-A785-56BE066EE411}"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95400"/>
          </a:xfrm>
        </p:spPr>
        <p:txBody>
          <a:bodyPr/>
          <a:lstStyle/>
          <a:p>
            <a:r>
              <a:rPr lang="en-US"/>
              <a:t>Click to edit Master title style</a:t>
            </a:r>
          </a:p>
        </p:txBody>
      </p:sp>
      <p:sp>
        <p:nvSpPr>
          <p:cNvPr id="3" name="Content Placeholder 2"/>
          <p:cNvSpPr>
            <a:spLocks noGrp="1"/>
          </p:cNvSpPr>
          <p:nvPr>
            <p:ph sz="quarter" idx="1"/>
          </p:nvPr>
        </p:nvSpPr>
        <p:spPr>
          <a:xfrm>
            <a:off x="152400" y="1671638"/>
            <a:ext cx="4343400" cy="224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71638"/>
            <a:ext cx="4343400" cy="224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152400" y="4073525"/>
            <a:ext cx="8839200" cy="2251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231775" y="6423025"/>
            <a:ext cx="8686800" cy="152400"/>
          </a:xfrm>
        </p:spPr>
        <p:txBody>
          <a:bodyPr/>
          <a:lstStyle>
            <a:lvl1pPr>
              <a:defRPr/>
            </a:lvl1pPr>
          </a:lstStyle>
          <a:p>
            <a:fld id="{9100007D-1ED8-48FF-B916-AFE0BA7806AF}"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95400"/>
          </a:xfrm>
        </p:spPr>
        <p:txBody>
          <a:bodyPr/>
          <a:lstStyle/>
          <a:p>
            <a:r>
              <a:rPr lang="en-US"/>
              <a:t>Click to edit Master title style</a:t>
            </a:r>
          </a:p>
        </p:txBody>
      </p:sp>
      <p:sp>
        <p:nvSpPr>
          <p:cNvPr id="3" name="Text Placeholder 2"/>
          <p:cNvSpPr>
            <a:spLocks noGrp="1"/>
          </p:cNvSpPr>
          <p:nvPr>
            <p:ph type="body" sz="half" idx="1"/>
          </p:nvPr>
        </p:nvSpPr>
        <p:spPr>
          <a:xfrm>
            <a:off x="152400" y="1671638"/>
            <a:ext cx="4343400" cy="4652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71638"/>
            <a:ext cx="4343400" cy="224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73525"/>
            <a:ext cx="4343400" cy="2251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231775" y="6423025"/>
            <a:ext cx="8686800" cy="152400"/>
          </a:xfrm>
        </p:spPr>
        <p:txBody>
          <a:bodyPr/>
          <a:lstStyle>
            <a:lvl1pPr>
              <a:defRPr/>
            </a:lvl1pPr>
          </a:lstStyle>
          <a:p>
            <a:fld id="{70D552DC-451A-4CE1-96C6-28255A79B9DD}" type="slidenum">
              <a:rPr lang="en-GB"/>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295400"/>
          </a:xfrm>
        </p:spPr>
        <p:txBody>
          <a:bodyPr/>
          <a:lstStyle/>
          <a:p>
            <a:r>
              <a:rPr lang="en-US"/>
              <a:t>Click to edit Master title style</a:t>
            </a:r>
          </a:p>
        </p:txBody>
      </p:sp>
      <p:sp>
        <p:nvSpPr>
          <p:cNvPr id="3" name="Text Placeholder 2"/>
          <p:cNvSpPr>
            <a:spLocks noGrp="1"/>
          </p:cNvSpPr>
          <p:nvPr>
            <p:ph type="body" sz="half" idx="1"/>
          </p:nvPr>
        </p:nvSpPr>
        <p:spPr>
          <a:xfrm>
            <a:off x="152400" y="1671638"/>
            <a:ext cx="4343400" cy="4652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1638"/>
            <a:ext cx="4343400" cy="4652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231775" y="6423025"/>
            <a:ext cx="8686800" cy="152400"/>
          </a:xfrm>
        </p:spPr>
        <p:txBody>
          <a:bodyPr/>
          <a:lstStyle>
            <a:lvl1pPr>
              <a:defRPr/>
            </a:lvl1pPr>
          </a:lstStyle>
          <a:p>
            <a:fld id="{3AA6BABA-B73F-4C96-B0EC-33697193E13C}"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D3612ABD-40C9-418A-A056-70C86155DF51}"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902A8323-985B-4A0B-B7BD-49FCBE937D1D}"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671638"/>
            <a:ext cx="4343400" cy="4652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1638"/>
            <a:ext cx="4343400" cy="4652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6AFB6189-EC3B-4EFB-9384-40D6843542A2}"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6AB2B7B8-EBE9-4E79-8984-7722CD6BFE29}"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CEE4AD97-3738-4CC9-A367-CE802EF6547E}"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4BF8A6E-D086-4866-8440-6CBCA79D6163}"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81B5BB88-D4BF-4E14-971E-DF11D05A8289}"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135340D4-E9C9-43C4-AF9B-402DAA0880A9}"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3" name="Rectangle 3"/>
          <p:cNvSpPr>
            <a:spLocks noGrp="1" noChangeArrowheads="1"/>
          </p:cNvSpPr>
          <p:nvPr>
            <p:ph type="title"/>
          </p:nvPr>
        </p:nvSpPr>
        <p:spPr bwMode="auto">
          <a:xfrm>
            <a:off x="152400" y="152400"/>
            <a:ext cx="8839200" cy="1295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35844" name="Rectangle 4"/>
          <p:cNvSpPr>
            <a:spLocks noGrp="1" noChangeArrowheads="1"/>
          </p:cNvSpPr>
          <p:nvPr>
            <p:ph type="body" idx="1"/>
          </p:nvPr>
        </p:nvSpPr>
        <p:spPr bwMode="auto">
          <a:xfrm>
            <a:off x="152400" y="1671638"/>
            <a:ext cx="8839200" cy="46529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35845" name="Rectangle 5"/>
          <p:cNvSpPr>
            <a:spLocks noGrp="1" noChangeArrowheads="1"/>
          </p:cNvSpPr>
          <p:nvPr>
            <p:ph type="sldNum" sz="quarter" idx="4"/>
          </p:nvPr>
        </p:nvSpPr>
        <p:spPr bwMode="auto">
          <a:xfrm>
            <a:off x="231775" y="6423025"/>
            <a:ext cx="8686800" cy="15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buFontTx/>
              <a:buNone/>
              <a:defRPr sz="1100">
                <a:solidFill>
                  <a:srgbClr val="000099"/>
                </a:solidFill>
              </a:defRPr>
            </a:lvl1pPr>
          </a:lstStyle>
          <a:p>
            <a:fld id="{6D3D54B9-A06A-4ACC-83B3-EDF3DAD5C1E3}" type="slidenum">
              <a:rPr lang="en-GB"/>
              <a:pPr/>
              <a:t>‹#›</a:t>
            </a:fld>
            <a:endParaRPr lang="en-GB"/>
          </a:p>
        </p:txBody>
      </p:sp>
      <p:sp>
        <p:nvSpPr>
          <p:cNvPr id="35850" name="Text Box 10"/>
          <p:cNvSpPr txBox="1">
            <a:spLocks noChangeArrowheads="1"/>
          </p:cNvSpPr>
          <p:nvPr userDrawn="1"/>
        </p:nvSpPr>
        <p:spPr bwMode="auto">
          <a:xfrm>
            <a:off x="152400" y="6477000"/>
            <a:ext cx="2286000" cy="168275"/>
          </a:xfrm>
          <a:prstGeom prst="rect">
            <a:avLst/>
          </a:prstGeom>
          <a:solidFill>
            <a:schemeClr val="bg1"/>
          </a:solidFill>
          <a:ln w="9525">
            <a:noFill/>
            <a:miter lim="800000"/>
            <a:headEnd/>
            <a:tailEnd/>
          </a:ln>
          <a:effectLst/>
        </p:spPr>
        <p:txBody>
          <a:bodyPr lIns="0" tIns="0" rIns="0" bIns="0">
            <a:spAutoFit/>
          </a:bodyPr>
          <a:lstStyle/>
          <a:p>
            <a:pPr eaLnBrk="0" hangingPunct="0">
              <a:spcBef>
                <a:spcPct val="0"/>
              </a:spcBef>
              <a:buFontTx/>
              <a:buNone/>
            </a:pPr>
            <a:r>
              <a:rPr lang="en-US" sz="1100" dirty="0">
                <a:solidFill>
                  <a:schemeClr val="accent2"/>
                </a:solidFill>
              </a:rPr>
              <a:t>L#15—</a:t>
            </a:r>
            <a:r>
              <a:rPr lang="en-US" sz="1100" dirty="0" err="1">
                <a:solidFill>
                  <a:schemeClr val="accent2"/>
                </a:solidFill>
              </a:rPr>
              <a:t>CptS</a:t>
            </a:r>
            <a:r>
              <a:rPr lang="en-US" sz="1100" dirty="0">
                <a:solidFill>
                  <a:schemeClr val="accent2"/>
                </a:solidFill>
              </a:rPr>
              <a:t> 443/543, </a:t>
            </a:r>
            <a:r>
              <a:rPr lang="en-US" sz="1100" dirty="0" err="1">
                <a:solidFill>
                  <a:schemeClr val="accent2"/>
                </a:solidFill>
              </a:rPr>
              <a:t>Sp</a:t>
            </a:r>
            <a:r>
              <a:rPr lang="en-US" sz="1100" dirty="0">
                <a:solidFill>
                  <a:schemeClr val="accent2"/>
                </a:solidFill>
              </a:rPr>
              <a:t> 17</a:t>
            </a:r>
          </a:p>
        </p:txBody>
      </p:sp>
      <p:sp>
        <p:nvSpPr>
          <p:cNvPr id="35851" name="Text Box 11"/>
          <p:cNvSpPr txBox="1">
            <a:spLocks noChangeArrowheads="1"/>
          </p:cNvSpPr>
          <p:nvPr userDrawn="1"/>
        </p:nvSpPr>
        <p:spPr bwMode="auto">
          <a:xfrm>
            <a:off x="6858000" y="6477000"/>
            <a:ext cx="2133600" cy="168275"/>
          </a:xfrm>
          <a:prstGeom prst="rect">
            <a:avLst/>
          </a:prstGeom>
          <a:solidFill>
            <a:schemeClr val="bg1"/>
          </a:solidFill>
          <a:ln w="9525">
            <a:noFill/>
            <a:miter lim="800000"/>
            <a:headEnd/>
            <a:tailEnd/>
          </a:ln>
          <a:effectLst/>
        </p:spPr>
        <p:txBody>
          <a:bodyPr lIns="0" tIns="0" rIns="0" bIns="0">
            <a:spAutoFit/>
          </a:bodyPr>
          <a:lstStyle/>
          <a:p>
            <a:pPr algn="r" eaLnBrk="0" hangingPunct="0">
              <a:spcBef>
                <a:spcPct val="0"/>
              </a:spcBef>
              <a:buFontTx/>
              <a:buNone/>
            </a:pPr>
            <a:r>
              <a:rPr lang="en-US" sz="1100" dirty="0">
                <a:solidFill>
                  <a:schemeClr val="accent2"/>
                </a:solidFill>
              </a:rPr>
              <a:t>2/28/17</a:t>
            </a:r>
          </a:p>
        </p:txBody>
      </p:sp>
      <p:sp>
        <p:nvSpPr>
          <p:cNvPr id="35852" name="Line 12"/>
          <p:cNvSpPr>
            <a:spLocks noChangeShapeType="1"/>
          </p:cNvSpPr>
          <p:nvPr userDrawn="1"/>
        </p:nvSpPr>
        <p:spPr bwMode="auto">
          <a:xfrm>
            <a:off x="30163" y="1524000"/>
            <a:ext cx="9083675" cy="0"/>
          </a:xfrm>
          <a:prstGeom prst="line">
            <a:avLst/>
          </a:prstGeom>
          <a:noFill/>
          <a:ln w="38100">
            <a:solidFill>
              <a:schemeClr val="accent2"/>
            </a:solidFill>
            <a:round/>
            <a:headEnd/>
            <a:tailEnd/>
          </a:ln>
          <a:effectLst/>
        </p:spPr>
        <p:txBody>
          <a:bodyPr/>
          <a:lstStyle/>
          <a:p>
            <a:endParaRPr lang="en-US"/>
          </a:p>
        </p:txBody>
      </p:sp>
      <p:sp>
        <p:nvSpPr>
          <p:cNvPr id="35854" name="Line 14"/>
          <p:cNvSpPr>
            <a:spLocks noChangeShapeType="1"/>
          </p:cNvSpPr>
          <p:nvPr userDrawn="1"/>
        </p:nvSpPr>
        <p:spPr bwMode="auto">
          <a:xfrm flipV="1">
            <a:off x="-6350" y="26988"/>
            <a:ext cx="9132888" cy="0"/>
          </a:xfrm>
          <a:prstGeom prst="line">
            <a:avLst/>
          </a:prstGeom>
          <a:noFill/>
          <a:ln w="76200">
            <a:solidFill>
              <a:schemeClr val="accent2"/>
            </a:solidFill>
            <a:round/>
            <a:headEnd/>
            <a:tailEnd/>
          </a:ln>
          <a:effectLst/>
        </p:spPr>
        <p:txBody>
          <a:bodyPr/>
          <a:lstStyle/>
          <a:p>
            <a:endParaRPr lang="en-US"/>
          </a:p>
        </p:txBody>
      </p:sp>
      <p:sp>
        <p:nvSpPr>
          <p:cNvPr id="35855" name="Line 15"/>
          <p:cNvSpPr>
            <a:spLocks noChangeShapeType="1"/>
          </p:cNvSpPr>
          <p:nvPr userDrawn="1"/>
        </p:nvSpPr>
        <p:spPr bwMode="auto">
          <a:xfrm flipV="1">
            <a:off x="-7938" y="6832600"/>
            <a:ext cx="9132888" cy="0"/>
          </a:xfrm>
          <a:prstGeom prst="line">
            <a:avLst/>
          </a:prstGeom>
          <a:noFill/>
          <a:ln w="76200">
            <a:solidFill>
              <a:schemeClr val="accent2"/>
            </a:solidFill>
            <a:round/>
            <a:headEnd/>
            <a:tailEnd/>
          </a:ln>
          <a:effectLst/>
        </p:spPr>
        <p:txBody>
          <a:bodyPr/>
          <a:lstStyle/>
          <a:p>
            <a:endParaRPr lang="en-US"/>
          </a:p>
        </p:txBody>
      </p:sp>
      <p:sp>
        <p:nvSpPr>
          <p:cNvPr id="35857" name="Line 17"/>
          <p:cNvSpPr>
            <a:spLocks noChangeShapeType="1"/>
          </p:cNvSpPr>
          <p:nvPr userDrawn="1"/>
        </p:nvSpPr>
        <p:spPr bwMode="auto">
          <a:xfrm rot="16200000" flipV="1">
            <a:off x="-3422649" y="3454400"/>
            <a:ext cx="6858000" cy="3175"/>
          </a:xfrm>
          <a:prstGeom prst="line">
            <a:avLst/>
          </a:prstGeom>
          <a:noFill/>
          <a:ln w="76200">
            <a:solidFill>
              <a:schemeClr val="accent2"/>
            </a:solidFill>
            <a:round/>
            <a:headEnd/>
            <a:tailEnd/>
          </a:ln>
          <a:effectLst/>
        </p:spPr>
        <p:txBody>
          <a:bodyPr/>
          <a:lstStyle/>
          <a:p>
            <a:endParaRPr lang="en-US"/>
          </a:p>
        </p:txBody>
      </p:sp>
      <p:sp>
        <p:nvSpPr>
          <p:cNvPr id="35859" name="Line 19"/>
          <p:cNvSpPr>
            <a:spLocks noChangeShapeType="1"/>
          </p:cNvSpPr>
          <p:nvPr userDrawn="1"/>
        </p:nvSpPr>
        <p:spPr bwMode="auto">
          <a:xfrm rot="5400000" flipH="1" flipV="1">
            <a:off x="5688807" y="3431381"/>
            <a:ext cx="6864350" cy="4763"/>
          </a:xfrm>
          <a:prstGeom prst="line">
            <a:avLst/>
          </a:prstGeom>
          <a:noFill/>
          <a:ln w="76200">
            <a:solidFill>
              <a:schemeClr val="accent2"/>
            </a:solidFill>
            <a:round/>
            <a:headEnd/>
            <a:tailEnd/>
          </a:ln>
          <a:effectLst/>
        </p:spPr>
        <p:txBody>
          <a:bodyPr/>
          <a:lstStyle/>
          <a:p>
            <a:endParaRPr lang="en-US"/>
          </a:p>
        </p:txBody>
      </p:sp>
      <p:sp>
        <p:nvSpPr>
          <p:cNvPr id="35860" name="Line 20"/>
          <p:cNvSpPr>
            <a:spLocks noChangeShapeType="1"/>
          </p:cNvSpPr>
          <p:nvPr userDrawn="1"/>
        </p:nvSpPr>
        <p:spPr bwMode="auto">
          <a:xfrm>
            <a:off x="19050" y="6437313"/>
            <a:ext cx="9083675" cy="0"/>
          </a:xfrm>
          <a:prstGeom prst="line">
            <a:avLst/>
          </a:prstGeom>
          <a:noFill/>
          <a:ln w="12700">
            <a:solidFill>
              <a:schemeClr val="accent2"/>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hdr="0" ftr="0" dt="0"/>
  <p:txStyles>
    <p:titleStyle>
      <a:lvl1pPr algn="ctr" rtl="0" fontAlgn="base">
        <a:spcBef>
          <a:spcPct val="0"/>
        </a:spcBef>
        <a:spcAft>
          <a:spcPct val="0"/>
        </a:spcAft>
        <a:defRPr sz="4000">
          <a:solidFill>
            <a:srgbClr val="000099"/>
          </a:solidFill>
          <a:latin typeface="+mj-lt"/>
          <a:ea typeface="+mj-ea"/>
          <a:cs typeface="+mj-cs"/>
        </a:defRPr>
      </a:lvl1pPr>
      <a:lvl2pPr algn="ctr" rtl="0" fontAlgn="base">
        <a:spcBef>
          <a:spcPct val="0"/>
        </a:spcBef>
        <a:spcAft>
          <a:spcPct val="0"/>
        </a:spcAft>
        <a:defRPr sz="4000">
          <a:solidFill>
            <a:srgbClr val="000099"/>
          </a:solidFill>
          <a:latin typeface="Verdana" pitchFamily="34" charset="0"/>
        </a:defRPr>
      </a:lvl2pPr>
      <a:lvl3pPr algn="ctr" rtl="0" fontAlgn="base">
        <a:spcBef>
          <a:spcPct val="0"/>
        </a:spcBef>
        <a:spcAft>
          <a:spcPct val="0"/>
        </a:spcAft>
        <a:defRPr sz="4000">
          <a:solidFill>
            <a:srgbClr val="000099"/>
          </a:solidFill>
          <a:latin typeface="Verdana" pitchFamily="34" charset="0"/>
        </a:defRPr>
      </a:lvl3pPr>
      <a:lvl4pPr algn="ctr" rtl="0" fontAlgn="base">
        <a:spcBef>
          <a:spcPct val="0"/>
        </a:spcBef>
        <a:spcAft>
          <a:spcPct val="0"/>
        </a:spcAft>
        <a:defRPr sz="4000">
          <a:solidFill>
            <a:srgbClr val="000099"/>
          </a:solidFill>
          <a:latin typeface="Verdana" pitchFamily="34" charset="0"/>
        </a:defRPr>
      </a:lvl4pPr>
      <a:lvl5pPr algn="ctr" rtl="0" fontAlgn="base">
        <a:spcBef>
          <a:spcPct val="0"/>
        </a:spcBef>
        <a:spcAft>
          <a:spcPct val="0"/>
        </a:spcAft>
        <a:defRPr sz="4000">
          <a:solidFill>
            <a:srgbClr val="000099"/>
          </a:solidFill>
          <a:latin typeface="Verdana" pitchFamily="34" charset="0"/>
        </a:defRPr>
      </a:lvl5pPr>
      <a:lvl6pPr marL="457200" algn="ctr" rtl="0" fontAlgn="base">
        <a:spcBef>
          <a:spcPct val="0"/>
        </a:spcBef>
        <a:spcAft>
          <a:spcPct val="0"/>
        </a:spcAft>
        <a:defRPr sz="4000">
          <a:solidFill>
            <a:srgbClr val="000099"/>
          </a:solidFill>
          <a:latin typeface="Verdana" pitchFamily="34" charset="0"/>
        </a:defRPr>
      </a:lvl6pPr>
      <a:lvl7pPr marL="914400" algn="ctr" rtl="0" fontAlgn="base">
        <a:spcBef>
          <a:spcPct val="0"/>
        </a:spcBef>
        <a:spcAft>
          <a:spcPct val="0"/>
        </a:spcAft>
        <a:defRPr sz="4000">
          <a:solidFill>
            <a:srgbClr val="000099"/>
          </a:solidFill>
          <a:latin typeface="Verdana" pitchFamily="34" charset="0"/>
        </a:defRPr>
      </a:lvl7pPr>
      <a:lvl8pPr marL="1371600" algn="ctr" rtl="0" fontAlgn="base">
        <a:spcBef>
          <a:spcPct val="0"/>
        </a:spcBef>
        <a:spcAft>
          <a:spcPct val="0"/>
        </a:spcAft>
        <a:defRPr sz="4000">
          <a:solidFill>
            <a:srgbClr val="000099"/>
          </a:solidFill>
          <a:latin typeface="Verdana" pitchFamily="34" charset="0"/>
        </a:defRPr>
      </a:lvl8pPr>
      <a:lvl9pPr marL="1828800" algn="ctr" rtl="0" fontAlgn="base">
        <a:spcBef>
          <a:spcPct val="0"/>
        </a:spcBef>
        <a:spcAft>
          <a:spcPct val="0"/>
        </a:spcAft>
        <a:defRPr sz="4000">
          <a:solidFill>
            <a:srgbClr val="000099"/>
          </a:solidFill>
          <a:latin typeface="Verdana"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8100" y="10886"/>
            <a:ext cx="9029700" cy="1447800"/>
          </a:xfrm>
        </p:spPr>
        <p:txBody>
          <a:bodyPr/>
          <a:lstStyle/>
          <a:p>
            <a:br>
              <a:rPr lang="en-GB" sz="3600" dirty="0"/>
            </a:br>
            <a:r>
              <a:rPr lang="en-GB" sz="3600" dirty="0"/>
              <a:t>15- Synthesizing Findings of Early Data Gathering</a:t>
            </a:r>
            <a:br>
              <a:rPr lang="en-GB" sz="3600" dirty="0"/>
            </a:br>
            <a:endParaRPr lang="en-GB" sz="3600" i="1" dirty="0"/>
          </a:p>
        </p:txBody>
      </p:sp>
      <p:sp>
        <p:nvSpPr>
          <p:cNvPr id="5" name="Rectangle 4"/>
          <p:cNvSpPr/>
          <p:nvPr/>
        </p:nvSpPr>
        <p:spPr>
          <a:xfrm>
            <a:off x="1524000" y="5814663"/>
            <a:ext cx="6096000" cy="276999"/>
          </a:xfrm>
          <a:prstGeom prst="rect">
            <a:avLst/>
          </a:prstGeom>
        </p:spPr>
        <p:txBody>
          <a:bodyPr wrap="square">
            <a:spAutoFit/>
          </a:bodyPr>
          <a:lstStyle/>
          <a:p>
            <a:pPr>
              <a:buNone/>
            </a:pPr>
            <a:r>
              <a:rPr lang="en-US" sz="1200" dirty="0"/>
              <a:t>http://www.slideshare.net/mniola/introduction-to-ux-research-16626959</a:t>
            </a:r>
          </a:p>
        </p:txBody>
      </p:sp>
      <p:pic>
        <p:nvPicPr>
          <p:cNvPr id="3" name="Picture 2"/>
          <p:cNvPicPr>
            <a:picLocks noChangeAspect="1"/>
          </p:cNvPicPr>
          <p:nvPr/>
        </p:nvPicPr>
        <p:blipFill>
          <a:blip r:embed="rId3"/>
          <a:stretch>
            <a:fillRect/>
          </a:stretch>
        </p:blipFill>
        <p:spPr>
          <a:xfrm>
            <a:off x="533400" y="1828800"/>
            <a:ext cx="7879646" cy="388947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t>
            </a:r>
            <a:r>
              <a:rPr lang="en-US" i="1" dirty="0"/>
              <a:t>actionable</a:t>
            </a:r>
            <a:r>
              <a:rPr lang="en-US" dirty="0"/>
              <a:t> personas</a:t>
            </a:r>
            <a:br>
              <a:rPr lang="en-US" dirty="0"/>
            </a:br>
            <a:r>
              <a:rPr lang="en-US" sz="1600" dirty="0"/>
              <a:t>http://www.extractable.com/insights/11-steps-toward-actionable-personas</a:t>
            </a:r>
          </a:p>
        </p:txBody>
      </p:sp>
      <p:sp>
        <p:nvSpPr>
          <p:cNvPr id="3" name="Content Placeholder 2"/>
          <p:cNvSpPr>
            <a:spLocks noGrp="1"/>
          </p:cNvSpPr>
          <p:nvPr>
            <p:ph idx="1"/>
          </p:nvPr>
        </p:nvSpPr>
        <p:spPr/>
        <p:txBody>
          <a:bodyPr/>
          <a:lstStyle/>
          <a:p>
            <a:pPr marL="0" indent="0">
              <a:buNone/>
            </a:pPr>
            <a:r>
              <a:rPr lang="en-US" dirty="0"/>
              <a:t>Key step: Create “space” of user groups</a:t>
            </a:r>
          </a:p>
        </p:txBody>
      </p:sp>
      <p:sp>
        <p:nvSpPr>
          <p:cNvPr id="4" name="Slide Number Placeholder 3"/>
          <p:cNvSpPr>
            <a:spLocks noGrp="1"/>
          </p:cNvSpPr>
          <p:nvPr>
            <p:ph type="sldNum" sz="quarter" idx="10"/>
          </p:nvPr>
        </p:nvSpPr>
        <p:spPr/>
        <p:txBody>
          <a:bodyPr/>
          <a:lstStyle/>
          <a:p>
            <a:fld id="{D3612ABD-40C9-418A-A056-70C86155DF51}" type="slidenum">
              <a:rPr lang="en-GB" smtClean="0"/>
              <a:pPr/>
              <a:t>10</a:t>
            </a:fld>
            <a:endParaRPr lang="en-GB"/>
          </a:p>
        </p:txBody>
      </p:sp>
      <p:pic>
        <p:nvPicPr>
          <p:cNvPr id="1026" name="Picture 2" descr="audience_frame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362200"/>
            <a:ext cx="3933825" cy="3876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710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tips for building and using </a:t>
            </a:r>
            <a:r>
              <a:rPr lang="en-US" i="1" dirty="0"/>
              <a:t>actionable</a:t>
            </a:r>
            <a:r>
              <a:rPr lang="en-US" dirty="0"/>
              <a:t> personas</a:t>
            </a:r>
            <a:br>
              <a:rPr lang="en-US" dirty="0"/>
            </a:br>
            <a:r>
              <a:rPr lang="en-US" sz="1600" dirty="0"/>
              <a:t>http://www.extractable.com/insights/11-steps-toward-actionable-personas</a:t>
            </a:r>
            <a:endParaRPr lang="en-US" dirty="0"/>
          </a:p>
        </p:txBody>
      </p:sp>
      <p:sp>
        <p:nvSpPr>
          <p:cNvPr id="3" name="Content Placeholder 2"/>
          <p:cNvSpPr>
            <a:spLocks noGrp="1"/>
          </p:cNvSpPr>
          <p:nvPr>
            <p:ph idx="1"/>
          </p:nvPr>
        </p:nvSpPr>
        <p:spPr>
          <a:xfrm>
            <a:off x="152400" y="1608931"/>
            <a:ext cx="4953000" cy="4652962"/>
          </a:xfrm>
        </p:spPr>
        <p:txBody>
          <a:bodyPr/>
          <a:lstStyle/>
          <a:p>
            <a:r>
              <a:rPr lang="en-US" sz="2600" dirty="0"/>
              <a:t>Build in uniqueness</a:t>
            </a:r>
          </a:p>
          <a:p>
            <a:r>
              <a:rPr lang="en-US" sz="2600" dirty="0"/>
              <a:t>Consider key relationships within persona</a:t>
            </a:r>
          </a:p>
          <a:p>
            <a:r>
              <a:rPr lang="en-US" sz="2600" dirty="0"/>
              <a:t>Define goals and motivations</a:t>
            </a:r>
          </a:p>
          <a:p>
            <a:r>
              <a:rPr lang="en-US" sz="2600" dirty="0"/>
              <a:t>Use REAL quotes</a:t>
            </a:r>
          </a:p>
          <a:p>
            <a:r>
              <a:rPr lang="en-US" sz="2600" dirty="0"/>
              <a:t>Get photographs right!</a:t>
            </a:r>
          </a:p>
          <a:p>
            <a:r>
              <a:rPr lang="en-US" sz="2600" dirty="0"/>
              <a:t>Be honest!</a:t>
            </a:r>
          </a:p>
          <a:p>
            <a:r>
              <a:rPr lang="en-US" sz="2600" dirty="0"/>
              <a:t>Don’t get carried away!</a:t>
            </a:r>
          </a:p>
          <a:p>
            <a:r>
              <a:rPr lang="en-US" sz="2600" dirty="0"/>
              <a:t>Keep personas in sight</a:t>
            </a:r>
          </a:p>
        </p:txBody>
      </p:sp>
      <p:sp>
        <p:nvSpPr>
          <p:cNvPr id="4" name="Slide Number Placeholder 3"/>
          <p:cNvSpPr>
            <a:spLocks noGrp="1"/>
          </p:cNvSpPr>
          <p:nvPr>
            <p:ph type="sldNum" sz="quarter" idx="10"/>
          </p:nvPr>
        </p:nvSpPr>
        <p:spPr/>
        <p:txBody>
          <a:bodyPr/>
          <a:lstStyle/>
          <a:p>
            <a:fld id="{D3612ABD-40C9-418A-A056-70C86155DF51}" type="slidenum">
              <a:rPr lang="en-GB" smtClean="0"/>
              <a:pPr/>
              <a:t>11</a:t>
            </a:fld>
            <a:endParaRPr lang="en-GB"/>
          </a:p>
        </p:txBody>
      </p:sp>
      <p:pic>
        <p:nvPicPr>
          <p:cNvPr id="5" name="Picture 4"/>
          <p:cNvPicPr>
            <a:picLocks noChangeAspect="1"/>
          </p:cNvPicPr>
          <p:nvPr/>
        </p:nvPicPr>
        <p:blipFill>
          <a:blip r:embed="rId3"/>
          <a:stretch>
            <a:fillRect/>
          </a:stretch>
        </p:blipFill>
        <p:spPr>
          <a:xfrm>
            <a:off x="4876800" y="2438400"/>
            <a:ext cx="4114800" cy="2593067"/>
          </a:xfrm>
          <a:prstGeom prst="rect">
            <a:avLst/>
          </a:prstGeom>
        </p:spPr>
      </p:pic>
    </p:spTree>
    <p:extLst>
      <p:ext uri="{BB962C8B-B14F-4D97-AF65-F5344CB8AC3E}">
        <p14:creationId xmlns:p14="http://schemas.microsoft.com/office/powerpoint/2010/main" val="2389698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You try it:</a:t>
            </a:r>
            <a:br>
              <a:rPr lang="en-US" sz="3200" dirty="0"/>
            </a:br>
            <a:r>
              <a:rPr lang="en-US" sz="3200" dirty="0"/>
              <a:t>Build a persona based on your notes from last Thursday</a:t>
            </a:r>
          </a:p>
        </p:txBody>
      </p:sp>
      <p:sp>
        <p:nvSpPr>
          <p:cNvPr id="3" name="Content Placeholder 2"/>
          <p:cNvSpPr>
            <a:spLocks noGrp="1"/>
          </p:cNvSpPr>
          <p:nvPr>
            <p:ph idx="1"/>
          </p:nvPr>
        </p:nvSpPr>
        <p:spPr>
          <a:xfrm>
            <a:off x="179070" y="1600200"/>
            <a:ext cx="8839200" cy="838200"/>
          </a:xfrm>
          <a:solidFill>
            <a:schemeClr val="bg1">
              <a:lumMod val="65000"/>
            </a:schemeClr>
          </a:solidFill>
        </p:spPr>
        <p:txBody>
          <a:bodyPr/>
          <a:lstStyle/>
          <a:p>
            <a:pPr marL="0" indent="0">
              <a:buNone/>
            </a:pPr>
            <a:r>
              <a:rPr lang="en-US" sz="2400" dirty="0">
                <a:solidFill>
                  <a:schemeClr val="bg1"/>
                </a:solidFill>
              </a:rPr>
              <a:t>Chris						          </a:t>
            </a:r>
            <a:r>
              <a:rPr lang="en-US" sz="1600" i="1" dirty="0">
                <a:solidFill>
                  <a:schemeClr val="bg1"/>
                </a:solidFill>
              </a:rPr>
              <a:t>Dedicated amateur</a:t>
            </a:r>
            <a:br>
              <a:rPr lang="en-US" sz="2400" u="sng" dirty="0">
                <a:solidFill>
                  <a:schemeClr val="bg1"/>
                </a:solidFill>
              </a:rPr>
            </a:br>
            <a:r>
              <a:rPr lang="en-US" sz="1600" dirty="0">
                <a:solidFill>
                  <a:schemeClr val="bg1"/>
                </a:solidFill>
              </a:rPr>
              <a:t>College professor</a:t>
            </a:r>
          </a:p>
        </p:txBody>
      </p:sp>
      <p:sp>
        <p:nvSpPr>
          <p:cNvPr id="4" name="Slide Number Placeholder 3"/>
          <p:cNvSpPr>
            <a:spLocks noGrp="1"/>
          </p:cNvSpPr>
          <p:nvPr>
            <p:ph type="sldNum" sz="quarter" idx="10"/>
          </p:nvPr>
        </p:nvSpPr>
        <p:spPr/>
        <p:txBody>
          <a:bodyPr/>
          <a:lstStyle/>
          <a:p>
            <a:fld id="{D3612ABD-40C9-418A-A056-70C86155DF51}" type="slidenum">
              <a:rPr lang="en-GB" smtClean="0"/>
              <a:pPr/>
              <a:t>12</a:t>
            </a:fld>
            <a:endParaRPr lang="en-GB"/>
          </a:p>
        </p:txBody>
      </p:sp>
      <p:pic>
        <p:nvPicPr>
          <p:cNvPr id="5" name="Content Placeholder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7162800" y="4114800"/>
            <a:ext cx="1600200" cy="2005037"/>
          </a:xfrm>
          <a:prstGeom prst="rect">
            <a:avLst/>
          </a:prstGeom>
          <a:noFill/>
          <a:ln w="9525">
            <a:noFill/>
            <a:miter lim="800000"/>
            <a:headEnd/>
            <a:tailEnd/>
          </a:ln>
          <a:effectLst/>
        </p:spPr>
      </p:pic>
      <p:sp>
        <p:nvSpPr>
          <p:cNvPr id="6" name="TextBox 5"/>
          <p:cNvSpPr txBox="1"/>
          <p:nvPr/>
        </p:nvSpPr>
        <p:spPr>
          <a:xfrm>
            <a:off x="1177924" y="2508389"/>
            <a:ext cx="3622675" cy="1175706"/>
          </a:xfrm>
          <a:prstGeom prst="rect">
            <a:avLst/>
          </a:prstGeom>
          <a:noFill/>
        </p:spPr>
        <p:txBody>
          <a:bodyPr wrap="square" rtlCol="0">
            <a:spAutoFit/>
          </a:bodyPr>
          <a:lstStyle/>
          <a:p>
            <a:pPr>
              <a:buNone/>
            </a:pPr>
            <a:r>
              <a:rPr lang="en-US" sz="2000" dirty="0"/>
              <a:t>His story</a:t>
            </a:r>
          </a:p>
          <a:p>
            <a:pPr>
              <a:buNone/>
            </a:pPr>
            <a:r>
              <a:rPr lang="en-US" sz="1200" dirty="0"/>
              <a:t>Chris is a dedicated </a:t>
            </a:r>
            <a:r>
              <a:rPr lang="en-US" sz="1200" dirty="0" err="1"/>
              <a:t>speedgolfer</a:t>
            </a:r>
            <a:r>
              <a:rPr lang="en-US" sz="1200" dirty="0"/>
              <a:t> with 33 years of golf experience. He is concerned with time efficiency and self improvement in this sport. </a:t>
            </a:r>
          </a:p>
        </p:txBody>
      </p:sp>
      <p:sp>
        <p:nvSpPr>
          <p:cNvPr id="7" name="Rectangle 6"/>
          <p:cNvSpPr/>
          <p:nvPr/>
        </p:nvSpPr>
        <p:spPr bwMode="auto">
          <a:xfrm>
            <a:off x="231775" y="2590800"/>
            <a:ext cx="454025"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Verdana" pitchFamily="34" charset="0"/>
            </a:endParaRPr>
          </a:p>
        </p:txBody>
      </p:sp>
      <p:sp>
        <p:nvSpPr>
          <p:cNvPr id="8" name="Rectangle 7"/>
          <p:cNvSpPr/>
          <p:nvPr/>
        </p:nvSpPr>
        <p:spPr bwMode="auto">
          <a:xfrm>
            <a:off x="685800" y="2594292"/>
            <a:ext cx="454025"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Verdana" pitchFamily="34" charset="0"/>
            </a:endParaRPr>
          </a:p>
        </p:txBody>
      </p:sp>
      <p:sp>
        <p:nvSpPr>
          <p:cNvPr id="9" name="Rectangle 8"/>
          <p:cNvSpPr/>
          <p:nvPr/>
        </p:nvSpPr>
        <p:spPr bwMode="auto">
          <a:xfrm>
            <a:off x="231775" y="2968308"/>
            <a:ext cx="454025"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Verdana" pitchFamily="34" charset="0"/>
            </a:endParaRPr>
          </a:p>
        </p:txBody>
      </p:sp>
      <p:sp>
        <p:nvSpPr>
          <p:cNvPr id="10" name="Rectangle 9"/>
          <p:cNvSpPr/>
          <p:nvPr/>
        </p:nvSpPr>
        <p:spPr bwMode="auto">
          <a:xfrm>
            <a:off x="685800" y="2971800"/>
            <a:ext cx="454025"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Verdana" pitchFamily="34" charset="0"/>
            </a:endParaRPr>
          </a:p>
        </p:txBody>
      </p:sp>
      <p:sp>
        <p:nvSpPr>
          <p:cNvPr id="11" name="TextBox 10"/>
          <p:cNvSpPr txBox="1"/>
          <p:nvPr/>
        </p:nvSpPr>
        <p:spPr>
          <a:xfrm>
            <a:off x="7035959" y="2495895"/>
            <a:ext cx="1727041" cy="1372683"/>
          </a:xfrm>
          <a:prstGeom prst="rect">
            <a:avLst/>
          </a:prstGeom>
          <a:noFill/>
        </p:spPr>
        <p:txBody>
          <a:bodyPr wrap="square" rtlCol="0">
            <a:spAutoFit/>
          </a:bodyPr>
          <a:lstStyle/>
          <a:p>
            <a:pPr>
              <a:buNone/>
            </a:pPr>
            <a:r>
              <a:rPr lang="en-US" sz="1600" u="sng" dirty="0"/>
              <a:t>User quote</a:t>
            </a:r>
            <a:r>
              <a:rPr lang="en-US" sz="1600" dirty="0"/>
              <a:t>:</a:t>
            </a:r>
          </a:p>
          <a:p>
            <a:pPr>
              <a:buNone/>
            </a:pPr>
            <a:r>
              <a:rPr lang="en-US" sz="1600" dirty="0"/>
              <a:t>“I use a metronome for my pre-shot routine!”</a:t>
            </a:r>
          </a:p>
        </p:txBody>
      </p:sp>
      <p:sp>
        <p:nvSpPr>
          <p:cNvPr id="12" name="TextBox 11"/>
          <p:cNvSpPr txBox="1"/>
          <p:nvPr/>
        </p:nvSpPr>
        <p:spPr>
          <a:xfrm>
            <a:off x="152400" y="3682976"/>
            <a:ext cx="2816225" cy="338554"/>
          </a:xfrm>
          <a:prstGeom prst="rect">
            <a:avLst/>
          </a:prstGeom>
          <a:noFill/>
        </p:spPr>
        <p:txBody>
          <a:bodyPr wrap="square" rtlCol="0">
            <a:spAutoFit/>
          </a:bodyPr>
          <a:lstStyle/>
          <a:p>
            <a:pPr>
              <a:buNone/>
            </a:pPr>
            <a:r>
              <a:rPr lang="en-US" sz="1600" u="sng" dirty="0"/>
              <a:t>GOALS &amp; MOTIVATIONS</a:t>
            </a:r>
          </a:p>
        </p:txBody>
      </p:sp>
      <p:sp>
        <p:nvSpPr>
          <p:cNvPr id="13" name="Rectangle 12"/>
          <p:cNvSpPr/>
          <p:nvPr/>
        </p:nvSpPr>
        <p:spPr bwMode="auto">
          <a:xfrm>
            <a:off x="231775" y="4128622"/>
            <a:ext cx="1328737" cy="290978"/>
          </a:xfrm>
          <a:prstGeom prst="rect">
            <a:avLst/>
          </a:prstGeom>
          <a:solidFill>
            <a:srgbClr val="CC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None/>
              <a:tabLst/>
            </a:pPr>
            <a:r>
              <a:rPr lang="en-US" sz="1200" dirty="0">
                <a:solidFill>
                  <a:schemeClr val="bg1"/>
                </a:solidFill>
              </a:rPr>
              <a:t>Speed</a:t>
            </a:r>
            <a:endParaRPr kumimoji="0" lang="en-US" sz="1200" b="0" i="0" u="none" strike="noStrike" cap="none" normalizeH="0" baseline="0" dirty="0">
              <a:ln>
                <a:noFill/>
              </a:ln>
              <a:solidFill>
                <a:schemeClr val="bg1"/>
              </a:solidFill>
              <a:effectLst/>
              <a:latin typeface="Verdana" pitchFamily="34" charset="0"/>
            </a:endParaRPr>
          </a:p>
        </p:txBody>
      </p:sp>
      <p:sp>
        <p:nvSpPr>
          <p:cNvPr id="14" name="Rectangle 13"/>
          <p:cNvSpPr/>
          <p:nvPr/>
        </p:nvSpPr>
        <p:spPr bwMode="auto">
          <a:xfrm>
            <a:off x="1639888" y="4128622"/>
            <a:ext cx="1328737" cy="290978"/>
          </a:xfrm>
          <a:prstGeom prst="rect">
            <a:avLst/>
          </a:prstGeom>
          <a:solidFill>
            <a:srgbClr val="CC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None/>
              <a:tabLst/>
            </a:pPr>
            <a:r>
              <a:rPr kumimoji="0" lang="en-US" sz="1200" b="0" i="0" u="none" strike="noStrike" cap="none" normalizeH="0" baseline="0" dirty="0">
                <a:ln>
                  <a:noFill/>
                </a:ln>
                <a:solidFill>
                  <a:schemeClr val="bg1"/>
                </a:solidFill>
                <a:effectLst/>
                <a:latin typeface="Verdana" pitchFamily="34" charset="0"/>
              </a:rPr>
              <a:t>Efficiency</a:t>
            </a:r>
          </a:p>
        </p:txBody>
      </p:sp>
      <p:sp>
        <p:nvSpPr>
          <p:cNvPr id="15" name="Rectangle 14"/>
          <p:cNvSpPr/>
          <p:nvPr/>
        </p:nvSpPr>
        <p:spPr bwMode="auto">
          <a:xfrm>
            <a:off x="229711" y="4526692"/>
            <a:ext cx="1328737" cy="290978"/>
          </a:xfrm>
          <a:prstGeom prst="rect">
            <a:avLst/>
          </a:prstGeom>
          <a:solidFill>
            <a:srgbClr val="CC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None/>
              <a:tabLst/>
            </a:pPr>
            <a:r>
              <a:rPr kumimoji="0" lang="en-US" sz="1200" b="0" i="0" u="none" strike="noStrike" cap="none" normalizeH="0" baseline="0" dirty="0">
                <a:ln>
                  <a:noFill/>
                </a:ln>
                <a:solidFill>
                  <a:schemeClr val="bg1"/>
                </a:solidFill>
                <a:effectLst/>
                <a:latin typeface="Verdana" pitchFamily="34" charset="0"/>
              </a:rPr>
              <a:t>Agility</a:t>
            </a:r>
          </a:p>
        </p:txBody>
      </p:sp>
      <p:sp>
        <p:nvSpPr>
          <p:cNvPr id="16" name="Rectangle 15"/>
          <p:cNvSpPr/>
          <p:nvPr/>
        </p:nvSpPr>
        <p:spPr bwMode="auto">
          <a:xfrm>
            <a:off x="1637824" y="4526692"/>
            <a:ext cx="1328737" cy="290978"/>
          </a:xfrm>
          <a:prstGeom prst="rect">
            <a:avLst/>
          </a:prstGeom>
          <a:solidFill>
            <a:srgbClr val="CC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None/>
              <a:tabLst/>
            </a:pPr>
            <a:r>
              <a:rPr kumimoji="0" lang="en-US" sz="1200" b="0" i="0" u="none" strike="noStrike" cap="none" normalizeH="0" baseline="0" dirty="0">
                <a:ln>
                  <a:noFill/>
                </a:ln>
                <a:solidFill>
                  <a:schemeClr val="bg1"/>
                </a:solidFill>
                <a:effectLst/>
                <a:latin typeface="Verdana" pitchFamily="34" charset="0"/>
              </a:rPr>
              <a:t>Share </a:t>
            </a:r>
            <a:r>
              <a:rPr kumimoji="0" lang="en-US" sz="1200" b="0" i="0" u="none" strike="noStrike" cap="none" normalizeH="0" baseline="0" dirty="0" err="1">
                <a:ln>
                  <a:noFill/>
                </a:ln>
                <a:solidFill>
                  <a:schemeClr val="bg1"/>
                </a:solidFill>
                <a:effectLst/>
                <a:latin typeface="Verdana" pitchFamily="34" charset="0"/>
              </a:rPr>
              <a:t>exper</a:t>
            </a:r>
            <a:r>
              <a:rPr kumimoji="0" lang="en-US" sz="1200" b="0" i="0" u="none" strike="noStrike" cap="none" normalizeH="0" baseline="0" dirty="0">
                <a:ln>
                  <a:noFill/>
                </a:ln>
                <a:solidFill>
                  <a:schemeClr val="bg1"/>
                </a:solidFill>
                <a:effectLst/>
                <a:latin typeface="Verdana" pitchFamily="34" charset="0"/>
              </a:rPr>
              <a:t>.</a:t>
            </a:r>
          </a:p>
        </p:txBody>
      </p:sp>
      <p:sp>
        <p:nvSpPr>
          <p:cNvPr id="17" name="TextBox 16"/>
          <p:cNvSpPr txBox="1"/>
          <p:nvPr/>
        </p:nvSpPr>
        <p:spPr>
          <a:xfrm>
            <a:off x="203041" y="4934978"/>
            <a:ext cx="2816225" cy="338554"/>
          </a:xfrm>
          <a:prstGeom prst="rect">
            <a:avLst/>
          </a:prstGeom>
          <a:noFill/>
        </p:spPr>
        <p:txBody>
          <a:bodyPr wrap="square" rtlCol="0">
            <a:spAutoFit/>
          </a:bodyPr>
          <a:lstStyle/>
          <a:p>
            <a:pPr>
              <a:buNone/>
            </a:pPr>
            <a:r>
              <a:rPr lang="en-US" sz="1600" u="sng" dirty="0"/>
              <a:t>PAIN POINTS</a:t>
            </a:r>
          </a:p>
        </p:txBody>
      </p:sp>
      <p:sp>
        <p:nvSpPr>
          <p:cNvPr id="18" name="Rectangle 17"/>
          <p:cNvSpPr/>
          <p:nvPr/>
        </p:nvSpPr>
        <p:spPr bwMode="auto">
          <a:xfrm>
            <a:off x="282416" y="5380624"/>
            <a:ext cx="1328737" cy="290978"/>
          </a:xfrm>
          <a:prstGeom prst="rect">
            <a:avLst/>
          </a:prstGeom>
          <a:solidFill>
            <a:srgbClr val="CC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None/>
              <a:tabLst/>
            </a:pPr>
            <a:r>
              <a:rPr kumimoji="0" lang="en-US" sz="1100" b="0" i="0" u="none" strike="noStrike" cap="none" normalizeH="0" baseline="0" dirty="0">
                <a:ln>
                  <a:noFill/>
                </a:ln>
                <a:solidFill>
                  <a:schemeClr val="bg1"/>
                </a:solidFill>
                <a:effectLst/>
                <a:latin typeface="Verdana" pitchFamily="34" charset="0"/>
              </a:rPr>
              <a:t>Tech slowdown</a:t>
            </a:r>
          </a:p>
        </p:txBody>
      </p:sp>
      <p:sp>
        <p:nvSpPr>
          <p:cNvPr id="19" name="Rectangle 18"/>
          <p:cNvSpPr/>
          <p:nvPr/>
        </p:nvSpPr>
        <p:spPr bwMode="auto">
          <a:xfrm>
            <a:off x="1690529" y="5380624"/>
            <a:ext cx="1328737" cy="290978"/>
          </a:xfrm>
          <a:prstGeom prst="rect">
            <a:avLst/>
          </a:prstGeom>
          <a:solidFill>
            <a:srgbClr val="CC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None/>
              <a:tabLst/>
            </a:pPr>
            <a:r>
              <a:rPr lang="en-US" sz="1000" dirty="0">
                <a:solidFill>
                  <a:schemeClr val="bg1"/>
                </a:solidFill>
              </a:rPr>
              <a:t>Remember score</a:t>
            </a:r>
            <a:endParaRPr kumimoji="0" lang="en-US" sz="1000" b="0" i="0" u="none" strike="noStrike" cap="none" normalizeH="0" baseline="0" dirty="0">
              <a:ln>
                <a:noFill/>
              </a:ln>
              <a:solidFill>
                <a:schemeClr val="bg1"/>
              </a:solidFill>
              <a:effectLst/>
              <a:latin typeface="Verdana" pitchFamily="34" charset="0"/>
            </a:endParaRPr>
          </a:p>
        </p:txBody>
      </p:sp>
      <p:sp>
        <p:nvSpPr>
          <p:cNvPr id="22" name="TextBox 21"/>
          <p:cNvSpPr txBox="1"/>
          <p:nvPr/>
        </p:nvSpPr>
        <p:spPr>
          <a:xfrm>
            <a:off x="3619500" y="3682976"/>
            <a:ext cx="2816225" cy="1668149"/>
          </a:xfrm>
          <a:prstGeom prst="rect">
            <a:avLst/>
          </a:prstGeom>
          <a:noFill/>
        </p:spPr>
        <p:txBody>
          <a:bodyPr wrap="square" rtlCol="0">
            <a:spAutoFit/>
          </a:bodyPr>
          <a:lstStyle/>
          <a:p>
            <a:pPr>
              <a:buNone/>
            </a:pPr>
            <a:r>
              <a:rPr lang="en-US" sz="1600" u="sng" dirty="0"/>
              <a:t>Technology profile</a:t>
            </a:r>
          </a:p>
          <a:p>
            <a:pPr>
              <a:buNone/>
            </a:pPr>
            <a:r>
              <a:rPr lang="en-US" sz="1200" dirty="0"/>
              <a:t>Chris is comfortable with tech and would like to incorporate it into his game, but he is </a:t>
            </a:r>
            <a:r>
              <a:rPr lang="en-US" sz="1200" dirty="0" err="1"/>
              <a:t>dissatiified</a:t>
            </a:r>
            <a:r>
              <a:rPr lang="en-US" sz="1200" dirty="0"/>
              <a:t> with currently available tech. He uses a combination of tech at the moment: Watch, smartphone, HR monitor</a:t>
            </a:r>
          </a:p>
        </p:txBody>
      </p:sp>
      <p:sp>
        <p:nvSpPr>
          <p:cNvPr id="23" name="TextBox 22"/>
          <p:cNvSpPr txBox="1"/>
          <p:nvPr/>
        </p:nvSpPr>
        <p:spPr>
          <a:xfrm>
            <a:off x="100472" y="3415227"/>
            <a:ext cx="1241045" cy="307777"/>
          </a:xfrm>
          <a:prstGeom prst="rect">
            <a:avLst/>
          </a:prstGeom>
          <a:noFill/>
        </p:spPr>
        <p:txBody>
          <a:bodyPr wrap="none" rtlCol="0">
            <a:spAutoFit/>
          </a:bodyPr>
          <a:lstStyle/>
          <a:p>
            <a:pPr>
              <a:buNone/>
            </a:pPr>
            <a:r>
              <a:rPr lang="en-US" sz="1400" dirty="0"/>
              <a:t>User matrix</a:t>
            </a:r>
          </a:p>
        </p:txBody>
      </p:sp>
      <p:cxnSp>
        <p:nvCxnSpPr>
          <p:cNvPr id="25" name="Straight Connector 24"/>
          <p:cNvCxnSpPr/>
          <p:nvPr/>
        </p:nvCxnSpPr>
        <p:spPr bwMode="auto">
          <a:xfrm flipH="1" flipV="1">
            <a:off x="666751" y="3347082"/>
            <a:ext cx="380522" cy="146175"/>
          </a:xfrm>
          <a:prstGeom prst="line">
            <a:avLst/>
          </a:prstGeom>
          <a:no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730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14-Synthesizing Findings of Early Data Gathering</a:t>
            </a:r>
            <a:endParaRPr lang="en-US" sz="3200"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a:t>Key topics/questions for this lecture</a:t>
            </a:r>
          </a:p>
          <a:p>
            <a:pPr marL="744538" indent="-744538">
              <a:buFont typeface="+mj-lt"/>
              <a:buAutoNum type="arabicPeriod"/>
            </a:pPr>
            <a:r>
              <a:rPr lang="en-US" dirty="0">
                <a:solidFill>
                  <a:schemeClr val="bg1">
                    <a:lumMod val="75000"/>
                  </a:schemeClr>
                </a:solidFill>
              </a:rPr>
              <a:t>Mock CI of </a:t>
            </a:r>
            <a:r>
              <a:rPr lang="en-US" dirty="0" err="1">
                <a:solidFill>
                  <a:schemeClr val="bg1">
                    <a:lumMod val="75000"/>
                  </a:schemeClr>
                </a:solidFill>
              </a:rPr>
              <a:t>Speedgolfer</a:t>
            </a:r>
            <a:r>
              <a:rPr lang="en-US" dirty="0">
                <a:solidFill>
                  <a:schemeClr val="bg1">
                    <a:lumMod val="75000"/>
                  </a:schemeClr>
                </a:solidFill>
              </a:rPr>
              <a:t> Chris</a:t>
            </a:r>
          </a:p>
          <a:p>
            <a:pPr marL="744538" indent="-744538">
              <a:buFont typeface="+mj-lt"/>
              <a:buAutoNum type="arabicPeriod"/>
            </a:pPr>
            <a:r>
              <a:rPr lang="en-US" dirty="0">
                <a:solidFill>
                  <a:schemeClr val="bg1">
                    <a:lumMod val="75000"/>
                  </a:schemeClr>
                </a:solidFill>
              </a:rPr>
              <a:t>Personas</a:t>
            </a:r>
          </a:p>
          <a:p>
            <a:pPr marL="744538" indent="-744538">
              <a:buFont typeface="+mj-lt"/>
              <a:buAutoNum type="arabicPeriod"/>
            </a:pPr>
            <a:r>
              <a:rPr lang="en-US" dirty="0"/>
              <a:t>Scenarios</a:t>
            </a:r>
          </a:p>
          <a:p>
            <a:pPr marL="744538" indent="-744538">
              <a:buFont typeface="+mj-lt"/>
              <a:buAutoNum type="arabicPeriod"/>
            </a:pPr>
            <a:r>
              <a:rPr lang="en-US" dirty="0"/>
              <a:t>From scenarios to requirements to tasks</a:t>
            </a:r>
          </a:p>
          <a:p>
            <a:pPr marL="744538" indent="-744538">
              <a:buFont typeface="+mj-lt"/>
              <a:buAutoNum type="arabicPeriod"/>
            </a:pPr>
            <a:r>
              <a:rPr lang="en-US" dirty="0"/>
              <a:t>From tasks to state transition diagrams</a:t>
            </a:r>
          </a:p>
          <a:p>
            <a:pPr marL="744538" indent="-744538">
              <a:buFont typeface="+mj-lt"/>
              <a:buAutoNum type="arabicPeriod"/>
            </a:pPr>
            <a:endParaRPr lang="en-US" dirty="0"/>
          </a:p>
        </p:txBody>
      </p:sp>
    </p:spTree>
    <p:extLst>
      <p:ext uri="{BB962C8B-B14F-4D97-AF65-F5344CB8AC3E}">
        <p14:creationId xmlns:p14="http://schemas.microsoft.com/office/powerpoint/2010/main" val="1294314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 capture personas’ </a:t>
            </a:r>
            <a:r>
              <a:rPr lang="en-US" i="1" dirty="0"/>
              <a:t>goals</a:t>
            </a:r>
          </a:p>
        </p:txBody>
      </p:sp>
      <p:sp>
        <p:nvSpPr>
          <p:cNvPr id="4" name="Slide Number Placeholder 3"/>
          <p:cNvSpPr>
            <a:spLocks noGrp="1"/>
          </p:cNvSpPr>
          <p:nvPr>
            <p:ph type="sldNum" sz="quarter" idx="10"/>
          </p:nvPr>
        </p:nvSpPr>
        <p:spPr/>
        <p:txBody>
          <a:bodyPr/>
          <a:lstStyle/>
          <a:p>
            <a:fld id="{D3612ABD-40C9-418A-A056-70C86155DF51}" type="slidenum">
              <a:rPr lang="en-GB" smtClean="0"/>
              <a:pPr/>
              <a:t>14</a:t>
            </a:fld>
            <a:endParaRPr lang="en-GB"/>
          </a:p>
        </p:txBody>
      </p:sp>
      <p:sp>
        <p:nvSpPr>
          <p:cNvPr id="5" name="Content Placeholder 4"/>
          <p:cNvSpPr>
            <a:spLocks noGrp="1"/>
          </p:cNvSpPr>
          <p:nvPr>
            <p:ph idx="1"/>
          </p:nvPr>
        </p:nvSpPr>
        <p:spPr>
          <a:xfrm>
            <a:off x="152400" y="1671638"/>
            <a:ext cx="5483860" cy="4652962"/>
          </a:xfrm>
        </p:spPr>
        <p:txBody>
          <a:bodyPr/>
          <a:lstStyle/>
          <a:p>
            <a:r>
              <a:rPr lang="en-US" sz="2600" dirty="0"/>
              <a:t>Make persona central character</a:t>
            </a:r>
          </a:p>
          <a:p>
            <a:r>
              <a:rPr lang="en-US" sz="2600" dirty="0"/>
              <a:t>Establish problem/situation</a:t>
            </a:r>
          </a:p>
          <a:p>
            <a:r>
              <a:rPr lang="en-US" sz="2600" dirty="0"/>
              <a:t>Create familiar scene</a:t>
            </a:r>
          </a:p>
          <a:p>
            <a:r>
              <a:rPr lang="en-US" sz="2600" dirty="0"/>
              <a:t>Describe central character’s goal</a:t>
            </a:r>
          </a:p>
          <a:p>
            <a:r>
              <a:rPr lang="en-US" sz="2600" dirty="0"/>
              <a:t>Ground story in real data</a:t>
            </a:r>
          </a:p>
          <a:p>
            <a:r>
              <a:rPr lang="en-US" sz="2600" dirty="0"/>
              <a:t>Make story memorable, with vivid (though relevant) details and quotes</a:t>
            </a:r>
          </a:p>
        </p:txBody>
      </p:sp>
      <p:pic>
        <p:nvPicPr>
          <p:cNvPr id="1028" name="Picture 4" descr="https://scontent-sea1-1.xx.fbcdn.net/hphotos-xta1/v/t1.0-9/10343529_10101575539193893_6426655490827008763_n.jpg?oh=7eb293e5f00a09d0d2e3510182a16efb&amp;oe=57567D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6260" y="1649412"/>
            <a:ext cx="326707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64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scenario:</a:t>
            </a:r>
            <a:br>
              <a:rPr lang="en-US" dirty="0"/>
            </a:br>
            <a:r>
              <a:rPr lang="en-US" dirty="0"/>
              <a:t>Chris’s </a:t>
            </a:r>
            <a:r>
              <a:rPr lang="en-US" dirty="0" err="1"/>
              <a:t>speedgolf</a:t>
            </a:r>
            <a:r>
              <a:rPr lang="en-US" dirty="0"/>
              <a:t> round</a:t>
            </a:r>
          </a:p>
        </p:txBody>
      </p:sp>
      <p:sp>
        <p:nvSpPr>
          <p:cNvPr id="3" name="Content Placeholder 2"/>
          <p:cNvSpPr>
            <a:spLocks noGrp="1"/>
          </p:cNvSpPr>
          <p:nvPr>
            <p:ph idx="1"/>
          </p:nvPr>
        </p:nvSpPr>
        <p:spPr>
          <a:xfrm>
            <a:off x="-19050" y="1586071"/>
            <a:ext cx="8839200" cy="4836954"/>
          </a:xfrm>
        </p:spPr>
        <p:txBody>
          <a:bodyPr/>
          <a:lstStyle/>
          <a:p>
            <a:pPr marL="0" indent="0">
              <a:buNone/>
            </a:pPr>
            <a:r>
              <a:rPr lang="en-US" sz="2000" dirty="0"/>
              <a:t>	</a:t>
            </a:r>
            <a:r>
              <a:rPr lang="en-US" sz="1400" dirty="0"/>
              <a:t>It is Wednesday morning, and Chris is at Palouse Ridge for his usual </a:t>
            </a:r>
            <a:r>
              <a:rPr lang="en-US" sz="1400" dirty="0" err="1"/>
              <a:t>speedgolf</a:t>
            </a:r>
            <a:r>
              <a:rPr lang="en-US" sz="1400" dirty="0"/>
              <a:t> round. Chris will be the first off the tee at 7:00 am. His goal is to play quickly and efficiently—to break one hour while shooting around 80. Five minutes before he tees off, Chris opens his </a:t>
            </a:r>
            <a:r>
              <a:rPr lang="en-US" sz="1400" dirty="0" err="1"/>
              <a:t>speedgolf</a:t>
            </a:r>
            <a:r>
              <a:rPr lang="en-US" sz="1400" dirty="0"/>
              <a:t> app and makes sure that all of his sensors are ready to go—GPS, heartrate monitor, and microphone. He is already excited to view his hole-by-hole stats after his round. Those stats should provide him with valuable insights into how he can improve his game. </a:t>
            </a:r>
          </a:p>
          <a:p>
            <a:pPr marL="0" indent="0">
              <a:buNone/>
            </a:pPr>
            <a:r>
              <a:rPr lang="en-US" sz="1400" dirty="0"/>
              <a:t>	Chris hits the “start” button on his app just after he tees off; its time to play </a:t>
            </a:r>
            <a:r>
              <a:rPr lang="en-US" sz="1400" dirty="0" err="1"/>
              <a:t>speedgolf</a:t>
            </a:r>
            <a:r>
              <a:rPr lang="en-US" sz="1400" dirty="0"/>
              <a:t>! For the next 60 minutes, Chris is in the “zone.” As he putts out on each hole, he shouts “holed” and score for that hole to his speedgolf app, which automatically records the score and determines the time for the hole. Occasionally, he shouts “stats” to the app, and it dutifully tells him the elapsed stats for his round. </a:t>
            </a:r>
          </a:p>
          <a:p>
            <a:pPr marL="0" indent="0">
              <a:buNone/>
            </a:pPr>
            <a:r>
              <a:rPr lang="en-US" sz="1400" dirty="0"/>
              <a:t>	When Chris holes out on #18, he shouts “holed” and his score. The app knows he is done, and immediately verbalizes key stats to him: Score, time, and speedgolf score (score + time). Chris opens up the app on his smartphone, and views a visual dashboard of his hole-by-hole stats, including strokes, time, and average heartrate. He also can visualize all of these on a rich golf course map that plots each shot, along with elapsed stats at any point in the round. </a:t>
            </a:r>
          </a:p>
          <a:p>
            <a:pPr marL="0" indent="0">
              <a:buNone/>
            </a:pPr>
            <a:r>
              <a:rPr lang="en-US" sz="1400" dirty="0"/>
              <a:t>	Chris is amazed by the technology, and since he had a particularly good round, he wants to share it with his </a:t>
            </a:r>
            <a:r>
              <a:rPr lang="en-US" sz="1400" dirty="0" err="1"/>
              <a:t>speedgolf</a:t>
            </a:r>
            <a:r>
              <a:rPr lang="en-US" sz="1400" dirty="0"/>
              <a:t> Facebook group. With the click of a button, he shares the graphical summary, writes a comment, and shares it to Facebook. Three members of the group “like” the post immediately! It’s only 8:05 a.m. but Chris has already had a great day!</a:t>
            </a:r>
          </a:p>
          <a:p>
            <a:pPr marL="0" indent="0">
              <a:buNone/>
            </a:pPr>
            <a:endParaRPr lang="en-US" sz="2400" dirty="0"/>
          </a:p>
        </p:txBody>
      </p:sp>
      <p:sp>
        <p:nvSpPr>
          <p:cNvPr id="4" name="Slide Number Placeholder 3"/>
          <p:cNvSpPr>
            <a:spLocks noGrp="1"/>
          </p:cNvSpPr>
          <p:nvPr>
            <p:ph type="sldNum" sz="quarter" idx="10"/>
          </p:nvPr>
        </p:nvSpPr>
        <p:spPr/>
        <p:txBody>
          <a:bodyPr/>
          <a:lstStyle/>
          <a:p>
            <a:fld id="{D3612ABD-40C9-418A-A056-70C86155DF51}" type="slidenum">
              <a:rPr lang="en-GB" smtClean="0"/>
              <a:pPr/>
              <a:t>15</a:t>
            </a:fld>
            <a:endParaRPr lang="en-GB"/>
          </a:p>
        </p:txBody>
      </p:sp>
    </p:spTree>
    <p:extLst>
      <p:ext uri="{BB962C8B-B14F-4D97-AF65-F5344CB8AC3E}">
        <p14:creationId xmlns:p14="http://schemas.microsoft.com/office/powerpoint/2010/main" val="2136474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try it:</a:t>
            </a:r>
            <a:br>
              <a:rPr lang="en-US" dirty="0"/>
            </a:br>
            <a:r>
              <a:rPr lang="en-US" dirty="0"/>
              <a:t>Write a scenario</a:t>
            </a:r>
          </a:p>
        </p:txBody>
      </p:sp>
      <p:sp>
        <p:nvSpPr>
          <p:cNvPr id="3" name="Content Placeholder 2"/>
          <p:cNvSpPr>
            <a:spLocks noGrp="1"/>
          </p:cNvSpPr>
          <p:nvPr>
            <p:ph idx="1"/>
          </p:nvPr>
        </p:nvSpPr>
        <p:spPr>
          <a:xfrm>
            <a:off x="152400" y="1466850"/>
            <a:ext cx="8839200" cy="4652962"/>
          </a:xfrm>
        </p:spPr>
        <p:txBody>
          <a:bodyPr/>
          <a:lstStyle/>
          <a:p>
            <a:r>
              <a:rPr lang="en-US" sz="2800" dirty="0"/>
              <a:t>Base your scenario on contextual inquiry data you collected last week</a:t>
            </a:r>
          </a:p>
          <a:p>
            <a:r>
              <a:rPr lang="en-US" sz="2800" dirty="0"/>
              <a:t>Make your partner the central character</a:t>
            </a:r>
          </a:p>
          <a:p>
            <a:r>
              <a:rPr lang="en-US" sz="2800" dirty="0"/>
              <a:t>Tell a story of your partner doing the activity you observed; what was their </a:t>
            </a:r>
            <a:r>
              <a:rPr lang="en-US" sz="2800" i="1" dirty="0"/>
              <a:t>goal</a:t>
            </a:r>
            <a:r>
              <a:rPr lang="en-US" sz="2800" dirty="0"/>
              <a:t>?</a:t>
            </a:r>
          </a:p>
          <a:p>
            <a:r>
              <a:rPr lang="en-US" sz="2800" dirty="0"/>
              <a:t>Make story memorable and relevant</a:t>
            </a:r>
          </a:p>
          <a:p>
            <a:r>
              <a:rPr lang="en-US" sz="2800" dirty="0"/>
              <a:t>Describe how your partner might use technology in this scenario</a:t>
            </a:r>
          </a:p>
          <a:p>
            <a:r>
              <a:rPr lang="en-US" sz="2800" dirty="0"/>
              <a:t>Be prepared to present to class!</a:t>
            </a:r>
          </a:p>
        </p:txBody>
      </p:sp>
      <p:sp>
        <p:nvSpPr>
          <p:cNvPr id="4" name="Slide Number Placeholder 3"/>
          <p:cNvSpPr>
            <a:spLocks noGrp="1"/>
          </p:cNvSpPr>
          <p:nvPr>
            <p:ph type="sldNum" sz="quarter" idx="10"/>
          </p:nvPr>
        </p:nvSpPr>
        <p:spPr/>
        <p:txBody>
          <a:bodyPr/>
          <a:lstStyle/>
          <a:p>
            <a:fld id="{D3612ABD-40C9-418A-A056-70C86155DF51}" type="slidenum">
              <a:rPr lang="en-GB" smtClean="0"/>
              <a:pPr/>
              <a:t>16</a:t>
            </a:fld>
            <a:endParaRPr lang="en-GB"/>
          </a:p>
        </p:txBody>
      </p:sp>
    </p:spTree>
    <p:extLst>
      <p:ext uri="{BB962C8B-B14F-4D97-AF65-F5344CB8AC3E}">
        <p14:creationId xmlns:p14="http://schemas.microsoft.com/office/powerpoint/2010/main" val="69335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14-Synthesizing Findings of Early Data Gathering</a:t>
            </a:r>
            <a:endParaRPr lang="en-US" sz="3200"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a:t>Key topics/questions for this lecture</a:t>
            </a:r>
          </a:p>
          <a:p>
            <a:pPr marL="744538" indent="-744538">
              <a:buFont typeface="+mj-lt"/>
              <a:buAutoNum type="arabicPeriod"/>
            </a:pPr>
            <a:r>
              <a:rPr lang="en-US" dirty="0">
                <a:solidFill>
                  <a:schemeClr val="bg1">
                    <a:lumMod val="75000"/>
                  </a:schemeClr>
                </a:solidFill>
              </a:rPr>
              <a:t>Mock CI of </a:t>
            </a:r>
            <a:r>
              <a:rPr lang="en-US" dirty="0" err="1">
                <a:solidFill>
                  <a:schemeClr val="bg1">
                    <a:lumMod val="75000"/>
                  </a:schemeClr>
                </a:solidFill>
              </a:rPr>
              <a:t>Speedgolfer</a:t>
            </a:r>
            <a:r>
              <a:rPr lang="en-US" dirty="0">
                <a:solidFill>
                  <a:schemeClr val="bg1">
                    <a:lumMod val="75000"/>
                  </a:schemeClr>
                </a:solidFill>
              </a:rPr>
              <a:t> Chris</a:t>
            </a:r>
          </a:p>
          <a:p>
            <a:pPr marL="744538" indent="-744538">
              <a:buFont typeface="+mj-lt"/>
              <a:buAutoNum type="arabicPeriod"/>
            </a:pPr>
            <a:r>
              <a:rPr lang="en-US" dirty="0">
                <a:solidFill>
                  <a:schemeClr val="bg1">
                    <a:lumMod val="75000"/>
                  </a:schemeClr>
                </a:solidFill>
              </a:rPr>
              <a:t>Personas</a:t>
            </a:r>
          </a:p>
          <a:p>
            <a:pPr marL="744538" indent="-744538">
              <a:buFont typeface="+mj-lt"/>
              <a:buAutoNum type="arabicPeriod"/>
            </a:pPr>
            <a:r>
              <a:rPr lang="en-US" dirty="0">
                <a:solidFill>
                  <a:schemeClr val="bg1">
                    <a:lumMod val="75000"/>
                  </a:schemeClr>
                </a:solidFill>
              </a:rPr>
              <a:t>Scenarios</a:t>
            </a:r>
          </a:p>
          <a:p>
            <a:pPr marL="744538" indent="-744538">
              <a:buFont typeface="+mj-lt"/>
              <a:buAutoNum type="arabicPeriod"/>
            </a:pPr>
            <a:r>
              <a:rPr lang="en-US" dirty="0"/>
              <a:t>From scenarios to requirements to tasks</a:t>
            </a:r>
          </a:p>
          <a:p>
            <a:pPr marL="744538" indent="-744538">
              <a:buFont typeface="+mj-lt"/>
              <a:buAutoNum type="arabicPeriod"/>
            </a:pPr>
            <a:r>
              <a:rPr lang="en-US" dirty="0"/>
              <a:t>From tasks to state transition diagrams</a:t>
            </a:r>
          </a:p>
          <a:p>
            <a:pPr marL="744538" indent="-744538">
              <a:buFont typeface="+mj-lt"/>
              <a:buAutoNum type="arabicPeriod"/>
            </a:pPr>
            <a:endParaRPr lang="en-US" dirty="0"/>
          </a:p>
        </p:txBody>
      </p:sp>
    </p:spTree>
    <p:extLst>
      <p:ext uri="{BB962C8B-B14F-4D97-AF65-F5344CB8AC3E}">
        <p14:creationId xmlns:p14="http://schemas.microsoft.com/office/powerpoint/2010/main" val="3626526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 provide backdrop for specific tasks, but…</a:t>
            </a:r>
          </a:p>
        </p:txBody>
      </p:sp>
      <p:sp>
        <p:nvSpPr>
          <p:cNvPr id="3" name="Content Placeholder 2"/>
          <p:cNvSpPr>
            <a:spLocks noGrp="1"/>
          </p:cNvSpPr>
          <p:nvPr>
            <p:ph idx="1"/>
          </p:nvPr>
        </p:nvSpPr>
        <p:spPr>
          <a:xfrm>
            <a:off x="152400" y="1671638"/>
            <a:ext cx="5499100" cy="4652962"/>
          </a:xfrm>
        </p:spPr>
        <p:txBody>
          <a:bodyPr/>
          <a:lstStyle/>
          <a:p>
            <a:r>
              <a:rPr lang="en-US" sz="3100" dirty="0"/>
              <a:t>Scenarios hint at requirements and tasks, but don’t explicate them</a:t>
            </a:r>
          </a:p>
          <a:p>
            <a:r>
              <a:rPr lang="en-US" sz="3100" dirty="0"/>
              <a:t>Ultimately, we design software to meet </a:t>
            </a:r>
            <a:r>
              <a:rPr lang="en-US" sz="3100" u="sng" dirty="0"/>
              <a:t>requirements</a:t>
            </a:r>
            <a:r>
              <a:rPr lang="en-US" sz="3100" dirty="0"/>
              <a:t> and to support </a:t>
            </a:r>
            <a:r>
              <a:rPr lang="en-US" sz="3100" u="sng" dirty="0"/>
              <a:t>tasks</a:t>
            </a:r>
          </a:p>
          <a:p>
            <a:r>
              <a:rPr lang="en-US" sz="3100" dirty="0"/>
              <a:t>How do we derive them?</a:t>
            </a:r>
          </a:p>
        </p:txBody>
      </p:sp>
      <p:sp>
        <p:nvSpPr>
          <p:cNvPr id="4" name="Slide Number Placeholder 3"/>
          <p:cNvSpPr>
            <a:spLocks noGrp="1"/>
          </p:cNvSpPr>
          <p:nvPr>
            <p:ph type="sldNum" sz="quarter" idx="10"/>
          </p:nvPr>
        </p:nvSpPr>
        <p:spPr/>
        <p:txBody>
          <a:bodyPr/>
          <a:lstStyle/>
          <a:p>
            <a:fld id="{D3612ABD-40C9-418A-A056-70C86155DF51}" type="slidenum">
              <a:rPr lang="en-GB" smtClean="0"/>
              <a:pPr/>
              <a:t>18</a:t>
            </a:fld>
            <a:endParaRPr lang="en-GB"/>
          </a:p>
        </p:txBody>
      </p:sp>
      <p:pic>
        <p:nvPicPr>
          <p:cNvPr id="5" name="Picture 4" descr="https://scontent-sea1-1.xx.fbcdn.net/hphotos-xta1/v/t1.0-9/10343529_10101575539193893_6426655490827008763_n.jpg?oh=7eb293e5f00a09d0d2e3510182a16efb&amp;oe=57567DD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1649412"/>
            <a:ext cx="326707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194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Brainstorm of functional, usability, and user experience requirements</a:t>
            </a:r>
          </a:p>
        </p:txBody>
      </p:sp>
      <p:sp>
        <p:nvSpPr>
          <p:cNvPr id="3" name="Content Placeholder 2"/>
          <p:cNvSpPr>
            <a:spLocks noGrp="1"/>
          </p:cNvSpPr>
          <p:nvPr>
            <p:ph idx="1"/>
          </p:nvPr>
        </p:nvSpPr>
        <p:spPr/>
        <p:txBody>
          <a:bodyPr/>
          <a:lstStyle/>
          <a:p>
            <a:pPr marL="0" indent="0">
              <a:buNone/>
            </a:pPr>
            <a:r>
              <a:rPr lang="en-US" u="sng" dirty="0"/>
              <a:t>Functional</a:t>
            </a:r>
          </a:p>
          <a:p>
            <a:r>
              <a:rPr lang="en-US" sz="2000" dirty="0"/>
              <a:t>Start here</a:t>
            </a:r>
          </a:p>
          <a:p>
            <a:pPr marL="0" indent="0">
              <a:buNone/>
            </a:pPr>
            <a:r>
              <a:rPr lang="en-US" u="sng" dirty="0"/>
              <a:t>Usability</a:t>
            </a:r>
          </a:p>
          <a:p>
            <a:r>
              <a:rPr lang="en-US" sz="2000" dirty="0"/>
              <a:t>Start here.</a:t>
            </a:r>
          </a:p>
          <a:p>
            <a:pPr marL="0" indent="0">
              <a:buNone/>
            </a:pPr>
            <a:r>
              <a:rPr lang="en-US" u="sng" dirty="0"/>
              <a:t>User experience</a:t>
            </a:r>
          </a:p>
          <a:p>
            <a:r>
              <a:rPr lang="en-US" sz="2000" dirty="0"/>
              <a:t>Start here..</a:t>
            </a:r>
          </a:p>
        </p:txBody>
      </p:sp>
      <p:sp>
        <p:nvSpPr>
          <p:cNvPr id="4" name="Slide Number Placeholder 3"/>
          <p:cNvSpPr>
            <a:spLocks noGrp="1"/>
          </p:cNvSpPr>
          <p:nvPr>
            <p:ph type="sldNum" sz="quarter" idx="10"/>
          </p:nvPr>
        </p:nvSpPr>
        <p:spPr/>
        <p:txBody>
          <a:bodyPr/>
          <a:lstStyle/>
          <a:p>
            <a:fld id="{D3612ABD-40C9-418A-A056-70C86155DF51}" type="slidenum">
              <a:rPr lang="en-GB" smtClean="0"/>
              <a:pPr/>
              <a:t>19</a:t>
            </a:fld>
            <a:endParaRPr lang="en-GB"/>
          </a:p>
        </p:txBody>
      </p:sp>
    </p:spTree>
    <p:extLst>
      <p:ext uri="{BB962C8B-B14F-4D97-AF65-F5344CB8AC3E}">
        <p14:creationId xmlns:p14="http://schemas.microsoft.com/office/powerpoint/2010/main" val="3066896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Quote of the day: </a:t>
            </a:r>
            <a:br>
              <a:rPr lang="en-US" dirty="0"/>
            </a:br>
            <a:r>
              <a:rPr lang="en-US" dirty="0"/>
              <a:t>Be careful about personas!</a:t>
            </a:r>
          </a:p>
        </p:txBody>
      </p:sp>
      <p:sp>
        <p:nvSpPr>
          <p:cNvPr id="3" name="Content Placeholder 2"/>
          <p:cNvSpPr>
            <a:spLocks noGrp="1"/>
          </p:cNvSpPr>
          <p:nvPr>
            <p:ph idx="1"/>
          </p:nvPr>
        </p:nvSpPr>
        <p:spPr/>
        <p:txBody>
          <a:bodyPr/>
          <a:lstStyle/>
          <a:p>
            <a:pPr marL="0" indent="0">
              <a:buNone/>
            </a:pPr>
            <a:r>
              <a:rPr lang="en-US" sz="2200" dirty="0"/>
              <a:t>“If you follow any classic program of HCI or UX training, personas were likely a significant part of your training. To fulfill the user-centered design process, the training says, you must first understand your user…</a:t>
            </a:r>
            <a:r>
              <a:rPr lang="en-US" sz="2400" dirty="0"/>
              <a:t>What better way to achieve that than to add a set of Personas to your project plan?...</a:t>
            </a:r>
            <a:r>
              <a:rPr lang="en-US" sz="2200" dirty="0"/>
              <a:t>[However,] what happens…often is he creation of the </a:t>
            </a:r>
            <a:r>
              <a:rPr lang="en-US" sz="2200" i="1" dirty="0"/>
              <a:t>persona-lite</a:t>
            </a:r>
            <a:r>
              <a:rPr lang="en-US" sz="2200" dirty="0"/>
              <a:t>--a rapidly built document that lets the UX team feel like they haven't sold their soul, and project management team feel that they've "checked the box." These thin versions are not informed by direct customer research, and are therefore built on the usually false assumptions of the UX designer tasked with its creation.”		 --Michael Betts, UX Designer</a:t>
            </a:r>
          </a:p>
          <a:p>
            <a:pPr marL="0" indent="0" algn="r">
              <a:buNone/>
            </a:pPr>
            <a:r>
              <a:rPr lang="en-US" sz="1200" dirty="0"/>
              <a:t>http://www.extractable.com/insights/11-steps-toward-actionable-personas</a:t>
            </a:r>
          </a:p>
        </p:txBody>
      </p:sp>
      <p:sp>
        <p:nvSpPr>
          <p:cNvPr id="4" name="Slide Number Placeholder 3"/>
          <p:cNvSpPr>
            <a:spLocks noGrp="1"/>
          </p:cNvSpPr>
          <p:nvPr>
            <p:ph type="sldNum" sz="quarter" idx="10"/>
          </p:nvPr>
        </p:nvSpPr>
        <p:spPr/>
        <p:txBody>
          <a:bodyPr/>
          <a:lstStyle/>
          <a:p>
            <a:fld id="{D3612ABD-40C9-418A-A056-70C86155DF51}" type="slidenum">
              <a:rPr lang="en-GB" smtClean="0"/>
              <a:pPr/>
              <a:t>2</a:t>
            </a:fld>
            <a:endParaRPr lang="en-GB"/>
          </a:p>
        </p:txBody>
      </p:sp>
    </p:spTree>
    <p:extLst>
      <p:ext uri="{BB962C8B-B14F-4D97-AF65-F5344CB8AC3E}">
        <p14:creationId xmlns:p14="http://schemas.microsoft.com/office/powerpoint/2010/main" val="297374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tables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49849990"/>
              </p:ext>
            </p:extLst>
          </p:nvPr>
        </p:nvGraphicFramePr>
        <p:xfrm>
          <a:off x="186690" y="2060098"/>
          <a:ext cx="8839200" cy="1010920"/>
        </p:xfrm>
        <a:graphic>
          <a:graphicData uri="http://schemas.openxmlformats.org/drawingml/2006/table">
            <a:tbl>
              <a:tblPr firstRow="1" bandRow="1">
                <a:tableStyleId>{9D7B26C5-4107-4FEC-AEDC-1716B250A1EF}</a:tableStyleId>
              </a:tblPr>
              <a:tblGrid>
                <a:gridCol w="2946400">
                  <a:extLst>
                    <a:ext uri="{9D8B030D-6E8A-4147-A177-3AD203B41FA5}">
                      <a16:colId xmlns:a16="http://schemas.microsoft.com/office/drawing/2014/main" val="20000"/>
                    </a:ext>
                  </a:extLst>
                </a:gridCol>
                <a:gridCol w="2946400">
                  <a:extLst>
                    <a:ext uri="{9D8B030D-6E8A-4147-A177-3AD203B41FA5}">
                      <a16:colId xmlns:a16="http://schemas.microsoft.com/office/drawing/2014/main" val="20001"/>
                    </a:ext>
                  </a:extLst>
                </a:gridCol>
                <a:gridCol w="2946400">
                  <a:extLst>
                    <a:ext uri="{9D8B030D-6E8A-4147-A177-3AD203B41FA5}">
                      <a16:colId xmlns:a16="http://schemas.microsoft.com/office/drawing/2014/main" val="20002"/>
                    </a:ext>
                  </a:extLst>
                </a:gridCol>
              </a:tblGrid>
              <a:tr h="370840">
                <a:tc>
                  <a:txBody>
                    <a:bodyPr/>
                    <a:lstStyle/>
                    <a:p>
                      <a:r>
                        <a:rPr lang="en-US" dirty="0"/>
                        <a:t>Functional requirement</a:t>
                      </a:r>
                    </a:p>
                  </a:txBody>
                  <a:tcPr/>
                </a:tc>
                <a:tc>
                  <a:txBody>
                    <a:bodyPr/>
                    <a:lstStyle/>
                    <a:p>
                      <a:r>
                        <a:rPr lang="en-US" dirty="0"/>
                        <a:t>Associate usability target(s)</a:t>
                      </a:r>
                    </a:p>
                  </a:txBody>
                  <a:tcPr/>
                </a:tc>
                <a:tc>
                  <a:txBody>
                    <a:bodyPr/>
                    <a:lstStyle/>
                    <a:p>
                      <a:r>
                        <a:rPr lang="en-US" dirty="0"/>
                        <a:t>Empirical source/rationale</a:t>
                      </a:r>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4" name="Slide Number Placeholder 3"/>
          <p:cNvSpPr>
            <a:spLocks noGrp="1"/>
          </p:cNvSpPr>
          <p:nvPr>
            <p:ph type="sldNum" sz="quarter" idx="10"/>
          </p:nvPr>
        </p:nvSpPr>
        <p:spPr/>
        <p:txBody>
          <a:bodyPr/>
          <a:lstStyle/>
          <a:p>
            <a:fld id="{D3612ABD-40C9-418A-A056-70C86155DF51}" type="slidenum">
              <a:rPr lang="en-GB" smtClean="0"/>
              <a:pPr/>
              <a:t>20</a:t>
            </a:fld>
            <a:endParaRPr lang="en-GB"/>
          </a:p>
        </p:txBody>
      </p:sp>
      <p:graphicFrame>
        <p:nvGraphicFramePr>
          <p:cNvPr id="6" name="Content Placeholder 4"/>
          <p:cNvGraphicFramePr>
            <a:graphicFrameLocks/>
          </p:cNvGraphicFramePr>
          <p:nvPr>
            <p:extLst>
              <p:ext uri="{D42A27DB-BD31-4B8C-83A1-F6EECF244321}">
                <p14:modId xmlns:p14="http://schemas.microsoft.com/office/powerpoint/2010/main" val="3739295813"/>
              </p:ext>
            </p:extLst>
          </p:nvPr>
        </p:nvGraphicFramePr>
        <p:xfrm>
          <a:off x="381000" y="4305934"/>
          <a:ext cx="8382000" cy="867569"/>
        </p:xfrm>
        <a:graphic>
          <a:graphicData uri="http://schemas.openxmlformats.org/drawingml/2006/table">
            <a:tbl>
              <a:tblPr firstRow="1" bandRow="1">
                <a:tableStyleId>{9D7B26C5-4107-4FEC-AEDC-1716B250A1EF}</a:tableStyleId>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370840">
                <a:tc>
                  <a:txBody>
                    <a:bodyPr/>
                    <a:lstStyle/>
                    <a:p>
                      <a:r>
                        <a:rPr lang="en-US" dirty="0"/>
                        <a:t>User experience requirement</a:t>
                      </a:r>
                    </a:p>
                  </a:txBody>
                  <a:tcPr/>
                </a:tc>
                <a:tc>
                  <a:txBody>
                    <a:bodyPr/>
                    <a:lstStyle/>
                    <a:p>
                      <a:r>
                        <a:rPr lang="en-US" dirty="0"/>
                        <a:t>Empirical source/rationale</a:t>
                      </a:r>
                    </a:p>
                  </a:txBody>
                  <a:tcPr/>
                </a:tc>
                <a:extLst>
                  <a:ext uri="{0D108BD9-81ED-4DB2-BD59-A6C34878D82A}">
                    <a16:rowId xmlns:a16="http://schemas.microsoft.com/office/drawing/2014/main" val="10000"/>
                  </a:ext>
                </a:extLst>
              </a:tr>
              <a:tr h="496729">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61506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fld id="{D6904CD4-5087-4ED7-99C5-115CC65D702E}" type="slidenum">
              <a:rPr lang="en-GB" smtClean="0"/>
              <a:pPr/>
              <a:t>21</a:t>
            </a:fld>
            <a:endParaRPr lang="en-GB"/>
          </a:p>
        </p:txBody>
      </p:sp>
      <p:sp>
        <p:nvSpPr>
          <p:cNvPr id="10243" name="Rectangle 2"/>
          <p:cNvSpPr>
            <a:spLocks noChangeArrowheads="1"/>
          </p:cNvSpPr>
          <p:nvPr/>
        </p:nvSpPr>
        <p:spPr bwMode="auto">
          <a:xfrm>
            <a:off x="703263" y="6248400"/>
            <a:ext cx="1898650" cy="457200"/>
          </a:xfrm>
          <a:prstGeom prst="rect">
            <a:avLst/>
          </a:prstGeom>
          <a:noFill/>
          <a:ln w="12700">
            <a:noFill/>
            <a:miter lim="800000"/>
            <a:headEnd/>
            <a:tailEnd/>
          </a:ln>
        </p:spPr>
        <p:txBody>
          <a:bodyPr wrap="none" anchor="ctr"/>
          <a:lstStyle/>
          <a:p>
            <a:endParaRPr lang="en-US"/>
          </a:p>
        </p:txBody>
      </p:sp>
      <p:sp>
        <p:nvSpPr>
          <p:cNvPr id="10244" name="Rectangle 3"/>
          <p:cNvSpPr>
            <a:spLocks noChangeArrowheads="1"/>
          </p:cNvSpPr>
          <p:nvPr/>
        </p:nvSpPr>
        <p:spPr bwMode="auto">
          <a:xfrm>
            <a:off x="3165475" y="6248400"/>
            <a:ext cx="2813050" cy="457200"/>
          </a:xfrm>
          <a:prstGeom prst="rect">
            <a:avLst/>
          </a:prstGeom>
          <a:noFill/>
          <a:ln w="12700">
            <a:noFill/>
            <a:miter lim="800000"/>
            <a:headEnd/>
            <a:tailEnd/>
          </a:ln>
        </p:spPr>
        <p:txBody>
          <a:bodyPr wrap="none" anchor="ctr"/>
          <a:lstStyle/>
          <a:p>
            <a:endParaRPr lang="en-US"/>
          </a:p>
        </p:txBody>
      </p:sp>
      <p:sp>
        <p:nvSpPr>
          <p:cNvPr id="10245" name="Rectangle 4"/>
          <p:cNvSpPr>
            <a:spLocks noChangeArrowheads="1"/>
          </p:cNvSpPr>
          <p:nvPr/>
        </p:nvSpPr>
        <p:spPr bwMode="auto">
          <a:xfrm>
            <a:off x="703263" y="6248400"/>
            <a:ext cx="1898650" cy="457200"/>
          </a:xfrm>
          <a:prstGeom prst="rect">
            <a:avLst/>
          </a:prstGeom>
          <a:noFill/>
          <a:ln w="12700">
            <a:noFill/>
            <a:miter lim="800000"/>
            <a:headEnd/>
            <a:tailEnd/>
          </a:ln>
        </p:spPr>
        <p:txBody>
          <a:bodyPr wrap="none" anchor="ctr"/>
          <a:lstStyle/>
          <a:p>
            <a:endParaRPr lang="en-US"/>
          </a:p>
        </p:txBody>
      </p:sp>
      <p:sp>
        <p:nvSpPr>
          <p:cNvPr id="10246" name="Rectangle 5"/>
          <p:cNvSpPr>
            <a:spLocks noChangeArrowheads="1"/>
          </p:cNvSpPr>
          <p:nvPr/>
        </p:nvSpPr>
        <p:spPr bwMode="auto">
          <a:xfrm>
            <a:off x="3165475" y="6248400"/>
            <a:ext cx="2813050" cy="457200"/>
          </a:xfrm>
          <a:prstGeom prst="rect">
            <a:avLst/>
          </a:prstGeom>
          <a:noFill/>
          <a:ln w="12700">
            <a:noFill/>
            <a:miter lim="800000"/>
            <a:headEnd/>
            <a:tailEnd/>
          </a:ln>
        </p:spPr>
        <p:txBody>
          <a:bodyPr wrap="none" anchor="ctr"/>
          <a:lstStyle/>
          <a:p>
            <a:endParaRPr lang="en-US"/>
          </a:p>
        </p:txBody>
      </p:sp>
      <p:sp>
        <p:nvSpPr>
          <p:cNvPr id="10247" name="Rectangle 6"/>
          <p:cNvSpPr>
            <a:spLocks noGrp="1" noChangeArrowheads="1"/>
          </p:cNvSpPr>
          <p:nvPr>
            <p:ph type="title"/>
          </p:nvPr>
        </p:nvSpPr>
        <p:spPr>
          <a:xfrm>
            <a:off x="381000" y="152400"/>
            <a:ext cx="8410575" cy="1308100"/>
          </a:xfrm>
          <a:noFill/>
        </p:spPr>
        <p:txBody>
          <a:bodyPr lIns="90488" tIns="44450" rIns="90488" bIns="44450">
            <a:spAutoFit/>
          </a:bodyPr>
          <a:lstStyle/>
          <a:p>
            <a:pPr eaLnBrk="1" hangingPunct="1"/>
            <a:r>
              <a:rPr lang="en-US"/>
              <a:t>Essential Use Case:</a:t>
            </a:r>
            <a:br>
              <a:rPr lang="en-US"/>
            </a:br>
            <a:r>
              <a:rPr lang="en-US"/>
              <a:t>Shared Calendar </a:t>
            </a:r>
            <a:r>
              <a:rPr lang="en-US" sz="2000"/>
              <a:t>(Constantine &amp; Lockwood)</a:t>
            </a:r>
          </a:p>
        </p:txBody>
      </p:sp>
      <p:sp>
        <p:nvSpPr>
          <p:cNvPr id="10248" name="Rectangle 7"/>
          <p:cNvSpPr>
            <a:spLocks noGrp="1" noChangeArrowheads="1"/>
          </p:cNvSpPr>
          <p:nvPr>
            <p:ph type="body" idx="1"/>
          </p:nvPr>
        </p:nvSpPr>
        <p:spPr>
          <a:xfrm>
            <a:off x="914400" y="1066800"/>
            <a:ext cx="6962775" cy="4876800"/>
          </a:xfrm>
          <a:noFill/>
        </p:spPr>
        <p:txBody>
          <a:bodyPr lIns="90488" tIns="44450" rIns="90488" bIns="44450"/>
          <a:lstStyle/>
          <a:p>
            <a:pPr eaLnBrk="1" hangingPunct="1"/>
            <a:endParaRPr lang="en-US">
              <a:solidFill>
                <a:srgbClr val="000000"/>
              </a:solidFill>
            </a:endParaRPr>
          </a:p>
          <a:p>
            <a:pPr eaLnBrk="1" hangingPunct="1"/>
            <a:endParaRPr lang="en-US"/>
          </a:p>
        </p:txBody>
      </p:sp>
      <p:sp>
        <p:nvSpPr>
          <p:cNvPr id="10249" name="Rectangle 8"/>
          <p:cNvSpPr>
            <a:spLocks noChangeArrowheads="1"/>
          </p:cNvSpPr>
          <p:nvPr/>
        </p:nvSpPr>
        <p:spPr bwMode="auto">
          <a:xfrm>
            <a:off x="152400" y="1676400"/>
            <a:ext cx="8991600" cy="4724400"/>
          </a:xfrm>
          <a:prstGeom prst="rect">
            <a:avLst/>
          </a:prstGeom>
          <a:noFill/>
          <a:ln w="12700">
            <a:noFill/>
            <a:miter lim="800000"/>
            <a:headEnd/>
            <a:tailEnd/>
          </a:ln>
        </p:spPr>
        <p:txBody>
          <a:bodyPr lIns="90488" tIns="44450" rIns="90488" bIns="44450"/>
          <a:lstStyle/>
          <a:p>
            <a:pPr algn="l" eaLnBrk="0" hangingPunct="0">
              <a:spcBef>
                <a:spcPts val="600"/>
              </a:spcBef>
              <a:buNone/>
            </a:pPr>
            <a:r>
              <a:rPr lang="en-GB" sz="2400" b="0" dirty="0" err="1"/>
              <a:t>arrangeMeeting</a:t>
            </a:r>
            <a:endParaRPr lang="en-GB" sz="2400" b="0" dirty="0"/>
          </a:p>
          <a:p>
            <a:pPr algn="l" eaLnBrk="0" hangingPunct="0">
              <a:spcBef>
                <a:spcPct val="0"/>
              </a:spcBef>
              <a:buNone/>
            </a:pPr>
            <a:r>
              <a:rPr lang="en-GB" sz="2400" b="0" dirty="0"/>
              <a:t>USER INTENTION		        SYSTEM RESPONSIBILITY</a:t>
            </a:r>
            <a:br>
              <a:rPr lang="en-GB" sz="2400" b="0" dirty="0"/>
            </a:br>
            <a:r>
              <a:rPr lang="en-GB" sz="2400" b="0" dirty="0"/>
              <a:t>arrange a meeting</a:t>
            </a:r>
            <a:br>
              <a:rPr lang="en-GB" sz="2400" b="0" dirty="0"/>
            </a:br>
            <a:r>
              <a:rPr lang="en-GB" sz="2400" b="0" dirty="0"/>
              <a:t>				        request meeting attendees 					&amp; constraints		</a:t>
            </a:r>
          </a:p>
          <a:p>
            <a:pPr algn="l" eaLnBrk="0" hangingPunct="0">
              <a:spcBef>
                <a:spcPct val="0"/>
              </a:spcBef>
              <a:buNone/>
            </a:pPr>
            <a:r>
              <a:rPr lang="en-GB" sz="2400" b="0" dirty="0"/>
              <a:t>identify meeting attendees </a:t>
            </a:r>
            <a:br>
              <a:rPr lang="en-GB" sz="2400" b="0" dirty="0"/>
            </a:br>
            <a:r>
              <a:rPr lang="en-GB" sz="2400" b="0" dirty="0"/>
              <a:t>&amp; constraints 		</a:t>
            </a:r>
          </a:p>
          <a:p>
            <a:pPr algn="l" eaLnBrk="0" hangingPunct="0">
              <a:spcBef>
                <a:spcPts val="600"/>
              </a:spcBef>
              <a:buNone/>
            </a:pPr>
            <a:r>
              <a:rPr lang="en-GB" sz="2400" b="0" dirty="0"/>
              <a:t>					search calendars for 						suitable dates</a:t>
            </a:r>
          </a:p>
          <a:p>
            <a:pPr algn="l" eaLnBrk="0" hangingPunct="0">
              <a:spcBef>
                <a:spcPct val="0"/>
              </a:spcBef>
              <a:buNone/>
            </a:pPr>
            <a:r>
              <a:rPr lang="en-GB" sz="2400" b="0" dirty="0"/>
              <a:t>					suggest potential dates</a:t>
            </a:r>
            <a:br>
              <a:rPr lang="en-GB" sz="2400" b="0" dirty="0"/>
            </a:br>
            <a:r>
              <a:rPr lang="en-GB" sz="2400" b="0" dirty="0"/>
              <a:t>choose preferred date		</a:t>
            </a:r>
          </a:p>
          <a:p>
            <a:pPr algn="l" eaLnBrk="0" hangingPunct="0">
              <a:spcBef>
                <a:spcPct val="0"/>
              </a:spcBef>
              <a:buNone/>
            </a:pPr>
            <a:r>
              <a:rPr lang="en-GB" sz="2400" b="0" dirty="0"/>
              <a:t>					book meeting	</a:t>
            </a:r>
            <a:endParaRPr lang="en-US" sz="2400" b="0" dirty="0"/>
          </a:p>
        </p:txBody>
      </p:sp>
      <p:sp>
        <p:nvSpPr>
          <p:cNvPr id="10250" name="Line 9"/>
          <p:cNvSpPr>
            <a:spLocks noChangeShapeType="1"/>
          </p:cNvSpPr>
          <p:nvPr/>
        </p:nvSpPr>
        <p:spPr bwMode="auto">
          <a:xfrm>
            <a:off x="304800" y="2514600"/>
            <a:ext cx="8440738" cy="0"/>
          </a:xfrm>
          <a:prstGeom prst="line">
            <a:avLst/>
          </a:prstGeom>
          <a:noFill/>
          <a:ln w="12700">
            <a:solidFill>
              <a:schemeClr val="tx1"/>
            </a:solidFill>
            <a:round/>
            <a:headEnd/>
            <a:tailEnd/>
          </a:ln>
        </p:spPr>
        <p:txBody>
          <a:bodyPr wrap="none" anchor="ctr"/>
          <a:lstStyle/>
          <a:p>
            <a:endParaRPr lang="en-US"/>
          </a:p>
        </p:txBody>
      </p:sp>
      <p:sp>
        <p:nvSpPr>
          <p:cNvPr id="10251" name="Line 10"/>
          <p:cNvSpPr>
            <a:spLocks noChangeShapeType="1"/>
          </p:cNvSpPr>
          <p:nvPr/>
        </p:nvSpPr>
        <p:spPr bwMode="auto">
          <a:xfrm>
            <a:off x="492125" y="6324600"/>
            <a:ext cx="8370888" cy="0"/>
          </a:xfrm>
          <a:prstGeom prst="line">
            <a:avLst/>
          </a:prstGeom>
          <a:noFill/>
          <a:ln w="12700">
            <a:solidFill>
              <a:schemeClr val="tx1"/>
            </a:solidFill>
            <a:round/>
            <a:headEnd/>
            <a:tailEnd/>
          </a:ln>
        </p:spPr>
        <p:txBody>
          <a:bodyPr wrap="none" anchor="ctr"/>
          <a:lstStyle/>
          <a:p>
            <a:endParaRPr lang="en-US"/>
          </a:p>
        </p:txBody>
      </p:sp>
    </p:spTree>
    <p:extLst>
      <p:ext uri="{BB962C8B-B14F-4D97-AF65-F5344CB8AC3E}">
        <p14:creationId xmlns:p14="http://schemas.microsoft.com/office/powerpoint/2010/main" val="361420607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fld id="{716FEC98-F444-4EE5-86FB-F559EFF3C203}" type="slidenum">
              <a:rPr lang="en-GB" smtClean="0"/>
              <a:pPr/>
              <a:t>22</a:t>
            </a:fld>
            <a:endParaRPr lang="en-GB"/>
          </a:p>
        </p:txBody>
      </p:sp>
      <p:sp>
        <p:nvSpPr>
          <p:cNvPr id="8195" name="Rectangle 2"/>
          <p:cNvSpPr>
            <a:spLocks noChangeArrowheads="1"/>
          </p:cNvSpPr>
          <p:nvPr/>
        </p:nvSpPr>
        <p:spPr bwMode="auto">
          <a:xfrm>
            <a:off x="703263" y="6248400"/>
            <a:ext cx="1898650" cy="457200"/>
          </a:xfrm>
          <a:prstGeom prst="rect">
            <a:avLst/>
          </a:prstGeom>
          <a:noFill/>
          <a:ln w="12700">
            <a:noFill/>
            <a:miter lim="800000"/>
            <a:headEnd/>
            <a:tailEnd/>
          </a:ln>
        </p:spPr>
        <p:txBody>
          <a:bodyPr wrap="none" anchor="ctr"/>
          <a:lstStyle/>
          <a:p>
            <a:endParaRPr lang="en-US"/>
          </a:p>
        </p:txBody>
      </p:sp>
      <p:sp>
        <p:nvSpPr>
          <p:cNvPr id="8196" name="Rectangle 3"/>
          <p:cNvSpPr>
            <a:spLocks noChangeArrowheads="1"/>
          </p:cNvSpPr>
          <p:nvPr/>
        </p:nvSpPr>
        <p:spPr bwMode="auto">
          <a:xfrm>
            <a:off x="3165475" y="6248400"/>
            <a:ext cx="2813050" cy="457200"/>
          </a:xfrm>
          <a:prstGeom prst="rect">
            <a:avLst/>
          </a:prstGeom>
          <a:noFill/>
          <a:ln w="12700">
            <a:noFill/>
            <a:miter lim="800000"/>
            <a:headEnd/>
            <a:tailEnd/>
          </a:ln>
        </p:spPr>
        <p:txBody>
          <a:bodyPr wrap="none" anchor="ctr"/>
          <a:lstStyle/>
          <a:p>
            <a:endParaRPr lang="en-US"/>
          </a:p>
        </p:txBody>
      </p:sp>
      <p:sp>
        <p:nvSpPr>
          <p:cNvPr id="8197" name="Rectangle 4"/>
          <p:cNvSpPr>
            <a:spLocks noChangeArrowheads="1"/>
          </p:cNvSpPr>
          <p:nvPr/>
        </p:nvSpPr>
        <p:spPr bwMode="auto">
          <a:xfrm>
            <a:off x="703263" y="6248400"/>
            <a:ext cx="1898650" cy="457200"/>
          </a:xfrm>
          <a:prstGeom prst="rect">
            <a:avLst/>
          </a:prstGeom>
          <a:noFill/>
          <a:ln w="12700">
            <a:noFill/>
            <a:miter lim="800000"/>
            <a:headEnd/>
            <a:tailEnd/>
          </a:ln>
        </p:spPr>
        <p:txBody>
          <a:bodyPr wrap="none" anchor="ctr"/>
          <a:lstStyle/>
          <a:p>
            <a:endParaRPr lang="en-US"/>
          </a:p>
        </p:txBody>
      </p:sp>
      <p:sp>
        <p:nvSpPr>
          <p:cNvPr id="8198" name="Rectangle 5"/>
          <p:cNvSpPr>
            <a:spLocks noChangeArrowheads="1"/>
          </p:cNvSpPr>
          <p:nvPr/>
        </p:nvSpPr>
        <p:spPr bwMode="auto">
          <a:xfrm>
            <a:off x="3165475" y="6248400"/>
            <a:ext cx="2813050" cy="457200"/>
          </a:xfrm>
          <a:prstGeom prst="rect">
            <a:avLst/>
          </a:prstGeom>
          <a:noFill/>
          <a:ln w="12700">
            <a:noFill/>
            <a:miter lim="800000"/>
            <a:headEnd/>
            <a:tailEnd/>
          </a:ln>
        </p:spPr>
        <p:txBody>
          <a:bodyPr wrap="none" anchor="ctr"/>
          <a:lstStyle/>
          <a:p>
            <a:endParaRPr lang="en-US"/>
          </a:p>
        </p:txBody>
      </p:sp>
      <p:sp>
        <p:nvSpPr>
          <p:cNvPr id="8199" name="Rectangle 6"/>
          <p:cNvSpPr>
            <a:spLocks noGrp="1" noChangeArrowheads="1"/>
          </p:cNvSpPr>
          <p:nvPr>
            <p:ph type="body" idx="1"/>
          </p:nvPr>
        </p:nvSpPr>
        <p:spPr>
          <a:xfrm>
            <a:off x="914400" y="1066800"/>
            <a:ext cx="6962775" cy="4876800"/>
          </a:xfrm>
          <a:noFill/>
        </p:spPr>
        <p:txBody>
          <a:bodyPr lIns="90488" tIns="44450" rIns="90488" bIns="44450"/>
          <a:lstStyle/>
          <a:p>
            <a:pPr eaLnBrk="1" hangingPunct="1"/>
            <a:endParaRPr lang="en-US">
              <a:solidFill>
                <a:srgbClr val="000000"/>
              </a:solidFill>
            </a:endParaRPr>
          </a:p>
          <a:p>
            <a:pPr eaLnBrk="1" hangingPunct="1"/>
            <a:endParaRPr lang="en-US"/>
          </a:p>
        </p:txBody>
      </p:sp>
      <p:sp>
        <p:nvSpPr>
          <p:cNvPr id="8200" name="Rectangle 7"/>
          <p:cNvSpPr>
            <a:spLocks noChangeArrowheads="1"/>
          </p:cNvSpPr>
          <p:nvPr/>
        </p:nvSpPr>
        <p:spPr bwMode="auto">
          <a:xfrm>
            <a:off x="422275" y="1524000"/>
            <a:ext cx="8440738" cy="4724400"/>
          </a:xfrm>
          <a:prstGeom prst="rect">
            <a:avLst/>
          </a:prstGeom>
          <a:noFill/>
          <a:ln w="12700">
            <a:noFill/>
            <a:miter lim="800000"/>
            <a:headEnd/>
            <a:tailEnd/>
          </a:ln>
        </p:spPr>
        <p:txBody>
          <a:bodyPr lIns="90488" tIns="44450" rIns="90488" bIns="44450"/>
          <a:lstStyle/>
          <a:p>
            <a:pPr algn="l" eaLnBrk="0" hangingPunct="0">
              <a:spcBef>
                <a:spcPts val="300"/>
              </a:spcBef>
              <a:buNone/>
            </a:pPr>
            <a:r>
              <a:rPr lang="en-GB" sz="2000" b="0" dirty="0"/>
              <a:t>1. The user chooses the option to arrange a meeting.</a:t>
            </a:r>
          </a:p>
          <a:p>
            <a:pPr algn="l" eaLnBrk="0" hangingPunct="0">
              <a:spcBef>
                <a:spcPts val="300"/>
              </a:spcBef>
              <a:buNone/>
            </a:pPr>
            <a:r>
              <a:rPr lang="en-GB" sz="2000" b="0" dirty="0"/>
              <a:t>2. The system prompts user for the names of attendees.</a:t>
            </a:r>
          </a:p>
          <a:p>
            <a:pPr algn="l" eaLnBrk="0" hangingPunct="0">
              <a:spcBef>
                <a:spcPts val="300"/>
              </a:spcBef>
              <a:buNone/>
            </a:pPr>
            <a:r>
              <a:rPr lang="en-GB" sz="2000" b="0" dirty="0"/>
              <a:t>3. The user types in a list of names.</a:t>
            </a:r>
          </a:p>
          <a:p>
            <a:pPr algn="l" eaLnBrk="0" hangingPunct="0">
              <a:spcBef>
                <a:spcPts val="300"/>
              </a:spcBef>
              <a:buNone/>
            </a:pPr>
            <a:r>
              <a:rPr lang="en-GB" sz="2000" b="0" dirty="0"/>
              <a:t>4. The system checks that the list is valid.</a:t>
            </a:r>
          </a:p>
          <a:p>
            <a:pPr algn="l" eaLnBrk="0" hangingPunct="0">
              <a:spcBef>
                <a:spcPts val="300"/>
              </a:spcBef>
              <a:buNone/>
            </a:pPr>
            <a:r>
              <a:rPr lang="en-GB" sz="2000" b="0" dirty="0"/>
              <a:t>5. The system prompts the user for meeting constraints.</a:t>
            </a:r>
          </a:p>
          <a:p>
            <a:pPr algn="l" eaLnBrk="0" hangingPunct="0">
              <a:spcBef>
                <a:spcPts val="300"/>
              </a:spcBef>
              <a:buNone/>
            </a:pPr>
            <a:r>
              <a:rPr lang="en-GB" sz="2000" b="0" dirty="0"/>
              <a:t>6. The user types in meeting constraints.</a:t>
            </a:r>
          </a:p>
          <a:p>
            <a:pPr algn="l" eaLnBrk="0" hangingPunct="0">
              <a:spcBef>
                <a:spcPts val="300"/>
              </a:spcBef>
              <a:buNone/>
            </a:pPr>
            <a:r>
              <a:rPr lang="en-GB" sz="2000" b="0" dirty="0"/>
              <a:t>7. The system searches the calendars for a date that satisfies the constraints. </a:t>
            </a:r>
          </a:p>
          <a:p>
            <a:pPr algn="l" eaLnBrk="0" hangingPunct="0">
              <a:spcBef>
                <a:spcPts val="300"/>
              </a:spcBef>
              <a:buNone/>
            </a:pPr>
            <a:r>
              <a:rPr lang="en-GB" sz="2000" b="0" dirty="0"/>
              <a:t>8. The system displays a list of potential dates.</a:t>
            </a:r>
          </a:p>
          <a:p>
            <a:pPr algn="l" eaLnBrk="0" hangingPunct="0">
              <a:spcBef>
                <a:spcPts val="300"/>
              </a:spcBef>
              <a:buNone/>
            </a:pPr>
            <a:r>
              <a:rPr lang="en-GB" sz="2000" b="0" dirty="0"/>
              <a:t>9. The user chooses one of the dates.</a:t>
            </a:r>
          </a:p>
          <a:p>
            <a:pPr algn="l" eaLnBrk="0" hangingPunct="0">
              <a:spcBef>
                <a:spcPts val="300"/>
              </a:spcBef>
              <a:buNone/>
            </a:pPr>
            <a:r>
              <a:rPr lang="en-GB" sz="2000" b="0" dirty="0"/>
              <a:t>10. The system writes the meeting into the calendar.</a:t>
            </a:r>
          </a:p>
          <a:p>
            <a:pPr algn="l" eaLnBrk="0" hangingPunct="0">
              <a:spcBef>
                <a:spcPts val="300"/>
              </a:spcBef>
              <a:buNone/>
            </a:pPr>
            <a:r>
              <a:rPr lang="en-GB" sz="2000" b="0" dirty="0"/>
              <a:t>11. The system emails all the meeting participants informing them of them appointment</a:t>
            </a:r>
          </a:p>
          <a:p>
            <a:pPr eaLnBrk="0" hangingPunct="0">
              <a:spcBef>
                <a:spcPct val="0"/>
              </a:spcBef>
            </a:pPr>
            <a:endParaRPr lang="en-US" sz="2000" b="0" dirty="0"/>
          </a:p>
          <a:p>
            <a:pPr eaLnBrk="0" hangingPunct="0">
              <a:spcBef>
                <a:spcPct val="0"/>
              </a:spcBef>
            </a:pPr>
            <a:endParaRPr lang="en-US" sz="2000" b="0" dirty="0"/>
          </a:p>
        </p:txBody>
      </p:sp>
      <p:sp>
        <p:nvSpPr>
          <p:cNvPr id="8201" name="Rectangle 8"/>
          <p:cNvSpPr>
            <a:spLocks noGrp="1" noChangeArrowheads="1"/>
          </p:cNvSpPr>
          <p:nvPr>
            <p:ph type="title"/>
          </p:nvPr>
        </p:nvSpPr>
        <p:spPr/>
        <p:txBody>
          <a:bodyPr/>
          <a:lstStyle/>
          <a:p>
            <a:pPr eaLnBrk="1" hangingPunct="1"/>
            <a:r>
              <a:rPr lang="en-US"/>
              <a:t>Use Case:</a:t>
            </a:r>
            <a:br>
              <a:rPr lang="en-US"/>
            </a:br>
            <a:r>
              <a:rPr lang="en-US"/>
              <a:t>Shared Calendar</a:t>
            </a:r>
          </a:p>
        </p:txBody>
      </p:sp>
    </p:spTree>
    <p:extLst>
      <p:ext uri="{BB962C8B-B14F-4D97-AF65-F5344CB8AC3E}">
        <p14:creationId xmlns:p14="http://schemas.microsoft.com/office/powerpoint/2010/main" val="409846893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9FCBAB01-30C6-4685-B1D3-6F88024CF0D5}" type="slidenum">
              <a:rPr lang="en-GB" smtClean="0"/>
              <a:pPr/>
              <a:t>23</a:t>
            </a:fld>
            <a:endParaRPr lang="en-GB"/>
          </a:p>
        </p:txBody>
      </p:sp>
      <p:sp>
        <p:nvSpPr>
          <p:cNvPr id="9219" name="Rectangle 2"/>
          <p:cNvSpPr>
            <a:spLocks noChangeArrowheads="1"/>
          </p:cNvSpPr>
          <p:nvPr/>
        </p:nvSpPr>
        <p:spPr bwMode="auto">
          <a:xfrm>
            <a:off x="703263" y="6248400"/>
            <a:ext cx="1898650" cy="457200"/>
          </a:xfrm>
          <a:prstGeom prst="rect">
            <a:avLst/>
          </a:prstGeom>
          <a:noFill/>
          <a:ln w="12700">
            <a:noFill/>
            <a:miter lim="800000"/>
            <a:headEnd/>
            <a:tailEnd/>
          </a:ln>
        </p:spPr>
        <p:txBody>
          <a:bodyPr wrap="none" anchor="ctr"/>
          <a:lstStyle/>
          <a:p>
            <a:endParaRPr lang="en-US"/>
          </a:p>
        </p:txBody>
      </p:sp>
      <p:sp>
        <p:nvSpPr>
          <p:cNvPr id="9220" name="Rectangle 3"/>
          <p:cNvSpPr>
            <a:spLocks noChangeArrowheads="1"/>
          </p:cNvSpPr>
          <p:nvPr/>
        </p:nvSpPr>
        <p:spPr bwMode="auto">
          <a:xfrm>
            <a:off x="3165475" y="6248400"/>
            <a:ext cx="2813050" cy="457200"/>
          </a:xfrm>
          <a:prstGeom prst="rect">
            <a:avLst/>
          </a:prstGeom>
          <a:noFill/>
          <a:ln w="12700">
            <a:noFill/>
            <a:miter lim="800000"/>
            <a:headEnd/>
            <a:tailEnd/>
          </a:ln>
        </p:spPr>
        <p:txBody>
          <a:bodyPr wrap="none" anchor="ctr"/>
          <a:lstStyle/>
          <a:p>
            <a:endParaRPr lang="en-US"/>
          </a:p>
        </p:txBody>
      </p:sp>
      <p:sp>
        <p:nvSpPr>
          <p:cNvPr id="9221" name="Rectangle 4"/>
          <p:cNvSpPr>
            <a:spLocks noChangeArrowheads="1"/>
          </p:cNvSpPr>
          <p:nvPr/>
        </p:nvSpPr>
        <p:spPr bwMode="auto">
          <a:xfrm>
            <a:off x="703263" y="6248400"/>
            <a:ext cx="1898650" cy="457200"/>
          </a:xfrm>
          <a:prstGeom prst="rect">
            <a:avLst/>
          </a:prstGeom>
          <a:noFill/>
          <a:ln w="12700">
            <a:noFill/>
            <a:miter lim="800000"/>
            <a:headEnd/>
            <a:tailEnd/>
          </a:ln>
        </p:spPr>
        <p:txBody>
          <a:bodyPr wrap="none" anchor="ctr"/>
          <a:lstStyle/>
          <a:p>
            <a:endParaRPr lang="en-US"/>
          </a:p>
        </p:txBody>
      </p:sp>
      <p:sp>
        <p:nvSpPr>
          <p:cNvPr id="9222" name="Rectangle 5"/>
          <p:cNvSpPr>
            <a:spLocks noChangeArrowheads="1"/>
          </p:cNvSpPr>
          <p:nvPr/>
        </p:nvSpPr>
        <p:spPr bwMode="auto">
          <a:xfrm>
            <a:off x="3165475" y="6248400"/>
            <a:ext cx="2813050" cy="457200"/>
          </a:xfrm>
          <a:prstGeom prst="rect">
            <a:avLst/>
          </a:prstGeom>
          <a:noFill/>
          <a:ln w="12700">
            <a:noFill/>
            <a:miter lim="800000"/>
            <a:headEnd/>
            <a:tailEnd/>
          </a:ln>
        </p:spPr>
        <p:txBody>
          <a:bodyPr wrap="none" anchor="ctr"/>
          <a:lstStyle/>
          <a:p>
            <a:endParaRPr lang="en-US"/>
          </a:p>
        </p:txBody>
      </p:sp>
      <p:sp>
        <p:nvSpPr>
          <p:cNvPr id="9223" name="Rectangle 6"/>
          <p:cNvSpPr>
            <a:spLocks noGrp="1" noChangeArrowheads="1"/>
          </p:cNvSpPr>
          <p:nvPr>
            <p:ph type="title"/>
          </p:nvPr>
        </p:nvSpPr>
        <p:spPr>
          <a:xfrm>
            <a:off x="352425" y="182563"/>
            <a:ext cx="8791575" cy="1308100"/>
          </a:xfrm>
          <a:noFill/>
        </p:spPr>
        <p:txBody>
          <a:bodyPr lIns="90488" tIns="44450" rIns="90488" bIns="44450">
            <a:spAutoFit/>
          </a:bodyPr>
          <a:lstStyle/>
          <a:p>
            <a:pPr eaLnBrk="1" hangingPunct="1"/>
            <a:r>
              <a:rPr lang="en-US"/>
              <a:t>Use Case:</a:t>
            </a:r>
            <a:br>
              <a:rPr lang="en-US"/>
            </a:br>
            <a:r>
              <a:rPr lang="en-US"/>
              <a:t>Shared Calendar </a:t>
            </a:r>
            <a:r>
              <a:rPr lang="en-US" sz="2400"/>
              <a:t>(cont.)</a:t>
            </a:r>
          </a:p>
        </p:txBody>
      </p:sp>
      <p:sp>
        <p:nvSpPr>
          <p:cNvPr id="9224" name="Rectangle 7"/>
          <p:cNvSpPr>
            <a:spLocks noGrp="1" noChangeArrowheads="1"/>
          </p:cNvSpPr>
          <p:nvPr>
            <p:ph type="body" idx="1"/>
          </p:nvPr>
        </p:nvSpPr>
        <p:spPr>
          <a:xfrm>
            <a:off x="914400" y="1066800"/>
            <a:ext cx="6962775" cy="4876800"/>
          </a:xfrm>
          <a:noFill/>
        </p:spPr>
        <p:txBody>
          <a:bodyPr lIns="90488" tIns="44450" rIns="90488" bIns="44450"/>
          <a:lstStyle/>
          <a:p>
            <a:pPr eaLnBrk="1" hangingPunct="1"/>
            <a:endParaRPr lang="en-US">
              <a:solidFill>
                <a:srgbClr val="000000"/>
              </a:solidFill>
            </a:endParaRPr>
          </a:p>
          <a:p>
            <a:pPr eaLnBrk="1" hangingPunct="1"/>
            <a:endParaRPr lang="en-US"/>
          </a:p>
        </p:txBody>
      </p:sp>
      <p:sp>
        <p:nvSpPr>
          <p:cNvPr id="9225" name="Rectangle 8"/>
          <p:cNvSpPr>
            <a:spLocks noChangeArrowheads="1"/>
          </p:cNvSpPr>
          <p:nvPr/>
        </p:nvSpPr>
        <p:spPr bwMode="auto">
          <a:xfrm>
            <a:off x="152400" y="1524000"/>
            <a:ext cx="8839200" cy="4724400"/>
          </a:xfrm>
          <a:prstGeom prst="rect">
            <a:avLst/>
          </a:prstGeom>
          <a:noFill/>
          <a:ln w="12700">
            <a:noFill/>
            <a:miter lim="800000"/>
            <a:headEnd/>
            <a:tailEnd/>
          </a:ln>
        </p:spPr>
        <p:txBody>
          <a:bodyPr lIns="90488" tIns="44450" rIns="90488" bIns="44450"/>
          <a:lstStyle/>
          <a:p>
            <a:pPr algn="l" eaLnBrk="0" hangingPunct="0">
              <a:spcBef>
                <a:spcPts val="600"/>
              </a:spcBef>
              <a:buNone/>
            </a:pPr>
            <a:r>
              <a:rPr lang="en-GB" sz="2800" b="0" dirty="0"/>
              <a:t>Some alternative courses</a:t>
            </a:r>
          </a:p>
          <a:p>
            <a:pPr lvl="2" algn="l" eaLnBrk="0" hangingPunct="0">
              <a:spcBef>
                <a:spcPts val="300"/>
              </a:spcBef>
              <a:buNone/>
            </a:pPr>
            <a:r>
              <a:rPr lang="en-GB" sz="2800" b="0" dirty="0"/>
              <a:t>5.	If the list of people is invalid,</a:t>
            </a:r>
          </a:p>
          <a:p>
            <a:pPr lvl="2" algn="l" eaLnBrk="0" hangingPunct="0">
              <a:spcBef>
                <a:spcPts val="300"/>
              </a:spcBef>
              <a:buNone/>
            </a:pPr>
            <a:r>
              <a:rPr lang="en-GB" sz="2800" b="0" dirty="0"/>
              <a:t>	5.1	The system displays an error </a:t>
            </a:r>
            <a:br>
              <a:rPr lang="en-GB" sz="2800" b="0" dirty="0"/>
            </a:br>
            <a:r>
              <a:rPr lang="en-GB" sz="2800" b="0" dirty="0"/>
              <a:t>		message.</a:t>
            </a:r>
          </a:p>
          <a:p>
            <a:pPr lvl="2" algn="l" eaLnBrk="0" hangingPunct="0">
              <a:spcBef>
                <a:spcPts val="300"/>
              </a:spcBef>
              <a:buNone/>
            </a:pPr>
            <a:r>
              <a:rPr lang="en-GB" sz="2800" b="0" dirty="0"/>
              <a:t>	5.2	The system returns to step 2.</a:t>
            </a:r>
          </a:p>
          <a:p>
            <a:pPr lvl="2" algn="l" eaLnBrk="0" hangingPunct="0">
              <a:spcBef>
                <a:spcPts val="300"/>
              </a:spcBef>
              <a:buNone/>
            </a:pPr>
            <a:r>
              <a:rPr lang="en-GB" sz="2800" b="0" dirty="0">
                <a:cs typeface="Times New Roman" pitchFamily="18" charset="0"/>
              </a:rPr>
              <a:t>8.	</a:t>
            </a:r>
            <a:r>
              <a:rPr lang="en-GB" sz="2800" b="0" dirty="0"/>
              <a:t>If no potential dates are found,</a:t>
            </a:r>
          </a:p>
          <a:p>
            <a:pPr lvl="4" algn="l" eaLnBrk="0" hangingPunct="0">
              <a:spcBef>
                <a:spcPts val="300"/>
              </a:spcBef>
              <a:buNone/>
            </a:pPr>
            <a:r>
              <a:rPr lang="en-GB" sz="2800" b="0" dirty="0">
                <a:cs typeface="Times New Roman" pitchFamily="18" charset="0"/>
              </a:rPr>
              <a:t>8.1	</a:t>
            </a:r>
            <a:r>
              <a:rPr lang="en-GB" sz="2800" b="0" dirty="0"/>
              <a:t>The system displays a suitable 	message.</a:t>
            </a:r>
          </a:p>
          <a:p>
            <a:pPr algn="l" eaLnBrk="0" hangingPunct="0">
              <a:spcBef>
                <a:spcPct val="0"/>
              </a:spcBef>
              <a:buNone/>
            </a:pPr>
            <a:r>
              <a:rPr lang="en-GB" sz="2800" b="0" dirty="0">
                <a:cs typeface="Times New Roman" pitchFamily="18" charset="0"/>
              </a:rPr>
              <a:t>		8.2	The </a:t>
            </a:r>
            <a:r>
              <a:rPr lang="en-GB" sz="2800" b="0" dirty="0"/>
              <a:t>system returns to step 5.</a:t>
            </a:r>
            <a:endParaRPr lang="en-US" sz="2800" b="0" dirty="0"/>
          </a:p>
        </p:txBody>
      </p:sp>
    </p:spTree>
    <p:extLst>
      <p:ext uri="{BB962C8B-B14F-4D97-AF65-F5344CB8AC3E}">
        <p14:creationId xmlns:p14="http://schemas.microsoft.com/office/powerpoint/2010/main" val="240637582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fld id="{1512D380-474D-4B38-B52E-C811EBBA978F}" type="slidenum">
              <a:rPr lang="en-GB" smtClean="0"/>
              <a:pPr/>
              <a:t>24</a:t>
            </a:fld>
            <a:endParaRPr lang="en-GB"/>
          </a:p>
        </p:txBody>
      </p:sp>
      <p:sp>
        <p:nvSpPr>
          <p:cNvPr id="12291" name="Rectangle 2"/>
          <p:cNvSpPr>
            <a:spLocks noGrp="1" noChangeArrowheads="1"/>
          </p:cNvSpPr>
          <p:nvPr>
            <p:ph type="title"/>
          </p:nvPr>
        </p:nvSpPr>
        <p:spPr>
          <a:xfrm>
            <a:off x="685800" y="381000"/>
            <a:ext cx="7772400" cy="1143000"/>
          </a:xfrm>
        </p:spPr>
        <p:txBody>
          <a:bodyPr/>
          <a:lstStyle/>
          <a:p>
            <a:pPr eaLnBrk="1" hangingPunct="1"/>
            <a:r>
              <a:rPr lang="en-US" sz="4400"/>
              <a:t>Hierarchical Task Analysis</a:t>
            </a:r>
            <a:endParaRPr lang="en-GB" sz="4400"/>
          </a:p>
        </p:txBody>
      </p:sp>
      <p:sp>
        <p:nvSpPr>
          <p:cNvPr id="12292" name="Rectangle 3"/>
          <p:cNvSpPr>
            <a:spLocks noGrp="1" noChangeArrowheads="1"/>
          </p:cNvSpPr>
          <p:nvPr>
            <p:ph type="body" idx="1"/>
          </p:nvPr>
        </p:nvSpPr>
        <p:spPr>
          <a:xfrm>
            <a:off x="685800" y="1752600"/>
            <a:ext cx="7772400" cy="4114800"/>
          </a:xfrm>
        </p:spPr>
        <p:txBody>
          <a:bodyPr/>
          <a:lstStyle/>
          <a:p>
            <a:pPr>
              <a:lnSpc>
                <a:spcPct val="90000"/>
              </a:lnSpc>
              <a:spcBef>
                <a:spcPts val="600"/>
              </a:spcBef>
            </a:pPr>
            <a:r>
              <a:rPr lang="en-GB" sz="2800"/>
              <a:t>Involves breaking a task down into subtasks, then sub-sub-tasks and so on. </a:t>
            </a:r>
          </a:p>
          <a:p>
            <a:pPr>
              <a:lnSpc>
                <a:spcPct val="90000"/>
              </a:lnSpc>
              <a:spcBef>
                <a:spcPts val="600"/>
              </a:spcBef>
            </a:pPr>
            <a:r>
              <a:rPr lang="en-GB" sz="2800"/>
              <a:t>Each grouping  specifies a plan for how a task might be performed in practice to achieve goal</a:t>
            </a:r>
            <a:endParaRPr lang="en-GB" sz="900"/>
          </a:p>
          <a:p>
            <a:pPr>
              <a:lnSpc>
                <a:spcPct val="90000"/>
              </a:lnSpc>
              <a:spcBef>
                <a:spcPts val="600"/>
              </a:spcBef>
            </a:pPr>
            <a:r>
              <a:rPr lang="en-GB" sz="2800"/>
              <a:t>Starting point: User goal</a:t>
            </a:r>
            <a:endParaRPr lang="en-GB" sz="900"/>
          </a:p>
          <a:p>
            <a:pPr lvl="1">
              <a:lnSpc>
                <a:spcPct val="90000"/>
              </a:lnSpc>
              <a:spcBef>
                <a:spcPts val="600"/>
              </a:spcBef>
            </a:pPr>
            <a:r>
              <a:rPr lang="en-GB" sz="2400"/>
              <a:t>Identify main tasks to achieve that goal</a:t>
            </a:r>
          </a:p>
          <a:p>
            <a:pPr lvl="1">
              <a:lnSpc>
                <a:spcPct val="90000"/>
              </a:lnSpc>
              <a:spcBef>
                <a:spcPts val="600"/>
              </a:spcBef>
            </a:pPr>
            <a:r>
              <a:rPr lang="en-GB" sz="2400"/>
              <a:t>Subdivide as appropriate</a:t>
            </a:r>
            <a:endParaRPr lang="en-GB"/>
          </a:p>
        </p:txBody>
      </p:sp>
    </p:spTree>
    <p:extLst>
      <p:ext uri="{BB962C8B-B14F-4D97-AF65-F5344CB8AC3E}">
        <p14:creationId xmlns:p14="http://schemas.microsoft.com/office/powerpoint/2010/main" val="130096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fld id="{26E59C11-27D4-4D7F-B18F-00CC0058FE33}" type="slidenum">
              <a:rPr lang="en-GB" smtClean="0"/>
              <a:pPr/>
              <a:t>25</a:t>
            </a:fld>
            <a:endParaRPr lang="en-GB"/>
          </a:p>
        </p:txBody>
      </p:sp>
      <p:sp>
        <p:nvSpPr>
          <p:cNvPr id="13315" name="Line 2"/>
          <p:cNvSpPr>
            <a:spLocks noChangeShapeType="1"/>
          </p:cNvSpPr>
          <p:nvPr/>
        </p:nvSpPr>
        <p:spPr bwMode="auto">
          <a:xfrm>
            <a:off x="4079875" y="2590800"/>
            <a:ext cx="0" cy="685800"/>
          </a:xfrm>
          <a:prstGeom prst="line">
            <a:avLst/>
          </a:prstGeom>
          <a:noFill/>
          <a:ln w="12700">
            <a:solidFill>
              <a:schemeClr val="tx1"/>
            </a:solidFill>
            <a:round/>
            <a:headEnd/>
            <a:tailEnd/>
          </a:ln>
        </p:spPr>
        <p:txBody>
          <a:bodyPr wrap="none" anchor="ctr"/>
          <a:lstStyle/>
          <a:p>
            <a:pPr>
              <a:buNone/>
            </a:pPr>
            <a:endParaRPr lang="en-US"/>
          </a:p>
        </p:txBody>
      </p:sp>
      <p:sp>
        <p:nvSpPr>
          <p:cNvPr id="13316" name="Rectangle 3"/>
          <p:cNvSpPr>
            <a:spLocks noChangeArrowheads="1"/>
          </p:cNvSpPr>
          <p:nvPr/>
        </p:nvSpPr>
        <p:spPr bwMode="auto">
          <a:xfrm>
            <a:off x="703263" y="6248400"/>
            <a:ext cx="1898650" cy="457200"/>
          </a:xfrm>
          <a:prstGeom prst="rect">
            <a:avLst/>
          </a:prstGeom>
          <a:noFill/>
          <a:ln w="12700">
            <a:noFill/>
            <a:miter lim="800000"/>
            <a:headEnd/>
            <a:tailEnd/>
          </a:ln>
        </p:spPr>
        <p:txBody>
          <a:bodyPr wrap="none" anchor="ctr"/>
          <a:lstStyle/>
          <a:p>
            <a:pPr>
              <a:buNone/>
            </a:pPr>
            <a:endParaRPr lang="en-US"/>
          </a:p>
        </p:txBody>
      </p:sp>
      <p:sp>
        <p:nvSpPr>
          <p:cNvPr id="13317" name="Rectangle 4"/>
          <p:cNvSpPr>
            <a:spLocks noChangeArrowheads="1"/>
          </p:cNvSpPr>
          <p:nvPr/>
        </p:nvSpPr>
        <p:spPr bwMode="auto">
          <a:xfrm>
            <a:off x="3165475" y="6248400"/>
            <a:ext cx="2813050" cy="457200"/>
          </a:xfrm>
          <a:prstGeom prst="rect">
            <a:avLst/>
          </a:prstGeom>
          <a:noFill/>
          <a:ln w="12700">
            <a:noFill/>
            <a:miter lim="800000"/>
            <a:headEnd/>
            <a:tailEnd/>
          </a:ln>
        </p:spPr>
        <p:txBody>
          <a:bodyPr wrap="none" anchor="ctr"/>
          <a:lstStyle/>
          <a:p>
            <a:pPr>
              <a:buNone/>
            </a:pPr>
            <a:endParaRPr lang="en-US"/>
          </a:p>
        </p:txBody>
      </p:sp>
      <p:sp>
        <p:nvSpPr>
          <p:cNvPr id="13318" name="Rectangle 5"/>
          <p:cNvSpPr>
            <a:spLocks noChangeArrowheads="1"/>
          </p:cNvSpPr>
          <p:nvPr/>
        </p:nvSpPr>
        <p:spPr bwMode="auto">
          <a:xfrm>
            <a:off x="703263" y="6248400"/>
            <a:ext cx="1898650" cy="457200"/>
          </a:xfrm>
          <a:prstGeom prst="rect">
            <a:avLst/>
          </a:prstGeom>
          <a:noFill/>
          <a:ln w="12700">
            <a:noFill/>
            <a:miter lim="800000"/>
            <a:headEnd/>
            <a:tailEnd/>
          </a:ln>
        </p:spPr>
        <p:txBody>
          <a:bodyPr wrap="none" anchor="ctr"/>
          <a:lstStyle/>
          <a:p>
            <a:pPr>
              <a:buNone/>
            </a:pPr>
            <a:endParaRPr lang="en-US"/>
          </a:p>
        </p:txBody>
      </p:sp>
      <p:sp>
        <p:nvSpPr>
          <p:cNvPr id="13319" name="Rectangle 6"/>
          <p:cNvSpPr>
            <a:spLocks noGrp="1" noChangeArrowheads="1"/>
          </p:cNvSpPr>
          <p:nvPr>
            <p:ph type="title"/>
          </p:nvPr>
        </p:nvSpPr>
        <p:spPr>
          <a:xfrm>
            <a:off x="773113" y="168275"/>
            <a:ext cx="7623175" cy="1308100"/>
          </a:xfrm>
          <a:noFill/>
        </p:spPr>
        <p:txBody>
          <a:bodyPr lIns="90488" tIns="44450" rIns="90488" bIns="44450">
            <a:spAutoFit/>
          </a:bodyPr>
          <a:lstStyle/>
          <a:p>
            <a:pPr eaLnBrk="1" hangingPunct="1"/>
            <a:r>
              <a:rPr lang="en-US"/>
              <a:t>Hierarchical Task Analysis:</a:t>
            </a:r>
            <a:br>
              <a:rPr lang="en-US"/>
            </a:br>
            <a:r>
              <a:rPr lang="en-US"/>
              <a:t>Example</a:t>
            </a:r>
          </a:p>
        </p:txBody>
      </p:sp>
      <p:sp>
        <p:nvSpPr>
          <p:cNvPr id="13320" name="Rectangle 7"/>
          <p:cNvSpPr>
            <a:spLocks noGrp="1" noChangeArrowheads="1"/>
          </p:cNvSpPr>
          <p:nvPr>
            <p:ph type="body" idx="1"/>
          </p:nvPr>
        </p:nvSpPr>
        <p:spPr>
          <a:xfrm>
            <a:off x="914400" y="1600200"/>
            <a:ext cx="6962775" cy="4876800"/>
          </a:xfrm>
          <a:noFill/>
        </p:spPr>
        <p:txBody>
          <a:bodyPr lIns="90488" tIns="44450" rIns="90488" bIns="44450"/>
          <a:lstStyle/>
          <a:p>
            <a:pPr marL="0" indent="0" eaLnBrk="1" hangingPunct="1">
              <a:buNone/>
            </a:pPr>
            <a:endParaRPr lang="en-US" dirty="0">
              <a:solidFill>
                <a:srgbClr val="000000"/>
              </a:solidFill>
            </a:endParaRPr>
          </a:p>
          <a:p>
            <a:pPr marL="0" indent="0" eaLnBrk="1" hangingPunct="1">
              <a:buNone/>
            </a:pPr>
            <a:endParaRPr lang="en-US" dirty="0"/>
          </a:p>
        </p:txBody>
      </p:sp>
      <p:sp>
        <p:nvSpPr>
          <p:cNvPr id="13321" name="Rectangle 8"/>
          <p:cNvSpPr>
            <a:spLocks noChangeArrowheads="1"/>
          </p:cNvSpPr>
          <p:nvPr/>
        </p:nvSpPr>
        <p:spPr bwMode="auto">
          <a:xfrm>
            <a:off x="3446463" y="1752600"/>
            <a:ext cx="1477962" cy="838200"/>
          </a:xfrm>
          <a:prstGeom prst="rect">
            <a:avLst/>
          </a:prstGeom>
          <a:noFill/>
          <a:ln w="12700">
            <a:solidFill>
              <a:schemeClr val="tx1"/>
            </a:solidFill>
            <a:miter lim="800000"/>
            <a:headEnd/>
            <a:tailEnd/>
          </a:ln>
        </p:spPr>
        <p:txBody>
          <a:bodyPr wrap="none" anchor="ctr"/>
          <a:lstStyle/>
          <a:p>
            <a:pPr>
              <a:buNone/>
            </a:pPr>
            <a:endParaRPr lang="en-US"/>
          </a:p>
        </p:txBody>
      </p:sp>
      <p:sp>
        <p:nvSpPr>
          <p:cNvPr id="13322" name="Rectangle 9"/>
          <p:cNvSpPr>
            <a:spLocks noChangeArrowheads="1"/>
          </p:cNvSpPr>
          <p:nvPr/>
        </p:nvSpPr>
        <p:spPr bwMode="auto">
          <a:xfrm>
            <a:off x="3516313" y="1752600"/>
            <a:ext cx="1336675" cy="825500"/>
          </a:xfrm>
          <a:prstGeom prst="rect">
            <a:avLst/>
          </a:prstGeom>
          <a:noFill/>
          <a:ln w="12700">
            <a:noFill/>
            <a:miter lim="800000"/>
            <a:headEnd/>
            <a:tailEnd/>
          </a:ln>
        </p:spPr>
        <p:txBody>
          <a:bodyPr>
            <a:spAutoFit/>
          </a:bodyPr>
          <a:lstStyle/>
          <a:p>
            <a:pPr algn="l" eaLnBrk="0" hangingPunct="0">
              <a:spcBef>
                <a:spcPct val="0"/>
              </a:spcBef>
              <a:buNone/>
            </a:pPr>
            <a:r>
              <a:rPr lang="en-GB" sz="1600" b="0">
                <a:latin typeface="Arial" charset="0"/>
              </a:rPr>
              <a:t>Borrow a book from the library	</a:t>
            </a:r>
          </a:p>
        </p:txBody>
      </p:sp>
      <p:sp>
        <p:nvSpPr>
          <p:cNvPr id="13323" name="Rectangle 10"/>
          <p:cNvSpPr>
            <a:spLocks noChangeArrowheads="1"/>
          </p:cNvSpPr>
          <p:nvPr/>
        </p:nvSpPr>
        <p:spPr bwMode="auto">
          <a:xfrm>
            <a:off x="1266825" y="3581400"/>
            <a:ext cx="1123950" cy="762000"/>
          </a:xfrm>
          <a:prstGeom prst="rect">
            <a:avLst/>
          </a:prstGeom>
          <a:noFill/>
          <a:ln w="12700">
            <a:solidFill>
              <a:schemeClr val="tx1"/>
            </a:solidFill>
            <a:miter lim="800000"/>
            <a:headEnd/>
            <a:tailEnd/>
          </a:ln>
        </p:spPr>
        <p:txBody>
          <a:bodyPr wrap="none" anchor="ctr"/>
          <a:lstStyle/>
          <a:p>
            <a:pPr>
              <a:buNone/>
            </a:pPr>
            <a:endParaRPr lang="en-US"/>
          </a:p>
        </p:txBody>
      </p:sp>
      <p:sp>
        <p:nvSpPr>
          <p:cNvPr id="13324" name="Rectangle 11"/>
          <p:cNvSpPr>
            <a:spLocks noChangeArrowheads="1"/>
          </p:cNvSpPr>
          <p:nvPr/>
        </p:nvSpPr>
        <p:spPr bwMode="auto">
          <a:xfrm>
            <a:off x="1336675" y="3657600"/>
            <a:ext cx="1001713" cy="581025"/>
          </a:xfrm>
          <a:prstGeom prst="rect">
            <a:avLst/>
          </a:prstGeom>
          <a:noFill/>
          <a:ln w="12700">
            <a:noFill/>
            <a:miter lim="800000"/>
            <a:headEnd/>
            <a:tailEnd/>
          </a:ln>
        </p:spPr>
        <p:txBody>
          <a:bodyPr>
            <a:spAutoFit/>
          </a:bodyPr>
          <a:lstStyle/>
          <a:p>
            <a:pPr algn="l" eaLnBrk="0" hangingPunct="0">
              <a:spcBef>
                <a:spcPct val="0"/>
              </a:spcBef>
              <a:buNone/>
            </a:pPr>
            <a:r>
              <a:rPr lang="en-GB" sz="1600" b="0">
                <a:latin typeface="Arial" charset="0"/>
              </a:rPr>
              <a:t>go to the library</a:t>
            </a:r>
          </a:p>
        </p:txBody>
      </p:sp>
      <p:sp>
        <p:nvSpPr>
          <p:cNvPr id="13325" name="Rectangle 12"/>
          <p:cNvSpPr>
            <a:spLocks noChangeArrowheads="1"/>
          </p:cNvSpPr>
          <p:nvPr/>
        </p:nvSpPr>
        <p:spPr bwMode="auto">
          <a:xfrm>
            <a:off x="2813050" y="3581400"/>
            <a:ext cx="1125538" cy="762000"/>
          </a:xfrm>
          <a:prstGeom prst="rect">
            <a:avLst/>
          </a:prstGeom>
          <a:noFill/>
          <a:ln w="12700">
            <a:solidFill>
              <a:schemeClr val="tx1"/>
            </a:solidFill>
            <a:miter lim="800000"/>
            <a:headEnd/>
            <a:tailEnd/>
          </a:ln>
        </p:spPr>
        <p:txBody>
          <a:bodyPr wrap="none" anchor="ctr"/>
          <a:lstStyle/>
          <a:p>
            <a:pPr>
              <a:buNone/>
            </a:pPr>
            <a:endParaRPr lang="en-US"/>
          </a:p>
        </p:txBody>
      </p:sp>
      <p:sp>
        <p:nvSpPr>
          <p:cNvPr id="13326" name="Rectangle 13"/>
          <p:cNvSpPr>
            <a:spLocks noChangeArrowheads="1"/>
          </p:cNvSpPr>
          <p:nvPr/>
        </p:nvSpPr>
        <p:spPr bwMode="auto">
          <a:xfrm>
            <a:off x="2813050" y="3657600"/>
            <a:ext cx="1354138" cy="581025"/>
          </a:xfrm>
          <a:prstGeom prst="rect">
            <a:avLst/>
          </a:prstGeom>
          <a:noFill/>
          <a:ln w="12700">
            <a:noFill/>
            <a:miter lim="800000"/>
            <a:headEnd/>
            <a:tailEnd/>
          </a:ln>
        </p:spPr>
        <p:txBody>
          <a:bodyPr>
            <a:spAutoFit/>
          </a:bodyPr>
          <a:lstStyle/>
          <a:p>
            <a:pPr algn="l" eaLnBrk="0" hangingPunct="0">
              <a:spcBef>
                <a:spcPct val="0"/>
              </a:spcBef>
              <a:buNone/>
            </a:pPr>
            <a:r>
              <a:rPr lang="en-GB" sz="1600" b="0">
                <a:latin typeface="Arial" charset="0"/>
              </a:rPr>
              <a:t>find required book</a:t>
            </a:r>
          </a:p>
        </p:txBody>
      </p:sp>
      <p:sp>
        <p:nvSpPr>
          <p:cNvPr id="13327" name="Rectangle 14"/>
          <p:cNvSpPr>
            <a:spLocks noChangeArrowheads="1"/>
          </p:cNvSpPr>
          <p:nvPr/>
        </p:nvSpPr>
        <p:spPr bwMode="auto">
          <a:xfrm>
            <a:off x="4502150" y="3581400"/>
            <a:ext cx="1125538" cy="762000"/>
          </a:xfrm>
          <a:prstGeom prst="rect">
            <a:avLst/>
          </a:prstGeom>
          <a:noFill/>
          <a:ln w="12700">
            <a:solidFill>
              <a:schemeClr val="tx1"/>
            </a:solidFill>
            <a:miter lim="800000"/>
            <a:headEnd/>
            <a:tailEnd/>
          </a:ln>
        </p:spPr>
        <p:txBody>
          <a:bodyPr wrap="none" anchor="ctr"/>
          <a:lstStyle/>
          <a:p>
            <a:pPr>
              <a:buNone/>
            </a:pPr>
            <a:endParaRPr lang="en-US"/>
          </a:p>
        </p:txBody>
      </p:sp>
      <p:sp>
        <p:nvSpPr>
          <p:cNvPr id="13328" name="Rectangle 15"/>
          <p:cNvSpPr>
            <a:spLocks noChangeArrowheads="1"/>
          </p:cNvSpPr>
          <p:nvPr/>
        </p:nvSpPr>
        <p:spPr bwMode="auto">
          <a:xfrm>
            <a:off x="4419600" y="3581400"/>
            <a:ext cx="1284287" cy="830997"/>
          </a:xfrm>
          <a:prstGeom prst="rect">
            <a:avLst/>
          </a:prstGeom>
          <a:noFill/>
          <a:ln w="12700">
            <a:noFill/>
            <a:miter lim="800000"/>
            <a:headEnd/>
            <a:tailEnd/>
          </a:ln>
        </p:spPr>
        <p:txBody>
          <a:bodyPr>
            <a:spAutoFit/>
          </a:bodyPr>
          <a:lstStyle/>
          <a:p>
            <a:pPr algn="l" eaLnBrk="0" hangingPunct="0">
              <a:spcBef>
                <a:spcPct val="0"/>
              </a:spcBef>
              <a:buNone/>
            </a:pPr>
            <a:r>
              <a:rPr lang="en-GB" sz="1600" b="0" dirty="0">
                <a:latin typeface="Arial" charset="0"/>
              </a:rPr>
              <a:t>retrieve book from shelf</a:t>
            </a:r>
          </a:p>
        </p:txBody>
      </p:sp>
      <p:sp>
        <p:nvSpPr>
          <p:cNvPr id="13329" name="Rectangle 16"/>
          <p:cNvSpPr>
            <a:spLocks noChangeArrowheads="1"/>
          </p:cNvSpPr>
          <p:nvPr/>
        </p:nvSpPr>
        <p:spPr bwMode="auto">
          <a:xfrm>
            <a:off x="6119813" y="3581400"/>
            <a:ext cx="1125537" cy="762000"/>
          </a:xfrm>
          <a:prstGeom prst="rect">
            <a:avLst/>
          </a:prstGeom>
          <a:noFill/>
          <a:ln w="12700">
            <a:solidFill>
              <a:schemeClr val="tx1"/>
            </a:solidFill>
            <a:miter lim="800000"/>
            <a:headEnd/>
            <a:tailEnd/>
          </a:ln>
        </p:spPr>
        <p:txBody>
          <a:bodyPr wrap="none" anchor="ctr"/>
          <a:lstStyle/>
          <a:p>
            <a:pPr>
              <a:buNone/>
            </a:pPr>
            <a:endParaRPr lang="en-US"/>
          </a:p>
        </p:txBody>
      </p:sp>
      <p:sp>
        <p:nvSpPr>
          <p:cNvPr id="13330" name="Rectangle 17"/>
          <p:cNvSpPr>
            <a:spLocks noChangeArrowheads="1"/>
          </p:cNvSpPr>
          <p:nvPr/>
        </p:nvSpPr>
        <p:spPr bwMode="auto">
          <a:xfrm>
            <a:off x="6119813" y="3657600"/>
            <a:ext cx="1212850" cy="581025"/>
          </a:xfrm>
          <a:prstGeom prst="rect">
            <a:avLst/>
          </a:prstGeom>
          <a:noFill/>
          <a:ln w="12700">
            <a:noFill/>
            <a:miter lim="800000"/>
            <a:headEnd/>
            <a:tailEnd/>
          </a:ln>
        </p:spPr>
        <p:txBody>
          <a:bodyPr>
            <a:spAutoFit/>
          </a:bodyPr>
          <a:lstStyle/>
          <a:p>
            <a:pPr algn="l" eaLnBrk="0" hangingPunct="0">
              <a:spcBef>
                <a:spcPct val="0"/>
              </a:spcBef>
              <a:buNone/>
            </a:pPr>
            <a:r>
              <a:rPr lang="en-GB" sz="1600" b="0">
                <a:latin typeface="Arial" charset="0"/>
              </a:rPr>
              <a:t>take book to counter</a:t>
            </a:r>
          </a:p>
        </p:txBody>
      </p:sp>
      <p:sp>
        <p:nvSpPr>
          <p:cNvPr id="13331" name="Text Box 18"/>
          <p:cNvSpPr txBox="1">
            <a:spLocks noChangeArrowheads="1"/>
          </p:cNvSpPr>
          <p:nvPr/>
        </p:nvSpPr>
        <p:spPr bwMode="auto">
          <a:xfrm>
            <a:off x="5345113" y="4038600"/>
            <a:ext cx="356188" cy="461665"/>
          </a:xfrm>
          <a:prstGeom prst="rect">
            <a:avLst/>
          </a:prstGeom>
          <a:noFill/>
          <a:ln w="12700">
            <a:noFill/>
            <a:miter lim="800000"/>
            <a:headEnd/>
            <a:tailEnd/>
          </a:ln>
        </p:spPr>
        <p:txBody>
          <a:bodyPr wrap="none">
            <a:spAutoFit/>
          </a:bodyPr>
          <a:lstStyle/>
          <a:p>
            <a:pPr eaLnBrk="0" hangingPunct="0">
              <a:spcBef>
                <a:spcPct val="0"/>
              </a:spcBef>
              <a:buNone/>
            </a:pPr>
            <a:r>
              <a:rPr lang="en-GB" b="0" dirty="0">
                <a:latin typeface="Arial" charset="0"/>
              </a:rPr>
              <a:t>3</a:t>
            </a:r>
          </a:p>
        </p:txBody>
      </p:sp>
      <p:sp>
        <p:nvSpPr>
          <p:cNvPr id="13332" name="Text Box 19"/>
          <p:cNvSpPr txBox="1">
            <a:spLocks noChangeArrowheads="1"/>
          </p:cNvSpPr>
          <p:nvPr/>
        </p:nvSpPr>
        <p:spPr bwMode="auto">
          <a:xfrm>
            <a:off x="3657600" y="4038600"/>
            <a:ext cx="356188" cy="461665"/>
          </a:xfrm>
          <a:prstGeom prst="rect">
            <a:avLst/>
          </a:prstGeom>
          <a:noFill/>
          <a:ln w="12700">
            <a:noFill/>
            <a:miter lim="800000"/>
            <a:headEnd/>
            <a:tailEnd/>
          </a:ln>
        </p:spPr>
        <p:txBody>
          <a:bodyPr wrap="none">
            <a:spAutoFit/>
          </a:bodyPr>
          <a:lstStyle/>
          <a:p>
            <a:pPr eaLnBrk="0" hangingPunct="0">
              <a:spcBef>
                <a:spcPct val="0"/>
              </a:spcBef>
              <a:buNone/>
            </a:pPr>
            <a:r>
              <a:rPr lang="en-GB" b="0" dirty="0">
                <a:latin typeface="Arial" charset="0"/>
              </a:rPr>
              <a:t>2</a:t>
            </a:r>
          </a:p>
        </p:txBody>
      </p:sp>
      <p:sp>
        <p:nvSpPr>
          <p:cNvPr id="13333" name="Text Box 20"/>
          <p:cNvSpPr txBox="1">
            <a:spLocks noChangeArrowheads="1"/>
          </p:cNvSpPr>
          <p:nvPr/>
        </p:nvSpPr>
        <p:spPr bwMode="auto">
          <a:xfrm>
            <a:off x="2109788" y="4038600"/>
            <a:ext cx="356188" cy="461665"/>
          </a:xfrm>
          <a:prstGeom prst="rect">
            <a:avLst/>
          </a:prstGeom>
          <a:noFill/>
          <a:ln w="12700">
            <a:noFill/>
            <a:miter lim="800000"/>
            <a:headEnd/>
            <a:tailEnd/>
          </a:ln>
        </p:spPr>
        <p:txBody>
          <a:bodyPr wrap="none">
            <a:spAutoFit/>
          </a:bodyPr>
          <a:lstStyle/>
          <a:p>
            <a:pPr eaLnBrk="0" hangingPunct="0">
              <a:spcBef>
                <a:spcPct val="0"/>
              </a:spcBef>
              <a:buNone/>
            </a:pPr>
            <a:r>
              <a:rPr lang="en-GB" b="0" dirty="0">
                <a:latin typeface="Arial" charset="0"/>
              </a:rPr>
              <a:t>1</a:t>
            </a:r>
          </a:p>
        </p:txBody>
      </p:sp>
      <p:sp>
        <p:nvSpPr>
          <p:cNvPr id="13334" name="Text Box 21"/>
          <p:cNvSpPr txBox="1">
            <a:spLocks noChangeArrowheads="1"/>
          </p:cNvSpPr>
          <p:nvPr/>
        </p:nvSpPr>
        <p:spPr bwMode="auto">
          <a:xfrm>
            <a:off x="6962775" y="4038600"/>
            <a:ext cx="356188" cy="461665"/>
          </a:xfrm>
          <a:prstGeom prst="rect">
            <a:avLst/>
          </a:prstGeom>
          <a:noFill/>
          <a:ln w="12700">
            <a:noFill/>
            <a:miter lim="800000"/>
            <a:headEnd/>
            <a:tailEnd/>
          </a:ln>
        </p:spPr>
        <p:txBody>
          <a:bodyPr wrap="none">
            <a:spAutoFit/>
          </a:bodyPr>
          <a:lstStyle/>
          <a:p>
            <a:pPr algn="l" eaLnBrk="0" hangingPunct="0">
              <a:spcBef>
                <a:spcPct val="0"/>
              </a:spcBef>
              <a:buNone/>
            </a:pPr>
            <a:r>
              <a:rPr lang="en-GB" b="0">
                <a:latin typeface="Arial" charset="0"/>
              </a:rPr>
              <a:t>4</a:t>
            </a:r>
          </a:p>
        </p:txBody>
      </p:sp>
      <p:sp>
        <p:nvSpPr>
          <p:cNvPr id="13335" name="Text Box 22"/>
          <p:cNvSpPr txBox="1">
            <a:spLocks noChangeArrowheads="1"/>
          </p:cNvSpPr>
          <p:nvPr/>
        </p:nvSpPr>
        <p:spPr bwMode="auto">
          <a:xfrm>
            <a:off x="4641850" y="2286000"/>
            <a:ext cx="356188" cy="461665"/>
          </a:xfrm>
          <a:prstGeom prst="rect">
            <a:avLst/>
          </a:prstGeom>
          <a:noFill/>
          <a:ln w="12700">
            <a:noFill/>
            <a:miter lim="800000"/>
            <a:headEnd/>
            <a:tailEnd/>
          </a:ln>
        </p:spPr>
        <p:txBody>
          <a:bodyPr wrap="none">
            <a:spAutoFit/>
          </a:bodyPr>
          <a:lstStyle/>
          <a:p>
            <a:pPr eaLnBrk="0" hangingPunct="0">
              <a:spcBef>
                <a:spcPct val="0"/>
              </a:spcBef>
              <a:buNone/>
            </a:pPr>
            <a:r>
              <a:rPr lang="en-GB" b="0" dirty="0">
                <a:latin typeface="Arial" charset="0"/>
              </a:rPr>
              <a:t>0</a:t>
            </a:r>
          </a:p>
        </p:txBody>
      </p:sp>
      <p:sp>
        <p:nvSpPr>
          <p:cNvPr id="13336" name="Line 23"/>
          <p:cNvSpPr>
            <a:spLocks noChangeShapeType="1"/>
          </p:cNvSpPr>
          <p:nvPr/>
        </p:nvSpPr>
        <p:spPr bwMode="auto">
          <a:xfrm>
            <a:off x="1758950" y="3276600"/>
            <a:ext cx="4852988" cy="0"/>
          </a:xfrm>
          <a:prstGeom prst="line">
            <a:avLst/>
          </a:prstGeom>
          <a:noFill/>
          <a:ln w="12700">
            <a:solidFill>
              <a:schemeClr val="tx1"/>
            </a:solidFill>
            <a:round/>
            <a:headEnd/>
            <a:tailEnd/>
          </a:ln>
        </p:spPr>
        <p:txBody>
          <a:bodyPr wrap="none" anchor="ctr"/>
          <a:lstStyle/>
          <a:p>
            <a:pPr>
              <a:buNone/>
            </a:pPr>
            <a:endParaRPr lang="en-US"/>
          </a:p>
        </p:txBody>
      </p:sp>
      <p:sp>
        <p:nvSpPr>
          <p:cNvPr id="13337" name="Line 24"/>
          <p:cNvSpPr>
            <a:spLocks noChangeShapeType="1"/>
          </p:cNvSpPr>
          <p:nvPr/>
        </p:nvSpPr>
        <p:spPr bwMode="auto">
          <a:xfrm>
            <a:off x="6611938" y="3276600"/>
            <a:ext cx="0" cy="304800"/>
          </a:xfrm>
          <a:prstGeom prst="line">
            <a:avLst/>
          </a:prstGeom>
          <a:noFill/>
          <a:ln w="12700">
            <a:solidFill>
              <a:schemeClr val="tx1"/>
            </a:solidFill>
            <a:round/>
            <a:headEnd/>
            <a:tailEnd/>
          </a:ln>
        </p:spPr>
        <p:txBody>
          <a:bodyPr wrap="none" anchor="ctr"/>
          <a:lstStyle/>
          <a:p>
            <a:pPr>
              <a:buNone/>
            </a:pPr>
            <a:endParaRPr lang="en-US"/>
          </a:p>
        </p:txBody>
      </p:sp>
      <p:sp>
        <p:nvSpPr>
          <p:cNvPr id="13338" name="Line 25"/>
          <p:cNvSpPr>
            <a:spLocks noChangeShapeType="1"/>
          </p:cNvSpPr>
          <p:nvPr/>
        </p:nvSpPr>
        <p:spPr bwMode="auto">
          <a:xfrm>
            <a:off x="4994275" y="3276600"/>
            <a:ext cx="0" cy="304800"/>
          </a:xfrm>
          <a:prstGeom prst="line">
            <a:avLst/>
          </a:prstGeom>
          <a:noFill/>
          <a:ln w="12700">
            <a:solidFill>
              <a:schemeClr val="tx1"/>
            </a:solidFill>
            <a:round/>
            <a:headEnd/>
            <a:tailEnd/>
          </a:ln>
        </p:spPr>
        <p:txBody>
          <a:bodyPr wrap="none" anchor="ctr"/>
          <a:lstStyle/>
          <a:p>
            <a:pPr>
              <a:buNone/>
            </a:pPr>
            <a:endParaRPr lang="en-US"/>
          </a:p>
        </p:txBody>
      </p:sp>
      <p:sp>
        <p:nvSpPr>
          <p:cNvPr id="13339" name="Line 26"/>
          <p:cNvSpPr>
            <a:spLocks noChangeShapeType="1"/>
          </p:cNvSpPr>
          <p:nvPr/>
        </p:nvSpPr>
        <p:spPr bwMode="auto">
          <a:xfrm>
            <a:off x="3376613" y="3276600"/>
            <a:ext cx="0" cy="304800"/>
          </a:xfrm>
          <a:prstGeom prst="line">
            <a:avLst/>
          </a:prstGeom>
          <a:noFill/>
          <a:ln w="12700">
            <a:solidFill>
              <a:schemeClr val="tx1"/>
            </a:solidFill>
            <a:round/>
            <a:headEnd/>
            <a:tailEnd/>
          </a:ln>
        </p:spPr>
        <p:txBody>
          <a:bodyPr wrap="none" anchor="ctr"/>
          <a:lstStyle/>
          <a:p>
            <a:pPr>
              <a:buNone/>
            </a:pPr>
            <a:endParaRPr lang="en-US"/>
          </a:p>
        </p:txBody>
      </p:sp>
      <p:sp>
        <p:nvSpPr>
          <p:cNvPr id="13340" name="Line 27"/>
          <p:cNvSpPr>
            <a:spLocks noChangeShapeType="1"/>
          </p:cNvSpPr>
          <p:nvPr/>
        </p:nvSpPr>
        <p:spPr bwMode="auto">
          <a:xfrm>
            <a:off x="1758950" y="3276600"/>
            <a:ext cx="0" cy="304800"/>
          </a:xfrm>
          <a:prstGeom prst="line">
            <a:avLst/>
          </a:prstGeom>
          <a:noFill/>
          <a:ln w="12700">
            <a:solidFill>
              <a:schemeClr val="tx1"/>
            </a:solidFill>
            <a:round/>
            <a:headEnd/>
            <a:tailEnd/>
          </a:ln>
        </p:spPr>
        <p:txBody>
          <a:bodyPr wrap="none" anchor="ctr"/>
          <a:lstStyle/>
          <a:p>
            <a:pPr>
              <a:buNone/>
            </a:pPr>
            <a:endParaRPr lang="en-US"/>
          </a:p>
        </p:txBody>
      </p:sp>
      <p:sp>
        <p:nvSpPr>
          <p:cNvPr id="13341" name="Rectangle 28"/>
          <p:cNvSpPr>
            <a:spLocks noChangeArrowheads="1"/>
          </p:cNvSpPr>
          <p:nvPr/>
        </p:nvSpPr>
        <p:spPr bwMode="auto">
          <a:xfrm>
            <a:off x="1195388" y="5410200"/>
            <a:ext cx="1125537" cy="762000"/>
          </a:xfrm>
          <a:prstGeom prst="rect">
            <a:avLst/>
          </a:prstGeom>
          <a:noFill/>
          <a:ln w="12700">
            <a:solidFill>
              <a:schemeClr val="tx1"/>
            </a:solidFill>
            <a:miter lim="800000"/>
            <a:headEnd/>
            <a:tailEnd/>
          </a:ln>
        </p:spPr>
        <p:txBody>
          <a:bodyPr wrap="none" anchor="ctr"/>
          <a:lstStyle/>
          <a:p>
            <a:pPr>
              <a:buNone/>
            </a:pPr>
            <a:endParaRPr lang="en-US"/>
          </a:p>
        </p:txBody>
      </p:sp>
      <p:sp>
        <p:nvSpPr>
          <p:cNvPr id="13342" name="Rectangle 29"/>
          <p:cNvSpPr>
            <a:spLocks noChangeArrowheads="1"/>
          </p:cNvSpPr>
          <p:nvPr/>
        </p:nvSpPr>
        <p:spPr bwMode="auto">
          <a:xfrm>
            <a:off x="2673350" y="5410200"/>
            <a:ext cx="1125538" cy="762000"/>
          </a:xfrm>
          <a:prstGeom prst="rect">
            <a:avLst/>
          </a:prstGeom>
          <a:noFill/>
          <a:ln w="12700">
            <a:solidFill>
              <a:schemeClr val="tx1"/>
            </a:solidFill>
            <a:miter lim="800000"/>
            <a:headEnd/>
            <a:tailEnd/>
          </a:ln>
        </p:spPr>
        <p:txBody>
          <a:bodyPr wrap="none" anchor="ctr"/>
          <a:lstStyle/>
          <a:p>
            <a:pPr>
              <a:buNone/>
            </a:pPr>
            <a:endParaRPr lang="en-US"/>
          </a:p>
        </p:txBody>
      </p:sp>
      <p:sp>
        <p:nvSpPr>
          <p:cNvPr id="13343" name="Rectangle 30"/>
          <p:cNvSpPr>
            <a:spLocks noChangeArrowheads="1"/>
          </p:cNvSpPr>
          <p:nvPr/>
        </p:nvSpPr>
        <p:spPr bwMode="auto">
          <a:xfrm>
            <a:off x="4010025" y="5410200"/>
            <a:ext cx="1123950" cy="762000"/>
          </a:xfrm>
          <a:prstGeom prst="rect">
            <a:avLst/>
          </a:prstGeom>
          <a:noFill/>
          <a:ln w="12700">
            <a:solidFill>
              <a:schemeClr val="tx1"/>
            </a:solidFill>
            <a:miter lim="800000"/>
            <a:headEnd/>
            <a:tailEnd/>
          </a:ln>
        </p:spPr>
        <p:txBody>
          <a:bodyPr wrap="none" anchor="ctr"/>
          <a:lstStyle/>
          <a:p>
            <a:pPr>
              <a:buNone/>
            </a:pPr>
            <a:endParaRPr lang="en-US"/>
          </a:p>
        </p:txBody>
      </p:sp>
      <p:sp>
        <p:nvSpPr>
          <p:cNvPr id="13344" name="Rectangle 31"/>
          <p:cNvSpPr>
            <a:spLocks noChangeArrowheads="1"/>
          </p:cNvSpPr>
          <p:nvPr/>
        </p:nvSpPr>
        <p:spPr bwMode="auto">
          <a:xfrm>
            <a:off x="5345113" y="5410200"/>
            <a:ext cx="1125537" cy="762000"/>
          </a:xfrm>
          <a:prstGeom prst="rect">
            <a:avLst/>
          </a:prstGeom>
          <a:noFill/>
          <a:ln w="12700">
            <a:solidFill>
              <a:schemeClr val="tx1"/>
            </a:solidFill>
            <a:miter lim="800000"/>
            <a:headEnd/>
            <a:tailEnd/>
          </a:ln>
        </p:spPr>
        <p:txBody>
          <a:bodyPr wrap="none" anchor="ctr"/>
          <a:lstStyle/>
          <a:p>
            <a:pPr>
              <a:buNone/>
            </a:pPr>
            <a:endParaRPr lang="en-US"/>
          </a:p>
        </p:txBody>
      </p:sp>
      <p:sp>
        <p:nvSpPr>
          <p:cNvPr id="13345" name="Rectangle 32"/>
          <p:cNvSpPr>
            <a:spLocks noChangeArrowheads="1"/>
          </p:cNvSpPr>
          <p:nvPr/>
        </p:nvSpPr>
        <p:spPr bwMode="auto">
          <a:xfrm>
            <a:off x="6681788" y="5410200"/>
            <a:ext cx="1125537" cy="762000"/>
          </a:xfrm>
          <a:prstGeom prst="rect">
            <a:avLst/>
          </a:prstGeom>
          <a:noFill/>
          <a:ln w="12700">
            <a:solidFill>
              <a:schemeClr val="tx1"/>
            </a:solidFill>
            <a:miter lim="800000"/>
            <a:headEnd/>
            <a:tailEnd/>
          </a:ln>
        </p:spPr>
        <p:txBody>
          <a:bodyPr wrap="none" anchor="ctr"/>
          <a:lstStyle/>
          <a:p>
            <a:pPr>
              <a:buNone/>
            </a:pPr>
            <a:endParaRPr lang="en-US"/>
          </a:p>
        </p:txBody>
      </p:sp>
      <p:sp>
        <p:nvSpPr>
          <p:cNvPr id="13346" name="Line 33"/>
          <p:cNvSpPr>
            <a:spLocks noChangeShapeType="1"/>
          </p:cNvSpPr>
          <p:nvPr/>
        </p:nvSpPr>
        <p:spPr bwMode="auto">
          <a:xfrm>
            <a:off x="1266825" y="4495800"/>
            <a:ext cx="1123950" cy="0"/>
          </a:xfrm>
          <a:prstGeom prst="line">
            <a:avLst/>
          </a:prstGeom>
          <a:noFill/>
          <a:ln w="28575">
            <a:solidFill>
              <a:schemeClr val="tx1"/>
            </a:solidFill>
            <a:round/>
            <a:headEnd/>
            <a:tailEnd/>
          </a:ln>
        </p:spPr>
        <p:txBody>
          <a:bodyPr wrap="none" anchor="ctr"/>
          <a:lstStyle/>
          <a:p>
            <a:pPr>
              <a:buNone/>
            </a:pPr>
            <a:endParaRPr lang="en-US"/>
          </a:p>
        </p:txBody>
      </p:sp>
      <p:sp>
        <p:nvSpPr>
          <p:cNvPr id="13347" name="Line 34"/>
          <p:cNvSpPr>
            <a:spLocks noChangeShapeType="1"/>
          </p:cNvSpPr>
          <p:nvPr/>
        </p:nvSpPr>
        <p:spPr bwMode="auto">
          <a:xfrm>
            <a:off x="4502150" y="4572000"/>
            <a:ext cx="1125538" cy="0"/>
          </a:xfrm>
          <a:prstGeom prst="line">
            <a:avLst/>
          </a:prstGeom>
          <a:noFill/>
          <a:ln w="28575">
            <a:solidFill>
              <a:schemeClr val="tx1"/>
            </a:solidFill>
            <a:round/>
            <a:headEnd/>
            <a:tailEnd/>
          </a:ln>
        </p:spPr>
        <p:txBody>
          <a:bodyPr wrap="none" anchor="ctr"/>
          <a:lstStyle/>
          <a:p>
            <a:pPr>
              <a:buNone/>
            </a:pPr>
            <a:endParaRPr lang="en-US"/>
          </a:p>
        </p:txBody>
      </p:sp>
      <p:sp>
        <p:nvSpPr>
          <p:cNvPr id="13348" name="Line 35"/>
          <p:cNvSpPr>
            <a:spLocks noChangeShapeType="1"/>
          </p:cNvSpPr>
          <p:nvPr/>
        </p:nvSpPr>
        <p:spPr bwMode="auto">
          <a:xfrm>
            <a:off x="6119813" y="4572000"/>
            <a:ext cx="1125537" cy="0"/>
          </a:xfrm>
          <a:prstGeom prst="line">
            <a:avLst/>
          </a:prstGeom>
          <a:noFill/>
          <a:ln w="28575">
            <a:solidFill>
              <a:schemeClr val="tx1"/>
            </a:solidFill>
            <a:round/>
            <a:headEnd/>
            <a:tailEnd/>
          </a:ln>
        </p:spPr>
        <p:txBody>
          <a:bodyPr wrap="none" anchor="ctr"/>
          <a:lstStyle/>
          <a:p>
            <a:pPr>
              <a:buNone/>
            </a:pPr>
            <a:endParaRPr lang="en-US"/>
          </a:p>
        </p:txBody>
      </p:sp>
      <p:sp>
        <p:nvSpPr>
          <p:cNvPr id="13349" name="Line 36"/>
          <p:cNvSpPr>
            <a:spLocks noChangeShapeType="1"/>
          </p:cNvSpPr>
          <p:nvPr/>
        </p:nvSpPr>
        <p:spPr bwMode="auto">
          <a:xfrm>
            <a:off x="1195388" y="6400800"/>
            <a:ext cx="1125537" cy="0"/>
          </a:xfrm>
          <a:prstGeom prst="line">
            <a:avLst/>
          </a:prstGeom>
          <a:noFill/>
          <a:ln w="28575">
            <a:solidFill>
              <a:schemeClr val="tx1"/>
            </a:solidFill>
            <a:round/>
            <a:headEnd/>
            <a:tailEnd/>
          </a:ln>
        </p:spPr>
        <p:txBody>
          <a:bodyPr wrap="none" anchor="ctr"/>
          <a:lstStyle/>
          <a:p>
            <a:pPr>
              <a:buNone/>
            </a:pPr>
            <a:endParaRPr lang="en-US"/>
          </a:p>
        </p:txBody>
      </p:sp>
      <p:sp>
        <p:nvSpPr>
          <p:cNvPr id="13350" name="Line 37"/>
          <p:cNvSpPr>
            <a:spLocks noChangeShapeType="1"/>
          </p:cNvSpPr>
          <p:nvPr/>
        </p:nvSpPr>
        <p:spPr bwMode="auto">
          <a:xfrm>
            <a:off x="2673350" y="6400800"/>
            <a:ext cx="1125538" cy="0"/>
          </a:xfrm>
          <a:prstGeom prst="line">
            <a:avLst/>
          </a:prstGeom>
          <a:noFill/>
          <a:ln w="28575">
            <a:solidFill>
              <a:schemeClr val="tx1"/>
            </a:solidFill>
            <a:round/>
            <a:headEnd/>
            <a:tailEnd/>
          </a:ln>
        </p:spPr>
        <p:txBody>
          <a:bodyPr wrap="none" anchor="ctr"/>
          <a:lstStyle/>
          <a:p>
            <a:pPr>
              <a:buNone/>
            </a:pPr>
            <a:endParaRPr lang="en-US"/>
          </a:p>
        </p:txBody>
      </p:sp>
      <p:sp>
        <p:nvSpPr>
          <p:cNvPr id="13351" name="Line 38"/>
          <p:cNvSpPr>
            <a:spLocks noChangeShapeType="1"/>
          </p:cNvSpPr>
          <p:nvPr/>
        </p:nvSpPr>
        <p:spPr bwMode="auto">
          <a:xfrm>
            <a:off x="4010025" y="6400800"/>
            <a:ext cx="1123950" cy="0"/>
          </a:xfrm>
          <a:prstGeom prst="line">
            <a:avLst/>
          </a:prstGeom>
          <a:noFill/>
          <a:ln w="28575">
            <a:solidFill>
              <a:schemeClr val="tx1"/>
            </a:solidFill>
            <a:round/>
            <a:headEnd/>
            <a:tailEnd/>
          </a:ln>
        </p:spPr>
        <p:txBody>
          <a:bodyPr wrap="none" anchor="ctr"/>
          <a:lstStyle/>
          <a:p>
            <a:pPr>
              <a:buNone/>
            </a:pPr>
            <a:endParaRPr lang="en-US"/>
          </a:p>
        </p:txBody>
      </p:sp>
      <p:sp>
        <p:nvSpPr>
          <p:cNvPr id="13352" name="Line 39"/>
          <p:cNvSpPr>
            <a:spLocks noChangeShapeType="1"/>
          </p:cNvSpPr>
          <p:nvPr/>
        </p:nvSpPr>
        <p:spPr bwMode="auto">
          <a:xfrm>
            <a:off x="5345113" y="6400800"/>
            <a:ext cx="1125537" cy="0"/>
          </a:xfrm>
          <a:prstGeom prst="line">
            <a:avLst/>
          </a:prstGeom>
          <a:noFill/>
          <a:ln w="28575">
            <a:solidFill>
              <a:schemeClr val="tx1"/>
            </a:solidFill>
            <a:round/>
            <a:headEnd/>
            <a:tailEnd/>
          </a:ln>
        </p:spPr>
        <p:txBody>
          <a:bodyPr wrap="none" anchor="ctr"/>
          <a:lstStyle/>
          <a:p>
            <a:pPr>
              <a:buNone/>
            </a:pPr>
            <a:endParaRPr lang="en-US"/>
          </a:p>
        </p:txBody>
      </p:sp>
      <p:sp>
        <p:nvSpPr>
          <p:cNvPr id="13353" name="Line 40"/>
          <p:cNvSpPr>
            <a:spLocks noChangeShapeType="1"/>
          </p:cNvSpPr>
          <p:nvPr/>
        </p:nvSpPr>
        <p:spPr bwMode="auto">
          <a:xfrm>
            <a:off x="6681788" y="6400800"/>
            <a:ext cx="1125537" cy="0"/>
          </a:xfrm>
          <a:prstGeom prst="line">
            <a:avLst/>
          </a:prstGeom>
          <a:noFill/>
          <a:ln w="28575">
            <a:solidFill>
              <a:schemeClr val="tx1"/>
            </a:solidFill>
            <a:round/>
            <a:headEnd/>
            <a:tailEnd/>
          </a:ln>
        </p:spPr>
        <p:txBody>
          <a:bodyPr wrap="none" anchor="ctr"/>
          <a:lstStyle/>
          <a:p>
            <a:pPr>
              <a:buNone/>
            </a:pPr>
            <a:endParaRPr lang="en-US"/>
          </a:p>
        </p:txBody>
      </p:sp>
      <p:sp>
        <p:nvSpPr>
          <p:cNvPr id="13354" name="Line 41"/>
          <p:cNvSpPr>
            <a:spLocks noChangeShapeType="1"/>
          </p:cNvSpPr>
          <p:nvPr/>
        </p:nvSpPr>
        <p:spPr bwMode="auto">
          <a:xfrm>
            <a:off x="1758950" y="5181600"/>
            <a:ext cx="5414963" cy="0"/>
          </a:xfrm>
          <a:prstGeom prst="line">
            <a:avLst/>
          </a:prstGeom>
          <a:noFill/>
          <a:ln w="12700">
            <a:solidFill>
              <a:schemeClr val="tx1"/>
            </a:solidFill>
            <a:round/>
            <a:headEnd/>
            <a:tailEnd/>
          </a:ln>
        </p:spPr>
        <p:txBody>
          <a:bodyPr wrap="none" anchor="ctr"/>
          <a:lstStyle/>
          <a:p>
            <a:pPr>
              <a:buNone/>
            </a:pPr>
            <a:endParaRPr lang="en-US"/>
          </a:p>
        </p:txBody>
      </p:sp>
      <p:sp>
        <p:nvSpPr>
          <p:cNvPr id="13355" name="Line 42"/>
          <p:cNvSpPr>
            <a:spLocks noChangeShapeType="1"/>
          </p:cNvSpPr>
          <p:nvPr/>
        </p:nvSpPr>
        <p:spPr bwMode="auto">
          <a:xfrm>
            <a:off x="1758950" y="5181600"/>
            <a:ext cx="0" cy="228600"/>
          </a:xfrm>
          <a:prstGeom prst="line">
            <a:avLst/>
          </a:prstGeom>
          <a:noFill/>
          <a:ln w="12700">
            <a:solidFill>
              <a:schemeClr val="tx1"/>
            </a:solidFill>
            <a:round/>
            <a:headEnd/>
            <a:tailEnd/>
          </a:ln>
        </p:spPr>
        <p:txBody>
          <a:bodyPr wrap="none" anchor="ctr"/>
          <a:lstStyle/>
          <a:p>
            <a:pPr>
              <a:buNone/>
            </a:pPr>
            <a:endParaRPr lang="en-US"/>
          </a:p>
        </p:txBody>
      </p:sp>
      <p:sp>
        <p:nvSpPr>
          <p:cNvPr id="13356" name="Line 43"/>
          <p:cNvSpPr>
            <a:spLocks noChangeShapeType="1"/>
          </p:cNvSpPr>
          <p:nvPr/>
        </p:nvSpPr>
        <p:spPr bwMode="auto">
          <a:xfrm>
            <a:off x="3165475" y="5181600"/>
            <a:ext cx="0" cy="228600"/>
          </a:xfrm>
          <a:prstGeom prst="line">
            <a:avLst/>
          </a:prstGeom>
          <a:noFill/>
          <a:ln w="12700">
            <a:solidFill>
              <a:schemeClr val="tx1"/>
            </a:solidFill>
            <a:round/>
            <a:headEnd/>
            <a:tailEnd/>
          </a:ln>
        </p:spPr>
        <p:txBody>
          <a:bodyPr wrap="none" anchor="ctr"/>
          <a:lstStyle/>
          <a:p>
            <a:pPr>
              <a:buNone/>
            </a:pPr>
            <a:endParaRPr lang="en-US"/>
          </a:p>
        </p:txBody>
      </p:sp>
      <p:sp>
        <p:nvSpPr>
          <p:cNvPr id="13357" name="Line 44"/>
          <p:cNvSpPr>
            <a:spLocks noChangeShapeType="1"/>
          </p:cNvSpPr>
          <p:nvPr/>
        </p:nvSpPr>
        <p:spPr bwMode="auto">
          <a:xfrm>
            <a:off x="4572000" y="5181600"/>
            <a:ext cx="0" cy="228600"/>
          </a:xfrm>
          <a:prstGeom prst="line">
            <a:avLst/>
          </a:prstGeom>
          <a:noFill/>
          <a:ln w="12700">
            <a:solidFill>
              <a:schemeClr val="tx1"/>
            </a:solidFill>
            <a:round/>
            <a:headEnd/>
            <a:tailEnd/>
          </a:ln>
        </p:spPr>
        <p:txBody>
          <a:bodyPr wrap="none" anchor="ctr"/>
          <a:lstStyle/>
          <a:p>
            <a:pPr>
              <a:buNone/>
            </a:pPr>
            <a:endParaRPr lang="en-US"/>
          </a:p>
        </p:txBody>
      </p:sp>
      <p:sp>
        <p:nvSpPr>
          <p:cNvPr id="13358" name="Line 45"/>
          <p:cNvSpPr>
            <a:spLocks noChangeShapeType="1"/>
          </p:cNvSpPr>
          <p:nvPr/>
        </p:nvSpPr>
        <p:spPr bwMode="auto">
          <a:xfrm>
            <a:off x="5978525" y="5181600"/>
            <a:ext cx="0" cy="228600"/>
          </a:xfrm>
          <a:prstGeom prst="line">
            <a:avLst/>
          </a:prstGeom>
          <a:noFill/>
          <a:ln w="12700">
            <a:solidFill>
              <a:schemeClr val="tx1"/>
            </a:solidFill>
            <a:round/>
            <a:headEnd/>
            <a:tailEnd/>
          </a:ln>
        </p:spPr>
        <p:txBody>
          <a:bodyPr wrap="none" anchor="ctr"/>
          <a:lstStyle/>
          <a:p>
            <a:pPr>
              <a:buNone/>
            </a:pPr>
            <a:endParaRPr lang="en-US"/>
          </a:p>
        </p:txBody>
      </p:sp>
      <p:sp>
        <p:nvSpPr>
          <p:cNvPr id="13359" name="Line 46"/>
          <p:cNvSpPr>
            <a:spLocks noChangeShapeType="1"/>
          </p:cNvSpPr>
          <p:nvPr/>
        </p:nvSpPr>
        <p:spPr bwMode="auto">
          <a:xfrm>
            <a:off x="7173913" y="5181600"/>
            <a:ext cx="0" cy="228600"/>
          </a:xfrm>
          <a:prstGeom prst="line">
            <a:avLst/>
          </a:prstGeom>
          <a:noFill/>
          <a:ln w="12700">
            <a:solidFill>
              <a:schemeClr val="tx1"/>
            </a:solidFill>
            <a:round/>
            <a:headEnd/>
            <a:tailEnd/>
          </a:ln>
        </p:spPr>
        <p:txBody>
          <a:bodyPr wrap="none" anchor="ctr"/>
          <a:lstStyle/>
          <a:p>
            <a:pPr>
              <a:buNone/>
            </a:pPr>
            <a:endParaRPr lang="en-US"/>
          </a:p>
        </p:txBody>
      </p:sp>
      <p:sp>
        <p:nvSpPr>
          <p:cNvPr id="13360" name="Line 47"/>
          <p:cNvSpPr>
            <a:spLocks noChangeShapeType="1"/>
          </p:cNvSpPr>
          <p:nvPr/>
        </p:nvSpPr>
        <p:spPr bwMode="auto">
          <a:xfrm>
            <a:off x="3235325" y="4343400"/>
            <a:ext cx="0" cy="838200"/>
          </a:xfrm>
          <a:prstGeom prst="line">
            <a:avLst/>
          </a:prstGeom>
          <a:noFill/>
          <a:ln w="12700">
            <a:solidFill>
              <a:schemeClr val="tx1"/>
            </a:solidFill>
            <a:round/>
            <a:headEnd/>
            <a:tailEnd/>
          </a:ln>
        </p:spPr>
        <p:txBody>
          <a:bodyPr wrap="none" anchor="ctr"/>
          <a:lstStyle/>
          <a:p>
            <a:pPr>
              <a:buNone/>
            </a:pPr>
            <a:endParaRPr lang="en-US"/>
          </a:p>
        </p:txBody>
      </p:sp>
      <p:sp>
        <p:nvSpPr>
          <p:cNvPr id="13361" name="Rectangle 48"/>
          <p:cNvSpPr>
            <a:spLocks noChangeArrowheads="1"/>
          </p:cNvSpPr>
          <p:nvPr/>
        </p:nvSpPr>
        <p:spPr bwMode="auto">
          <a:xfrm>
            <a:off x="1195388" y="5486400"/>
            <a:ext cx="1266825" cy="581025"/>
          </a:xfrm>
          <a:prstGeom prst="rect">
            <a:avLst/>
          </a:prstGeom>
          <a:noFill/>
          <a:ln w="12700">
            <a:noFill/>
            <a:miter lim="800000"/>
            <a:headEnd/>
            <a:tailEnd/>
          </a:ln>
        </p:spPr>
        <p:txBody>
          <a:bodyPr>
            <a:spAutoFit/>
          </a:bodyPr>
          <a:lstStyle/>
          <a:p>
            <a:pPr algn="l" eaLnBrk="0" hangingPunct="0">
              <a:spcBef>
                <a:spcPct val="0"/>
              </a:spcBef>
              <a:buNone/>
            </a:pPr>
            <a:r>
              <a:rPr lang="en-GB" sz="1600" b="0">
                <a:latin typeface="Arial" charset="0"/>
              </a:rPr>
              <a:t>access catalog</a:t>
            </a:r>
          </a:p>
        </p:txBody>
      </p:sp>
      <p:sp>
        <p:nvSpPr>
          <p:cNvPr id="13362" name="Rectangle 49"/>
          <p:cNvSpPr>
            <a:spLocks noChangeArrowheads="1"/>
          </p:cNvSpPr>
          <p:nvPr/>
        </p:nvSpPr>
        <p:spPr bwMode="auto">
          <a:xfrm>
            <a:off x="2743200" y="5410200"/>
            <a:ext cx="914400" cy="825500"/>
          </a:xfrm>
          <a:prstGeom prst="rect">
            <a:avLst/>
          </a:prstGeom>
          <a:noFill/>
          <a:ln w="12700">
            <a:noFill/>
            <a:miter lim="800000"/>
            <a:headEnd/>
            <a:tailEnd/>
          </a:ln>
        </p:spPr>
        <p:txBody>
          <a:bodyPr>
            <a:spAutoFit/>
          </a:bodyPr>
          <a:lstStyle/>
          <a:p>
            <a:pPr algn="l" eaLnBrk="0" hangingPunct="0">
              <a:spcBef>
                <a:spcPct val="0"/>
              </a:spcBef>
              <a:buNone/>
            </a:pPr>
            <a:r>
              <a:rPr lang="en-GB" sz="1600" b="0">
                <a:latin typeface="Arial" charset="0"/>
              </a:rPr>
              <a:t>access search screen</a:t>
            </a:r>
          </a:p>
        </p:txBody>
      </p:sp>
      <p:sp>
        <p:nvSpPr>
          <p:cNvPr id="13363" name="Rectangle 50"/>
          <p:cNvSpPr>
            <a:spLocks noChangeArrowheads="1"/>
          </p:cNvSpPr>
          <p:nvPr/>
        </p:nvSpPr>
        <p:spPr bwMode="auto">
          <a:xfrm>
            <a:off x="4149725" y="5410200"/>
            <a:ext cx="1125538" cy="825500"/>
          </a:xfrm>
          <a:prstGeom prst="rect">
            <a:avLst/>
          </a:prstGeom>
          <a:noFill/>
          <a:ln w="12700">
            <a:noFill/>
            <a:miter lim="800000"/>
            <a:headEnd/>
            <a:tailEnd/>
          </a:ln>
        </p:spPr>
        <p:txBody>
          <a:bodyPr>
            <a:spAutoFit/>
          </a:bodyPr>
          <a:lstStyle/>
          <a:p>
            <a:pPr algn="l" eaLnBrk="0" hangingPunct="0">
              <a:spcBef>
                <a:spcPct val="0"/>
              </a:spcBef>
              <a:buNone/>
            </a:pPr>
            <a:r>
              <a:rPr lang="en-GB" sz="1600" b="0">
                <a:latin typeface="Arial" charset="0"/>
              </a:rPr>
              <a:t>enter search criteria</a:t>
            </a:r>
          </a:p>
        </p:txBody>
      </p:sp>
      <p:sp>
        <p:nvSpPr>
          <p:cNvPr id="13364" name="Rectangle 51"/>
          <p:cNvSpPr>
            <a:spLocks noChangeArrowheads="1"/>
          </p:cNvSpPr>
          <p:nvPr/>
        </p:nvSpPr>
        <p:spPr bwMode="auto">
          <a:xfrm>
            <a:off x="5416550" y="5410200"/>
            <a:ext cx="1143000" cy="825500"/>
          </a:xfrm>
          <a:prstGeom prst="rect">
            <a:avLst/>
          </a:prstGeom>
          <a:noFill/>
          <a:ln w="12700">
            <a:noFill/>
            <a:miter lim="800000"/>
            <a:headEnd/>
            <a:tailEnd/>
          </a:ln>
        </p:spPr>
        <p:txBody>
          <a:bodyPr>
            <a:spAutoFit/>
          </a:bodyPr>
          <a:lstStyle/>
          <a:p>
            <a:pPr algn="l" eaLnBrk="0" hangingPunct="0">
              <a:spcBef>
                <a:spcPct val="0"/>
              </a:spcBef>
              <a:buNone/>
            </a:pPr>
            <a:r>
              <a:rPr lang="en-GB" sz="1600" b="0">
                <a:latin typeface="Arial" charset="0"/>
              </a:rPr>
              <a:t>identify required book</a:t>
            </a:r>
          </a:p>
        </p:txBody>
      </p:sp>
      <p:sp>
        <p:nvSpPr>
          <p:cNvPr id="13365" name="Rectangle 52"/>
          <p:cNvSpPr>
            <a:spLocks noChangeArrowheads="1"/>
          </p:cNvSpPr>
          <p:nvPr/>
        </p:nvSpPr>
        <p:spPr bwMode="auto">
          <a:xfrm>
            <a:off x="6753225" y="5486400"/>
            <a:ext cx="1123950" cy="581025"/>
          </a:xfrm>
          <a:prstGeom prst="rect">
            <a:avLst/>
          </a:prstGeom>
          <a:noFill/>
          <a:ln w="12700">
            <a:noFill/>
            <a:miter lim="800000"/>
            <a:headEnd/>
            <a:tailEnd/>
          </a:ln>
        </p:spPr>
        <p:txBody>
          <a:bodyPr>
            <a:spAutoFit/>
          </a:bodyPr>
          <a:lstStyle/>
          <a:p>
            <a:pPr algn="l" eaLnBrk="0" hangingPunct="0">
              <a:spcBef>
                <a:spcPct val="0"/>
              </a:spcBef>
              <a:buNone/>
            </a:pPr>
            <a:r>
              <a:rPr lang="en-GB" sz="1600" b="0">
                <a:latin typeface="Arial" charset="0"/>
              </a:rPr>
              <a:t>note location</a:t>
            </a:r>
          </a:p>
        </p:txBody>
      </p:sp>
      <p:sp>
        <p:nvSpPr>
          <p:cNvPr id="13366" name="Text Box 53"/>
          <p:cNvSpPr txBox="1">
            <a:spLocks noChangeArrowheads="1"/>
          </p:cNvSpPr>
          <p:nvPr/>
        </p:nvSpPr>
        <p:spPr bwMode="auto">
          <a:xfrm>
            <a:off x="4149725" y="2667000"/>
            <a:ext cx="3219151" cy="523220"/>
          </a:xfrm>
          <a:prstGeom prst="rect">
            <a:avLst/>
          </a:prstGeom>
          <a:noFill/>
          <a:ln w="12700">
            <a:noFill/>
            <a:miter lim="800000"/>
            <a:headEnd/>
            <a:tailEnd/>
          </a:ln>
        </p:spPr>
        <p:txBody>
          <a:bodyPr wrap="none">
            <a:spAutoFit/>
          </a:bodyPr>
          <a:lstStyle/>
          <a:p>
            <a:pPr algn="l" eaLnBrk="0" hangingPunct="0">
              <a:lnSpc>
                <a:spcPct val="50000"/>
              </a:lnSpc>
              <a:spcBef>
                <a:spcPts val="600"/>
              </a:spcBef>
              <a:buNone/>
            </a:pPr>
            <a:r>
              <a:rPr lang="en-GB" sz="1200" b="0">
                <a:latin typeface="Arial" charset="0"/>
              </a:rPr>
              <a:t>plan 0: </a:t>
            </a:r>
          </a:p>
          <a:p>
            <a:pPr algn="l" eaLnBrk="0" hangingPunct="0">
              <a:lnSpc>
                <a:spcPct val="50000"/>
              </a:lnSpc>
              <a:spcBef>
                <a:spcPts val="600"/>
              </a:spcBef>
              <a:buNone/>
            </a:pPr>
            <a:r>
              <a:rPr lang="en-GB" sz="1200" b="0">
                <a:latin typeface="Arial" charset="0"/>
              </a:rPr>
              <a:t>do 1-3-4. </a:t>
            </a:r>
          </a:p>
          <a:p>
            <a:pPr algn="l" eaLnBrk="0" hangingPunct="0">
              <a:lnSpc>
                <a:spcPct val="50000"/>
              </a:lnSpc>
              <a:spcBef>
                <a:spcPts val="600"/>
              </a:spcBef>
              <a:buNone/>
            </a:pPr>
            <a:r>
              <a:rPr lang="en-GB" sz="1200" b="0">
                <a:latin typeface="Arial" charset="0"/>
              </a:rPr>
              <a:t>If book isn’t on the shelf expected, do 2-3-4.</a:t>
            </a:r>
            <a:endParaRPr lang="en-US" sz="1200">
              <a:latin typeface="Arial" charset="0"/>
            </a:endParaRPr>
          </a:p>
        </p:txBody>
      </p:sp>
      <p:sp>
        <p:nvSpPr>
          <p:cNvPr id="13367" name="Text Box 54"/>
          <p:cNvSpPr txBox="1">
            <a:spLocks noChangeArrowheads="1"/>
          </p:cNvSpPr>
          <p:nvPr/>
        </p:nvSpPr>
        <p:spPr bwMode="auto">
          <a:xfrm>
            <a:off x="3235325" y="4495800"/>
            <a:ext cx="4717958" cy="535531"/>
          </a:xfrm>
          <a:prstGeom prst="rect">
            <a:avLst/>
          </a:prstGeom>
          <a:noFill/>
          <a:ln w="12700">
            <a:noFill/>
            <a:miter lim="800000"/>
            <a:headEnd/>
            <a:tailEnd/>
          </a:ln>
        </p:spPr>
        <p:txBody>
          <a:bodyPr wrap="none">
            <a:spAutoFit/>
          </a:bodyPr>
          <a:lstStyle/>
          <a:p>
            <a:pPr algn="l" eaLnBrk="0" hangingPunct="0">
              <a:lnSpc>
                <a:spcPct val="80000"/>
              </a:lnSpc>
              <a:spcBef>
                <a:spcPct val="0"/>
              </a:spcBef>
              <a:buNone/>
            </a:pPr>
            <a:r>
              <a:rPr lang="en-GB" sz="1200" b="0" dirty="0">
                <a:latin typeface="Arial" charset="0"/>
              </a:rPr>
              <a:t>plan 2: </a:t>
            </a:r>
          </a:p>
          <a:p>
            <a:pPr algn="l" eaLnBrk="0" hangingPunct="0">
              <a:lnSpc>
                <a:spcPct val="80000"/>
              </a:lnSpc>
              <a:spcBef>
                <a:spcPct val="0"/>
              </a:spcBef>
              <a:buNone/>
            </a:pPr>
            <a:r>
              <a:rPr lang="en-GB" sz="1200" b="0" dirty="0">
                <a:latin typeface="Arial" charset="0"/>
              </a:rPr>
              <a:t>do 2.1-2.4-2.5.</a:t>
            </a:r>
          </a:p>
          <a:p>
            <a:pPr algn="l" eaLnBrk="0" hangingPunct="0">
              <a:lnSpc>
                <a:spcPct val="80000"/>
              </a:lnSpc>
              <a:spcBef>
                <a:spcPct val="0"/>
              </a:spcBef>
              <a:buNone/>
            </a:pPr>
            <a:r>
              <a:rPr lang="en-GB" sz="1200" b="0" dirty="0">
                <a:latin typeface="Arial" charset="0"/>
              </a:rPr>
              <a:t>If book not identified from information available, do 2.2-2.3-2.4-2.5</a:t>
            </a:r>
            <a:endParaRPr lang="en-US" sz="1200" b="0" dirty="0">
              <a:latin typeface="Arial" charset="0"/>
            </a:endParaRPr>
          </a:p>
        </p:txBody>
      </p:sp>
      <p:sp>
        <p:nvSpPr>
          <p:cNvPr id="13368" name="Text Box 55"/>
          <p:cNvSpPr txBox="1">
            <a:spLocks noChangeArrowheads="1"/>
          </p:cNvSpPr>
          <p:nvPr/>
        </p:nvSpPr>
        <p:spPr bwMode="auto">
          <a:xfrm>
            <a:off x="1970088" y="5867400"/>
            <a:ext cx="612668" cy="461665"/>
          </a:xfrm>
          <a:prstGeom prst="rect">
            <a:avLst/>
          </a:prstGeom>
          <a:noFill/>
          <a:ln w="12700">
            <a:noFill/>
            <a:miter lim="800000"/>
            <a:headEnd/>
            <a:tailEnd/>
          </a:ln>
        </p:spPr>
        <p:txBody>
          <a:bodyPr wrap="none">
            <a:spAutoFit/>
          </a:bodyPr>
          <a:lstStyle/>
          <a:p>
            <a:pPr algn="l" eaLnBrk="0" hangingPunct="0">
              <a:spcBef>
                <a:spcPct val="0"/>
              </a:spcBef>
              <a:buNone/>
            </a:pPr>
            <a:r>
              <a:rPr lang="en-GB" b="0">
                <a:latin typeface="Arial" charset="0"/>
              </a:rPr>
              <a:t>2.1</a:t>
            </a:r>
          </a:p>
        </p:txBody>
      </p:sp>
      <p:sp>
        <p:nvSpPr>
          <p:cNvPr id="13369" name="Text Box 56"/>
          <p:cNvSpPr txBox="1">
            <a:spLocks noChangeArrowheads="1"/>
          </p:cNvSpPr>
          <p:nvPr/>
        </p:nvSpPr>
        <p:spPr bwMode="auto">
          <a:xfrm>
            <a:off x="3446463" y="5867400"/>
            <a:ext cx="612668" cy="461665"/>
          </a:xfrm>
          <a:prstGeom prst="rect">
            <a:avLst/>
          </a:prstGeom>
          <a:noFill/>
          <a:ln w="12700">
            <a:noFill/>
            <a:miter lim="800000"/>
            <a:headEnd/>
            <a:tailEnd/>
          </a:ln>
        </p:spPr>
        <p:txBody>
          <a:bodyPr wrap="none">
            <a:spAutoFit/>
          </a:bodyPr>
          <a:lstStyle/>
          <a:p>
            <a:pPr algn="l" eaLnBrk="0" hangingPunct="0">
              <a:spcBef>
                <a:spcPct val="0"/>
              </a:spcBef>
              <a:buNone/>
            </a:pPr>
            <a:r>
              <a:rPr lang="en-GB" b="0">
                <a:latin typeface="Arial" charset="0"/>
              </a:rPr>
              <a:t>2.2</a:t>
            </a:r>
          </a:p>
        </p:txBody>
      </p:sp>
      <p:sp>
        <p:nvSpPr>
          <p:cNvPr id="13370" name="Text Box 57"/>
          <p:cNvSpPr txBox="1">
            <a:spLocks noChangeArrowheads="1"/>
          </p:cNvSpPr>
          <p:nvPr/>
        </p:nvSpPr>
        <p:spPr bwMode="auto">
          <a:xfrm>
            <a:off x="4783138" y="5867400"/>
            <a:ext cx="612668" cy="461665"/>
          </a:xfrm>
          <a:prstGeom prst="rect">
            <a:avLst/>
          </a:prstGeom>
          <a:noFill/>
          <a:ln w="12700">
            <a:noFill/>
            <a:miter lim="800000"/>
            <a:headEnd/>
            <a:tailEnd/>
          </a:ln>
        </p:spPr>
        <p:txBody>
          <a:bodyPr wrap="none">
            <a:spAutoFit/>
          </a:bodyPr>
          <a:lstStyle/>
          <a:p>
            <a:pPr algn="l" eaLnBrk="0" hangingPunct="0">
              <a:spcBef>
                <a:spcPct val="0"/>
              </a:spcBef>
              <a:buNone/>
            </a:pPr>
            <a:r>
              <a:rPr lang="en-GB" b="0">
                <a:latin typeface="Arial" charset="0"/>
              </a:rPr>
              <a:t>2.3</a:t>
            </a:r>
          </a:p>
        </p:txBody>
      </p:sp>
      <p:sp>
        <p:nvSpPr>
          <p:cNvPr id="13371" name="Text Box 58"/>
          <p:cNvSpPr txBox="1">
            <a:spLocks noChangeArrowheads="1"/>
          </p:cNvSpPr>
          <p:nvPr/>
        </p:nvSpPr>
        <p:spPr bwMode="auto">
          <a:xfrm>
            <a:off x="6119813" y="5867400"/>
            <a:ext cx="612668" cy="461665"/>
          </a:xfrm>
          <a:prstGeom prst="rect">
            <a:avLst/>
          </a:prstGeom>
          <a:noFill/>
          <a:ln w="12700">
            <a:noFill/>
            <a:miter lim="800000"/>
            <a:headEnd/>
            <a:tailEnd/>
          </a:ln>
        </p:spPr>
        <p:txBody>
          <a:bodyPr wrap="none">
            <a:spAutoFit/>
          </a:bodyPr>
          <a:lstStyle/>
          <a:p>
            <a:pPr algn="l" eaLnBrk="0" hangingPunct="0">
              <a:spcBef>
                <a:spcPct val="0"/>
              </a:spcBef>
              <a:buNone/>
            </a:pPr>
            <a:r>
              <a:rPr lang="en-GB" b="0">
                <a:latin typeface="Arial" charset="0"/>
              </a:rPr>
              <a:t>2.4</a:t>
            </a:r>
          </a:p>
        </p:txBody>
      </p:sp>
      <p:sp>
        <p:nvSpPr>
          <p:cNvPr id="13372" name="Text Box 59"/>
          <p:cNvSpPr txBox="1">
            <a:spLocks noChangeArrowheads="1"/>
          </p:cNvSpPr>
          <p:nvPr/>
        </p:nvSpPr>
        <p:spPr bwMode="auto">
          <a:xfrm>
            <a:off x="7456488" y="5867400"/>
            <a:ext cx="612668" cy="461665"/>
          </a:xfrm>
          <a:prstGeom prst="rect">
            <a:avLst/>
          </a:prstGeom>
          <a:noFill/>
          <a:ln w="12700">
            <a:noFill/>
            <a:miter lim="800000"/>
            <a:headEnd/>
            <a:tailEnd/>
          </a:ln>
        </p:spPr>
        <p:txBody>
          <a:bodyPr wrap="none">
            <a:spAutoFit/>
          </a:bodyPr>
          <a:lstStyle/>
          <a:p>
            <a:pPr algn="l" eaLnBrk="0" hangingPunct="0">
              <a:spcBef>
                <a:spcPct val="0"/>
              </a:spcBef>
              <a:buNone/>
            </a:pPr>
            <a:r>
              <a:rPr lang="en-GB" b="0">
                <a:latin typeface="Arial" charset="0"/>
              </a:rPr>
              <a:t>2.5</a:t>
            </a:r>
          </a:p>
        </p:txBody>
      </p:sp>
    </p:spTree>
    <p:extLst>
      <p:ext uri="{BB962C8B-B14F-4D97-AF65-F5344CB8AC3E}">
        <p14:creationId xmlns:p14="http://schemas.microsoft.com/office/powerpoint/2010/main" val="228870811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614E1919-B056-430E-B82E-04F3653704F6}" type="slidenum">
              <a:rPr lang="en-GB" smtClean="0"/>
              <a:pPr/>
              <a:t>26</a:t>
            </a:fld>
            <a:endParaRPr lang="en-GB"/>
          </a:p>
        </p:txBody>
      </p:sp>
      <p:sp>
        <p:nvSpPr>
          <p:cNvPr id="11267" name="Rectangle 2"/>
          <p:cNvSpPr>
            <a:spLocks noGrp="1" noChangeArrowheads="1"/>
          </p:cNvSpPr>
          <p:nvPr>
            <p:ph type="title"/>
          </p:nvPr>
        </p:nvSpPr>
        <p:spPr/>
        <p:txBody>
          <a:bodyPr/>
          <a:lstStyle/>
          <a:p>
            <a:pPr eaLnBrk="1" hangingPunct="1"/>
            <a:r>
              <a:rPr lang="en-US" sz="3200" dirty="0"/>
              <a:t>You Try It: Build essential use case, use case, task analysis based on your CI</a:t>
            </a:r>
          </a:p>
        </p:txBody>
      </p:sp>
      <p:sp>
        <p:nvSpPr>
          <p:cNvPr id="11268" name="Rectangle 3"/>
          <p:cNvSpPr>
            <a:spLocks noGrp="1" noChangeArrowheads="1"/>
          </p:cNvSpPr>
          <p:nvPr>
            <p:ph type="body" idx="1"/>
          </p:nvPr>
        </p:nvSpPr>
        <p:spPr/>
        <p:txBody>
          <a:bodyPr/>
          <a:lstStyle/>
          <a:p>
            <a:pPr marL="0" indent="0" eaLnBrk="1" hangingPunct="1">
              <a:buNone/>
            </a:pPr>
            <a:r>
              <a:rPr lang="en-US" sz="2700" u="sng" dirty="0"/>
              <a:t>For this exercise, work with partner from Thurs.!</a:t>
            </a:r>
          </a:p>
          <a:p>
            <a:pPr marL="514350" indent="-514350" eaLnBrk="1" hangingPunct="1">
              <a:buFont typeface="+mj-lt"/>
              <a:buAutoNum type="arabicPeriod"/>
            </a:pPr>
            <a:r>
              <a:rPr lang="en-US" sz="2800" dirty="0"/>
              <a:t>Based on the contextual inquiry data you collected, identify a core task</a:t>
            </a:r>
          </a:p>
          <a:p>
            <a:pPr marL="514350" indent="-514350" eaLnBrk="1" hangingPunct="1">
              <a:buFont typeface="+mj-lt"/>
              <a:buAutoNum type="arabicPeriod"/>
            </a:pPr>
            <a:r>
              <a:rPr lang="en-US" sz="2800" dirty="0"/>
              <a:t>Develop an essential use case for the task</a:t>
            </a:r>
          </a:p>
          <a:p>
            <a:pPr marL="514350" indent="-514350" eaLnBrk="1" hangingPunct="1">
              <a:buFont typeface="+mj-lt"/>
              <a:buAutoNum type="arabicPeriod"/>
            </a:pPr>
            <a:r>
              <a:rPr lang="en-US" sz="2800" dirty="0"/>
              <a:t>Translate into a use case</a:t>
            </a:r>
          </a:p>
          <a:p>
            <a:pPr marL="514350" indent="-514350" eaLnBrk="1" hangingPunct="1">
              <a:buFont typeface="+mj-lt"/>
              <a:buAutoNum type="arabicPeriod"/>
            </a:pPr>
            <a:r>
              <a:rPr lang="en-US" sz="2800" dirty="0"/>
              <a:t>Translate into a hierarchical task analysis</a:t>
            </a:r>
          </a:p>
          <a:p>
            <a:pPr marL="0" indent="0" eaLnBrk="1" hangingPunct="1">
              <a:buNone/>
            </a:pPr>
            <a:endParaRPr lang="en-US" sz="2800" dirty="0"/>
          </a:p>
          <a:p>
            <a:pPr marL="0" indent="0" eaLnBrk="1" hangingPunct="1">
              <a:buNone/>
            </a:pPr>
            <a:r>
              <a:rPr lang="en-US" sz="2800" dirty="0"/>
              <a:t>Be prepared to share your work with the class</a:t>
            </a:r>
          </a:p>
        </p:txBody>
      </p:sp>
    </p:spTree>
    <p:extLst>
      <p:ext uri="{BB962C8B-B14F-4D97-AF65-F5344CB8AC3E}">
        <p14:creationId xmlns:p14="http://schemas.microsoft.com/office/powerpoint/2010/main" val="2822708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14-Synthesizing Findings of Early Data Gathering</a:t>
            </a:r>
            <a:endParaRPr lang="en-US" sz="3200"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a:t>Key topics/questions for this lecture</a:t>
            </a:r>
          </a:p>
          <a:p>
            <a:pPr marL="744538" indent="-744538">
              <a:buFont typeface="+mj-lt"/>
              <a:buAutoNum type="arabicPeriod"/>
            </a:pPr>
            <a:r>
              <a:rPr lang="en-US" dirty="0">
                <a:solidFill>
                  <a:schemeClr val="bg1">
                    <a:lumMod val="75000"/>
                  </a:schemeClr>
                </a:solidFill>
              </a:rPr>
              <a:t>Mock CI of </a:t>
            </a:r>
            <a:r>
              <a:rPr lang="en-US" dirty="0" err="1">
                <a:solidFill>
                  <a:schemeClr val="bg1">
                    <a:lumMod val="75000"/>
                  </a:schemeClr>
                </a:solidFill>
              </a:rPr>
              <a:t>Speedgolfer</a:t>
            </a:r>
            <a:r>
              <a:rPr lang="en-US" dirty="0">
                <a:solidFill>
                  <a:schemeClr val="bg1">
                    <a:lumMod val="75000"/>
                  </a:schemeClr>
                </a:solidFill>
              </a:rPr>
              <a:t> Chris</a:t>
            </a:r>
          </a:p>
          <a:p>
            <a:pPr marL="744538" indent="-744538">
              <a:buFont typeface="+mj-lt"/>
              <a:buAutoNum type="arabicPeriod"/>
            </a:pPr>
            <a:r>
              <a:rPr lang="en-US" dirty="0">
                <a:solidFill>
                  <a:schemeClr val="bg1">
                    <a:lumMod val="75000"/>
                  </a:schemeClr>
                </a:solidFill>
              </a:rPr>
              <a:t>Personas</a:t>
            </a:r>
          </a:p>
          <a:p>
            <a:pPr marL="744538" indent="-744538">
              <a:buFont typeface="+mj-lt"/>
              <a:buAutoNum type="arabicPeriod"/>
            </a:pPr>
            <a:r>
              <a:rPr lang="en-US" dirty="0">
                <a:solidFill>
                  <a:schemeClr val="bg1">
                    <a:lumMod val="75000"/>
                  </a:schemeClr>
                </a:solidFill>
              </a:rPr>
              <a:t>Scenarios</a:t>
            </a:r>
          </a:p>
          <a:p>
            <a:pPr marL="744538" indent="-744538">
              <a:buFont typeface="+mj-lt"/>
              <a:buAutoNum type="arabicPeriod"/>
            </a:pPr>
            <a:r>
              <a:rPr lang="en-US" dirty="0">
                <a:solidFill>
                  <a:schemeClr val="bg1">
                    <a:lumMod val="75000"/>
                  </a:schemeClr>
                </a:solidFill>
              </a:rPr>
              <a:t>From scenarios to requirements to tasks</a:t>
            </a:r>
          </a:p>
          <a:p>
            <a:pPr marL="744538" indent="-744538">
              <a:buFont typeface="+mj-lt"/>
              <a:buAutoNum type="arabicPeriod"/>
            </a:pPr>
            <a:r>
              <a:rPr lang="en-US" dirty="0"/>
              <a:t>From tasks to state transition diagrams</a:t>
            </a:r>
          </a:p>
          <a:p>
            <a:pPr marL="744538" indent="-744538">
              <a:buFont typeface="+mj-lt"/>
              <a:buAutoNum type="arabicPeriod"/>
            </a:pPr>
            <a:endParaRPr lang="en-US" dirty="0"/>
          </a:p>
        </p:txBody>
      </p:sp>
    </p:spTree>
    <p:extLst>
      <p:ext uri="{BB962C8B-B14F-4D97-AF65-F5344CB8AC3E}">
        <p14:creationId xmlns:p14="http://schemas.microsoft.com/office/powerpoint/2010/main" val="2765032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fld id="{A108FCF3-041A-4C50-B2E4-C39156A069FF}" type="slidenum">
              <a:rPr lang="en-GB" smtClean="0"/>
              <a:pPr/>
              <a:t>28</a:t>
            </a:fld>
            <a:endParaRPr lang="en-GB"/>
          </a:p>
        </p:txBody>
      </p:sp>
      <p:sp>
        <p:nvSpPr>
          <p:cNvPr id="17411" name="Rectangle 2"/>
          <p:cNvSpPr>
            <a:spLocks noGrp="1" noChangeArrowheads="1"/>
          </p:cNvSpPr>
          <p:nvPr>
            <p:ph type="title"/>
          </p:nvPr>
        </p:nvSpPr>
        <p:spPr/>
        <p:txBody>
          <a:bodyPr/>
          <a:lstStyle/>
          <a:p>
            <a:pPr eaLnBrk="1" hangingPunct="1"/>
            <a:r>
              <a:rPr lang="en-US" dirty="0"/>
              <a:t>State Transition Diagrams (STNs) illustrate interaction sequences</a:t>
            </a:r>
          </a:p>
        </p:txBody>
      </p:sp>
      <p:sp>
        <p:nvSpPr>
          <p:cNvPr id="17412" name="Rectangle 3"/>
          <p:cNvSpPr>
            <a:spLocks noGrp="1" noChangeArrowheads="1"/>
          </p:cNvSpPr>
          <p:nvPr>
            <p:ph type="body" idx="1"/>
          </p:nvPr>
        </p:nvSpPr>
        <p:spPr/>
        <p:txBody>
          <a:bodyPr/>
          <a:lstStyle/>
          <a:p>
            <a:pPr eaLnBrk="1" hangingPunct="1">
              <a:lnSpc>
                <a:spcPct val="80000"/>
              </a:lnSpc>
            </a:pPr>
            <a:r>
              <a:rPr lang="en-US" sz="2800" i="1" dirty="0"/>
              <a:t>What they are: </a:t>
            </a:r>
            <a:r>
              <a:rPr lang="en-US" sz="2800" dirty="0"/>
              <a:t>Networks in which nodes denote interface states, and arcs denote user interface-level actions that give rise to transitions between states</a:t>
            </a:r>
          </a:p>
          <a:p>
            <a:pPr eaLnBrk="1" hangingPunct="1">
              <a:lnSpc>
                <a:spcPct val="80000"/>
              </a:lnSpc>
            </a:pPr>
            <a:r>
              <a:rPr lang="en-US" sz="2800" dirty="0"/>
              <a:t>Options for representing interface states</a:t>
            </a:r>
          </a:p>
          <a:p>
            <a:pPr lvl="1" eaLnBrk="1" hangingPunct="1">
              <a:lnSpc>
                <a:spcPct val="80000"/>
              </a:lnSpc>
            </a:pPr>
            <a:r>
              <a:rPr lang="en-US" sz="2400" i="1" dirty="0"/>
              <a:t>Interface screen shots</a:t>
            </a:r>
            <a:r>
              <a:rPr lang="en-US" sz="2400" dirty="0"/>
              <a:t>: useful when transitions have tangible visual effects in the user interface, e.g., menus appear</a:t>
            </a:r>
          </a:p>
          <a:p>
            <a:pPr lvl="1" eaLnBrk="1" hangingPunct="1">
              <a:lnSpc>
                <a:spcPct val="80000"/>
              </a:lnSpc>
            </a:pPr>
            <a:r>
              <a:rPr lang="en-US" sz="2400" i="1" dirty="0"/>
              <a:t>Labeled interface states: </a:t>
            </a:r>
            <a:r>
              <a:rPr lang="en-US" sz="2400" dirty="0"/>
              <a:t>useful when transitions change interface state without visible effects, e.g., when user initiates "</a:t>
            </a:r>
            <a:r>
              <a:rPr lang="en-US" sz="2400" dirty="0" err="1"/>
              <a:t>mousedown</a:t>
            </a:r>
            <a:r>
              <a:rPr lang="en-US" sz="2400" dirty="0"/>
              <a:t>" event on a </a:t>
            </a:r>
            <a:r>
              <a:rPr lang="en-US" sz="2400" dirty="0" err="1"/>
              <a:t>draggable</a:t>
            </a:r>
            <a:r>
              <a:rPr lang="en-US" sz="2400" dirty="0"/>
              <a:t> object</a:t>
            </a:r>
          </a:p>
          <a:p>
            <a:pPr lvl="1" eaLnBrk="1" hangingPunct="1">
              <a:lnSpc>
                <a:spcPct val="80000"/>
              </a:lnSpc>
            </a:pPr>
            <a:r>
              <a:rPr lang="en-US" sz="2400" dirty="0"/>
              <a:t>In most cases, STNs contain a mix of the above</a:t>
            </a:r>
          </a:p>
          <a:p>
            <a:pPr lvl="1" eaLnBrk="1" hangingPunct="1">
              <a:lnSpc>
                <a:spcPct val="80000"/>
              </a:lnSpc>
            </a:pPr>
            <a:endParaRPr lang="en-US" sz="2400" dirty="0"/>
          </a:p>
          <a:p>
            <a:pPr eaLnBrk="1" hangingPunct="1">
              <a:lnSpc>
                <a:spcPct val="80000"/>
              </a:lnSpc>
            </a:pPr>
            <a:endParaRPr lang="en-US" sz="2800" i="1" dirty="0"/>
          </a:p>
        </p:txBody>
      </p:sp>
    </p:spTree>
    <p:extLst>
      <p:ext uri="{BB962C8B-B14F-4D97-AF65-F5344CB8AC3E}">
        <p14:creationId xmlns:p14="http://schemas.microsoft.com/office/powerpoint/2010/main" val="1613102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p>
            <a:fld id="{10740AE9-B3BC-4A2E-B7EC-30485AB35D7B}" type="slidenum">
              <a:rPr lang="en-GB" smtClean="0"/>
              <a:pPr/>
              <a:t>29</a:t>
            </a:fld>
            <a:endParaRPr lang="en-GB"/>
          </a:p>
        </p:txBody>
      </p:sp>
      <p:sp>
        <p:nvSpPr>
          <p:cNvPr id="18435" name="Rectangle 2"/>
          <p:cNvSpPr>
            <a:spLocks noGrp="1" noChangeArrowheads="1"/>
          </p:cNvSpPr>
          <p:nvPr>
            <p:ph type="title"/>
          </p:nvPr>
        </p:nvSpPr>
        <p:spPr/>
        <p:txBody>
          <a:bodyPr/>
          <a:lstStyle/>
          <a:p>
            <a:pPr eaLnBrk="1" hangingPunct="1"/>
            <a:r>
              <a:rPr lang="en-US"/>
              <a:t>Representing Transitions</a:t>
            </a:r>
          </a:p>
        </p:txBody>
      </p:sp>
      <p:sp>
        <p:nvSpPr>
          <p:cNvPr id="18436" name="Rectangle 3"/>
          <p:cNvSpPr>
            <a:spLocks noGrp="1" noChangeArrowheads="1"/>
          </p:cNvSpPr>
          <p:nvPr>
            <p:ph type="body" idx="1"/>
          </p:nvPr>
        </p:nvSpPr>
        <p:spPr/>
        <p:txBody>
          <a:bodyPr/>
          <a:lstStyle/>
          <a:p>
            <a:pPr eaLnBrk="1" hangingPunct="1"/>
            <a:r>
              <a:rPr lang="en-US" sz="2800"/>
              <a:t>Transitions must state specific user interface-level events, e.g.,</a:t>
            </a:r>
          </a:p>
          <a:p>
            <a:pPr lvl="1" eaLnBrk="1" hangingPunct="1"/>
            <a:r>
              <a:rPr lang="en-US" sz="2400"/>
              <a:t>Mousedown on "Elbow" object</a:t>
            </a:r>
          </a:p>
          <a:p>
            <a:pPr lvl="1" eaLnBrk="1" hangingPunct="1"/>
            <a:r>
              <a:rPr lang="en-US" sz="2400"/>
              <a:t>Click on "Copy" in "File" menu</a:t>
            </a:r>
          </a:p>
          <a:p>
            <a:pPr lvl="1" eaLnBrk="1" hangingPunct="1"/>
            <a:r>
              <a:rPr lang="en-US" sz="2400"/>
              <a:t>Type "enter"</a:t>
            </a:r>
          </a:p>
          <a:p>
            <a:pPr eaLnBrk="1" hangingPunct="1"/>
            <a:r>
              <a:rPr lang="en-US" sz="2800"/>
              <a:t>Note: Specify user interface-level events at the highest level needed to clearly distinguish a transition </a:t>
            </a:r>
          </a:p>
          <a:p>
            <a:pPr lvl="1" eaLnBrk="1" hangingPunct="1"/>
            <a:r>
              <a:rPr lang="en-US" sz="2400"/>
              <a:t>E.g., "Click" instead of "mousedown" followed by "mouseup" is sufficient in most cases</a:t>
            </a:r>
          </a:p>
        </p:txBody>
      </p:sp>
    </p:spTree>
    <p:extLst>
      <p:ext uri="{BB962C8B-B14F-4D97-AF65-F5344CB8AC3E}">
        <p14:creationId xmlns:p14="http://schemas.microsoft.com/office/powerpoint/2010/main" val="2660169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15-Synthesizing Findings of Early Data Gathering</a:t>
            </a:r>
            <a:endParaRPr lang="en-US" sz="3200"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a:t>Key topics/questions for this lecture</a:t>
            </a:r>
          </a:p>
          <a:p>
            <a:pPr marL="744538" indent="-744538">
              <a:buFont typeface="+mj-lt"/>
              <a:buAutoNum type="arabicPeriod"/>
            </a:pPr>
            <a:r>
              <a:rPr lang="en-US" dirty="0"/>
              <a:t>CI Epilogue</a:t>
            </a:r>
          </a:p>
          <a:p>
            <a:pPr marL="744538" indent="-744538">
              <a:buFont typeface="+mj-lt"/>
              <a:buAutoNum type="arabicPeriod"/>
            </a:pPr>
            <a:r>
              <a:rPr lang="en-US" dirty="0"/>
              <a:t>Personas</a:t>
            </a:r>
          </a:p>
          <a:p>
            <a:pPr marL="744538" indent="-744538">
              <a:buFont typeface="+mj-lt"/>
              <a:buAutoNum type="arabicPeriod"/>
            </a:pPr>
            <a:r>
              <a:rPr lang="en-US" dirty="0"/>
              <a:t>Scenarios</a:t>
            </a:r>
          </a:p>
          <a:p>
            <a:pPr marL="744538" indent="-744538">
              <a:buFont typeface="+mj-lt"/>
              <a:buAutoNum type="arabicPeriod"/>
            </a:pPr>
            <a:r>
              <a:rPr lang="en-US" dirty="0"/>
              <a:t>Task analysis</a:t>
            </a:r>
          </a:p>
          <a:p>
            <a:pPr marL="744538" indent="-744538">
              <a:buFont typeface="+mj-lt"/>
              <a:buAutoNum type="arabicPeriod"/>
            </a:pPr>
            <a:endParaRPr lang="en-US" dirty="0"/>
          </a:p>
          <a:p>
            <a:pPr marL="744538" indent="-744538">
              <a:buFont typeface="+mj-lt"/>
              <a:buAutoNum type="arabicPeriod"/>
            </a:pPr>
            <a:endParaRPr lang="en-US" dirty="0"/>
          </a:p>
        </p:txBody>
      </p:sp>
    </p:spTree>
    <p:extLst>
      <p:ext uri="{BB962C8B-B14F-4D97-AF65-F5344CB8AC3E}">
        <p14:creationId xmlns:p14="http://schemas.microsoft.com/office/powerpoint/2010/main" val="1417723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fld id="{C43D202C-5E3C-42ED-8D75-6E515AA95E25}" type="slidenum">
              <a:rPr lang="en-GB" smtClean="0"/>
              <a:pPr/>
              <a:t>30</a:t>
            </a:fld>
            <a:endParaRPr lang="en-GB"/>
          </a:p>
        </p:txBody>
      </p:sp>
      <p:sp>
        <p:nvSpPr>
          <p:cNvPr id="19459" name="Rectangle 2"/>
          <p:cNvSpPr>
            <a:spLocks noGrp="1" noChangeArrowheads="1"/>
          </p:cNvSpPr>
          <p:nvPr>
            <p:ph type="title"/>
          </p:nvPr>
        </p:nvSpPr>
        <p:spPr/>
        <p:txBody>
          <a:bodyPr/>
          <a:lstStyle/>
          <a:p>
            <a:pPr eaLnBrk="1" hangingPunct="1"/>
            <a:r>
              <a:rPr lang="en-US"/>
              <a:t>How to Create an STN</a:t>
            </a:r>
          </a:p>
        </p:txBody>
      </p:sp>
      <p:sp>
        <p:nvSpPr>
          <p:cNvPr id="19460" name="Rectangle 3"/>
          <p:cNvSpPr>
            <a:spLocks noGrp="1" noChangeArrowheads="1"/>
          </p:cNvSpPr>
          <p:nvPr>
            <p:ph type="body" idx="1"/>
          </p:nvPr>
        </p:nvSpPr>
        <p:spPr/>
        <p:txBody>
          <a:bodyPr/>
          <a:lstStyle/>
          <a:p>
            <a:pPr eaLnBrk="1" hangingPunct="1"/>
            <a:r>
              <a:rPr lang="en-US" sz="2800"/>
              <a:t>Focus on </a:t>
            </a:r>
            <a:r>
              <a:rPr lang="en-US" sz="2800" i="1"/>
              <a:t>tasks</a:t>
            </a:r>
            <a:r>
              <a:rPr lang="en-US" sz="2800"/>
              <a:t>, rather than trying to create a general STN for entire interface</a:t>
            </a:r>
          </a:p>
          <a:p>
            <a:pPr eaLnBrk="1" hangingPunct="1"/>
            <a:r>
              <a:rPr lang="en-US" sz="2800"/>
              <a:t>For each task, use the STN to specify user interface-level actions with which users can complete the task</a:t>
            </a:r>
          </a:p>
          <a:p>
            <a:pPr eaLnBrk="1" hangingPunct="1"/>
            <a:r>
              <a:rPr lang="en-US" sz="2800"/>
              <a:t>If appropriate, also include incorrect user interface-level actions and what they lead to</a:t>
            </a:r>
          </a:p>
          <a:p>
            <a:pPr lvl="2" eaLnBrk="1" hangingPunct="1"/>
            <a:r>
              <a:rPr lang="en-US" sz="2000"/>
              <a:t>E.g., if the user interface anticipates that users will make errors, then include the erroneous user interface-level actions and your system's response to them</a:t>
            </a:r>
          </a:p>
        </p:txBody>
      </p:sp>
    </p:spTree>
    <p:extLst>
      <p:ext uri="{BB962C8B-B14F-4D97-AF65-F5344CB8AC3E}">
        <p14:creationId xmlns:p14="http://schemas.microsoft.com/office/powerpoint/2010/main" val="37878170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0"/>
          </p:nvPr>
        </p:nvSpPr>
        <p:spPr>
          <a:noFill/>
        </p:spPr>
        <p:txBody>
          <a:bodyPr/>
          <a:lstStyle/>
          <a:p>
            <a:fld id="{249AACE2-67BC-4266-9C40-30743FBC687C}" type="slidenum">
              <a:rPr lang="en-GB" smtClean="0"/>
              <a:pPr/>
              <a:t>31</a:t>
            </a:fld>
            <a:endParaRPr lang="en-GB"/>
          </a:p>
        </p:txBody>
      </p:sp>
      <p:sp>
        <p:nvSpPr>
          <p:cNvPr id="20483" name="Rectangle 18"/>
          <p:cNvSpPr>
            <a:spLocks noGrp="1" noChangeArrowheads="1"/>
          </p:cNvSpPr>
          <p:nvPr>
            <p:ph type="title"/>
          </p:nvPr>
        </p:nvSpPr>
        <p:spPr/>
        <p:txBody>
          <a:bodyPr/>
          <a:lstStyle/>
          <a:p>
            <a:pPr eaLnBrk="1" hangingPunct="1"/>
            <a:r>
              <a:rPr lang="en-US" sz="3600"/>
              <a:t>STN for Task “Create an array of size 5 in ALVIS”</a:t>
            </a:r>
          </a:p>
        </p:txBody>
      </p:sp>
      <p:pic>
        <p:nvPicPr>
          <p:cNvPr id="20484" name="Picture 14"/>
          <p:cNvPicPr>
            <a:picLocks noGrp="1" noChangeAspect="1" noChangeArrowheads="1"/>
          </p:cNvPicPr>
          <p:nvPr>
            <p:ph sz="half" idx="1"/>
          </p:nvPr>
        </p:nvPicPr>
        <p:blipFill>
          <a:blip r:embed="rId2" cstate="print"/>
          <a:srcRect/>
          <a:stretch>
            <a:fillRect/>
          </a:stretch>
        </p:blipFill>
        <p:spPr>
          <a:xfrm>
            <a:off x="1752600" y="1828800"/>
            <a:ext cx="1828800" cy="1054100"/>
          </a:xfrm>
          <a:noFill/>
        </p:spPr>
      </p:pic>
      <p:sp>
        <p:nvSpPr>
          <p:cNvPr id="20485" name="Line 7"/>
          <p:cNvSpPr>
            <a:spLocks noChangeShapeType="1"/>
          </p:cNvSpPr>
          <p:nvPr/>
        </p:nvSpPr>
        <p:spPr bwMode="auto">
          <a:xfrm flipV="1">
            <a:off x="914400" y="2514600"/>
            <a:ext cx="838200" cy="1371600"/>
          </a:xfrm>
          <a:prstGeom prst="line">
            <a:avLst/>
          </a:prstGeom>
          <a:noFill/>
          <a:ln w="25400">
            <a:solidFill>
              <a:schemeClr val="tx1"/>
            </a:solidFill>
            <a:round/>
            <a:headEnd/>
            <a:tailEnd type="triangle" w="med" len="med"/>
          </a:ln>
        </p:spPr>
        <p:txBody>
          <a:bodyPr>
            <a:spAutoFit/>
          </a:bodyPr>
          <a:lstStyle/>
          <a:p>
            <a:endParaRPr lang="en-US"/>
          </a:p>
        </p:txBody>
      </p:sp>
      <p:sp>
        <p:nvSpPr>
          <p:cNvPr id="20486" name="Text Box 12"/>
          <p:cNvSpPr txBox="1">
            <a:spLocks noChangeArrowheads="1"/>
          </p:cNvSpPr>
          <p:nvPr/>
        </p:nvSpPr>
        <p:spPr bwMode="auto">
          <a:xfrm rot="-3616937">
            <a:off x="579438" y="2697162"/>
            <a:ext cx="914400" cy="549275"/>
          </a:xfrm>
          <a:prstGeom prst="rect">
            <a:avLst/>
          </a:prstGeom>
          <a:noFill/>
          <a:ln w="25400">
            <a:noFill/>
            <a:miter lim="800000"/>
            <a:headEnd/>
            <a:tailEnd/>
          </a:ln>
        </p:spPr>
        <p:txBody>
          <a:bodyPr>
            <a:spAutoFit/>
          </a:bodyPr>
          <a:lstStyle/>
          <a:p>
            <a:r>
              <a:rPr lang="en-US" sz="1000"/>
              <a:t>Move mouse to array tool</a:t>
            </a:r>
          </a:p>
        </p:txBody>
      </p:sp>
      <p:pic>
        <p:nvPicPr>
          <p:cNvPr id="20487" name="Picture 17"/>
          <p:cNvPicPr>
            <a:picLocks noGrp="1" noChangeAspect="1" noChangeArrowheads="1"/>
          </p:cNvPicPr>
          <p:nvPr>
            <p:ph sz="half" idx="2"/>
          </p:nvPr>
        </p:nvPicPr>
        <p:blipFill>
          <a:blip r:embed="rId3" cstate="print"/>
          <a:srcRect/>
          <a:stretch>
            <a:fillRect/>
          </a:stretch>
        </p:blipFill>
        <p:spPr>
          <a:xfrm>
            <a:off x="4724400" y="1600200"/>
            <a:ext cx="2133600" cy="1452563"/>
          </a:xfrm>
          <a:noFill/>
        </p:spPr>
      </p:pic>
      <p:sp>
        <p:nvSpPr>
          <p:cNvPr id="20488" name="Line 20"/>
          <p:cNvSpPr>
            <a:spLocks noChangeShapeType="1"/>
          </p:cNvSpPr>
          <p:nvPr/>
        </p:nvSpPr>
        <p:spPr bwMode="auto">
          <a:xfrm>
            <a:off x="3581400" y="2362200"/>
            <a:ext cx="1143000" cy="0"/>
          </a:xfrm>
          <a:prstGeom prst="line">
            <a:avLst/>
          </a:prstGeom>
          <a:noFill/>
          <a:ln w="25400">
            <a:solidFill>
              <a:schemeClr val="tx1"/>
            </a:solidFill>
            <a:round/>
            <a:headEnd/>
            <a:tailEnd type="triangle" w="med" len="med"/>
          </a:ln>
        </p:spPr>
        <p:txBody>
          <a:bodyPr>
            <a:spAutoFit/>
          </a:bodyPr>
          <a:lstStyle/>
          <a:p>
            <a:endParaRPr lang="en-US"/>
          </a:p>
        </p:txBody>
      </p:sp>
      <p:sp>
        <p:nvSpPr>
          <p:cNvPr id="20489" name="Text Box 21"/>
          <p:cNvSpPr txBox="1">
            <a:spLocks noChangeArrowheads="1"/>
          </p:cNvSpPr>
          <p:nvPr/>
        </p:nvSpPr>
        <p:spPr bwMode="auto">
          <a:xfrm>
            <a:off x="3657600" y="1905000"/>
            <a:ext cx="923925" cy="473075"/>
          </a:xfrm>
          <a:prstGeom prst="rect">
            <a:avLst/>
          </a:prstGeom>
          <a:noFill/>
          <a:ln w="25400">
            <a:noFill/>
            <a:miter lim="800000"/>
            <a:headEnd/>
            <a:tailEnd/>
          </a:ln>
        </p:spPr>
        <p:txBody>
          <a:bodyPr wrap="none">
            <a:spAutoFit/>
          </a:bodyPr>
          <a:lstStyle/>
          <a:p>
            <a:r>
              <a:rPr lang="en-US" sz="1000"/>
              <a:t>Click on </a:t>
            </a:r>
          </a:p>
          <a:p>
            <a:r>
              <a:rPr lang="en-US" sz="1000"/>
              <a:t>Array Tool</a:t>
            </a:r>
          </a:p>
        </p:txBody>
      </p:sp>
      <p:sp>
        <p:nvSpPr>
          <p:cNvPr id="20490" name="Line 22"/>
          <p:cNvSpPr>
            <a:spLocks noChangeShapeType="1"/>
          </p:cNvSpPr>
          <p:nvPr/>
        </p:nvSpPr>
        <p:spPr bwMode="auto">
          <a:xfrm>
            <a:off x="6858000" y="2286000"/>
            <a:ext cx="1295400" cy="381000"/>
          </a:xfrm>
          <a:prstGeom prst="line">
            <a:avLst/>
          </a:prstGeom>
          <a:noFill/>
          <a:ln w="25400">
            <a:solidFill>
              <a:schemeClr val="tx1"/>
            </a:solidFill>
            <a:round/>
            <a:headEnd/>
            <a:tailEnd type="triangle" w="med" len="med"/>
          </a:ln>
        </p:spPr>
        <p:txBody>
          <a:bodyPr>
            <a:spAutoFit/>
          </a:bodyPr>
          <a:lstStyle/>
          <a:p>
            <a:endParaRPr lang="en-US"/>
          </a:p>
        </p:txBody>
      </p:sp>
      <p:pic>
        <p:nvPicPr>
          <p:cNvPr id="20491" name="Picture 33"/>
          <p:cNvPicPr>
            <a:picLocks noChangeAspect="1" noChangeArrowheads="1"/>
          </p:cNvPicPr>
          <p:nvPr/>
        </p:nvPicPr>
        <p:blipFill>
          <a:blip r:embed="rId4" cstate="print"/>
          <a:srcRect/>
          <a:stretch>
            <a:fillRect/>
          </a:stretch>
        </p:blipFill>
        <p:spPr bwMode="auto">
          <a:xfrm>
            <a:off x="8153400" y="2438400"/>
            <a:ext cx="866775" cy="695325"/>
          </a:xfrm>
          <a:prstGeom prst="rect">
            <a:avLst/>
          </a:prstGeom>
          <a:noFill/>
          <a:ln w="25400">
            <a:noFill/>
            <a:miter lim="800000"/>
            <a:headEnd/>
            <a:tailEnd/>
          </a:ln>
        </p:spPr>
      </p:pic>
      <p:sp>
        <p:nvSpPr>
          <p:cNvPr id="20492" name="Text Box 34"/>
          <p:cNvSpPr txBox="1">
            <a:spLocks noChangeArrowheads="1"/>
          </p:cNvSpPr>
          <p:nvPr/>
        </p:nvSpPr>
        <p:spPr bwMode="auto">
          <a:xfrm rot="940095">
            <a:off x="6781800" y="1981200"/>
            <a:ext cx="1463675" cy="473075"/>
          </a:xfrm>
          <a:prstGeom prst="rect">
            <a:avLst/>
          </a:prstGeom>
          <a:noFill/>
          <a:ln w="25400">
            <a:noFill/>
            <a:miter lim="800000"/>
            <a:headEnd/>
            <a:tailEnd/>
          </a:ln>
        </p:spPr>
        <p:txBody>
          <a:bodyPr wrap="none">
            <a:spAutoFit/>
          </a:bodyPr>
          <a:lstStyle/>
          <a:p>
            <a:r>
              <a:rPr lang="en-US" sz="1000"/>
              <a:t>Mousdown on </a:t>
            </a:r>
          </a:p>
          <a:p>
            <a:r>
              <a:rPr lang="en-US" sz="1000"/>
              <a:t>Animation Canvas</a:t>
            </a:r>
          </a:p>
        </p:txBody>
      </p:sp>
      <p:sp>
        <p:nvSpPr>
          <p:cNvPr id="20493" name="Line 35"/>
          <p:cNvSpPr>
            <a:spLocks noChangeShapeType="1"/>
          </p:cNvSpPr>
          <p:nvPr/>
        </p:nvSpPr>
        <p:spPr bwMode="auto">
          <a:xfrm flipH="1">
            <a:off x="5029200" y="2895600"/>
            <a:ext cx="3200400" cy="1143000"/>
          </a:xfrm>
          <a:prstGeom prst="line">
            <a:avLst/>
          </a:prstGeom>
          <a:noFill/>
          <a:ln w="25400">
            <a:solidFill>
              <a:schemeClr val="tx1"/>
            </a:solidFill>
            <a:round/>
            <a:headEnd/>
            <a:tailEnd type="triangle" w="med" len="med"/>
          </a:ln>
        </p:spPr>
        <p:txBody>
          <a:bodyPr>
            <a:spAutoFit/>
          </a:bodyPr>
          <a:lstStyle/>
          <a:p>
            <a:endParaRPr lang="en-US"/>
          </a:p>
        </p:txBody>
      </p:sp>
      <p:sp>
        <p:nvSpPr>
          <p:cNvPr id="20494" name="Text Box 36"/>
          <p:cNvSpPr txBox="1">
            <a:spLocks noChangeArrowheads="1"/>
          </p:cNvSpPr>
          <p:nvPr/>
        </p:nvSpPr>
        <p:spPr bwMode="auto">
          <a:xfrm rot="-1102841">
            <a:off x="5334000" y="3124200"/>
            <a:ext cx="2616200" cy="244475"/>
          </a:xfrm>
          <a:prstGeom prst="rect">
            <a:avLst/>
          </a:prstGeom>
          <a:noFill/>
          <a:ln w="25400">
            <a:noFill/>
            <a:miter lim="800000"/>
            <a:headEnd/>
            <a:tailEnd/>
          </a:ln>
        </p:spPr>
        <p:txBody>
          <a:bodyPr wrap="none">
            <a:spAutoFit/>
          </a:bodyPr>
          <a:lstStyle/>
          <a:p>
            <a:r>
              <a:rPr lang="en-US" sz="1000"/>
              <a:t>Mouse move on Animation Canvas</a:t>
            </a:r>
          </a:p>
        </p:txBody>
      </p:sp>
      <p:pic>
        <p:nvPicPr>
          <p:cNvPr id="20495" name="Picture 40"/>
          <p:cNvPicPr>
            <a:picLocks noChangeAspect="1" noChangeArrowheads="1"/>
          </p:cNvPicPr>
          <p:nvPr/>
        </p:nvPicPr>
        <p:blipFill>
          <a:blip r:embed="rId5" cstate="print"/>
          <a:srcRect/>
          <a:stretch>
            <a:fillRect/>
          </a:stretch>
        </p:blipFill>
        <p:spPr bwMode="auto">
          <a:xfrm>
            <a:off x="3810000" y="3581400"/>
            <a:ext cx="1133475" cy="666750"/>
          </a:xfrm>
          <a:prstGeom prst="rect">
            <a:avLst/>
          </a:prstGeom>
          <a:noFill/>
          <a:ln w="25400">
            <a:noFill/>
            <a:miter lim="800000"/>
            <a:headEnd/>
            <a:tailEnd/>
          </a:ln>
        </p:spPr>
      </p:pic>
      <p:sp>
        <p:nvSpPr>
          <p:cNvPr id="20496" name="Line 41"/>
          <p:cNvSpPr>
            <a:spLocks noChangeShapeType="1"/>
          </p:cNvSpPr>
          <p:nvPr/>
        </p:nvSpPr>
        <p:spPr bwMode="auto">
          <a:xfrm>
            <a:off x="4648200" y="4343400"/>
            <a:ext cx="2514600" cy="762000"/>
          </a:xfrm>
          <a:prstGeom prst="line">
            <a:avLst/>
          </a:prstGeom>
          <a:noFill/>
          <a:ln w="25400">
            <a:solidFill>
              <a:schemeClr val="tx1"/>
            </a:solidFill>
            <a:round/>
            <a:headEnd/>
            <a:tailEnd type="triangle" w="med" len="med"/>
          </a:ln>
        </p:spPr>
        <p:txBody>
          <a:bodyPr>
            <a:spAutoFit/>
          </a:bodyPr>
          <a:lstStyle/>
          <a:p>
            <a:endParaRPr lang="en-US"/>
          </a:p>
        </p:txBody>
      </p:sp>
      <p:pic>
        <p:nvPicPr>
          <p:cNvPr id="20497" name="Picture 47"/>
          <p:cNvPicPr>
            <a:picLocks noChangeAspect="1" noChangeArrowheads="1"/>
          </p:cNvPicPr>
          <p:nvPr/>
        </p:nvPicPr>
        <p:blipFill>
          <a:blip r:embed="rId6" cstate="print"/>
          <a:srcRect/>
          <a:stretch>
            <a:fillRect/>
          </a:stretch>
        </p:blipFill>
        <p:spPr bwMode="auto">
          <a:xfrm>
            <a:off x="5943600" y="5105400"/>
            <a:ext cx="3048000" cy="1265238"/>
          </a:xfrm>
          <a:prstGeom prst="rect">
            <a:avLst/>
          </a:prstGeom>
          <a:noFill/>
          <a:ln w="25400">
            <a:noFill/>
            <a:miter lim="800000"/>
            <a:headEnd/>
            <a:tailEnd/>
          </a:ln>
        </p:spPr>
      </p:pic>
      <p:sp>
        <p:nvSpPr>
          <p:cNvPr id="20498" name="Text Box 48"/>
          <p:cNvSpPr txBox="1">
            <a:spLocks noChangeArrowheads="1"/>
          </p:cNvSpPr>
          <p:nvPr/>
        </p:nvSpPr>
        <p:spPr bwMode="auto">
          <a:xfrm rot="993424">
            <a:off x="4895850" y="4494213"/>
            <a:ext cx="2384425" cy="247650"/>
          </a:xfrm>
          <a:prstGeom prst="rect">
            <a:avLst/>
          </a:prstGeom>
          <a:noFill/>
          <a:ln w="25400">
            <a:noFill/>
            <a:miter lim="800000"/>
            <a:headEnd/>
            <a:tailEnd/>
          </a:ln>
        </p:spPr>
        <p:txBody>
          <a:bodyPr wrap="none">
            <a:spAutoFit/>
          </a:bodyPr>
          <a:lstStyle/>
          <a:p>
            <a:r>
              <a:rPr lang="en-US" sz="1000"/>
              <a:t>Mouseup on Animation Canvas</a:t>
            </a:r>
          </a:p>
        </p:txBody>
      </p:sp>
      <p:pic>
        <p:nvPicPr>
          <p:cNvPr id="20499" name="Picture 51"/>
          <p:cNvPicPr>
            <a:picLocks noChangeAspect="1" noChangeArrowheads="1"/>
          </p:cNvPicPr>
          <p:nvPr/>
        </p:nvPicPr>
        <p:blipFill>
          <a:blip r:embed="rId7" cstate="print"/>
          <a:srcRect/>
          <a:stretch>
            <a:fillRect/>
          </a:stretch>
        </p:blipFill>
        <p:spPr bwMode="auto">
          <a:xfrm>
            <a:off x="228600" y="3886200"/>
            <a:ext cx="1752600" cy="1590675"/>
          </a:xfrm>
          <a:prstGeom prst="rect">
            <a:avLst/>
          </a:prstGeom>
          <a:noFill/>
          <a:ln w="25400">
            <a:noFill/>
            <a:miter lim="800000"/>
            <a:headEnd/>
            <a:tailEnd/>
          </a:ln>
        </p:spPr>
      </p:pic>
      <p:sp>
        <p:nvSpPr>
          <p:cNvPr id="20500" name="Text Box 52"/>
          <p:cNvSpPr txBox="1">
            <a:spLocks noChangeArrowheads="1"/>
          </p:cNvSpPr>
          <p:nvPr/>
        </p:nvSpPr>
        <p:spPr bwMode="auto">
          <a:xfrm>
            <a:off x="609600" y="5791200"/>
            <a:ext cx="681038" cy="304800"/>
          </a:xfrm>
          <a:prstGeom prst="rect">
            <a:avLst/>
          </a:prstGeom>
          <a:noFill/>
          <a:ln w="25400">
            <a:noFill/>
            <a:miter lim="800000"/>
            <a:headEnd/>
            <a:tailEnd/>
          </a:ln>
        </p:spPr>
        <p:txBody>
          <a:bodyPr wrap="none">
            <a:spAutoFit/>
          </a:bodyPr>
          <a:lstStyle/>
          <a:p>
            <a:r>
              <a:rPr lang="en-US"/>
              <a:t>Start</a:t>
            </a:r>
          </a:p>
        </p:txBody>
      </p:sp>
      <p:sp>
        <p:nvSpPr>
          <p:cNvPr id="20501" name="Line 53"/>
          <p:cNvSpPr>
            <a:spLocks noChangeShapeType="1"/>
          </p:cNvSpPr>
          <p:nvPr/>
        </p:nvSpPr>
        <p:spPr bwMode="auto">
          <a:xfrm flipV="1">
            <a:off x="838200" y="5486400"/>
            <a:ext cx="76200" cy="304800"/>
          </a:xfrm>
          <a:prstGeom prst="line">
            <a:avLst/>
          </a:prstGeom>
          <a:noFill/>
          <a:ln w="25400">
            <a:solidFill>
              <a:schemeClr val="tx1"/>
            </a:solidFill>
            <a:round/>
            <a:headEnd/>
            <a:tailEnd type="triangle" w="med" len="med"/>
          </a:ln>
        </p:spPr>
        <p:txBody>
          <a:bodyPr>
            <a:spAutoFit/>
          </a:bodyPr>
          <a:lstStyle/>
          <a:p>
            <a:endParaRPr lang="en-US"/>
          </a:p>
        </p:txBody>
      </p:sp>
      <p:sp>
        <p:nvSpPr>
          <p:cNvPr id="20502" name="Text Box 54"/>
          <p:cNvSpPr txBox="1">
            <a:spLocks noChangeArrowheads="1"/>
          </p:cNvSpPr>
          <p:nvPr/>
        </p:nvSpPr>
        <p:spPr bwMode="auto">
          <a:xfrm>
            <a:off x="4800600" y="5791200"/>
            <a:ext cx="779463" cy="304800"/>
          </a:xfrm>
          <a:prstGeom prst="rect">
            <a:avLst/>
          </a:prstGeom>
          <a:noFill/>
          <a:ln w="25400">
            <a:noFill/>
            <a:miter lim="800000"/>
            <a:headEnd/>
            <a:tailEnd/>
          </a:ln>
        </p:spPr>
        <p:txBody>
          <a:bodyPr wrap="none">
            <a:spAutoFit/>
          </a:bodyPr>
          <a:lstStyle/>
          <a:p>
            <a:r>
              <a:rPr lang="en-US"/>
              <a:t>Finish</a:t>
            </a:r>
          </a:p>
        </p:txBody>
      </p:sp>
      <p:sp>
        <p:nvSpPr>
          <p:cNvPr id="20503" name="Line 55"/>
          <p:cNvSpPr>
            <a:spLocks noChangeShapeType="1"/>
          </p:cNvSpPr>
          <p:nvPr/>
        </p:nvSpPr>
        <p:spPr bwMode="auto">
          <a:xfrm>
            <a:off x="5486400" y="5943600"/>
            <a:ext cx="457200" cy="76200"/>
          </a:xfrm>
          <a:prstGeom prst="line">
            <a:avLst/>
          </a:prstGeom>
          <a:noFill/>
          <a:ln w="25400">
            <a:solidFill>
              <a:schemeClr val="tx1"/>
            </a:solidFill>
            <a:round/>
            <a:headEnd/>
            <a:tailEnd type="triangle" w="med" len="med"/>
          </a:ln>
        </p:spPr>
        <p:txBody>
          <a:bodyPr>
            <a:spAutoFit/>
          </a:bodyPr>
          <a:lstStyle/>
          <a:p>
            <a:endParaRPr lang="en-US"/>
          </a:p>
        </p:txBody>
      </p:sp>
    </p:spTree>
    <p:extLst>
      <p:ext uri="{BB962C8B-B14F-4D97-AF65-F5344CB8AC3E}">
        <p14:creationId xmlns:p14="http://schemas.microsoft.com/office/powerpoint/2010/main" val="3549794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p>
            <a:fld id="{EC5154AD-ADD7-40E1-9895-1A7F1569BAC5}" type="slidenum">
              <a:rPr lang="en-GB" smtClean="0"/>
              <a:pPr/>
              <a:t>32</a:t>
            </a:fld>
            <a:endParaRPr lang="en-GB"/>
          </a:p>
        </p:txBody>
      </p:sp>
      <p:sp>
        <p:nvSpPr>
          <p:cNvPr id="21507" name="Rectangle 2"/>
          <p:cNvSpPr>
            <a:spLocks noGrp="1" noChangeArrowheads="1"/>
          </p:cNvSpPr>
          <p:nvPr>
            <p:ph type="title"/>
          </p:nvPr>
        </p:nvSpPr>
        <p:spPr/>
        <p:txBody>
          <a:bodyPr/>
          <a:lstStyle/>
          <a:p>
            <a:pPr eaLnBrk="1" hangingPunct="1"/>
            <a:r>
              <a:rPr lang="en-US"/>
              <a:t>Notes on STNs</a:t>
            </a:r>
          </a:p>
        </p:txBody>
      </p:sp>
      <p:sp>
        <p:nvSpPr>
          <p:cNvPr id="21508" name="Rectangle 3"/>
          <p:cNvSpPr>
            <a:spLocks noGrp="1" noChangeArrowheads="1"/>
          </p:cNvSpPr>
          <p:nvPr>
            <p:ph type="body" idx="1"/>
          </p:nvPr>
        </p:nvSpPr>
        <p:spPr/>
        <p:txBody>
          <a:bodyPr/>
          <a:lstStyle/>
          <a:p>
            <a:pPr eaLnBrk="1" hangingPunct="1"/>
            <a:r>
              <a:rPr lang="en-US" sz="2800" dirty="0"/>
              <a:t>Not all transitions are included, because of the space limitations of these slides</a:t>
            </a:r>
          </a:p>
          <a:p>
            <a:pPr eaLnBrk="1" hangingPunct="1"/>
            <a:r>
              <a:rPr lang="en-US" sz="2800" dirty="0"/>
              <a:t>You should create an STN for </a:t>
            </a:r>
            <a:r>
              <a:rPr lang="en-US" sz="2800" i="1" dirty="0"/>
              <a:t>each</a:t>
            </a:r>
            <a:r>
              <a:rPr lang="en-US" sz="2800" dirty="0"/>
              <a:t> task sequence in your interface; this example just scratches the surface of on task</a:t>
            </a:r>
          </a:p>
          <a:p>
            <a:pPr eaLnBrk="1" hangingPunct="1"/>
            <a:r>
              <a:rPr lang="en-US" sz="2800" dirty="0"/>
              <a:t>A more readily understandable design representation may well be a working low fidelity prototype (see Thursday’s video!)</a:t>
            </a:r>
          </a:p>
        </p:txBody>
      </p:sp>
    </p:spTree>
    <p:extLst>
      <p:ext uri="{BB962C8B-B14F-4D97-AF65-F5344CB8AC3E}">
        <p14:creationId xmlns:p14="http://schemas.microsoft.com/office/powerpoint/2010/main" val="3091630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Try It</a:t>
            </a:r>
          </a:p>
        </p:txBody>
      </p:sp>
      <p:sp>
        <p:nvSpPr>
          <p:cNvPr id="3" name="Content Placeholder 2"/>
          <p:cNvSpPr>
            <a:spLocks noGrp="1"/>
          </p:cNvSpPr>
          <p:nvPr>
            <p:ph idx="1"/>
          </p:nvPr>
        </p:nvSpPr>
        <p:spPr/>
        <p:txBody>
          <a:bodyPr/>
          <a:lstStyle/>
          <a:p>
            <a:pPr marL="0" indent="0">
              <a:buNone/>
            </a:pPr>
            <a:r>
              <a:rPr lang="en-US" i="1" dirty="0"/>
              <a:t>Create a state-transition network</a:t>
            </a:r>
            <a:r>
              <a:rPr lang="en-US" dirty="0"/>
              <a:t> that describes how a user might accomplish the task you depicted in the hierarchical task analysis performed earlier.</a:t>
            </a:r>
          </a:p>
        </p:txBody>
      </p:sp>
      <p:sp>
        <p:nvSpPr>
          <p:cNvPr id="4" name="Slide Number Placeholder 3"/>
          <p:cNvSpPr>
            <a:spLocks noGrp="1"/>
          </p:cNvSpPr>
          <p:nvPr>
            <p:ph type="sldNum" sz="quarter" idx="10"/>
          </p:nvPr>
        </p:nvSpPr>
        <p:spPr/>
        <p:txBody>
          <a:bodyPr/>
          <a:lstStyle/>
          <a:p>
            <a:pPr>
              <a:defRPr/>
            </a:pPr>
            <a:fld id="{3AB625A5-3CE5-4FCB-A352-3522237BB0FC}" type="slidenum">
              <a:rPr lang="en-GB" smtClean="0"/>
              <a:pPr>
                <a:defRPr/>
              </a:pPr>
              <a:t>33</a:t>
            </a:fld>
            <a:endParaRPr lang="en-GB"/>
          </a:p>
        </p:txBody>
      </p:sp>
    </p:spTree>
    <p:extLst>
      <p:ext uri="{BB962C8B-B14F-4D97-AF65-F5344CB8AC3E}">
        <p14:creationId xmlns:p14="http://schemas.microsoft.com/office/powerpoint/2010/main" val="1174441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p>
            <a:fld id="{11F3B5A7-049C-4ACB-936B-1FB570FF2605}" type="slidenum">
              <a:rPr lang="en-GB" smtClean="0"/>
              <a:pPr/>
              <a:t>34</a:t>
            </a:fld>
            <a:endParaRPr lang="en-GB"/>
          </a:p>
        </p:txBody>
      </p:sp>
      <p:sp>
        <p:nvSpPr>
          <p:cNvPr id="36867" name="Rectangle 2"/>
          <p:cNvSpPr>
            <a:spLocks noGrp="1" noChangeArrowheads="1"/>
          </p:cNvSpPr>
          <p:nvPr>
            <p:ph type="title"/>
          </p:nvPr>
        </p:nvSpPr>
        <p:spPr/>
        <p:txBody>
          <a:bodyPr/>
          <a:lstStyle/>
          <a:p>
            <a:pPr eaLnBrk="1" hangingPunct="1"/>
            <a:r>
              <a:rPr lang="en-US" dirty="0"/>
              <a:t>In a nutshell…</a:t>
            </a:r>
            <a:endParaRPr lang="en-US" sz="2400" dirty="0"/>
          </a:p>
        </p:txBody>
      </p:sp>
      <p:sp>
        <p:nvSpPr>
          <p:cNvPr id="36868" name="Rectangle 3"/>
          <p:cNvSpPr>
            <a:spLocks noGrp="1" noChangeArrowheads="1"/>
          </p:cNvSpPr>
          <p:nvPr>
            <p:ph type="body" idx="1"/>
          </p:nvPr>
        </p:nvSpPr>
        <p:spPr>
          <a:xfrm>
            <a:off x="152400" y="1524000"/>
            <a:ext cx="8839200" cy="4652963"/>
          </a:xfrm>
        </p:spPr>
        <p:txBody>
          <a:bodyPr/>
          <a:lstStyle/>
          <a:p>
            <a:pPr>
              <a:lnSpc>
                <a:spcPct val="110000"/>
              </a:lnSpc>
              <a:spcBef>
                <a:spcPts val="300"/>
              </a:spcBef>
            </a:pPr>
            <a:r>
              <a:rPr lang="en-US" sz="2400" dirty="0"/>
              <a:t>Performing a contextual inquiries focused on sports activities may require you to have interviewee walk you through a typical activity</a:t>
            </a:r>
          </a:p>
          <a:p>
            <a:pPr>
              <a:lnSpc>
                <a:spcPct val="110000"/>
              </a:lnSpc>
              <a:spcBef>
                <a:spcPts val="300"/>
              </a:spcBef>
            </a:pPr>
            <a:r>
              <a:rPr lang="en-US" sz="2400" dirty="0"/>
              <a:t>Personas are rich composites of user groups that provide a vivid means of thinking about users</a:t>
            </a:r>
          </a:p>
          <a:p>
            <a:pPr>
              <a:lnSpc>
                <a:spcPct val="110000"/>
              </a:lnSpc>
              <a:spcBef>
                <a:spcPts val="300"/>
              </a:spcBef>
            </a:pPr>
            <a:r>
              <a:rPr lang="en-US" sz="2400" dirty="0"/>
              <a:t>Scenarios tell vivid stories about personas</a:t>
            </a:r>
          </a:p>
          <a:p>
            <a:pPr>
              <a:lnSpc>
                <a:spcPct val="110000"/>
              </a:lnSpc>
              <a:spcBef>
                <a:spcPts val="300"/>
              </a:spcBef>
            </a:pPr>
            <a:r>
              <a:rPr lang="en-US" sz="2400" dirty="0"/>
              <a:t>Requirements can be derived from scenarios</a:t>
            </a:r>
          </a:p>
          <a:p>
            <a:pPr>
              <a:lnSpc>
                <a:spcPct val="110000"/>
              </a:lnSpc>
              <a:spcBef>
                <a:spcPts val="300"/>
              </a:spcBef>
            </a:pPr>
            <a:r>
              <a:rPr lang="en-US" sz="2400" dirty="0"/>
              <a:t>Use cases, essential use cases, and task analysis help us to specify the details of tasks</a:t>
            </a:r>
          </a:p>
          <a:p>
            <a:pPr>
              <a:lnSpc>
                <a:spcPct val="110000"/>
              </a:lnSpc>
              <a:spcBef>
                <a:spcPts val="300"/>
              </a:spcBef>
            </a:pPr>
            <a:r>
              <a:rPr lang="en-US" sz="2400" dirty="0"/>
              <a:t>State transition networks serve as tools for illustrating interaction sequences within software</a:t>
            </a:r>
          </a:p>
        </p:txBody>
      </p:sp>
      <p:pic>
        <p:nvPicPr>
          <p:cNvPr id="5" name="Picture 4"/>
          <p:cNvPicPr>
            <a:picLocks noChangeAspect="1"/>
          </p:cNvPicPr>
          <p:nvPr/>
        </p:nvPicPr>
        <p:blipFill>
          <a:blip r:embed="rId2"/>
          <a:stretch>
            <a:fillRect/>
          </a:stretch>
        </p:blipFill>
        <p:spPr>
          <a:xfrm>
            <a:off x="304800" y="409575"/>
            <a:ext cx="990600" cy="781050"/>
          </a:xfrm>
          <a:prstGeom prst="rect">
            <a:avLst/>
          </a:prstGeom>
        </p:spPr>
      </p:pic>
    </p:spTree>
    <p:extLst>
      <p:ext uri="{BB962C8B-B14F-4D97-AF65-F5344CB8AC3E}">
        <p14:creationId xmlns:p14="http://schemas.microsoft.com/office/powerpoint/2010/main" val="13081127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a:lstStyle/>
          <a:p>
            <a:r>
              <a:rPr lang="en-US" sz="2800" dirty="0"/>
              <a:t>IA#4-Final graded!</a:t>
            </a:r>
          </a:p>
          <a:p>
            <a:r>
              <a:rPr lang="en-US" sz="2800" dirty="0"/>
              <a:t>Start recruiting participants and setting up your contextual inquiries!</a:t>
            </a:r>
          </a:p>
          <a:p>
            <a:r>
              <a:rPr lang="en-US" sz="2800" dirty="0"/>
              <a:t>Midterm exam takes place next Thursday, March 9</a:t>
            </a:r>
          </a:p>
          <a:p>
            <a:pPr lvl="1"/>
            <a:r>
              <a:rPr lang="en-US" sz="2400" dirty="0"/>
              <a:t>Study guide now available on OSBLE</a:t>
            </a:r>
          </a:p>
          <a:p>
            <a:pPr lvl="1"/>
            <a:r>
              <a:rPr lang="en-US" sz="2400" dirty="0"/>
              <a:t>Review session will be held in class next Tuesday; complete practice questions to prepare</a:t>
            </a:r>
          </a:p>
          <a:p>
            <a:pPr lvl="1"/>
            <a:r>
              <a:rPr lang="en-US" sz="2400" dirty="0"/>
              <a:t>You are allowed one page of notes as a cheat sheet for exam</a:t>
            </a:r>
          </a:p>
        </p:txBody>
      </p:sp>
      <p:sp>
        <p:nvSpPr>
          <p:cNvPr id="4" name="Slide Number Placeholder 3"/>
          <p:cNvSpPr>
            <a:spLocks noGrp="1"/>
          </p:cNvSpPr>
          <p:nvPr>
            <p:ph type="sldNum" sz="quarter" idx="10"/>
          </p:nvPr>
        </p:nvSpPr>
        <p:spPr/>
        <p:txBody>
          <a:bodyPr/>
          <a:lstStyle/>
          <a:p>
            <a:fld id="{D3612ABD-40C9-418A-A056-70C86155DF51}" type="slidenum">
              <a:rPr lang="en-GB" smtClean="0"/>
              <a:pPr/>
              <a:t>35</a:t>
            </a:fld>
            <a:endParaRPr lang="en-GB"/>
          </a:p>
        </p:txBody>
      </p:sp>
    </p:spTree>
    <p:extLst>
      <p:ext uri="{BB962C8B-B14F-4D97-AF65-F5344CB8AC3E}">
        <p14:creationId xmlns:p14="http://schemas.microsoft.com/office/powerpoint/2010/main" val="144670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CI: Mobile Workforce</a:t>
            </a:r>
            <a:br>
              <a:rPr lang="en-US" dirty="0"/>
            </a:br>
            <a:r>
              <a:rPr lang="en-US" sz="2000" dirty="0"/>
              <a:t>https://www.youtube.com/watch?v=Gd5fA9UQDjE</a:t>
            </a:r>
            <a:endParaRPr lang="en-US" dirty="0"/>
          </a:p>
        </p:txBody>
      </p:sp>
      <p:sp>
        <p:nvSpPr>
          <p:cNvPr id="3" name="Content Placeholder 2"/>
          <p:cNvSpPr>
            <a:spLocks noGrp="1"/>
          </p:cNvSpPr>
          <p:nvPr>
            <p:ph idx="1"/>
          </p:nvPr>
        </p:nvSpPr>
        <p:spPr/>
        <p:txBody>
          <a:bodyPr/>
          <a:lstStyle/>
          <a:p>
            <a:r>
              <a:rPr lang="en-US" dirty="0"/>
              <a:t>We’ll watch a brief excerpt of a CI performed with an employee while commuting to work</a:t>
            </a:r>
          </a:p>
          <a:p>
            <a:r>
              <a:rPr lang="en-US" dirty="0"/>
              <a:t>The CI focuses on the employee’s use of technology to coordinate work and family</a:t>
            </a:r>
          </a:p>
          <a:p>
            <a:r>
              <a:rPr lang="en-US" dirty="0"/>
              <a:t>Notice that the interviewer uses objects in environment to probe for more details on the employee’s practices</a:t>
            </a:r>
          </a:p>
        </p:txBody>
      </p:sp>
      <p:sp>
        <p:nvSpPr>
          <p:cNvPr id="4" name="Slide Number Placeholder 3"/>
          <p:cNvSpPr>
            <a:spLocks noGrp="1"/>
          </p:cNvSpPr>
          <p:nvPr>
            <p:ph type="sldNum" sz="quarter" idx="10"/>
          </p:nvPr>
        </p:nvSpPr>
        <p:spPr/>
        <p:txBody>
          <a:bodyPr/>
          <a:lstStyle/>
          <a:p>
            <a:fld id="{D3612ABD-40C9-418A-A056-70C86155DF51}" type="slidenum">
              <a:rPr lang="en-GB" smtClean="0"/>
              <a:pPr/>
              <a:t>4</a:t>
            </a:fld>
            <a:endParaRPr lang="en-GB"/>
          </a:p>
        </p:txBody>
      </p:sp>
    </p:spTree>
    <p:extLst>
      <p:ext uri="{BB962C8B-B14F-4D97-AF65-F5344CB8AC3E}">
        <p14:creationId xmlns:p14="http://schemas.microsoft.com/office/powerpoint/2010/main" val="2105100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After a CI is done…</a:t>
            </a:r>
          </a:p>
        </p:txBody>
      </p:sp>
      <p:sp>
        <p:nvSpPr>
          <p:cNvPr id="3" name="Content Placeholder 2"/>
          <p:cNvSpPr>
            <a:spLocks noGrp="1"/>
          </p:cNvSpPr>
          <p:nvPr>
            <p:ph idx="1"/>
          </p:nvPr>
        </p:nvSpPr>
        <p:spPr/>
        <p:txBody>
          <a:bodyPr/>
          <a:lstStyle/>
          <a:p>
            <a:r>
              <a:rPr lang="en-US" dirty="0"/>
              <a:t>Summarize your notes right away, before you forget!</a:t>
            </a:r>
          </a:p>
          <a:p>
            <a:r>
              <a:rPr lang="en-US" dirty="0"/>
              <a:t>Digitize your notes</a:t>
            </a:r>
          </a:p>
          <a:p>
            <a:r>
              <a:rPr lang="en-US" dirty="0"/>
              <a:t>When </a:t>
            </a:r>
            <a:r>
              <a:rPr lang="en-US" u="sng" dirty="0"/>
              <a:t>all</a:t>
            </a:r>
            <a:r>
              <a:rPr lang="en-US" dirty="0"/>
              <a:t> CIs are done, synthesize your findings</a:t>
            </a:r>
          </a:p>
          <a:p>
            <a:pPr lvl="1"/>
            <a:r>
              <a:rPr lang="en-US" dirty="0"/>
              <a:t>Requirements</a:t>
            </a:r>
          </a:p>
          <a:p>
            <a:pPr lvl="1"/>
            <a:r>
              <a:rPr lang="en-US" dirty="0"/>
              <a:t>Task analysis</a:t>
            </a:r>
          </a:p>
          <a:p>
            <a:pPr lvl="1"/>
            <a:r>
              <a:rPr lang="en-US" dirty="0"/>
              <a:t>Personas</a:t>
            </a:r>
          </a:p>
          <a:p>
            <a:pPr lvl="1"/>
            <a:r>
              <a:rPr lang="en-US" dirty="0"/>
              <a:t>Scenarios</a:t>
            </a:r>
          </a:p>
        </p:txBody>
      </p:sp>
      <p:sp>
        <p:nvSpPr>
          <p:cNvPr id="4" name="Slide Number Placeholder 3"/>
          <p:cNvSpPr>
            <a:spLocks noGrp="1"/>
          </p:cNvSpPr>
          <p:nvPr>
            <p:ph type="sldNum" sz="quarter" idx="10"/>
          </p:nvPr>
        </p:nvSpPr>
        <p:spPr/>
        <p:txBody>
          <a:bodyPr/>
          <a:lstStyle/>
          <a:p>
            <a:fld id="{D3612ABD-40C9-418A-A056-70C86155DF51}" type="slidenum">
              <a:rPr lang="en-GB" smtClean="0"/>
              <a:pPr/>
              <a:t>5</a:t>
            </a:fld>
            <a:endParaRPr lang="en-GB"/>
          </a:p>
        </p:txBody>
      </p:sp>
    </p:spTree>
    <p:extLst>
      <p:ext uri="{BB962C8B-B14F-4D97-AF65-F5344CB8AC3E}">
        <p14:creationId xmlns:p14="http://schemas.microsoft.com/office/powerpoint/2010/main" val="1417787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14-Synthesizing Findings of Early Data Gathering</a:t>
            </a:r>
            <a:endParaRPr lang="en-US" sz="3200" i="1" dirty="0"/>
          </a:p>
        </p:txBody>
      </p:sp>
      <p:sp>
        <p:nvSpPr>
          <p:cNvPr id="3" name="Content Placeholder 2"/>
          <p:cNvSpPr>
            <a:spLocks noGrp="1"/>
          </p:cNvSpPr>
          <p:nvPr>
            <p:ph idx="1"/>
          </p:nvPr>
        </p:nvSpPr>
        <p:spPr>
          <a:xfrm>
            <a:off x="362932" y="1676400"/>
            <a:ext cx="8763000" cy="4876800"/>
          </a:xfrm>
        </p:spPr>
        <p:txBody>
          <a:bodyPr>
            <a:normAutofit/>
          </a:bodyPr>
          <a:lstStyle/>
          <a:p>
            <a:pPr marL="0" indent="0" algn="ctr">
              <a:buNone/>
            </a:pPr>
            <a:r>
              <a:rPr lang="en-US" u="sng" dirty="0"/>
              <a:t>Key topics/questions for this lecture</a:t>
            </a:r>
          </a:p>
          <a:p>
            <a:pPr marL="744538" indent="-744538">
              <a:buFont typeface="+mj-lt"/>
              <a:buAutoNum type="arabicPeriod"/>
            </a:pPr>
            <a:r>
              <a:rPr lang="en-US" dirty="0">
                <a:solidFill>
                  <a:schemeClr val="bg1">
                    <a:lumMod val="75000"/>
                  </a:schemeClr>
                </a:solidFill>
              </a:rPr>
              <a:t>CI Epilogue</a:t>
            </a:r>
          </a:p>
          <a:p>
            <a:pPr marL="744538" indent="-744538">
              <a:buFont typeface="+mj-lt"/>
              <a:buAutoNum type="arabicPeriod"/>
            </a:pPr>
            <a:r>
              <a:rPr lang="en-US" dirty="0"/>
              <a:t>Personas</a:t>
            </a:r>
          </a:p>
          <a:p>
            <a:pPr marL="744538" indent="-744538">
              <a:buFont typeface="+mj-lt"/>
              <a:buAutoNum type="arabicPeriod"/>
            </a:pPr>
            <a:r>
              <a:rPr lang="en-US" dirty="0"/>
              <a:t>Scenarios</a:t>
            </a:r>
          </a:p>
          <a:p>
            <a:pPr marL="744538" indent="-744538">
              <a:buFont typeface="+mj-lt"/>
              <a:buAutoNum type="arabicPeriod"/>
            </a:pPr>
            <a:r>
              <a:rPr lang="en-US" dirty="0"/>
              <a:t>Task analysis</a:t>
            </a:r>
          </a:p>
          <a:p>
            <a:pPr marL="744538" indent="-744538">
              <a:buFont typeface="+mj-lt"/>
              <a:buAutoNum type="arabicPeriod"/>
            </a:pPr>
            <a:endParaRPr lang="en-US" dirty="0"/>
          </a:p>
          <a:p>
            <a:pPr marL="744538" indent="-744538">
              <a:buFont typeface="+mj-lt"/>
              <a:buAutoNum type="arabicPeriod"/>
            </a:pPr>
            <a:endParaRPr lang="en-US" dirty="0"/>
          </a:p>
        </p:txBody>
      </p:sp>
    </p:spTree>
    <p:extLst>
      <p:ext uri="{BB962C8B-B14F-4D97-AF65-F5344CB8AC3E}">
        <p14:creationId xmlns:p14="http://schemas.microsoft.com/office/powerpoint/2010/main" val="37361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Personas focus designers on specific needs of user groups</a:t>
            </a:r>
          </a:p>
        </p:txBody>
      </p:sp>
      <p:sp>
        <p:nvSpPr>
          <p:cNvPr id="4" name="Slide Number Placeholder 3"/>
          <p:cNvSpPr>
            <a:spLocks noGrp="1"/>
          </p:cNvSpPr>
          <p:nvPr>
            <p:ph type="sldNum" sz="quarter" idx="10"/>
          </p:nvPr>
        </p:nvSpPr>
        <p:spPr/>
        <p:txBody>
          <a:bodyPr/>
          <a:lstStyle/>
          <a:p>
            <a:fld id="{D3612ABD-40C9-418A-A056-70C86155DF51}" type="slidenum">
              <a:rPr lang="en-GB" smtClean="0"/>
              <a:pPr/>
              <a:t>7</a:t>
            </a:fld>
            <a:endParaRPr lang="en-GB"/>
          </a:p>
        </p:txBody>
      </p:sp>
      <p:pic>
        <p:nvPicPr>
          <p:cNvPr id="1026" name="Picture 2" descr="Ernie_Perso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1563914"/>
            <a:ext cx="8472488" cy="4796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304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anatomy of a persona</a:t>
            </a:r>
          </a:p>
        </p:txBody>
      </p:sp>
      <p:sp>
        <p:nvSpPr>
          <p:cNvPr id="4" name="Slide Number Placeholder 3"/>
          <p:cNvSpPr>
            <a:spLocks noGrp="1"/>
          </p:cNvSpPr>
          <p:nvPr>
            <p:ph type="sldNum" sz="quarter" idx="10"/>
          </p:nvPr>
        </p:nvSpPr>
        <p:spPr/>
        <p:txBody>
          <a:bodyPr/>
          <a:lstStyle/>
          <a:p>
            <a:fld id="{D3612ABD-40C9-418A-A056-70C86155DF51}" type="slidenum">
              <a:rPr lang="en-GB" smtClean="0"/>
              <a:pPr/>
              <a:t>8</a:t>
            </a:fld>
            <a:endParaRPr lang="en-GB"/>
          </a:p>
        </p:txBody>
      </p:sp>
      <p:pic>
        <p:nvPicPr>
          <p:cNvPr id="5" name="Picture 2" descr="Ernie_Perso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1563914"/>
            <a:ext cx="8472488" cy="4796993"/>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p:cNvGrpSpPr/>
          <p:nvPr/>
        </p:nvGrpSpPr>
        <p:grpSpPr>
          <a:xfrm>
            <a:off x="298133" y="1638300"/>
            <a:ext cx="4578667" cy="571500"/>
            <a:chOff x="298133" y="1638300"/>
            <a:chExt cx="4578667" cy="571500"/>
          </a:xfrm>
        </p:grpSpPr>
        <p:sp>
          <p:nvSpPr>
            <p:cNvPr id="6" name="Rectangle 5"/>
            <p:cNvSpPr/>
            <p:nvPr/>
          </p:nvSpPr>
          <p:spPr bwMode="auto">
            <a:xfrm>
              <a:off x="298133" y="1752600"/>
              <a:ext cx="2681287" cy="4572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Verdana" pitchFamily="34" charset="0"/>
              </a:endParaRPr>
            </a:p>
          </p:txBody>
        </p:sp>
        <p:sp>
          <p:nvSpPr>
            <p:cNvPr id="7" name="Line Callout 1 (No Border) 6"/>
            <p:cNvSpPr/>
            <p:nvPr/>
          </p:nvSpPr>
          <p:spPr bwMode="auto">
            <a:xfrm>
              <a:off x="3581400" y="1638300"/>
              <a:ext cx="1295400" cy="571500"/>
            </a:xfrm>
            <a:prstGeom prst="callout1">
              <a:avLst>
                <a:gd name="adj1" fmla="val 33750"/>
                <a:gd name="adj2" fmla="val 2382"/>
                <a:gd name="adj3" fmla="val 64500"/>
                <a:gd name="adj4" fmla="val -35476"/>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None/>
                <a:tabLst/>
              </a:pPr>
              <a:r>
                <a:rPr lang="en-US" sz="1600" dirty="0">
                  <a:solidFill>
                    <a:srgbClr val="FF0000"/>
                  </a:solidFill>
                </a:rPr>
                <a:t>Name and occupation</a:t>
              </a:r>
              <a:endParaRPr kumimoji="0" lang="en-US" sz="1600" b="0" i="0" u="none" strike="noStrike" cap="none" normalizeH="0" baseline="0" dirty="0">
                <a:ln>
                  <a:noFill/>
                </a:ln>
                <a:solidFill>
                  <a:srgbClr val="FF0000"/>
                </a:solidFill>
                <a:effectLst/>
              </a:endParaRPr>
            </a:p>
          </p:txBody>
        </p:sp>
      </p:grpSp>
      <p:grpSp>
        <p:nvGrpSpPr>
          <p:cNvPr id="18" name="Group 17"/>
          <p:cNvGrpSpPr/>
          <p:nvPr/>
        </p:nvGrpSpPr>
        <p:grpSpPr>
          <a:xfrm>
            <a:off x="4800600" y="1654196"/>
            <a:ext cx="2895600" cy="571500"/>
            <a:chOff x="4800600" y="1654196"/>
            <a:chExt cx="2895600" cy="571500"/>
          </a:xfrm>
        </p:grpSpPr>
        <p:sp>
          <p:nvSpPr>
            <p:cNvPr id="8" name="Rectangle 7"/>
            <p:cNvSpPr/>
            <p:nvPr/>
          </p:nvSpPr>
          <p:spPr bwMode="auto">
            <a:xfrm>
              <a:off x="6553199" y="1768496"/>
              <a:ext cx="1143001" cy="4572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Verdana" pitchFamily="34" charset="0"/>
              </a:endParaRPr>
            </a:p>
          </p:txBody>
        </p:sp>
        <p:sp>
          <p:nvSpPr>
            <p:cNvPr id="9" name="Line Callout 1 (No Border) 8"/>
            <p:cNvSpPr/>
            <p:nvPr/>
          </p:nvSpPr>
          <p:spPr bwMode="auto">
            <a:xfrm>
              <a:off x="4800600" y="1654196"/>
              <a:ext cx="1469707" cy="555604"/>
            </a:xfrm>
            <a:prstGeom prst="callout1">
              <a:avLst>
                <a:gd name="adj1" fmla="val 66203"/>
                <a:gd name="adj2" fmla="val 93823"/>
                <a:gd name="adj3" fmla="val 64612"/>
                <a:gd name="adj4" fmla="val 116192"/>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None/>
                <a:tabLst/>
              </a:pPr>
              <a:r>
                <a:rPr lang="en-US" sz="1600" dirty="0">
                  <a:solidFill>
                    <a:srgbClr val="FF0000"/>
                  </a:solidFill>
                </a:rPr>
                <a:t>Role in organization</a:t>
              </a:r>
              <a:endParaRPr kumimoji="0" lang="en-US" sz="1600" b="0" i="0" u="none" strike="noStrike" cap="none" normalizeH="0" baseline="0" dirty="0">
                <a:ln>
                  <a:noFill/>
                </a:ln>
                <a:solidFill>
                  <a:srgbClr val="FF0000"/>
                </a:solidFill>
                <a:effectLst/>
              </a:endParaRPr>
            </a:p>
          </p:txBody>
        </p:sp>
      </p:grpSp>
      <p:grpSp>
        <p:nvGrpSpPr>
          <p:cNvPr id="19" name="Group 18"/>
          <p:cNvGrpSpPr/>
          <p:nvPr/>
        </p:nvGrpSpPr>
        <p:grpSpPr>
          <a:xfrm>
            <a:off x="1719263" y="2325914"/>
            <a:ext cx="6586537" cy="874486"/>
            <a:chOff x="1719263" y="2325914"/>
            <a:chExt cx="6586537" cy="874486"/>
          </a:xfrm>
        </p:grpSpPr>
        <p:sp>
          <p:nvSpPr>
            <p:cNvPr id="10" name="Rectangle 9"/>
            <p:cNvSpPr/>
            <p:nvPr/>
          </p:nvSpPr>
          <p:spPr bwMode="auto">
            <a:xfrm>
              <a:off x="1719263" y="2325914"/>
              <a:ext cx="3005137" cy="87448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Verdana" pitchFamily="34" charset="0"/>
              </a:endParaRPr>
            </a:p>
          </p:txBody>
        </p:sp>
        <p:sp>
          <p:nvSpPr>
            <p:cNvPr id="12" name="Line Callout 1 (No Border) 11"/>
            <p:cNvSpPr/>
            <p:nvPr/>
          </p:nvSpPr>
          <p:spPr bwMode="auto">
            <a:xfrm>
              <a:off x="5353050" y="2415694"/>
              <a:ext cx="2952750" cy="606870"/>
            </a:xfrm>
            <a:prstGeom prst="callout1">
              <a:avLst>
                <a:gd name="adj1" fmla="val 44333"/>
                <a:gd name="adj2" fmla="val -1"/>
                <a:gd name="adj3" fmla="val 65365"/>
                <a:gd name="adj4" fmla="val -20140"/>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None/>
                <a:tabLst/>
              </a:pPr>
              <a:r>
                <a:rPr lang="en-US" sz="1600" dirty="0">
                  <a:solidFill>
                    <a:srgbClr val="FF0000"/>
                  </a:solidFill>
                </a:rPr>
                <a:t>Story of persona focused on goals and behaviors</a:t>
              </a:r>
              <a:endParaRPr kumimoji="0" lang="en-US" sz="1600" b="0" i="0" u="none" strike="noStrike" cap="none" normalizeH="0" baseline="0" dirty="0">
                <a:ln>
                  <a:noFill/>
                </a:ln>
                <a:solidFill>
                  <a:srgbClr val="FF0000"/>
                </a:solidFill>
                <a:effectLst/>
              </a:endParaRPr>
            </a:p>
          </p:txBody>
        </p:sp>
      </p:grpSp>
      <p:grpSp>
        <p:nvGrpSpPr>
          <p:cNvPr id="20" name="Group 19"/>
          <p:cNvGrpSpPr/>
          <p:nvPr/>
        </p:nvGrpSpPr>
        <p:grpSpPr>
          <a:xfrm>
            <a:off x="576263" y="3410866"/>
            <a:ext cx="4776787" cy="1008734"/>
            <a:chOff x="576263" y="3410866"/>
            <a:chExt cx="4776787" cy="1008734"/>
          </a:xfrm>
        </p:grpSpPr>
        <p:sp>
          <p:nvSpPr>
            <p:cNvPr id="13" name="Rectangle 12"/>
            <p:cNvSpPr/>
            <p:nvPr/>
          </p:nvSpPr>
          <p:spPr bwMode="auto">
            <a:xfrm>
              <a:off x="576263" y="3410866"/>
              <a:ext cx="2403157" cy="93253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Verdana" pitchFamily="34" charset="0"/>
              </a:endParaRPr>
            </a:p>
          </p:txBody>
        </p:sp>
        <p:sp>
          <p:nvSpPr>
            <p:cNvPr id="14" name="Line Callout 1 (No Border) 13"/>
            <p:cNvSpPr/>
            <p:nvPr/>
          </p:nvSpPr>
          <p:spPr bwMode="auto">
            <a:xfrm>
              <a:off x="3611879" y="3457560"/>
              <a:ext cx="1741171" cy="962040"/>
            </a:xfrm>
            <a:prstGeom prst="callout1">
              <a:avLst>
                <a:gd name="adj1" fmla="val 43057"/>
                <a:gd name="adj2" fmla="val 2440"/>
                <a:gd name="adj3" fmla="val 43805"/>
                <a:gd name="adj4" fmla="val -35442"/>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None/>
                <a:tabLst/>
              </a:pPr>
              <a:r>
                <a:rPr lang="en-US" sz="1600" dirty="0">
                  <a:solidFill>
                    <a:srgbClr val="FF0000"/>
                  </a:solidFill>
                </a:rPr>
                <a:t>Graphical representation of goals and motivations</a:t>
              </a:r>
              <a:endParaRPr kumimoji="0" lang="en-US" sz="1600" b="0" i="0" u="none" strike="noStrike" cap="none" normalizeH="0" baseline="0" dirty="0">
                <a:ln>
                  <a:noFill/>
                </a:ln>
                <a:solidFill>
                  <a:srgbClr val="FF0000"/>
                </a:solidFill>
                <a:effectLst/>
              </a:endParaRPr>
            </a:p>
          </p:txBody>
        </p:sp>
      </p:grpSp>
      <p:grpSp>
        <p:nvGrpSpPr>
          <p:cNvPr id="21" name="Group 20"/>
          <p:cNvGrpSpPr/>
          <p:nvPr/>
        </p:nvGrpSpPr>
        <p:grpSpPr>
          <a:xfrm>
            <a:off x="576263" y="4648200"/>
            <a:ext cx="4776786" cy="1371600"/>
            <a:chOff x="576263" y="4648200"/>
            <a:chExt cx="5014053" cy="1371600"/>
          </a:xfrm>
        </p:grpSpPr>
        <p:sp>
          <p:nvSpPr>
            <p:cNvPr id="15" name="Rectangle 14"/>
            <p:cNvSpPr/>
            <p:nvPr/>
          </p:nvSpPr>
          <p:spPr bwMode="auto">
            <a:xfrm>
              <a:off x="576263" y="4648200"/>
              <a:ext cx="2274571" cy="1254389"/>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Verdana" pitchFamily="34" charset="0"/>
              </a:endParaRPr>
            </a:p>
          </p:txBody>
        </p:sp>
        <p:sp>
          <p:nvSpPr>
            <p:cNvPr id="16" name="Line Callout 1 (No Border) 15"/>
            <p:cNvSpPr/>
            <p:nvPr/>
          </p:nvSpPr>
          <p:spPr bwMode="auto">
            <a:xfrm>
              <a:off x="3558540" y="4775164"/>
              <a:ext cx="2031776" cy="1244636"/>
            </a:xfrm>
            <a:prstGeom prst="callout1">
              <a:avLst>
                <a:gd name="adj1" fmla="val 33547"/>
                <a:gd name="adj2" fmla="val 1324"/>
                <a:gd name="adj3" fmla="val 46600"/>
                <a:gd name="adj4" fmla="val -33263"/>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None/>
                <a:tabLst/>
              </a:pPr>
              <a:r>
                <a:rPr lang="en-US" sz="1600" dirty="0">
                  <a:solidFill>
                    <a:srgbClr val="FF0000"/>
                  </a:solidFill>
                </a:rPr>
                <a:t>Graphical representation of what causes difficulties for persona</a:t>
              </a:r>
              <a:endParaRPr kumimoji="0" lang="en-US" sz="1600" b="0" i="0" u="none" strike="noStrike" cap="none" normalizeH="0" baseline="0" dirty="0">
                <a:ln>
                  <a:noFill/>
                </a:ln>
                <a:solidFill>
                  <a:srgbClr val="FF0000"/>
                </a:solidFill>
                <a:effectLst/>
              </a:endParaRPr>
            </a:p>
          </p:txBody>
        </p:sp>
      </p:grpSp>
      <p:grpSp>
        <p:nvGrpSpPr>
          <p:cNvPr id="22" name="Group 21"/>
          <p:cNvGrpSpPr/>
          <p:nvPr/>
        </p:nvGrpSpPr>
        <p:grpSpPr>
          <a:xfrm>
            <a:off x="648653" y="2359046"/>
            <a:ext cx="3380421" cy="841354"/>
            <a:chOff x="298134" y="1752600"/>
            <a:chExt cx="3380421" cy="841354"/>
          </a:xfrm>
        </p:grpSpPr>
        <p:sp>
          <p:nvSpPr>
            <p:cNvPr id="23" name="Rectangle 22"/>
            <p:cNvSpPr/>
            <p:nvPr/>
          </p:nvSpPr>
          <p:spPr bwMode="auto">
            <a:xfrm>
              <a:off x="298134" y="1752600"/>
              <a:ext cx="997268" cy="84135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Verdana" pitchFamily="34" charset="0"/>
              </a:endParaRPr>
            </a:p>
          </p:txBody>
        </p:sp>
        <p:sp>
          <p:nvSpPr>
            <p:cNvPr id="24" name="Line Callout 1 (No Border) 23"/>
            <p:cNvSpPr/>
            <p:nvPr/>
          </p:nvSpPr>
          <p:spPr bwMode="auto">
            <a:xfrm>
              <a:off x="2064068" y="1779850"/>
              <a:ext cx="1614487" cy="752003"/>
            </a:xfrm>
            <a:prstGeom prst="callout1">
              <a:avLst>
                <a:gd name="adj1" fmla="val 39913"/>
                <a:gd name="adj2" fmla="val -1152"/>
                <a:gd name="adj3" fmla="val 56703"/>
                <a:gd name="adj4" fmla="val -48978"/>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None/>
                <a:tabLst/>
              </a:pPr>
              <a:r>
                <a:rPr lang="en-US" sz="1600" dirty="0">
                  <a:solidFill>
                    <a:srgbClr val="FF0000"/>
                  </a:solidFill>
                </a:rPr>
                <a:t>Location in user group space</a:t>
              </a:r>
              <a:endParaRPr kumimoji="0" lang="en-US" sz="1600" b="0" i="0" u="none" strike="noStrike" cap="none" normalizeH="0" baseline="0" dirty="0">
                <a:ln>
                  <a:noFill/>
                </a:ln>
                <a:solidFill>
                  <a:srgbClr val="FF0000"/>
                </a:solidFill>
                <a:effectLst/>
              </a:endParaRPr>
            </a:p>
          </p:txBody>
        </p:sp>
      </p:grpSp>
    </p:spTree>
    <p:extLst>
      <p:ext uri="{BB962C8B-B14F-4D97-AF65-F5344CB8AC3E}">
        <p14:creationId xmlns:p14="http://schemas.microsoft.com/office/powerpoint/2010/main" val="369877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2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anatomy of a persona</a:t>
            </a:r>
          </a:p>
        </p:txBody>
      </p:sp>
      <p:sp>
        <p:nvSpPr>
          <p:cNvPr id="4" name="Slide Number Placeholder 3"/>
          <p:cNvSpPr>
            <a:spLocks noGrp="1"/>
          </p:cNvSpPr>
          <p:nvPr>
            <p:ph type="sldNum" sz="quarter" idx="10"/>
          </p:nvPr>
        </p:nvSpPr>
        <p:spPr/>
        <p:txBody>
          <a:bodyPr/>
          <a:lstStyle/>
          <a:p>
            <a:fld id="{D3612ABD-40C9-418A-A056-70C86155DF51}" type="slidenum">
              <a:rPr lang="en-GB" smtClean="0"/>
              <a:pPr/>
              <a:t>9</a:t>
            </a:fld>
            <a:endParaRPr lang="en-GB"/>
          </a:p>
        </p:txBody>
      </p:sp>
      <p:pic>
        <p:nvPicPr>
          <p:cNvPr id="5" name="Picture 2" descr="Ernie_Person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1563914"/>
            <a:ext cx="8472488" cy="4796993"/>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4312919" y="2675916"/>
            <a:ext cx="4297682" cy="1591284"/>
            <a:chOff x="5387339" y="1815269"/>
            <a:chExt cx="4297682" cy="1591284"/>
          </a:xfrm>
        </p:grpSpPr>
        <p:sp>
          <p:nvSpPr>
            <p:cNvPr id="8" name="Rectangle 7"/>
            <p:cNvSpPr/>
            <p:nvPr/>
          </p:nvSpPr>
          <p:spPr bwMode="auto">
            <a:xfrm>
              <a:off x="8465820" y="2852886"/>
              <a:ext cx="1219201" cy="553667"/>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Verdana" pitchFamily="34" charset="0"/>
              </a:endParaRPr>
            </a:p>
          </p:txBody>
        </p:sp>
        <p:sp>
          <p:nvSpPr>
            <p:cNvPr id="9" name="Line Callout 1 (No Border) 8"/>
            <p:cNvSpPr/>
            <p:nvPr/>
          </p:nvSpPr>
          <p:spPr bwMode="auto">
            <a:xfrm>
              <a:off x="5387339" y="1815269"/>
              <a:ext cx="1554482" cy="1037617"/>
            </a:xfrm>
            <a:prstGeom prst="callout1">
              <a:avLst>
                <a:gd name="adj1" fmla="val 44187"/>
                <a:gd name="adj2" fmla="val 83979"/>
                <a:gd name="adj3" fmla="val 131808"/>
                <a:gd name="adj4" fmla="val 195364"/>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None/>
                <a:tabLst/>
              </a:pPr>
              <a:r>
                <a:rPr lang="en-US" sz="1600" dirty="0">
                  <a:solidFill>
                    <a:srgbClr val="FF0000"/>
                  </a:solidFill>
                </a:rPr>
                <a:t>Quote that sums up essence of persona</a:t>
              </a:r>
              <a:endParaRPr kumimoji="0" lang="en-US" sz="1600" b="0" i="0" u="none" strike="noStrike" cap="none" normalizeH="0" baseline="0" dirty="0">
                <a:ln>
                  <a:noFill/>
                </a:ln>
                <a:solidFill>
                  <a:srgbClr val="FF0000"/>
                </a:solidFill>
                <a:effectLst/>
              </a:endParaRPr>
            </a:p>
          </p:txBody>
        </p:sp>
      </p:grpSp>
      <p:grpSp>
        <p:nvGrpSpPr>
          <p:cNvPr id="25" name="Group 24"/>
          <p:cNvGrpSpPr/>
          <p:nvPr/>
        </p:nvGrpSpPr>
        <p:grpSpPr>
          <a:xfrm>
            <a:off x="3429000" y="3581401"/>
            <a:ext cx="5181601" cy="2362200"/>
            <a:chOff x="4038600" y="1674144"/>
            <a:chExt cx="5181601" cy="2362200"/>
          </a:xfrm>
        </p:grpSpPr>
        <p:sp>
          <p:nvSpPr>
            <p:cNvPr id="26" name="Rectangle 25"/>
            <p:cNvSpPr/>
            <p:nvPr/>
          </p:nvSpPr>
          <p:spPr bwMode="auto">
            <a:xfrm>
              <a:off x="6477001" y="1674144"/>
              <a:ext cx="2743200" cy="23622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Verdana" pitchFamily="34" charset="0"/>
              </a:endParaRPr>
            </a:p>
          </p:txBody>
        </p:sp>
        <p:sp>
          <p:nvSpPr>
            <p:cNvPr id="27" name="Line Callout 1 (No Border) 26"/>
            <p:cNvSpPr/>
            <p:nvPr/>
          </p:nvSpPr>
          <p:spPr bwMode="auto">
            <a:xfrm>
              <a:off x="4038600" y="1806277"/>
              <a:ext cx="1600200" cy="302986"/>
            </a:xfrm>
            <a:prstGeom prst="callout1">
              <a:avLst>
                <a:gd name="adj1" fmla="val 73750"/>
                <a:gd name="adj2" fmla="val 102382"/>
                <a:gd name="adj3" fmla="val 136272"/>
                <a:gd name="adj4" fmla="val 150952"/>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None/>
                <a:tabLst/>
              </a:pPr>
              <a:r>
                <a:rPr lang="en-US" sz="1600" dirty="0">
                  <a:solidFill>
                    <a:srgbClr val="FF0000"/>
                  </a:solidFill>
                </a:rPr>
                <a:t>Profile picture</a:t>
              </a:r>
              <a:endParaRPr kumimoji="0" lang="en-US" sz="1600" b="0" i="0" u="none" strike="noStrike" cap="none" normalizeH="0" baseline="0" dirty="0">
                <a:ln>
                  <a:noFill/>
                </a:ln>
                <a:solidFill>
                  <a:srgbClr val="FF0000"/>
                </a:solidFill>
                <a:effectLst/>
              </a:endParaRPr>
            </a:p>
          </p:txBody>
        </p:sp>
      </p:grpSp>
      <p:grpSp>
        <p:nvGrpSpPr>
          <p:cNvPr id="28" name="Group 27"/>
          <p:cNvGrpSpPr/>
          <p:nvPr/>
        </p:nvGrpSpPr>
        <p:grpSpPr>
          <a:xfrm>
            <a:off x="1066800" y="2904517"/>
            <a:ext cx="4495800" cy="1743683"/>
            <a:chOff x="4814887" y="1225861"/>
            <a:chExt cx="4495800" cy="1743683"/>
          </a:xfrm>
        </p:grpSpPr>
        <p:sp>
          <p:nvSpPr>
            <p:cNvPr id="29" name="Rectangle 28"/>
            <p:cNvSpPr/>
            <p:nvPr/>
          </p:nvSpPr>
          <p:spPr bwMode="auto">
            <a:xfrm>
              <a:off x="7100887" y="1674144"/>
              <a:ext cx="2209800" cy="129540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Verdana" pitchFamily="34" charset="0"/>
              </a:endParaRPr>
            </a:p>
          </p:txBody>
        </p:sp>
        <p:sp>
          <p:nvSpPr>
            <p:cNvPr id="30" name="Line Callout 1 (No Border) 29"/>
            <p:cNvSpPr/>
            <p:nvPr/>
          </p:nvSpPr>
          <p:spPr bwMode="auto">
            <a:xfrm>
              <a:off x="4814887" y="1225861"/>
              <a:ext cx="1600200" cy="1019784"/>
            </a:xfrm>
            <a:prstGeom prst="callout1">
              <a:avLst>
                <a:gd name="adj1" fmla="val 62439"/>
                <a:gd name="adj2" fmla="val 87382"/>
                <a:gd name="adj3" fmla="val 121094"/>
                <a:gd name="adj4" fmla="val 143095"/>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None/>
                <a:tabLst/>
              </a:pPr>
              <a:r>
                <a:rPr lang="en-US" sz="1600" dirty="0">
                  <a:solidFill>
                    <a:srgbClr val="FF0000"/>
                  </a:solidFill>
                </a:rPr>
                <a:t>Key relationships within organization</a:t>
              </a:r>
              <a:endParaRPr kumimoji="0" lang="en-US" sz="1600" b="0" i="0" u="none" strike="noStrike" cap="none" normalizeH="0" baseline="0" dirty="0">
                <a:ln>
                  <a:noFill/>
                </a:ln>
                <a:solidFill>
                  <a:srgbClr val="FF0000"/>
                </a:solidFill>
                <a:effectLst/>
              </a:endParaRPr>
            </a:p>
          </p:txBody>
        </p:sp>
      </p:grpSp>
      <p:grpSp>
        <p:nvGrpSpPr>
          <p:cNvPr id="31" name="Group 30"/>
          <p:cNvGrpSpPr/>
          <p:nvPr/>
        </p:nvGrpSpPr>
        <p:grpSpPr>
          <a:xfrm>
            <a:off x="1143000" y="4369823"/>
            <a:ext cx="4404360" cy="1497577"/>
            <a:chOff x="4906327" y="1395766"/>
            <a:chExt cx="4404360" cy="1497577"/>
          </a:xfrm>
        </p:grpSpPr>
        <p:sp>
          <p:nvSpPr>
            <p:cNvPr id="32" name="Rectangle 31"/>
            <p:cNvSpPr/>
            <p:nvPr/>
          </p:nvSpPr>
          <p:spPr bwMode="auto">
            <a:xfrm>
              <a:off x="7100887" y="1674144"/>
              <a:ext cx="2209800" cy="1219199"/>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Verdana" pitchFamily="34" charset="0"/>
              </a:endParaRPr>
            </a:p>
          </p:txBody>
        </p:sp>
        <p:sp>
          <p:nvSpPr>
            <p:cNvPr id="33" name="Line Callout 1 (No Border) 32"/>
            <p:cNvSpPr/>
            <p:nvPr/>
          </p:nvSpPr>
          <p:spPr bwMode="auto">
            <a:xfrm>
              <a:off x="4906327" y="1395766"/>
              <a:ext cx="1600200" cy="872738"/>
            </a:xfrm>
            <a:prstGeom prst="callout1">
              <a:avLst>
                <a:gd name="adj1" fmla="val 56588"/>
                <a:gd name="adj2" fmla="val 90954"/>
                <a:gd name="adj3" fmla="val 113069"/>
                <a:gd name="adj4" fmla="val 135953"/>
              </a:avLst>
            </a:prstGeom>
            <a:solidFill>
              <a:schemeClr val="bg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None/>
                <a:tabLst/>
              </a:pPr>
              <a:r>
                <a:rPr lang="en-US" sz="1600" dirty="0">
                  <a:solidFill>
                    <a:srgbClr val="FF0000"/>
                  </a:solidFill>
                </a:rPr>
                <a:t>Marketing opportunities (ignore!)</a:t>
              </a:r>
              <a:endParaRPr kumimoji="0" lang="en-US" sz="1600" b="0" i="0" u="none" strike="noStrike" cap="none" normalizeH="0" baseline="0" dirty="0">
                <a:ln>
                  <a:noFill/>
                </a:ln>
                <a:solidFill>
                  <a:srgbClr val="FF0000"/>
                </a:solidFill>
                <a:effectLst/>
              </a:endParaRPr>
            </a:p>
          </p:txBody>
        </p:sp>
      </p:grpSp>
    </p:spTree>
    <p:extLst>
      <p:ext uri="{BB962C8B-B14F-4D97-AF65-F5344CB8AC3E}">
        <p14:creationId xmlns:p14="http://schemas.microsoft.com/office/powerpoint/2010/main" val="375541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dbook">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3333CC"/>
      </a:folHlink>
    </a:clrScheme>
    <a:fontScheme name="idboo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sz="2400" b="0" i="0" u="none" strike="noStrike" cap="none" normalizeH="0" baseline="0" smtClean="0">
            <a:ln>
              <a:noFill/>
            </a:ln>
            <a:solidFill>
              <a:schemeClr val="tx1"/>
            </a:solidFill>
            <a:effectLst/>
            <a:latin typeface="Verdana" pitchFamily="34" charset="0"/>
          </a:defRPr>
        </a:defPPr>
      </a:lstStyle>
    </a:lnDef>
    <a:txDef>
      <a:spPr>
        <a:noFill/>
      </a:spPr>
      <a:bodyPr wrap="square" rtlCol="0">
        <a:spAutoFit/>
      </a:bodyPr>
      <a:lstStyle>
        <a:defPPr>
          <a:buNone/>
          <a:defRPr dirty="0"/>
        </a:defPPr>
      </a:lstStyle>
    </a:txDef>
  </a:objectDefaults>
  <a:extraClrSchemeLst>
    <a:extraClrScheme>
      <a:clrScheme name="idboo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dboo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dboo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dboo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dboo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dboo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dboo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\\penelope\MCSUsers\Staff\hcs2\Interaction Design\website\idbook.pot</Template>
  <TotalTime>11398</TotalTime>
  <Words>2817</Words>
  <Application>Microsoft Office PowerPoint</Application>
  <PresentationFormat>On-screen Show (4:3)</PresentationFormat>
  <Paragraphs>342</Paragraphs>
  <Slides>35</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Times</vt:lpstr>
      <vt:lpstr>Times New Roman</vt:lpstr>
      <vt:lpstr>Verdana</vt:lpstr>
      <vt:lpstr>idbook</vt:lpstr>
      <vt:lpstr> 15- Synthesizing Findings of Early Data Gathering </vt:lpstr>
      <vt:lpstr>Quote of the day:  Be careful about personas!</vt:lpstr>
      <vt:lpstr>15-Synthesizing Findings of Early Data Gathering</vt:lpstr>
      <vt:lpstr>Sample CI: Mobile Workforce https://www.youtube.com/watch?v=Gd5fA9UQDjE</vt:lpstr>
      <vt:lpstr>7. After a CI is done…</vt:lpstr>
      <vt:lpstr>14-Synthesizing Findings of Early Data Gathering</vt:lpstr>
      <vt:lpstr>Personas focus designers on specific needs of user groups</vt:lpstr>
      <vt:lpstr>The anatomy of a persona</vt:lpstr>
      <vt:lpstr>The anatomy of a persona</vt:lpstr>
      <vt:lpstr>Building actionable personas http://www.extractable.com/insights/11-steps-toward-actionable-personas</vt:lpstr>
      <vt:lpstr>Additional tips for building and using actionable personas http://www.extractable.com/insights/11-steps-toward-actionable-personas</vt:lpstr>
      <vt:lpstr>You try it: Build a persona based on your notes from last Thursday</vt:lpstr>
      <vt:lpstr>14-Synthesizing Findings of Early Data Gathering</vt:lpstr>
      <vt:lpstr>Scenarios capture personas’ goals</vt:lpstr>
      <vt:lpstr>Sample scenario: Chris’s speedgolf round</vt:lpstr>
      <vt:lpstr>You try it: Write a scenario</vt:lpstr>
      <vt:lpstr>14-Synthesizing Findings of Early Data Gathering</vt:lpstr>
      <vt:lpstr>Scenarios provide backdrop for specific tasks, but…</vt:lpstr>
      <vt:lpstr>Brainstorm of functional, usability, and user experience requirements</vt:lpstr>
      <vt:lpstr>Requirements tables</vt:lpstr>
      <vt:lpstr>Essential Use Case: Shared Calendar (Constantine &amp; Lockwood)</vt:lpstr>
      <vt:lpstr>Use Case: Shared Calendar</vt:lpstr>
      <vt:lpstr>Use Case: Shared Calendar (cont.)</vt:lpstr>
      <vt:lpstr>Hierarchical Task Analysis</vt:lpstr>
      <vt:lpstr>Hierarchical Task Analysis: Example</vt:lpstr>
      <vt:lpstr>You Try It: Build essential use case, use case, task analysis based on your CI</vt:lpstr>
      <vt:lpstr>14-Synthesizing Findings of Early Data Gathering</vt:lpstr>
      <vt:lpstr>State Transition Diagrams (STNs) illustrate interaction sequences</vt:lpstr>
      <vt:lpstr>Representing Transitions</vt:lpstr>
      <vt:lpstr>How to Create an STN</vt:lpstr>
      <vt:lpstr>STN for Task “Create an array of size 5 in ALVIS”</vt:lpstr>
      <vt:lpstr>Notes on STNs</vt:lpstr>
      <vt:lpstr>You Try It</vt:lpstr>
      <vt:lpstr>In a nutshell…</vt:lpstr>
      <vt:lpstr>Announcements</vt:lpstr>
    </vt:vector>
  </TitlesOfParts>
  <Company>COGS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Yvonne Rogers</dc:creator>
  <cp:lastModifiedBy>hundhaus@wsu.edu</cp:lastModifiedBy>
  <cp:revision>400</cp:revision>
  <dcterms:created xsi:type="dcterms:W3CDTF">2001-04-10T10:22:28Z</dcterms:created>
  <dcterms:modified xsi:type="dcterms:W3CDTF">2017-02-28T16:38:26Z</dcterms:modified>
</cp:coreProperties>
</file>