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602" r:id="rId3"/>
    <p:sldId id="608" r:id="rId4"/>
    <p:sldId id="503" r:id="rId5"/>
    <p:sldId id="504" r:id="rId6"/>
    <p:sldId id="505" r:id="rId7"/>
    <p:sldId id="508" r:id="rId8"/>
    <p:sldId id="509" r:id="rId9"/>
    <p:sldId id="510" r:id="rId10"/>
    <p:sldId id="512" r:id="rId11"/>
    <p:sldId id="511" r:id="rId12"/>
    <p:sldId id="513" r:id="rId13"/>
    <p:sldId id="609" r:id="rId14"/>
    <p:sldId id="559" r:id="rId15"/>
    <p:sldId id="610" r:id="rId16"/>
    <p:sldId id="612" r:id="rId17"/>
    <p:sldId id="571" r:id="rId18"/>
    <p:sldId id="611" r:id="rId19"/>
    <p:sldId id="548" r:id="rId20"/>
    <p:sldId id="549" r:id="rId21"/>
    <p:sldId id="528" r:id="rId22"/>
    <p:sldId id="600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74454" autoAdjust="0"/>
  </p:normalViewPr>
  <p:slideViewPr>
    <p:cSldViewPr>
      <p:cViewPr varScale="1">
        <p:scale>
          <a:sx n="81" d="100"/>
          <a:sy n="81" d="100"/>
        </p:scale>
        <p:origin x="8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BD14E1-73E4-41C2-BFDC-97C3FE33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3783FB95-FC70-45B2-99EA-9C9629F2D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3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up L14-Synthesizing-Findings</a:t>
            </a:r>
            <a:r>
              <a:rPr lang="en-US" baseline="0" dirty="0" smtClean="0"/>
              <a:t> and go over material on state-transition networks starting on slide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set of lecture slides is a highly condensed</a:t>
            </a:r>
            <a:r>
              <a:rPr lang="en-US" baseline="0" dirty="0" smtClean="0"/>
              <a:t> v</a:t>
            </a:r>
            <a:r>
              <a:rPr lang="en-US" dirty="0" smtClean="0"/>
              <a:t>ersion of the slides I</a:t>
            </a:r>
            <a:r>
              <a:rPr lang="en-US" baseline="0" dirty="0" smtClean="0"/>
              <a:t> have already made available on OSBLE. I will not be publishing the slides I’m using today. They are only for guiding today’s lecture, and are incomplete.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set of lecture slides is a highly condensed</a:t>
            </a:r>
            <a:r>
              <a:rPr lang="en-US" baseline="0" dirty="0" smtClean="0"/>
              <a:t> v</a:t>
            </a:r>
            <a:r>
              <a:rPr lang="en-US" dirty="0" smtClean="0"/>
              <a:t>ersion of the slides I</a:t>
            </a:r>
            <a:r>
              <a:rPr lang="en-US" baseline="0" dirty="0" smtClean="0"/>
              <a:t> have already made available on OSBLE. I will not be publishing the slides I’m using today. They are only for guiding today’s lecture, and are incomplete.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paper prototype wizard of </a:t>
            </a:r>
            <a:r>
              <a:rPr lang="en-US" dirty="0" err="1" smtClean="0"/>
              <a:t>oz</a:t>
            </a:r>
            <a:r>
              <a:rPr lang="en-US" dirty="0" smtClean="0"/>
              <a:t> (task prototype?)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3FB95-FC70-45B2-99EA-9C9629F2D2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set of lecture slides is a highly condensed</a:t>
            </a:r>
            <a:r>
              <a:rPr lang="en-US" baseline="0" dirty="0" smtClean="0"/>
              <a:t> v</a:t>
            </a:r>
            <a:r>
              <a:rPr lang="en-US" dirty="0" smtClean="0"/>
              <a:t>ersion of the slides I</a:t>
            </a:r>
            <a:r>
              <a:rPr lang="en-US" baseline="0" dirty="0" smtClean="0"/>
              <a:t> have already made available on OSBLE. I will not be publishing the slides I’m using today. They are only for guiding today’s lecture, and are incomplete.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3FB95-FC70-45B2-99EA-9C9629F2D2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6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3FB95-FC70-45B2-99EA-9C9629F2D2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1638"/>
            <a:ext cx="4343400" cy="2249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73525"/>
            <a:ext cx="4343400" cy="225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Sp15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Sp145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" y="6477000"/>
            <a:ext cx="8973152" cy="295976"/>
          </a:xfrm>
          <a:prstGeom prst="rect">
            <a:avLst/>
          </a:prstGeom>
          <a:solidFill>
            <a:schemeClr val="bg1"/>
          </a:solidFill>
        </p:spPr>
        <p:txBody>
          <a:bodyPr wrap="square" numCol="2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L#9-CptS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Sp14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3/4/14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1638"/>
            <a:ext cx="88392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 userDrawn="1"/>
        </p:nvSpPr>
        <p:spPr bwMode="auto">
          <a:xfrm>
            <a:off x="152400" y="6477000"/>
            <a:ext cx="22860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1100" b="0" dirty="0" smtClean="0">
                <a:solidFill>
                  <a:schemeClr val="accent2"/>
                </a:solidFill>
              </a:rPr>
              <a:t>L#9—CptS 443/543, </a:t>
            </a:r>
            <a:r>
              <a:rPr lang="en-US" sz="1100" b="0" dirty="0">
                <a:solidFill>
                  <a:schemeClr val="accent2"/>
                </a:solidFill>
              </a:rPr>
              <a:t>Sp </a:t>
            </a:r>
            <a:r>
              <a:rPr lang="en-US" sz="1100" b="0" dirty="0" smtClean="0">
                <a:solidFill>
                  <a:schemeClr val="accent2"/>
                </a:solidFill>
              </a:rPr>
              <a:t>13</a:t>
            </a:r>
            <a:endParaRPr lang="en-US" sz="1100" b="0" dirty="0">
              <a:solidFill>
                <a:schemeClr val="accent2"/>
              </a:solidFill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 userDrawn="1"/>
        </p:nvSpPr>
        <p:spPr bwMode="auto">
          <a:xfrm>
            <a:off x="6858000" y="6477000"/>
            <a:ext cx="21336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1100" b="0" dirty="0" smtClean="0">
                <a:solidFill>
                  <a:schemeClr val="accent2"/>
                </a:solidFill>
              </a:rPr>
              <a:t>2/26/13</a:t>
            </a:r>
            <a:endParaRPr lang="en-US" sz="1100" b="0" dirty="0">
              <a:solidFill>
                <a:schemeClr val="accent2"/>
              </a:solidFill>
            </a:endParaRPr>
          </a:p>
        </p:txBody>
      </p:sp>
      <p:sp>
        <p:nvSpPr>
          <p:cNvPr id="35852" name="Line 12"/>
          <p:cNvSpPr>
            <a:spLocks noChangeShapeType="1"/>
          </p:cNvSpPr>
          <p:nvPr userDrawn="1"/>
        </p:nvSpPr>
        <p:spPr bwMode="auto">
          <a:xfrm>
            <a:off x="30163" y="1524000"/>
            <a:ext cx="90836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 userDrawn="1"/>
        </p:nvSpPr>
        <p:spPr bwMode="auto">
          <a:xfrm flipV="1">
            <a:off x="-6350" y="26988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 userDrawn="1"/>
        </p:nvSpPr>
        <p:spPr bwMode="auto">
          <a:xfrm flipV="1">
            <a:off x="-7938" y="6832600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 userDrawn="1"/>
        </p:nvSpPr>
        <p:spPr bwMode="auto">
          <a:xfrm rot="16200000" flipV="1">
            <a:off x="-3422649" y="3454400"/>
            <a:ext cx="6858000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 userDrawn="1"/>
        </p:nvSpPr>
        <p:spPr bwMode="auto">
          <a:xfrm rot="5400000" flipH="1" flipV="1">
            <a:off x="5688807" y="3431381"/>
            <a:ext cx="6864350" cy="4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 userDrawn="1"/>
        </p:nvSpPr>
        <p:spPr bwMode="auto">
          <a:xfrm>
            <a:off x="19050" y="6437313"/>
            <a:ext cx="90836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881" y="6463209"/>
            <a:ext cx="8973152" cy="292388"/>
          </a:xfrm>
          <a:prstGeom prst="rect">
            <a:avLst/>
          </a:prstGeom>
          <a:solidFill>
            <a:schemeClr val="bg1"/>
          </a:solidFill>
        </p:spPr>
        <p:txBody>
          <a:bodyPr wrap="square" numCol="3" rtlCol="0">
            <a:spAutoFit/>
          </a:bodyPr>
          <a:lstStyle/>
          <a:p>
            <a:pPr algn="l">
              <a:buNone/>
            </a:pPr>
            <a:r>
              <a:rPr lang="en-US" sz="1300" b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L#15-CptS</a:t>
            </a: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443/543, Sp17</a:t>
            </a:r>
          </a:p>
          <a:p>
            <a:pPr algn="ct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buNone/>
            </a:pPr>
            <a:r>
              <a:rPr lang="en-US" sz="1300" b="0" baseline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3/2/17</a:t>
            </a:r>
            <a:endParaRPr lang="en-US" sz="13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lplab.org/projects/woz/" TargetMode="External"/><Relationship Id="rId2" Type="http://schemas.openxmlformats.org/officeDocument/2006/relationships/hyperlink" Target="http://guir.cs.berkeley.edu/projects/deni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expression/cc13652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lvisProtov2.ppt#-1,1,Slide 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8382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b="1" dirty="0" smtClean="0"/>
              <a:t>Lecture 15: Prototyping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800" i="1" dirty="0" smtClean="0"/>
              <a:t>(Greenberg 5)</a:t>
            </a:r>
            <a:br>
              <a:rPr lang="en-GB" sz="2800" i="1" dirty="0" smtClean="0"/>
            </a:br>
            <a:endParaRPr lang="en-GB" sz="2800" i="1" dirty="0" smtClean="0"/>
          </a:p>
        </p:txBody>
      </p:sp>
      <p:pic>
        <p:nvPicPr>
          <p:cNvPr id="409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534400" cy="4441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17FD35E8-40DB-4276-ADCD-C721F0029B18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Comparison of Low and High Fidelity Prototypes</a:t>
            </a:r>
            <a:endParaRPr lang="en-US" sz="2000" smtClean="0"/>
          </a:p>
        </p:txBody>
      </p:sp>
      <p:graphicFrame>
        <p:nvGraphicFramePr>
          <p:cNvPr id="419882" name="Group 42"/>
          <p:cNvGraphicFramePr>
            <a:graphicFrameLocks noGrp="1"/>
          </p:cNvGraphicFramePr>
          <p:nvPr/>
        </p:nvGraphicFramePr>
        <p:xfrm>
          <a:off x="152400" y="1828800"/>
          <a:ext cx="8839200" cy="4114800"/>
        </p:xfrm>
        <a:graphic>
          <a:graphicData uri="http://schemas.openxmlformats.org/drawingml/2006/table">
            <a:tbl>
              <a:tblPr/>
              <a:tblGrid>
                <a:gridCol w="4295775"/>
                <a:gridCol w="4543425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Low fidelity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High fidelity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Low development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Only a rough approximation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Facilitator-driven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Can help identify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 error checking, and may poorly simulate actual navigation and flow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Usually thrown away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High development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Look-and-feel of final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User-driven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Can help test final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Can incorporate error-checking, and can give excellent feel for actual navigation and flow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Can serve as detailed specification for final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AAD952DF-D8B1-4114-BA1E-11D76FB33B32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Prototyping Requires Compromise</a:t>
            </a:r>
            <a:endParaRPr lang="en-US" sz="2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Implementation compromises: slow response times, unfinished icons, limited functionality</a:t>
            </a:r>
          </a:p>
          <a:p>
            <a:pPr eaLnBrk="1" hangingPunct="1"/>
            <a:r>
              <a:rPr lang="en-GB" smtClean="0"/>
              <a:t>Breadth versus depth: Horizontal versus vertical prototypes</a:t>
            </a:r>
          </a:p>
          <a:p>
            <a:pPr lvl="1" eaLnBrk="1" hangingPunct="1"/>
            <a:r>
              <a:rPr lang="en-GB" b="1" smtClean="0"/>
              <a:t>Horizontal</a:t>
            </a:r>
            <a:r>
              <a:rPr lang="en-GB" smtClean="0"/>
              <a:t>: provide a wide range of functions, but with little detail</a:t>
            </a:r>
          </a:p>
          <a:p>
            <a:pPr lvl="1" eaLnBrk="1" hangingPunct="1"/>
            <a:r>
              <a:rPr lang="en-GB" b="1" smtClean="0"/>
              <a:t>Vertical</a:t>
            </a:r>
            <a:r>
              <a:rPr lang="en-GB" smtClean="0"/>
              <a:t>: provide a lot of detail for only a few functions</a:t>
            </a:r>
            <a:r>
              <a:rPr lang="en-US" sz="2400" smtClean="0">
                <a:solidFill>
                  <a:srgbClr val="000000"/>
                </a:solidFill>
              </a:rPr>
              <a:t>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EE4ED9E3-5FC5-4302-AC88-0969636E608D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Two Different Routes to a Final Product</a:t>
            </a:r>
            <a:endParaRPr lang="en-GB" sz="32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dirty="0" smtClean="0"/>
              <a:t>Evolutionary</a:t>
            </a:r>
            <a:r>
              <a:rPr lang="en-GB" sz="2400" dirty="0" smtClean="0"/>
              <a:t> prototyping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Lots of effort has gone into prototyping and testing; why waste it?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Prototype “evolves” into final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Evolution must be carefully planned, with quality assurance testing part of the overall process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/>
              <a:t>Throw-away</a:t>
            </a:r>
            <a:r>
              <a:rPr lang="en-GB" sz="2400" dirty="0" smtClean="0"/>
              <a:t> prototyping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Prototype is used to answer design questions, and then thrown away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Less need to worry about robustness and quality assurance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Final product is built from scratch               </a:t>
            </a:r>
            <a:r>
              <a:rPr lang="en-US" sz="2200" dirty="0" smtClean="0">
                <a:solidFill>
                  <a:srgbClr val="000000"/>
                </a:solidFill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15-Prototyping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 to Prototyping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Nielsen-Norman Prototyping Video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Lo </a:t>
            </a:r>
            <a:r>
              <a:rPr lang="en-US" dirty="0"/>
              <a:t>Fi Prototype Study Demo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Participatory </a:t>
            </a:r>
            <a:r>
              <a:rPr lang="en-US" dirty="0"/>
              <a:t>Design</a:t>
            </a:r>
          </a:p>
          <a:p>
            <a:pPr marL="744538" indent="-744538">
              <a:buFont typeface="+mj-lt"/>
              <a:buAutoNum type="arabicPeriod"/>
            </a:pPr>
            <a:endParaRPr lang="en-US" dirty="0" smtClean="0"/>
          </a:p>
          <a:p>
            <a:pPr marL="744538" indent="-744538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Nielsen/Norman Video on Paper Prototyping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How-to Build Prototypes: 1:58 – 9:55</a:t>
            </a:r>
          </a:p>
          <a:p>
            <a:pPr eaLnBrk="1" hangingPunct="1"/>
            <a:r>
              <a:rPr lang="en-US" sz="2400" dirty="0" smtClean="0"/>
              <a:t>Demo of Paper Prototype Study: 9:55 ~ 21:20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15-Prototyping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 to Prototyping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Nielsen-Norman Prototyping Video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Lo Fi Prototype Study Demo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Participatory </a:t>
            </a:r>
            <a:r>
              <a:rPr lang="en-US" dirty="0"/>
              <a:t>Design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2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BE9F7FFF-5356-412F-ADB8-13E3F36FFFF4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Aside: Tool Support for Prototype Construction</a:t>
            </a:r>
            <a:endParaRPr lang="en-US" sz="24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65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Low fidelity, sketch-based user interface design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hlinkClick r:id="rId2"/>
              </a:rPr>
              <a:t>SILK and DENIM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hlinkClick r:id="rId3"/>
              </a:rPr>
              <a:t>WOZ Pro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hlinkClick r:id="rId4"/>
              </a:rPr>
              <a:t>Expression Blend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Interactive GUI Builders with embedded event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.NET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Expression Blend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Scripting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Perl, Python, </a:t>
            </a:r>
            <a:r>
              <a:rPr lang="en-US" sz="2200" dirty="0" err="1"/>
              <a:t>Tcl</a:t>
            </a:r>
            <a:r>
              <a:rPr lang="en-US" sz="2200" dirty="0"/>
              <a:t>/</a:t>
            </a:r>
            <a:r>
              <a:rPr lang="en-US" sz="2200" dirty="0" err="1"/>
              <a:t>Tk</a:t>
            </a:r>
            <a:r>
              <a:rPr lang="en-US" sz="2200" dirty="0"/>
              <a:t>, JavaScript (with HTML)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Object-oriented programming languages and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Java/</a:t>
            </a:r>
            <a:r>
              <a:rPr lang="en-US" sz="2200" dirty="0" err="1"/>
              <a:t>JBuilder</a:t>
            </a:r>
            <a:r>
              <a:rPr lang="en-US" sz="2200" dirty="0"/>
              <a:t>, Visual Studio .NET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01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13A79B3B-F690-4D3F-9B09-35C5F2982324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Example: Wizard-of-Oz Prototype of  </a:t>
            </a:r>
            <a:br>
              <a:rPr lang="en-US" sz="3600" dirty="0" smtClean="0"/>
            </a:br>
            <a:r>
              <a:rPr lang="en-US" sz="3600" dirty="0" smtClean="0"/>
              <a:t>ALVIS DM Interface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ran </a:t>
            </a:r>
            <a:r>
              <a:rPr lang="en-US" dirty="0" smtClean="0">
                <a:hlinkClick r:id="rId3" action="ppaction://hlinkpres?slideindex=1&amp;slidetitle=Slide 1"/>
              </a:rPr>
              <a:t>a wizard-of-oz low </a:t>
            </a:r>
            <a:r>
              <a:rPr lang="en-US" dirty="0" err="1" smtClean="0">
                <a:hlinkClick r:id="rId3" action="ppaction://hlinkpres?slideindex=1&amp;slidetitle=Slide 1"/>
              </a:rPr>
              <a:t>fi</a:t>
            </a:r>
            <a:r>
              <a:rPr lang="en-US" dirty="0" smtClean="0">
                <a:hlinkClick r:id="rId3" action="ppaction://hlinkpres?slideindex=1&amp;slidetitle=Slide 1"/>
              </a:rPr>
              <a:t> prototyping study </a:t>
            </a:r>
            <a:r>
              <a:rPr lang="en-US" dirty="0" smtClean="0"/>
              <a:t>to develop the design of ALVIS’s new direct manipulation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 need a volunteer to come to the front to try a task while I demonstrate the “wizard of oz”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Task: </a:t>
            </a:r>
            <a:r>
              <a:rPr lang="en-US" i="1" dirty="0" smtClean="0"/>
              <a:t>Write an algorithm that sums the values of an array of 7 random integers between 1 and 100.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15-Prototyping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 to Prototyping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Nielsen-Norman Prototyping Video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 Fi Prototype Study Demo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Participatory </a:t>
            </a:r>
            <a:r>
              <a:rPr lang="en-US" dirty="0"/>
              <a:t>Design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9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11EA9D42-806B-4F00-B38C-C376EE4282F6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Participatory Design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Customers/clients become an active part of design team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Technique developed in Scandinavia in late 1960s and early 1970s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Arose out of labor unions’ pleas to have say in their working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Walkthroughs with low fidelity prototypes a key component of the design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Enable customers to simulate their work practices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Enable designers to gain key insights into work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exam next week!</a:t>
            </a:r>
          </a:p>
          <a:p>
            <a:pPr lvl="1"/>
            <a:r>
              <a:rPr lang="en-US" dirty="0" smtClean="0"/>
              <a:t>Prepare “cheat sheet” (both sides of an 8-1/2” x 11” sheet of paper)</a:t>
            </a:r>
          </a:p>
          <a:p>
            <a:pPr lvl="1"/>
            <a:r>
              <a:rPr lang="en-US" dirty="0" smtClean="0"/>
              <a:t>Midterm study guide available online on OSBLE</a:t>
            </a:r>
          </a:p>
          <a:p>
            <a:pPr lvl="1"/>
            <a:r>
              <a:rPr lang="en-US" dirty="0" smtClean="0"/>
              <a:t>In-class Midterm review takes place on </a:t>
            </a:r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For next Tuesday, complete practice questions in midterm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B30E46-ECF7-4465-AFB3-6D69CDEB1CF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FE86EB56-6008-4830-BED5-1639B1E83C3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Aspects of Participatory Design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Finding representatives from the user community? (Interaction may need to be assisted by a facilitator)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Using simple tools such as paper or video scenarios to design cooperatively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Facilitating communication between designers and users about proposed designs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Evaluating prototypes cooperatively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88D029FD-37EC-4272-8B60-24F17DCA0141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US" sz="24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652963"/>
          </a:xfrm>
        </p:spPr>
        <p:txBody>
          <a:bodyPr/>
          <a:lstStyle/>
          <a:p>
            <a:pPr marL="463550" indent="-463550">
              <a:lnSpc>
                <a:spcPct val="110000"/>
              </a:lnSpc>
              <a:spcBef>
                <a:spcPts val="300"/>
              </a:spcBef>
            </a:pPr>
            <a:r>
              <a:rPr lang="en-US" sz="3600" dirty="0" smtClean="0"/>
              <a:t>Prototypes help designers answer questions and get feedback</a:t>
            </a:r>
          </a:p>
          <a:p>
            <a:pPr marL="463550" indent="-463550">
              <a:lnSpc>
                <a:spcPct val="110000"/>
              </a:lnSpc>
              <a:spcBef>
                <a:spcPts val="300"/>
              </a:spcBef>
            </a:pPr>
            <a:r>
              <a:rPr lang="en-US" sz="3600" dirty="0" smtClean="0"/>
              <a:t>Different kinds of prototyping are used for different purposes and at different stages of design</a:t>
            </a:r>
          </a:p>
          <a:p>
            <a:pPr marL="463550" indent="-463550">
              <a:lnSpc>
                <a:spcPct val="110000"/>
              </a:lnSpc>
              <a:spcBef>
                <a:spcPts val="300"/>
              </a:spcBef>
            </a:pPr>
            <a:r>
              <a:rPr lang="en-US" sz="3600" dirty="0" smtClean="0"/>
              <a:t>Participatory design gives users a place on the design team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</a:t>
            </a:r>
            <a:r>
              <a:rPr lang="en-US" dirty="0"/>
              <a:t>exam next </a:t>
            </a:r>
            <a:r>
              <a:rPr lang="en-US" dirty="0" smtClean="0"/>
              <a:t>Thursday!</a:t>
            </a:r>
            <a:endParaRPr lang="en-US" dirty="0"/>
          </a:p>
          <a:p>
            <a:pPr lvl="1"/>
            <a:r>
              <a:rPr lang="en-US" dirty="0"/>
              <a:t>Prepare “cheat sheet” (both sides of an 8-1/2” x 11” sheet of paper)</a:t>
            </a:r>
          </a:p>
          <a:p>
            <a:pPr lvl="1"/>
            <a:r>
              <a:rPr lang="en-US" dirty="0"/>
              <a:t>Midterm study </a:t>
            </a:r>
            <a:r>
              <a:rPr lang="en-US" dirty="0" smtClean="0"/>
              <a:t>released today through </a:t>
            </a:r>
            <a:r>
              <a:rPr lang="en-US" dirty="0"/>
              <a:t>OSBLE</a:t>
            </a:r>
          </a:p>
          <a:p>
            <a:pPr lvl="1"/>
            <a:r>
              <a:rPr lang="en-US" dirty="0"/>
              <a:t>In-class Midterm review takes place on Tuesday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809A79-5502-43A8-BD1A-60AF8994A96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15-Prototyping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Key topics/questions for this lecture</a:t>
            </a:r>
          </a:p>
          <a:p>
            <a:pPr marL="0" indent="0">
              <a:buNone/>
            </a:pPr>
            <a:r>
              <a:rPr lang="en-US" dirty="0" smtClean="0"/>
              <a:t>0.  Wrap up of last class (STNs)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 smtClean="0"/>
              <a:t>to Prototyping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Nielsen-Norman Prototyping Video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Lo Fi Prototype </a:t>
            </a:r>
            <a:r>
              <a:rPr lang="en-US" dirty="0"/>
              <a:t>S</a:t>
            </a:r>
            <a:r>
              <a:rPr lang="en-US" dirty="0" smtClean="0"/>
              <a:t>tudy Demo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 smtClean="0"/>
              <a:t>Participatory Design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4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1FF83A7E-1F4F-41B0-81FD-AAE5902D0E95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Prototype?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other fields: a small scale model that communicates design</a:t>
            </a:r>
          </a:p>
          <a:p>
            <a:pPr eaLnBrk="1" hangingPunct="1"/>
            <a:r>
              <a:rPr lang="en-GB" sz="2800" smtClean="0"/>
              <a:t>In interaction design: A model of a user interface, e.g.,</a:t>
            </a:r>
          </a:p>
          <a:p>
            <a:pPr lvl="1" eaLnBrk="1" hangingPunct="1"/>
            <a:r>
              <a:rPr lang="en-GB" sz="2400" smtClean="0"/>
              <a:t>a series of screen sketches</a:t>
            </a:r>
          </a:p>
          <a:p>
            <a:pPr lvl="1" eaLnBrk="1" hangingPunct="1"/>
            <a:r>
              <a:rPr lang="en-GB" sz="2400" smtClean="0"/>
              <a:t>a storyboard, i.e. a cartoon-like series of scenes </a:t>
            </a:r>
          </a:p>
          <a:p>
            <a:pPr lvl="1" eaLnBrk="1" hangingPunct="1"/>
            <a:r>
              <a:rPr lang="en-GB" sz="2400" smtClean="0"/>
              <a:t>a Powerpoint slide show</a:t>
            </a:r>
          </a:p>
          <a:p>
            <a:pPr lvl="1" eaLnBrk="1" hangingPunct="1"/>
            <a:r>
              <a:rPr lang="en-GB" sz="2400" smtClean="0"/>
              <a:t>a video simulating the use of a system</a:t>
            </a:r>
          </a:p>
          <a:p>
            <a:pPr lvl="1" eaLnBrk="1" hangingPunct="1"/>
            <a:r>
              <a:rPr lang="en-GB" sz="2400" smtClean="0"/>
              <a:t>a cardboard mock-up</a:t>
            </a:r>
          </a:p>
          <a:p>
            <a:pPr lvl="1" eaLnBrk="1" hangingPunct="1"/>
            <a:r>
              <a:rPr lang="en-GB" sz="2400" smtClean="0"/>
              <a:t>a piece of software with limited functionality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16B35201-3393-4022-85FD-98068ADD3E3E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Create a Prototype?</a:t>
            </a:r>
            <a:endParaRPr lang="en-US" sz="2400" smtClean="0"/>
          </a:p>
        </p:txBody>
      </p:sp>
      <p:sp>
        <p:nvSpPr>
          <p:cNvPr id="819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65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Fundamental tenet of user-centered design: </a:t>
            </a:r>
            <a:r>
              <a:rPr lang="en-US" sz="2800" i="1" dirty="0" smtClean="0"/>
              <a:t>Involve users early and often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prototype is much easier to create than an actual implementation, and takes far less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prototype </a:t>
            </a:r>
            <a:r>
              <a:rPr lang="en-US" sz="2800" i="1" dirty="0" smtClean="0"/>
              <a:t>communicates </a:t>
            </a:r>
            <a:r>
              <a:rPr lang="en-US" sz="2800" dirty="0" smtClean="0"/>
              <a:t>design and encourages </a:t>
            </a:r>
            <a:r>
              <a:rPr lang="en-US" sz="2800" i="1" dirty="0" smtClean="0"/>
              <a:t>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user study with a prototype can provide designers with valuable feedback, even if the prototype isn’t fully 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People are more likely to give feedback on “rough, unpolished” sketches </a:t>
            </a:r>
            <a:r>
              <a:rPr lang="en-US" sz="2000" dirty="0" smtClean="0"/>
              <a:t>(see, e.g., Schumann et al.,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922B0EF8-0982-47A3-A3DC-CE4770C0B7DA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Why Create a Prototype? (cont.)</a:t>
            </a:r>
            <a:endParaRPr lang="en-US" sz="20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76800"/>
          </a:xfrm>
        </p:spPr>
        <p:txBody>
          <a:bodyPr/>
          <a:lstStyle/>
          <a:p>
            <a:pPr eaLnBrk="1" hangingPunct="1"/>
            <a:r>
              <a:rPr lang="en-GB" sz="2600" dirty="0" smtClean="0"/>
              <a:t>Designers can get answers to specific </a:t>
            </a:r>
            <a:r>
              <a:rPr lang="en-GB" sz="2600" i="1" dirty="0" smtClean="0"/>
              <a:t>research questions </a:t>
            </a:r>
            <a:r>
              <a:rPr lang="en-GB" sz="2600" dirty="0" smtClean="0"/>
              <a:t>regarding a design</a:t>
            </a:r>
          </a:p>
          <a:p>
            <a:pPr lvl="1" eaLnBrk="1" hangingPunct="1"/>
            <a:r>
              <a:rPr lang="en-GB" sz="2400" dirty="0" smtClean="0"/>
              <a:t>Of several design alternatives, which is better?</a:t>
            </a:r>
          </a:p>
          <a:p>
            <a:pPr lvl="1" eaLnBrk="1" hangingPunct="1"/>
            <a:r>
              <a:rPr lang="en-GB" sz="2400" dirty="0" smtClean="0"/>
              <a:t>Will a given design work? If not, how can we fix it?</a:t>
            </a:r>
          </a:p>
          <a:p>
            <a:pPr lvl="1" eaLnBrk="1" hangingPunct="1"/>
            <a:r>
              <a:rPr lang="en-GB" sz="2400" dirty="0" smtClean="0"/>
              <a:t>What will users expect in certain interaction scenarios? </a:t>
            </a:r>
          </a:p>
          <a:p>
            <a:pPr eaLnBrk="1" hangingPunct="1"/>
            <a:r>
              <a:rPr lang="en-GB" sz="2600" dirty="0" smtClean="0"/>
              <a:t>Stakeholders can see, hold, interact with an emerging design before it is fully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DCC6B194-B90B-4172-8C3F-726EA742CE2E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Should We Prototype?</a:t>
            </a:r>
            <a:endParaRPr lang="en-US" sz="24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Work flow and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Screen layouts and information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Difficult, controversial areas of design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Prototype should respond to the questions that need answering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Paper mockup can test feasibility of interface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Limited computer-based prototype can address technical feasibility (e.g., response times)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3EADDB27-AF2F-4DD9-9D55-C19D3B6416A0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Low Fidelity Prototypes</a:t>
            </a:r>
            <a:endParaRPr lang="en-US" sz="24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Use “art supplies”, e.g., Post-it Notes, paper, index cards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Can also be implemented on computer with, e.g., SketchFlow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Are quick, cheap and easily changed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Example: </a:t>
            </a:r>
            <a:r>
              <a:rPr lang="en-GB" sz="2000" i="1" dirty="0" smtClean="0"/>
              <a:t>Storyboards</a:t>
            </a: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Series of sketches representing progression through task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Supports role-playing; provides context for interaction (as in “wizard-of-</a:t>
            </a:r>
            <a:r>
              <a:rPr lang="en-GB" sz="2000" dirty="0" err="1" smtClean="0"/>
              <a:t>oz</a:t>
            </a:r>
            <a:r>
              <a:rPr lang="en-GB" sz="2000" dirty="0" smtClean="0"/>
              <a:t>” study)</a:t>
            </a:r>
            <a:endParaRPr lang="en-US" sz="2000" dirty="0" smtClean="0"/>
          </a:p>
        </p:txBody>
      </p:sp>
      <p:sp>
        <p:nvSpPr>
          <p:cNvPr id="11269" name="Freeform 6"/>
          <p:cNvSpPr>
            <a:spLocks/>
          </p:cNvSpPr>
          <p:nvPr/>
        </p:nvSpPr>
        <p:spPr bwMode="auto">
          <a:xfrm>
            <a:off x="5257800" y="1676400"/>
            <a:ext cx="2854325" cy="1541463"/>
          </a:xfrm>
          <a:custGeom>
            <a:avLst/>
            <a:gdLst>
              <a:gd name="T0" fmla="*/ 658813 w 1798"/>
              <a:gd name="T1" fmla="*/ 65088 h 971"/>
              <a:gd name="T2" fmla="*/ 534988 w 1798"/>
              <a:gd name="T3" fmla="*/ 41275 h 971"/>
              <a:gd name="T4" fmla="*/ 196850 w 1798"/>
              <a:gd name="T5" fmla="*/ 65088 h 971"/>
              <a:gd name="T6" fmla="*/ 114300 w 1798"/>
              <a:gd name="T7" fmla="*/ 165100 h 971"/>
              <a:gd name="T8" fmla="*/ 41275 w 1798"/>
              <a:gd name="T9" fmla="*/ 650875 h 971"/>
              <a:gd name="T10" fmla="*/ 23812 w 1798"/>
              <a:gd name="T11" fmla="*/ 823913 h 971"/>
              <a:gd name="T12" fmla="*/ 15875 w 1798"/>
              <a:gd name="T13" fmla="*/ 865188 h 971"/>
              <a:gd name="T14" fmla="*/ 0 w 1798"/>
              <a:gd name="T15" fmla="*/ 996950 h 971"/>
              <a:gd name="T16" fmla="*/ 98425 w 1798"/>
              <a:gd name="T17" fmla="*/ 1335088 h 971"/>
              <a:gd name="T18" fmla="*/ 287338 w 1798"/>
              <a:gd name="T19" fmla="*/ 1392238 h 971"/>
              <a:gd name="T20" fmla="*/ 560388 w 1798"/>
              <a:gd name="T21" fmla="*/ 1400175 h 971"/>
              <a:gd name="T22" fmla="*/ 741362 w 1798"/>
              <a:gd name="T23" fmla="*/ 1408113 h 971"/>
              <a:gd name="T24" fmla="*/ 1425575 w 1798"/>
              <a:gd name="T25" fmla="*/ 1490663 h 971"/>
              <a:gd name="T26" fmla="*/ 2206625 w 1798"/>
              <a:gd name="T27" fmla="*/ 1531938 h 971"/>
              <a:gd name="T28" fmla="*/ 2570163 w 1798"/>
              <a:gd name="T29" fmla="*/ 1508125 h 971"/>
              <a:gd name="T30" fmla="*/ 2635250 w 1798"/>
              <a:gd name="T31" fmla="*/ 1449388 h 971"/>
              <a:gd name="T32" fmla="*/ 2676525 w 1798"/>
              <a:gd name="T33" fmla="*/ 1376363 h 971"/>
              <a:gd name="T34" fmla="*/ 2684463 w 1798"/>
              <a:gd name="T35" fmla="*/ 1350963 h 971"/>
              <a:gd name="T36" fmla="*/ 2701925 w 1798"/>
              <a:gd name="T37" fmla="*/ 1335088 h 971"/>
              <a:gd name="T38" fmla="*/ 2743200 w 1798"/>
              <a:gd name="T39" fmla="*/ 1211263 h 971"/>
              <a:gd name="T40" fmla="*/ 2784475 w 1798"/>
              <a:gd name="T41" fmla="*/ 979488 h 971"/>
              <a:gd name="T42" fmla="*/ 2816225 w 1798"/>
              <a:gd name="T43" fmla="*/ 642938 h 971"/>
              <a:gd name="T44" fmla="*/ 2825750 w 1798"/>
              <a:gd name="T45" fmla="*/ 411163 h 971"/>
              <a:gd name="T46" fmla="*/ 2792413 w 1798"/>
              <a:gd name="T47" fmla="*/ 157163 h 971"/>
              <a:gd name="T48" fmla="*/ 2668588 w 1798"/>
              <a:gd name="T49" fmla="*/ 123825 h 971"/>
              <a:gd name="T50" fmla="*/ 2051050 w 1798"/>
              <a:gd name="T51" fmla="*/ 74613 h 971"/>
              <a:gd name="T52" fmla="*/ 1474787 w 1798"/>
              <a:gd name="T53" fmla="*/ 41275 h 971"/>
              <a:gd name="T54" fmla="*/ 542925 w 1798"/>
              <a:gd name="T55" fmla="*/ 33338 h 9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98"/>
              <a:gd name="T85" fmla="*/ 0 h 971"/>
              <a:gd name="T86" fmla="*/ 1798 w 1798"/>
              <a:gd name="T87" fmla="*/ 971 h 9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98" h="971">
                <a:moveTo>
                  <a:pt x="415" y="41"/>
                </a:moveTo>
                <a:cubicBezTo>
                  <a:pt x="390" y="33"/>
                  <a:pt x="337" y="26"/>
                  <a:pt x="337" y="26"/>
                </a:cubicBezTo>
                <a:cubicBezTo>
                  <a:pt x="134" y="36"/>
                  <a:pt x="203" y="16"/>
                  <a:pt x="124" y="41"/>
                </a:cubicBezTo>
                <a:cubicBezTo>
                  <a:pt x="106" y="61"/>
                  <a:pt x="91" y="85"/>
                  <a:pt x="72" y="104"/>
                </a:cubicBezTo>
                <a:cubicBezTo>
                  <a:pt x="41" y="201"/>
                  <a:pt x="38" y="309"/>
                  <a:pt x="26" y="410"/>
                </a:cubicBezTo>
                <a:cubicBezTo>
                  <a:pt x="22" y="446"/>
                  <a:pt x="22" y="483"/>
                  <a:pt x="15" y="519"/>
                </a:cubicBezTo>
                <a:cubicBezTo>
                  <a:pt x="13" y="528"/>
                  <a:pt x="11" y="536"/>
                  <a:pt x="10" y="545"/>
                </a:cubicBezTo>
                <a:cubicBezTo>
                  <a:pt x="6" y="573"/>
                  <a:pt x="0" y="628"/>
                  <a:pt x="0" y="628"/>
                </a:cubicBezTo>
                <a:cubicBezTo>
                  <a:pt x="4" y="690"/>
                  <a:pt x="14" y="793"/>
                  <a:pt x="62" y="841"/>
                </a:cubicBezTo>
                <a:cubicBezTo>
                  <a:pt x="84" y="863"/>
                  <a:pt x="160" y="872"/>
                  <a:pt x="181" y="877"/>
                </a:cubicBezTo>
                <a:cubicBezTo>
                  <a:pt x="237" y="889"/>
                  <a:pt x="296" y="880"/>
                  <a:pt x="353" y="882"/>
                </a:cubicBezTo>
                <a:cubicBezTo>
                  <a:pt x="391" y="883"/>
                  <a:pt x="429" y="885"/>
                  <a:pt x="467" y="887"/>
                </a:cubicBezTo>
                <a:cubicBezTo>
                  <a:pt x="612" y="907"/>
                  <a:pt x="751" y="933"/>
                  <a:pt x="898" y="939"/>
                </a:cubicBezTo>
                <a:cubicBezTo>
                  <a:pt x="1071" y="967"/>
                  <a:pt x="1177" y="960"/>
                  <a:pt x="1390" y="965"/>
                </a:cubicBezTo>
                <a:cubicBezTo>
                  <a:pt x="1469" y="971"/>
                  <a:pt x="1543" y="968"/>
                  <a:pt x="1619" y="950"/>
                </a:cubicBezTo>
                <a:cubicBezTo>
                  <a:pt x="1634" y="939"/>
                  <a:pt x="1647" y="927"/>
                  <a:pt x="1660" y="913"/>
                </a:cubicBezTo>
                <a:cubicBezTo>
                  <a:pt x="1667" y="897"/>
                  <a:pt x="1686" y="867"/>
                  <a:pt x="1686" y="867"/>
                </a:cubicBezTo>
                <a:cubicBezTo>
                  <a:pt x="1688" y="862"/>
                  <a:pt x="1688" y="856"/>
                  <a:pt x="1691" y="851"/>
                </a:cubicBezTo>
                <a:cubicBezTo>
                  <a:pt x="1694" y="847"/>
                  <a:pt x="1700" y="845"/>
                  <a:pt x="1702" y="841"/>
                </a:cubicBezTo>
                <a:cubicBezTo>
                  <a:pt x="1715" y="817"/>
                  <a:pt x="1714" y="788"/>
                  <a:pt x="1728" y="763"/>
                </a:cubicBezTo>
                <a:cubicBezTo>
                  <a:pt x="1736" y="714"/>
                  <a:pt x="1748" y="666"/>
                  <a:pt x="1754" y="617"/>
                </a:cubicBezTo>
                <a:cubicBezTo>
                  <a:pt x="1757" y="536"/>
                  <a:pt x="1758" y="480"/>
                  <a:pt x="1774" y="405"/>
                </a:cubicBezTo>
                <a:cubicBezTo>
                  <a:pt x="1776" y="356"/>
                  <a:pt x="1777" y="308"/>
                  <a:pt x="1780" y="259"/>
                </a:cubicBezTo>
                <a:cubicBezTo>
                  <a:pt x="1783" y="212"/>
                  <a:pt x="1798" y="138"/>
                  <a:pt x="1759" y="99"/>
                </a:cubicBezTo>
                <a:cubicBezTo>
                  <a:pt x="1739" y="79"/>
                  <a:pt x="1707" y="81"/>
                  <a:pt x="1681" y="78"/>
                </a:cubicBezTo>
                <a:cubicBezTo>
                  <a:pt x="1576" y="33"/>
                  <a:pt x="1399" y="51"/>
                  <a:pt x="1292" y="47"/>
                </a:cubicBezTo>
                <a:cubicBezTo>
                  <a:pt x="1170" y="42"/>
                  <a:pt x="1051" y="30"/>
                  <a:pt x="929" y="26"/>
                </a:cubicBezTo>
                <a:cubicBezTo>
                  <a:pt x="734" y="0"/>
                  <a:pt x="538" y="21"/>
                  <a:pt x="342" y="2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Freeform 7"/>
          <p:cNvSpPr>
            <a:spLocks/>
          </p:cNvSpPr>
          <p:nvPr/>
        </p:nvSpPr>
        <p:spPr bwMode="auto">
          <a:xfrm>
            <a:off x="5348288" y="1906588"/>
            <a:ext cx="2725737" cy="120650"/>
          </a:xfrm>
          <a:custGeom>
            <a:avLst/>
            <a:gdLst>
              <a:gd name="T0" fmla="*/ 0 w 1717"/>
              <a:gd name="T1" fmla="*/ 25400 h 76"/>
              <a:gd name="T2" fmla="*/ 173037 w 1717"/>
              <a:gd name="T3" fmla="*/ 0 h 76"/>
              <a:gd name="T4" fmla="*/ 592137 w 1717"/>
              <a:gd name="T5" fmla="*/ 49212 h 76"/>
              <a:gd name="T6" fmla="*/ 1252537 w 1717"/>
              <a:gd name="T7" fmla="*/ 58738 h 76"/>
              <a:gd name="T8" fmla="*/ 1408112 w 1717"/>
              <a:gd name="T9" fmla="*/ 66675 h 76"/>
              <a:gd name="T10" fmla="*/ 1490662 w 1717"/>
              <a:gd name="T11" fmla="*/ 82550 h 76"/>
              <a:gd name="T12" fmla="*/ 1984375 w 1717"/>
              <a:gd name="T13" fmla="*/ 90487 h 76"/>
              <a:gd name="T14" fmla="*/ 2725737 w 1717"/>
              <a:gd name="T15" fmla="*/ 98425 h 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17"/>
              <a:gd name="T25" fmla="*/ 0 h 76"/>
              <a:gd name="T26" fmla="*/ 1717 w 1717"/>
              <a:gd name="T27" fmla="*/ 76 h 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17" h="76">
                <a:moveTo>
                  <a:pt x="0" y="16"/>
                </a:moveTo>
                <a:cubicBezTo>
                  <a:pt x="42" y="2"/>
                  <a:pt x="50" y="4"/>
                  <a:pt x="109" y="0"/>
                </a:cubicBezTo>
                <a:cubicBezTo>
                  <a:pt x="198" y="5"/>
                  <a:pt x="284" y="29"/>
                  <a:pt x="373" y="31"/>
                </a:cubicBezTo>
                <a:cubicBezTo>
                  <a:pt x="512" y="34"/>
                  <a:pt x="650" y="35"/>
                  <a:pt x="789" y="37"/>
                </a:cubicBezTo>
                <a:cubicBezTo>
                  <a:pt x="822" y="39"/>
                  <a:pt x="854" y="39"/>
                  <a:pt x="887" y="42"/>
                </a:cubicBezTo>
                <a:cubicBezTo>
                  <a:pt x="905" y="44"/>
                  <a:pt x="939" y="52"/>
                  <a:pt x="939" y="52"/>
                </a:cubicBezTo>
                <a:cubicBezTo>
                  <a:pt x="1051" y="49"/>
                  <a:pt x="1141" y="52"/>
                  <a:pt x="1250" y="57"/>
                </a:cubicBezTo>
                <a:cubicBezTo>
                  <a:pt x="1414" y="76"/>
                  <a:pt x="1526" y="62"/>
                  <a:pt x="1717" y="6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1" name="Freeform 8"/>
          <p:cNvSpPr>
            <a:spLocks/>
          </p:cNvSpPr>
          <p:nvPr/>
        </p:nvSpPr>
        <p:spPr bwMode="auto">
          <a:xfrm>
            <a:off x="7686675" y="1819275"/>
            <a:ext cx="214313" cy="157163"/>
          </a:xfrm>
          <a:custGeom>
            <a:avLst/>
            <a:gdLst>
              <a:gd name="T0" fmla="*/ 0 w 135"/>
              <a:gd name="T1" fmla="*/ 30163 h 99"/>
              <a:gd name="T2" fmla="*/ 58738 w 135"/>
              <a:gd name="T3" fmla="*/ 136525 h 99"/>
              <a:gd name="T4" fmla="*/ 180975 w 135"/>
              <a:gd name="T5" fmla="*/ 46038 h 99"/>
              <a:gd name="T6" fmla="*/ 0 w 135"/>
              <a:gd name="T7" fmla="*/ 30163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99"/>
              <a:gd name="T14" fmla="*/ 135 w 135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99">
                <a:moveTo>
                  <a:pt x="0" y="19"/>
                </a:moveTo>
                <a:cubicBezTo>
                  <a:pt x="11" y="47"/>
                  <a:pt x="8" y="77"/>
                  <a:pt x="37" y="86"/>
                </a:cubicBezTo>
                <a:cubicBezTo>
                  <a:pt x="135" y="79"/>
                  <a:pt x="92" y="99"/>
                  <a:pt x="114" y="29"/>
                </a:cubicBezTo>
                <a:cubicBezTo>
                  <a:pt x="92" y="14"/>
                  <a:pt x="19" y="0"/>
                  <a:pt x="0" y="19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2" name="Freeform 9"/>
          <p:cNvSpPr>
            <a:spLocks/>
          </p:cNvSpPr>
          <p:nvPr/>
        </p:nvSpPr>
        <p:spPr bwMode="auto">
          <a:xfrm>
            <a:off x="7878763" y="1824038"/>
            <a:ext cx="214312" cy="157162"/>
          </a:xfrm>
          <a:custGeom>
            <a:avLst/>
            <a:gdLst>
              <a:gd name="T0" fmla="*/ 0 w 135"/>
              <a:gd name="T1" fmla="*/ 30162 h 99"/>
              <a:gd name="T2" fmla="*/ 58737 w 135"/>
              <a:gd name="T3" fmla="*/ 136525 h 99"/>
              <a:gd name="T4" fmla="*/ 180975 w 135"/>
              <a:gd name="T5" fmla="*/ 46037 h 99"/>
              <a:gd name="T6" fmla="*/ 0 w 135"/>
              <a:gd name="T7" fmla="*/ 30162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99"/>
              <a:gd name="T14" fmla="*/ 135 w 135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99">
                <a:moveTo>
                  <a:pt x="0" y="19"/>
                </a:moveTo>
                <a:cubicBezTo>
                  <a:pt x="11" y="47"/>
                  <a:pt x="8" y="77"/>
                  <a:pt x="37" y="86"/>
                </a:cubicBezTo>
                <a:cubicBezTo>
                  <a:pt x="135" y="79"/>
                  <a:pt x="92" y="99"/>
                  <a:pt x="114" y="29"/>
                </a:cubicBezTo>
                <a:cubicBezTo>
                  <a:pt x="92" y="14"/>
                  <a:pt x="19" y="0"/>
                  <a:pt x="0" y="19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3" name="Freeform 10"/>
          <p:cNvSpPr>
            <a:spLocks/>
          </p:cNvSpPr>
          <p:nvPr/>
        </p:nvSpPr>
        <p:spPr bwMode="auto">
          <a:xfrm>
            <a:off x="7478713" y="1806575"/>
            <a:ext cx="214312" cy="157163"/>
          </a:xfrm>
          <a:custGeom>
            <a:avLst/>
            <a:gdLst>
              <a:gd name="T0" fmla="*/ 0 w 135"/>
              <a:gd name="T1" fmla="*/ 30163 h 99"/>
              <a:gd name="T2" fmla="*/ 58737 w 135"/>
              <a:gd name="T3" fmla="*/ 136525 h 99"/>
              <a:gd name="T4" fmla="*/ 180975 w 135"/>
              <a:gd name="T5" fmla="*/ 46038 h 99"/>
              <a:gd name="T6" fmla="*/ 0 w 135"/>
              <a:gd name="T7" fmla="*/ 30163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99"/>
              <a:gd name="T14" fmla="*/ 135 w 135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99">
                <a:moveTo>
                  <a:pt x="0" y="19"/>
                </a:moveTo>
                <a:cubicBezTo>
                  <a:pt x="11" y="47"/>
                  <a:pt x="8" y="77"/>
                  <a:pt x="37" y="86"/>
                </a:cubicBezTo>
                <a:cubicBezTo>
                  <a:pt x="135" y="79"/>
                  <a:pt x="92" y="99"/>
                  <a:pt x="114" y="29"/>
                </a:cubicBezTo>
                <a:cubicBezTo>
                  <a:pt x="92" y="14"/>
                  <a:pt x="19" y="0"/>
                  <a:pt x="0" y="19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4" name="Freeform 11"/>
          <p:cNvSpPr>
            <a:spLocks/>
          </p:cNvSpPr>
          <p:nvPr/>
        </p:nvSpPr>
        <p:spPr bwMode="auto">
          <a:xfrm>
            <a:off x="5487988" y="2028825"/>
            <a:ext cx="2257425" cy="776288"/>
          </a:xfrm>
          <a:custGeom>
            <a:avLst/>
            <a:gdLst>
              <a:gd name="T0" fmla="*/ 239713 w 1422"/>
              <a:gd name="T1" fmla="*/ 34925 h 489"/>
              <a:gd name="T2" fmla="*/ 0 w 1422"/>
              <a:gd name="T3" fmla="*/ 26988 h 489"/>
              <a:gd name="T4" fmla="*/ 33338 w 1422"/>
              <a:gd name="T5" fmla="*/ 249238 h 489"/>
              <a:gd name="T6" fmla="*/ 15875 w 1422"/>
              <a:gd name="T7" fmla="*/ 611188 h 489"/>
              <a:gd name="T8" fmla="*/ 25400 w 1422"/>
              <a:gd name="T9" fmla="*/ 668338 h 489"/>
              <a:gd name="T10" fmla="*/ 74612 w 1422"/>
              <a:gd name="T11" fmla="*/ 677863 h 489"/>
              <a:gd name="T12" fmla="*/ 247650 w 1422"/>
              <a:gd name="T13" fmla="*/ 693738 h 489"/>
              <a:gd name="T14" fmla="*/ 717550 w 1422"/>
              <a:gd name="T15" fmla="*/ 701675 h 489"/>
              <a:gd name="T16" fmla="*/ 1244600 w 1422"/>
              <a:gd name="T17" fmla="*/ 735013 h 489"/>
              <a:gd name="T18" fmla="*/ 2208213 w 1422"/>
              <a:gd name="T19" fmla="*/ 776288 h 489"/>
              <a:gd name="T20" fmla="*/ 2241550 w 1422"/>
              <a:gd name="T21" fmla="*/ 742950 h 489"/>
              <a:gd name="T22" fmla="*/ 2257425 w 1422"/>
              <a:gd name="T23" fmla="*/ 693738 h 489"/>
              <a:gd name="T24" fmla="*/ 2224088 w 1422"/>
              <a:gd name="T25" fmla="*/ 257175 h 489"/>
              <a:gd name="T26" fmla="*/ 2190750 w 1422"/>
              <a:gd name="T27" fmla="*/ 109538 h 489"/>
              <a:gd name="T28" fmla="*/ 2125663 w 1422"/>
              <a:gd name="T29" fmla="*/ 92075 h 489"/>
              <a:gd name="T30" fmla="*/ 1754188 w 1422"/>
              <a:gd name="T31" fmla="*/ 117475 h 489"/>
              <a:gd name="T32" fmla="*/ 452438 w 1422"/>
              <a:gd name="T33" fmla="*/ 58738 h 489"/>
              <a:gd name="T34" fmla="*/ 180975 w 1422"/>
              <a:gd name="T35" fmla="*/ 34925 h 4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22"/>
              <a:gd name="T55" fmla="*/ 0 h 489"/>
              <a:gd name="T56" fmla="*/ 1422 w 1422"/>
              <a:gd name="T57" fmla="*/ 489 h 48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22" h="489">
                <a:moveTo>
                  <a:pt x="151" y="22"/>
                </a:moveTo>
                <a:cubicBezTo>
                  <a:pt x="78" y="0"/>
                  <a:pt x="127" y="10"/>
                  <a:pt x="0" y="17"/>
                </a:cubicBezTo>
                <a:cubicBezTo>
                  <a:pt x="14" y="60"/>
                  <a:pt x="16" y="112"/>
                  <a:pt x="21" y="157"/>
                </a:cubicBezTo>
                <a:cubicBezTo>
                  <a:pt x="17" y="233"/>
                  <a:pt x="14" y="309"/>
                  <a:pt x="10" y="385"/>
                </a:cubicBezTo>
                <a:cubicBezTo>
                  <a:pt x="9" y="397"/>
                  <a:pt x="8" y="412"/>
                  <a:pt x="16" y="421"/>
                </a:cubicBezTo>
                <a:cubicBezTo>
                  <a:pt x="23" y="429"/>
                  <a:pt x="37" y="426"/>
                  <a:pt x="47" y="427"/>
                </a:cubicBezTo>
                <a:cubicBezTo>
                  <a:pt x="83" y="431"/>
                  <a:pt x="120" y="434"/>
                  <a:pt x="156" y="437"/>
                </a:cubicBezTo>
                <a:cubicBezTo>
                  <a:pt x="254" y="446"/>
                  <a:pt x="353" y="440"/>
                  <a:pt x="452" y="442"/>
                </a:cubicBezTo>
                <a:cubicBezTo>
                  <a:pt x="564" y="456"/>
                  <a:pt x="669" y="460"/>
                  <a:pt x="784" y="463"/>
                </a:cubicBezTo>
                <a:cubicBezTo>
                  <a:pt x="996" y="479"/>
                  <a:pt x="1158" y="483"/>
                  <a:pt x="1391" y="489"/>
                </a:cubicBezTo>
                <a:cubicBezTo>
                  <a:pt x="1398" y="482"/>
                  <a:pt x="1407" y="477"/>
                  <a:pt x="1412" y="468"/>
                </a:cubicBezTo>
                <a:cubicBezTo>
                  <a:pt x="1417" y="458"/>
                  <a:pt x="1422" y="437"/>
                  <a:pt x="1422" y="437"/>
                </a:cubicBezTo>
                <a:cubicBezTo>
                  <a:pt x="1418" y="344"/>
                  <a:pt x="1411" y="254"/>
                  <a:pt x="1401" y="162"/>
                </a:cubicBezTo>
                <a:cubicBezTo>
                  <a:pt x="1399" y="142"/>
                  <a:pt x="1402" y="82"/>
                  <a:pt x="1380" y="69"/>
                </a:cubicBezTo>
                <a:cubicBezTo>
                  <a:pt x="1368" y="62"/>
                  <a:pt x="1352" y="62"/>
                  <a:pt x="1339" y="58"/>
                </a:cubicBezTo>
                <a:cubicBezTo>
                  <a:pt x="1233" y="62"/>
                  <a:pt x="1196" y="67"/>
                  <a:pt x="1105" y="74"/>
                </a:cubicBezTo>
                <a:cubicBezTo>
                  <a:pt x="829" y="68"/>
                  <a:pt x="562" y="41"/>
                  <a:pt x="285" y="37"/>
                </a:cubicBezTo>
                <a:cubicBezTo>
                  <a:pt x="229" y="30"/>
                  <a:pt x="171" y="22"/>
                  <a:pt x="114" y="2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5549900" y="2147888"/>
            <a:ext cx="2133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Artist    Song    Length      Link</a:t>
            </a: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5549900" y="2376488"/>
            <a:ext cx="2133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C. Wil   Rain     3:45         Wil4</a:t>
            </a:r>
          </a:p>
        </p:txBody>
      </p:sp>
      <p:sp>
        <p:nvSpPr>
          <p:cNvPr id="11277" name="Freeform 14"/>
          <p:cNvSpPr>
            <a:spLocks/>
          </p:cNvSpPr>
          <p:nvPr/>
        </p:nvSpPr>
        <p:spPr bwMode="auto">
          <a:xfrm>
            <a:off x="5529263" y="2309813"/>
            <a:ext cx="2216150" cy="25400"/>
          </a:xfrm>
          <a:custGeom>
            <a:avLst/>
            <a:gdLst>
              <a:gd name="T0" fmla="*/ 0 w 1396"/>
              <a:gd name="T1" fmla="*/ 0 h 16"/>
              <a:gd name="T2" fmla="*/ 700087 w 1396"/>
              <a:gd name="T3" fmla="*/ 25400 h 16"/>
              <a:gd name="T4" fmla="*/ 2216150 w 1396"/>
              <a:gd name="T5" fmla="*/ 17462 h 16"/>
              <a:gd name="T6" fmla="*/ 0 60000 65536"/>
              <a:gd name="T7" fmla="*/ 0 60000 65536"/>
              <a:gd name="T8" fmla="*/ 0 60000 65536"/>
              <a:gd name="T9" fmla="*/ 0 w 1396"/>
              <a:gd name="T10" fmla="*/ 0 h 16"/>
              <a:gd name="T11" fmla="*/ 1396 w 1396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6" h="16">
                <a:moveTo>
                  <a:pt x="0" y="0"/>
                </a:moveTo>
                <a:cubicBezTo>
                  <a:pt x="147" y="6"/>
                  <a:pt x="294" y="12"/>
                  <a:pt x="441" y="16"/>
                </a:cubicBezTo>
                <a:cubicBezTo>
                  <a:pt x="762" y="14"/>
                  <a:pt x="1078" y="11"/>
                  <a:pt x="1396" y="1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8" name="Freeform 15"/>
          <p:cNvSpPr>
            <a:spLocks/>
          </p:cNvSpPr>
          <p:nvPr/>
        </p:nvSpPr>
        <p:spPr bwMode="auto">
          <a:xfrm>
            <a:off x="5503863" y="2771775"/>
            <a:ext cx="538162" cy="241300"/>
          </a:xfrm>
          <a:custGeom>
            <a:avLst/>
            <a:gdLst>
              <a:gd name="T0" fmla="*/ 131762 w 339"/>
              <a:gd name="T1" fmla="*/ 33337 h 152"/>
              <a:gd name="T2" fmla="*/ 0 w 339"/>
              <a:gd name="T3" fmla="*/ 49212 h 152"/>
              <a:gd name="T4" fmla="*/ 9525 w 339"/>
              <a:gd name="T5" fmla="*/ 123825 h 152"/>
              <a:gd name="T6" fmla="*/ 74612 w 339"/>
              <a:gd name="T7" fmla="*/ 173037 h 152"/>
              <a:gd name="T8" fmla="*/ 412750 w 339"/>
              <a:gd name="T9" fmla="*/ 222250 h 152"/>
              <a:gd name="T10" fmla="*/ 511175 w 339"/>
              <a:gd name="T11" fmla="*/ 180975 h 152"/>
              <a:gd name="T12" fmla="*/ 477837 w 339"/>
              <a:gd name="T13" fmla="*/ 57150 h 152"/>
              <a:gd name="T14" fmla="*/ 404812 w 339"/>
              <a:gd name="T15" fmla="*/ 15875 h 152"/>
              <a:gd name="T16" fmla="*/ 355600 w 339"/>
              <a:gd name="T17" fmla="*/ 0 h 152"/>
              <a:gd name="T18" fmla="*/ 82550 w 339"/>
              <a:gd name="T19" fmla="*/ 15875 h 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9"/>
              <a:gd name="T31" fmla="*/ 0 h 152"/>
              <a:gd name="T32" fmla="*/ 339 w 339"/>
              <a:gd name="T33" fmla="*/ 152 h 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9" h="152">
                <a:moveTo>
                  <a:pt x="83" y="21"/>
                </a:moveTo>
                <a:cubicBezTo>
                  <a:pt x="47" y="9"/>
                  <a:pt x="33" y="11"/>
                  <a:pt x="0" y="31"/>
                </a:cubicBezTo>
                <a:cubicBezTo>
                  <a:pt x="2" y="47"/>
                  <a:pt x="1" y="63"/>
                  <a:pt x="6" y="78"/>
                </a:cubicBezTo>
                <a:cubicBezTo>
                  <a:pt x="9" y="85"/>
                  <a:pt x="40" y="104"/>
                  <a:pt x="47" y="109"/>
                </a:cubicBezTo>
                <a:cubicBezTo>
                  <a:pt x="103" y="152"/>
                  <a:pt x="201" y="138"/>
                  <a:pt x="260" y="140"/>
                </a:cubicBezTo>
                <a:cubicBezTo>
                  <a:pt x="301" y="135"/>
                  <a:pt x="299" y="139"/>
                  <a:pt x="322" y="114"/>
                </a:cubicBezTo>
                <a:cubicBezTo>
                  <a:pt x="333" y="81"/>
                  <a:pt x="339" y="50"/>
                  <a:pt x="301" y="36"/>
                </a:cubicBezTo>
                <a:cubicBezTo>
                  <a:pt x="286" y="21"/>
                  <a:pt x="275" y="17"/>
                  <a:pt x="255" y="10"/>
                </a:cubicBezTo>
                <a:cubicBezTo>
                  <a:pt x="245" y="6"/>
                  <a:pt x="224" y="0"/>
                  <a:pt x="224" y="0"/>
                </a:cubicBezTo>
                <a:cubicBezTo>
                  <a:pt x="178" y="2"/>
                  <a:pt x="106" y="10"/>
                  <a:pt x="52" y="1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9" name="Freeform 16"/>
          <p:cNvSpPr>
            <a:spLocks/>
          </p:cNvSpPr>
          <p:nvPr/>
        </p:nvSpPr>
        <p:spPr bwMode="auto">
          <a:xfrm>
            <a:off x="6159500" y="2833688"/>
            <a:ext cx="538163" cy="241300"/>
          </a:xfrm>
          <a:custGeom>
            <a:avLst/>
            <a:gdLst>
              <a:gd name="T0" fmla="*/ 131763 w 339"/>
              <a:gd name="T1" fmla="*/ 33337 h 152"/>
              <a:gd name="T2" fmla="*/ 0 w 339"/>
              <a:gd name="T3" fmla="*/ 49212 h 152"/>
              <a:gd name="T4" fmla="*/ 9525 w 339"/>
              <a:gd name="T5" fmla="*/ 123825 h 152"/>
              <a:gd name="T6" fmla="*/ 74613 w 339"/>
              <a:gd name="T7" fmla="*/ 173037 h 152"/>
              <a:gd name="T8" fmla="*/ 412750 w 339"/>
              <a:gd name="T9" fmla="*/ 222250 h 152"/>
              <a:gd name="T10" fmla="*/ 511175 w 339"/>
              <a:gd name="T11" fmla="*/ 180975 h 152"/>
              <a:gd name="T12" fmla="*/ 477838 w 339"/>
              <a:gd name="T13" fmla="*/ 57150 h 152"/>
              <a:gd name="T14" fmla="*/ 404813 w 339"/>
              <a:gd name="T15" fmla="*/ 15875 h 152"/>
              <a:gd name="T16" fmla="*/ 355600 w 339"/>
              <a:gd name="T17" fmla="*/ 0 h 152"/>
              <a:gd name="T18" fmla="*/ 82550 w 339"/>
              <a:gd name="T19" fmla="*/ 15875 h 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9"/>
              <a:gd name="T31" fmla="*/ 0 h 152"/>
              <a:gd name="T32" fmla="*/ 339 w 339"/>
              <a:gd name="T33" fmla="*/ 152 h 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9" h="152">
                <a:moveTo>
                  <a:pt x="83" y="21"/>
                </a:moveTo>
                <a:cubicBezTo>
                  <a:pt x="47" y="9"/>
                  <a:pt x="33" y="11"/>
                  <a:pt x="0" y="31"/>
                </a:cubicBezTo>
                <a:cubicBezTo>
                  <a:pt x="2" y="47"/>
                  <a:pt x="1" y="63"/>
                  <a:pt x="6" y="78"/>
                </a:cubicBezTo>
                <a:cubicBezTo>
                  <a:pt x="9" y="85"/>
                  <a:pt x="40" y="104"/>
                  <a:pt x="47" y="109"/>
                </a:cubicBezTo>
                <a:cubicBezTo>
                  <a:pt x="103" y="152"/>
                  <a:pt x="201" y="138"/>
                  <a:pt x="260" y="140"/>
                </a:cubicBezTo>
                <a:cubicBezTo>
                  <a:pt x="301" y="135"/>
                  <a:pt x="299" y="139"/>
                  <a:pt x="322" y="114"/>
                </a:cubicBezTo>
                <a:cubicBezTo>
                  <a:pt x="333" y="81"/>
                  <a:pt x="339" y="50"/>
                  <a:pt x="301" y="36"/>
                </a:cubicBezTo>
                <a:cubicBezTo>
                  <a:pt x="286" y="21"/>
                  <a:pt x="275" y="17"/>
                  <a:pt x="255" y="10"/>
                </a:cubicBezTo>
                <a:cubicBezTo>
                  <a:pt x="245" y="6"/>
                  <a:pt x="224" y="0"/>
                  <a:pt x="224" y="0"/>
                </a:cubicBezTo>
                <a:cubicBezTo>
                  <a:pt x="178" y="2"/>
                  <a:pt x="106" y="10"/>
                  <a:pt x="52" y="1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0" name="Freeform 17"/>
          <p:cNvSpPr>
            <a:spLocks/>
          </p:cNvSpPr>
          <p:nvPr/>
        </p:nvSpPr>
        <p:spPr bwMode="auto">
          <a:xfrm>
            <a:off x="6769100" y="2833688"/>
            <a:ext cx="538163" cy="241300"/>
          </a:xfrm>
          <a:custGeom>
            <a:avLst/>
            <a:gdLst>
              <a:gd name="T0" fmla="*/ 131763 w 339"/>
              <a:gd name="T1" fmla="*/ 33337 h 152"/>
              <a:gd name="T2" fmla="*/ 0 w 339"/>
              <a:gd name="T3" fmla="*/ 49212 h 152"/>
              <a:gd name="T4" fmla="*/ 9525 w 339"/>
              <a:gd name="T5" fmla="*/ 123825 h 152"/>
              <a:gd name="T6" fmla="*/ 74613 w 339"/>
              <a:gd name="T7" fmla="*/ 173037 h 152"/>
              <a:gd name="T8" fmla="*/ 412750 w 339"/>
              <a:gd name="T9" fmla="*/ 222250 h 152"/>
              <a:gd name="T10" fmla="*/ 511175 w 339"/>
              <a:gd name="T11" fmla="*/ 180975 h 152"/>
              <a:gd name="T12" fmla="*/ 477838 w 339"/>
              <a:gd name="T13" fmla="*/ 57150 h 152"/>
              <a:gd name="T14" fmla="*/ 404813 w 339"/>
              <a:gd name="T15" fmla="*/ 15875 h 152"/>
              <a:gd name="T16" fmla="*/ 355600 w 339"/>
              <a:gd name="T17" fmla="*/ 0 h 152"/>
              <a:gd name="T18" fmla="*/ 82550 w 339"/>
              <a:gd name="T19" fmla="*/ 15875 h 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9"/>
              <a:gd name="T31" fmla="*/ 0 h 152"/>
              <a:gd name="T32" fmla="*/ 339 w 339"/>
              <a:gd name="T33" fmla="*/ 152 h 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9" h="152">
                <a:moveTo>
                  <a:pt x="83" y="21"/>
                </a:moveTo>
                <a:cubicBezTo>
                  <a:pt x="47" y="9"/>
                  <a:pt x="33" y="11"/>
                  <a:pt x="0" y="31"/>
                </a:cubicBezTo>
                <a:cubicBezTo>
                  <a:pt x="2" y="47"/>
                  <a:pt x="1" y="63"/>
                  <a:pt x="6" y="78"/>
                </a:cubicBezTo>
                <a:cubicBezTo>
                  <a:pt x="9" y="85"/>
                  <a:pt x="40" y="104"/>
                  <a:pt x="47" y="109"/>
                </a:cubicBezTo>
                <a:cubicBezTo>
                  <a:pt x="103" y="152"/>
                  <a:pt x="201" y="138"/>
                  <a:pt x="260" y="140"/>
                </a:cubicBezTo>
                <a:cubicBezTo>
                  <a:pt x="301" y="135"/>
                  <a:pt x="299" y="139"/>
                  <a:pt x="322" y="114"/>
                </a:cubicBezTo>
                <a:cubicBezTo>
                  <a:pt x="333" y="81"/>
                  <a:pt x="339" y="50"/>
                  <a:pt x="301" y="36"/>
                </a:cubicBezTo>
                <a:cubicBezTo>
                  <a:pt x="286" y="21"/>
                  <a:pt x="275" y="17"/>
                  <a:pt x="255" y="10"/>
                </a:cubicBezTo>
                <a:cubicBezTo>
                  <a:pt x="245" y="6"/>
                  <a:pt x="224" y="0"/>
                  <a:pt x="224" y="0"/>
                </a:cubicBezTo>
                <a:cubicBezTo>
                  <a:pt x="178" y="2"/>
                  <a:pt x="106" y="10"/>
                  <a:pt x="52" y="1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1" name="Freeform 18"/>
          <p:cNvSpPr>
            <a:spLocks/>
          </p:cNvSpPr>
          <p:nvPr/>
        </p:nvSpPr>
        <p:spPr bwMode="auto">
          <a:xfrm>
            <a:off x="7378700" y="2833688"/>
            <a:ext cx="538163" cy="241300"/>
          </a:xfrm>
          <a:custGeom>
            <a:avLst/>
            <a:gdLst>
              <a:gd name="T0" fmla="*/ 131763 w 339"/>
              <a:gd name="T1" fmla="*/ 33337 h 152"/>
              <a:gd name="T2" fmla="*/ 0 w 339"/>
              <a:gd name="T3" fmla="*/ 49212 h 152"/>
              <a:gd name="T4" fmla="*/ 9525 w 339"/>
              <a:gd name="T5" fmla="*/ 123825 h 152"/>
              <a:gd name="T6" fmla="*/ 74613 w 339"/>
              <a:gd name="T7" fmla="*/ 173037 h 152"/>
              <a:gd name="T8" fmla="*/ 412750 w 339"/>
              <a:gd name="T9" fmla="*/ 222250 h 152"/>
              <a:gd name="T10" fmla="*/ 511175 w 339"/>
              <a:gd name="T11" fmla="*/ 180975 h 152"/>
              <a:gd name="T12" fmla="*/ 477838 w 339"/>
              <a:gd name="T13" fmla="*/ 57150 h 152"/>
              <a:gd name="T14" fmla="*/ 404813 w 339"/>
              <a:gd name="T15" fmla="*/ 15875 h 152"/>
              <a:gd name="T16" fmla="*/ 355600 w 339"/>
              <a:gd name="T17" fmla="*/ 0 h 152"/>
              <a:gd name="T18" fmla="*/ 82550 w 339"/>
              <a:gd name="T19" fmla="*/ 15875 h 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9"/>
              <a:gd name="T31" fmla="*/ 0 h 152"/>
              <a:gd name="T32" fmla="*/ 339 w 339"/>
              <a:gd name="T33" fmla="*/ 152 h 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9" h="152">
                <a:moveTo>
                  <a:pt x="83" y="21"/>
                </a:moveTo>
                <a:cubicBezTo>
                  <a:pt x="47" y="9"/>
                  <a:pt x="33" y="11"/>
                  <a:pt x="0" y="31"/>
                </a:cubicBezTo>
                <a:cubicBezTo>
                  <a:pt x="2" y="47"/>
                  <a:pt x="1" y="63"/>
                  <a:pt x="6" y="78"/>
                </a:cubicBezTo>
                <a:cubicBezTo>
                  <a:pt x="9" y="85"/>
                  <a:pt x="40" y="104"/>
                  <a:pt x="47" y="109"/>
                </a:cubicBezTo>
                <a:cubicBezTo>
                  <a:pt x="103" y="152"/>
                  <a:pt x="201" y="138"/>
                  <a:pt x="260" y="140"/>
                </a:cubicBezTo>
                <a:cubicBezTo>
                  <a:pt x="301" y="135"/>
                  <a:pt x="299" y="139"/>
                  <a:pt x="322" y="114"/>
                </a:cubicBezTo>
                <a:cubicBezTo>
                  <a:pt x="333" y="81"/>
                  <a:pt x="339" y="50"/>
                  <a:pt x="301" y="36"/>
                </a:cubicBezTo>
                <a:cubicBezTo>
                  <a:pt x="286" y="21"/>
                  <a:pt x="275" y="17"/>
                  <a:pt x="255" y="10"/>
                </a:cubicBezTo>
                <a:cubicBezTo>
                  <a:pt x="245" y="6"/>
                  <a:pt x="224" y="0"/>
                  <a:pt x="224" y="0"/>
                </a:cubicBezTo>
                <a:cubicBezTo>
                  <a:pt x="178" y="2"/>
                  <a:pt x="106" y="10"/>
                  <a:pt x="52" y="1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168900" y="1690688"/>
            <a:ext cx="14478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ChrisMedia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5487988" y="2782888"/>
            <a:ext cx="5334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Play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6159500" y="2833688"/>
            <a:ext cx="609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Delete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6769100" y="2833688"/>
            <a:ext cx="5334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Edit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7378700" y="2833688"/>
            <a:ext cx="5334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/>
              <a:t>Goto</a:t>
            </a:r>
          </a:p>
        </p:txBody>
      </p:sp>
      <p:sp>
        <p:nvSpPr>
          <p:cNvPr id="11287" name="Freeform 24"/>
          <p:cNvSpPr>
            <a:spLocks/>
          </p:cNvSpPr>
          <p:nvPr/>
        </p:nvSpPr>
        <p:spPr bwMode="auto">
          <a:xfrm>
            <a:off x="7556500" y="1905000"/>
            <a:ext cx="73025" cy="19050"/>
          </a:xfrm>
          <a:custGeom>
            <a:avLst/>
            <a:gdLst>
              <a:gd name="T0" fmla="*/ 0 w 46"/>
              <a:gd name="T1" fmla="*/ 1588 h 12"/>
              <a:gd name="T2" fmla="*/ 73025 w 46"/>
              <a:gd name="T3" fmla="*/ 19050 h 12"/>
              <a:gd name="T4" fmla="*/ 0 60000 65536"/>
              <a:gd name="T5" fmla="*/ 0 60000 65536"/>
              <a:gd name="T6" fmla="*/ 0 w 46"/>
              <a:gd name="T7" fmla="*/ 0 h 12"/>
              <a:gd name="T8" fmla="*/ 46 w 46"/>
              <a:gd name="T9" fmla="*/ 12 h 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" h="12">
                <a:moveTo>
                  <a:pt x="0" y="1"/>
                </a:moveTo>
                <a:cubicBezTo>
                  <a:pt x="40" y="7"/>
                  <a:pt x="26" y="0"/>
                  <a:pt x="46" y="1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Freeform 25"/>
          <p:cNvSpPr>
            <a:spLocks/>
          </p:cNvSpPr>
          <p:nvPr/>
        </p:nvSpPr>
        <p:spPr bwMode="auto">
          <a:xfrm>
            <a:off x="7926388" y="1865313"/>
            <a:ext cx="98425" cy="74612"/>
          </a:xfrm>
          <a:custGeom>
            <a:avLst/>
            <a:gdLst>
              <a:gd name="T0" fmla="*/ 0 w 62"/>
              <a:gd name="T1" fmla="*/ 74612 h 47"/>
              <a:gd name="T2" fmla="*/ 66675 w 62"/>
              <a:gd name="T3" fmla="*/ 41275 h 47"/>
              <a:gd name="T4" fmla="*/ 82550 w 62"/>
              <a:gd name="T5" fmla="*/ 17462 h 47"/>
              <a:gd name="T6" fmla="*/ 98425 w 62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47"/>
              <a:gd name="T14" fmla="*/ 62 w 62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47">
                <a:moveTo>
                  <a:pt x="0" y="47"/>
                </a:moveTo>
                <a:cubicBezTo>
                  <a:pt x="18" y="41"/>
                  <a:pt x="24" y="32"/>
                  <a:pt x="42" y="26"/>
                </a:cubicBezTo>
                <a:cubicBezTo>
                  <a:pt x="45" y="21"/>
                  <a:pt x="48" y="16"/>
                  <a:pt x="52" y="11"/>
                </a:cubicBezTo>
                <a:cubicBezTo>
                  <a:pt x="55" y="7"/>
                  <a:pt x="62" y="0"/>
                  <a:pt x="62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9" name="Freeform 26"/>
          <p:cNvSpPr>
            <a:spLocks/>
          </p:cNvSpPr>
          <p:nvPr/>
        </p:nvSpPr>
        <p:spPr bwMode="auto">
          <a:xfrm>
            <a:off x="7893050" y="1839913"/>
            <a:ext cx="131763" cy="100012"/>
          </a:xfrm>
          <a:custGeom>
            <a:avLst/>
            <a:gdLst>
              <a:gd name="T0" fmla="*/ 0 w 83"/>
              <a:gd name="T1" fmla="*/ 9525 h 63"/>
              <a:gd name="T2" fmla="*/ 25400 w 83"/>
              <a:gd name="T3" fmla="*/ 1587 h 63"/>
              <a:gd name="T4" fmla="*/ 131763 w 83"/>
              <a:gd name="T5" fmla="*/ 100012 h 63"/>
              <a:gd name="T6" fmla="*/ 0 60000 65536"/>
              <a:gd name="T7" fmla="*/ 0 60000 65536"/>
              <a:gd name="T8" fmla="*/ 0 60000 65536"/>
              <a:gd name="T9" fmla="*/ 0 w 83"/>
              <a:gd name="T10" fmla="*/ 0 h 63"/>
              <a:gd name="T11" fmla="*/ 83 w 83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63">
                <a:moveTo>
                  <a:pt x="0" y="6"/>
                </a:moveTo>
                <a:cubicBezTo>
                  <a:pt x="5" y="4"/>
                  <a:pt x="10" y="0"/>
                  <a:pt x="16" y="1"/>
                </a:cubicBezTo>
                <a:cubicBezTo>
                  <a:pt x="32" y="4"/>
                  <a:pt x="70" y="50"/>
                  <a:pt x="83" y="6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0" name="Freeform 27"/>
          <p:cNvSpPr>
            <a:spLocks/>
          </p:cNvSpPr>
          <p:nvPr/>
        </p:nvSpPr>
        <p:spPr bwMode="auto">
          <a:xfrm>
            <a:off x="7753350" y="1868488"/>
            <a:ext cx="66675" cy="60325"/>
          </a:xfrm>
          <a:custGeom>
            <a:avLst/>
            <a:gdLst>
              <a:gd name="T0" fmla="*/ 0 w 42"/>
              <a:gd name="T1" fmla="*/ 14288 h 38"/>
              <a:gd name="T2" fmla="*/ 66675 w 42"/>
              <a:gd name="T3" fmla="*/ 46037 h 38"/>
              <a:gd name="T4" fmla="*/ 57150 w 42"/>
              <a:gd name="T5" fmla="*/ 22225 h 38"/>
              <a:gd name="T6" fmla="*/ 0 w 42"/>
              <a:gd name="T7" fmla="*/ 14288 h 3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38"/>
              <a:gd name="T14" fmla="*/ 42 w 42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38">
                <a:moveTo>
                  <a:pt x="0" y="9"/>
                </a:moveTo>
                <a:cubicBezTo>
                  <a:pt x="7" y="38"/>
                  <a:pt x="14" y="37"/>
                  <a:pt x="42" y="29"/>
                </a:cubicBezTo>
                <a:cubicBezTo>
                  <a:pt x="40" y="24"/>
                  <a:pt x="40" y="18"/>
                  <a:pt x="36" y="14"/>
                </a:cubicBezTo>
                <a:cubicBezTo>
                  <a:pt x="21" y="0"/>
                  <a:pt x="12" y="21"/>
                  <a:pt x="0" y="9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91" name="Picture 28" descr="11-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24400" y="3505200"/>
            <a:ext cx="3997325" cy="271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31775" y="6423025"/>
            <a:ext cx="8686800" cy="152400"/>
          </a:xfrm>
          <a:prstGeom prst="rect">
            <a:avLst/>
          </a:prstGeom>
          <a:noFill/>
        </p:spPr>
        <p:txBody>
          <a:bodyPr/>
          <a:lstStyle/>
          <a:p>
            <a:fld id="{91DC0A8F-641D-4D81-8B16-1065CBD96091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Fidelity Prototypes</a:t>
            </a:r>
            <a:endParaRPr lang="en-US" sz="24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648200" cy="4652963"/>
          </a:xfrm>
        </p:spPr>
        <p:txBody>
          <a:bodyPr/>
          <a:lstStyle/>
          <a:p>
            <a:pPr eaLnBrk="1" hangingPunct="1"/>
            <a:r>
              <a:rPr lang="en-GB" sz="2200" dirty="0" smtClean="0"/>
              <a:t>Use materials that users would expect to be used for the final product</a:t>
            </a:r>
          </a:p>
          <a:p>
            <a:pPr eaLnBrk="1" hangingPunct="1"/>
            <a:r>
              <a:rPr lang="en-GB" sz="2200" dirty="0" smtClean="0"/>
              <a:t>Look more like final system than a low-fidelity version</a:t>
            </a:r>
          </a:p>
          <a:p>
            <a:pPr eaLnBrk="1" hangingPunct="1"/>
            <a:r>
              <a:rPr lang="en-GB" sz="2200" dirty="0" smtClean="0"/>
              <a:t>Danger that users will think they have a full system, and then be disappointed</a:t>
            </a:r>
            <a:r>
              <a:rPr lang="en-US" sz="2200" dirty="0" smtClean="0"/>
              <a:t>	</a:t>
            </a:r>
          </a:p>
          <a:p>
            <a:pPr eaLnBrk="1" hangingPunct="1"/>
            <a:r>
              <a:rPr lang="en-GB" sz="2200" dirty="0"/>
              <a:t>Common high-fidelity prototyping environments include Adobe Flash, .NET, and </a:t>
            </a:r>
            <a:r>
              <a:rPr lang="en-GB" sz="2200" dirty="0" err="1" smtClean="0"/>
              <a:t>PhP</a:t>
            </a: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/>
            <a:endParaRPr lang="en-US" sz="2000" dirty="0" smtClean="0"/>
          </a:p>
        </p:txBody>
      </p:sp>
      <p:pic>
        <p:nvPicPr>
          <p:cNvPr id="14341" name="Picture 4" descr="mediaplay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2057400"/>
            <a:ext cx="3733800" cy="3360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oo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idboo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d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\\penelope\MCSUsers\Staff\hcs2\Interaction Design\website\idbook.pot</Template>
  <TotalTime>7134</TotalTime>
  <Words>1225</Words>
  <Application>Microsoft Office PowerPoint</Application>
  <PresentationFormat>On-screen Show (4:3)</PresentationFormat>
  <Paragraphs>176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</vt:lpstr>
      <vt:lpstr>Verdana</vt:lpstr>
      <vt:lpstr>idbook</vt:lpstr>
      <vt:lpstr> Lecture 15: Prototyping (Greenberg 5) </vt:lpstr>
      <vt:lpstr>Announcements</vt:lpstr>
      <vt:lpstr>15-Prototyping</vt:lpstr>
      <vt:lpstr>What is a Prototype?</vt:lpstr>
      <vt:lpstr>Why Create a Prototype?</vt:lpstr>
      <vt:lpstr>Why Create a Prototype? (cont.)</vt:lpstr>
      <vt:lpstr>What Should We Prototype?</vt:lpstr>
      <vt:lpstr>Low Fidelity Prototypes</vt:lpstr>
      <vt:lpstr>High Fidelity Prototypes</vt:lpstr>
      <vt:lpstr>Comparison of Low and High Fidelity Prototypes</vt:lpstr>
      <vt:lpstr>Prototyping Requires Compromise</vt:lpstr>
      <vt:lpstr>Two Different Routes to a Final Product</vt:lpstr>
      <vt:lpstr>15-Prototyping</vt:lpstr>
      <vt:lpstr>Nielsen/Norman Video on Paper Prototyping</vt:lpstr>
      <vt:lpstr>15-Prototyping</vt:lpstr>
      <vt:lpstr>Aside: Tool Support for Prototype Construction</vt:lpstr>
      <vt:lpstr>Example: Wizard-of-Oz Prototype of   ALVIS DM Interface</vt:lpstr>
      <vt:lpstr>15-Prototyping</vt:lpstr>
      <vt:lpstr>Participatory Design</vt:lpstr>
      <vt:lpstr>Aspects of Participatory Design</vt:lpstr>
      <vt:lpstr>Summary</vt:lpstr>
      <vt:lpstr>Reminders</vt:lpstr>
    </vt:vector>
  </TitlesOfParts>
  <Company>COGS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Yvonne Rogers</dc:creator>
  <cp:lastModifiedBy>Microsoft account</cp:lastModifiedBy>
  <cp:revision>196</cp:revision>
  <dcterms:created xsi:type="dcterms:W3CDTF">2001-04-10T10:22:28Z</dcterms:created>
  <dcterms:modified xsi:type="dcterms:W3CDTF">2017-03-01T23:03:20Z</dcterms:modified>
</cp:coreProperties>
</file>