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9F44F5F-379A-4894-9491-532A0604D851}">
  <a:tblStyle styleId="{A9F44F5F-379A-4894-9491-532A0604D85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9EFF7"/>
          </a:solidFill>
        </a:fill>
      </a:tcStyle>
    </a:wholeTbl>
    <a:band1H>
      <a:tcStyle>
        <a:tcBdr/>
        <a:fill>
          <a:solidFill>
            <a:srgbClr val="D0DEEF"/>
          </a:solidFill>
        </a:fill>
      </a:tcStyle>
    </a:band1H>
    <a:band1V>
      <a:tcStyle>
        <a:tcBdr/>
        <a:fill>
          <a:solidFill>
            <a:srgbClr val="D0DEEF"/>
          </a:solidFill>
        </a:fill>
      </a:tcStyle>
    </a:band1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Calibri"/>
          <a:ea typeface="Calibri"/>
          <a:cs typeface="Calibri"/>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86" name="Shape 8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88" name="Shape 18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97" name="Shape 19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6" name="Shape 21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17" name="Shape 21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12</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230" name="Shape 230"/>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7" name="Shape 237"/>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238" name="Shape 238"/>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48" name="Shape 248"/>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8" name="Shape 258"/>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259" name="Shape 259"/>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267" name="Shape 267"/>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95" name="Shape 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05" name="Shape 1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15" name="Shape 11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31" name="Shape 13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45" name="Shape 14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60" name="Shape 1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69" name="Shape 1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79" name="Shape 17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0" name="Shape 80"/>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9" name="Shape 29"/>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888888"/>
              </a:buClr>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5" name="Shape 35"/>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2" name="Shape 42"/>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1" name="Shape 5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marL="228600" marR="0" lvl="0" indent="-25400" algn="l" rtl="0">
              <a:lnSpc>
                <a:spcPct val="90000"/>
              </a:lnSpc>
              <a:spcBef>
                <a:spcPts val="10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7" name="Shape 67"/>
          <p:cNvSpPr>
            <a:spLocks noGrp="1"/>
          </p:cNvSpPr>
          <p:nvPr>
            <p:ph type="pic" idx="2"/>
          </p:nvPr>
        </p:nvSpPr>
        <p:spPr>
          <a:xfrm>
            <a:off x="5183187" y="987425"/>
            <a:ext cx="6172199" cy="4873624"/>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p:nvPr>
        </p:nvSpPr>
        <p:spPr>
          <a:xfrm>
            <a:off x="1524000" y="1122362"/>
            <a:ext cx="9144000" cy="2387600"/>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chemeClr val="dk1"/>
              </a:buClr>
              <a:buSzPct val="25000"/>
              <a:buFont typeface="Calibri"/>
              <a:buNone/>
            </a:pPr>
            <a:r>
              <a:rPr lang="en-US" sz="4000" b="1" i="1" u="none" strike="noStrike" cap="none">
                <a:solidFill>
                  <a:schemeClr val="dk1"/>
                </a:solidFill>
                <a:latin typeface="Calibri"/>
                <a:ea typeface="Calibri"/>
                <a:cs typeface="Calibri"/>
                <a:sym typeface="Calibri"/>
              </a:rPr>
              <a:t>Predictor-Corrector Algorithm for Human Activity Time Series Analysis</a:t>
            </a:r>
          </a:p>
        </p:txBody>
      </p:sp>
      <p:sp>
        <p:nvSpPr>
          <p:cNvPr id="89" name="Shape 89"/>
          <p:cNvSpPr txBox="1">
            <a:spLocks noGrp="1"/>
          </p:cNvSpPr>
          <p:nvPr>
            <p:ph type="subTitle" idx="1"/>
          </p:nvPr>
        </p:nvSpPr>
        <p:spPr>
          <a:xfrm>
            <a:off x="1524000" y="3602037"/>
            <a:ext cx="9144000" cy="1655761"/>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spcAft>
                <a:spcPts val="0"/>
              </a:spcAft>
              <a:buClr>
                <a:schemeClr val="dk1"/>
              </a:buClr>
              <a:buSzPct val="25000"/>
              <a:buFont typeface="Arial"/>
              <a:buNone/>
            </a:pPr>
            <a:r>
              <a:rPr lang="en-US" sz="2400" b="0" i="0" u="none" strike="noStrike" cap="none">
                <a:solidFill>
                  <a:schemeClr val="dk1"/>
                </a:solidFill>
                <a:latin typeface="Calibri"/>
                <a:ea typeface="Calibri"/>
                <a:cs typeface="Calibri"/>
                <a:sym typeface="Calibri"/>
              </a:rPr>
              <a:t>April 4, 2017 . </a:t>
            </a:r>
            <a:r>
              <a:rPr lang="en-US" sz="2400" b="0" i="0" u="none" strike="noStrike" cap="none" baseline="30000">
                <a:solidFill>
                  <a:schemeClr val="dk1"/>
                </a:solidFill>
                <a:latin typeface="Calibri"/>
                <a:ea typeface="Calibri"/>
                <a:cs typeface="Calibri"/>
                <a:sym typeface="Calibri"/>
              </a:rPr>
              <a:t> </a:t>
            </a:r>
            <a:r>
              <a:rPr lang="en-US" sz="2400" b="0" i="0" u="none" strike="noStrike" cap="none">
                <a:solidFill>
                  <a:schemeClr val="dk1"/>
                </a:solidFill>
                <a:latin typeface="Calibri"/>
                <a:ea typeface="Calibri"/>
                <a:cs typeface="Calibri"/>
                <a:sym typeface="Calibri"/>
              </a:rPr>
              <a:t>Project Update</a:t>
            </a:r>
          </a:p>
          <a:p>
            <a:pPr marL="0" marR="0" lvl="0" indent="0" algn="ctr" rtl="0">
              <a:lnSpc>
                <a:spcPct val="90000"/>
              </a:lnSpc>
              <a:spcBef>
                <a:spcPts val="1000"/>
              </a:spcBef>
              <a:buClr>
                <a:schemeClr val="dk1"/>
              </a:buClr>
              <a:buSzPct val="25000"/>
              <a:buFont typeface="Arial"/>
              <a:buNone/>
            </a:pPr>
            <a:r>
              <a:rPr lang="en-US" sz="2400" b="0" i="0" u="none" strike="noStrike" cap="none">
                <a:solidFill>
                  <a:schemeClr val="dk1"/>
                </a:solidFill>
                <a:latin typeface="Calibri"/>
                <a:ea typeface="Calibri"/>
                <a:cs typeface="Calibri"/>
                <a:sym typeface="Calibri"/>
              </a:rPr>
              <a:t>Fitbit Group: Sayon</a:t>
            </a:r>
            <a:br>
              <a:rPr lang="en-US" sz="2400" b="0" i="0" u="none" strike="noStrike" cap="none">
                <a:solidFill>
                  <a:schemeClr val="dk1"/>
                </a:solidFill>
                <a:latin typeface="Calibri"/>
                <a:ea typeface="Calibri"/>
                <a:cs typeface="Calibri"/>
                <a:sym typeface="Calibri"/>
              </a:rPr>
            </a:br>
            <a:endParaRPr lang="en-US" sz="2400" b="0" i="0" u="none" strike="noStrike" cap="none">
              <a:solidFill>
                <a:schemeClr val="dk1"/>
              </a:solidFill>
              <a:latin typeface="Calibri"/>
              <a:ea typeface="Calibri"/>
              <a:cs typeface="Calibri"/>
              <a:sym typeface="Calibri"/>
            </a:endParaRPr>
          </a:p>
        </p:txBody>
      </p:sp>
      <p:sp>
        <p:nvSpPr>
          <p:cNvPr id="90" name="Shape 90"/>
          <p:cNvSpPr txBox="1">
            <a:spLocks noGrp="1"/>
          </p:cNvSpPr>
          <p:nvPr>
            <p:ph type="dt" idx="10"/>
          </p:nvPr>
        </p:nvSpPr>
        <p:spPr>
          <a:xfrm>
            <a:off x="838200" y="6356350"/>
            <a:ext cx="2743199" cy="365125"/>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1200" b="0" i="0" u="none" strike="noStrike" cap="none">
                <a:solidFill>
                  <a:srgbClr val="888888"/>
                </a:solidFill>
                <a:latin typeface="Calibri"/>
                <a:ea typeface="Calibri"/>
                <a:cs typeface="Calibri"/>
                <a:sym typeface="Calibri"/>
              </a:rPr>
              <a:t>4/4/17</a:t>
            </a:r>
          </a:p>
        </p:txBody>
      </p:sp>
      <p:sp>
        <p:nvSpPr>
          <p:cNvPr id="91" name="Shape 91"/>
          <p:cNvSpPr txBox="1">
            <a:spLocks noGrp="1"/>
          </p:cNvSpPr>
          <p:nvPr>
            <p:ph type="ftr" idx="11"/>
          </p:nvPr>
        </p:nvSpPr>
        <p:spPr>
          <a:xfrm>
            <a:off x="4038600" y="6356350"/>
            <a:ext cx="41148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a:solidFill>
                  <a:srgbClr val="888888"/>
                </a:solidFill>
                <a:latin typeface="Calibri"/>
                <a:ea typeface="Calibri"/>
                <a:cs typeface="Calibri"/>
                <a:sym typeface="Calibri"/>
              </a:rPr>
              <a:t>Sayon, Cpts 580 </a:t>
            </a:r>
          </a:p>
        </p:txBody>
      </p:sp>
      <p:sp>
        <p:nvSpPr>
          <p:cNvPr id="92" name="Shape 9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1</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240" b="1" i="0" u="none" strike="noStrike" cap="none">
                <a:solidFill>
                  <a:schemeClr val="dk1"/>
                </a:solidFill>
                <a:latin typeface="Calibri"/>
                <a:ea typeface="Calibri"/>
                <a:cs typeface="Calibri"/>
                <a:sym typeface="Calibri"/>
              </a:rPr>
              <a:t>Computing Statistical Trends as second factor and computing Choquet Scores to rank influence of different criteria</a:t>
            </a:r>
          </a:p>
        </p:txBody>
      </p:sp>
      <p:graphicFrame>
        <p:nvGraphicFramePr>
          <p:cNvPr id="191" name="Shape 191"/>
          <p:cNvGraphicFramePr/>
          <p:nvPr/>
        </p:nvGraphicFramePr>
        <p:xfrm>
          <a:off x="838200" y="2182741"/>
          <a:ext cx="3000000" cy="3000000"/>
        </p:xfrm>
        <a:graphic>
          <a:graphicData uri="http://schemas.openxmlformats.org/drawingml/2006/table">
            <a:tbl>
              <a:tblPr firstRow="1" bandRow="1">
                <a:noFill/>
                <a:tableStyleId>{A9F44F5F-379A-4894-9491-532A0604D851}</a:tableStyleId>
              </a:tblPr>
              <a:tblGrid>
                <a:gridCol w="2103125">
                  <a:extLst>
                    <a:ext uri="{9D8B030D-6E8A-4147-A177-3AD203B41FA5}">
                      <a16:colId xmlns:a16="http://schemas.microsoft.com/office/drawing/2014/main" val="20000"/>
                    </a:ext>
                  </a:extLst>
                </a:gridCol>
                <a:gridCol w="2103125">
                  <a:extLst>
                    <a:ext uri="{9D8B030D-6E8A-4147-A177-3AD203B41FA5}">
                      <a16:colId xmlns:a16="http://schemas.microsoft.com/office/drawing/2014/main" val="20001"/>
                    </a:ext>
                  </a:extLst>
                </a:gridCol>
                <a:gridCol w="2103125">
                  <a:extLst>
                    <a:ext uri="{9D8B030D-6E8A-4147-A177-3AD203B41FA5}">
                      <a16:colId xmlns:a16="http://schemas.microsoft.com/office/drawing/2014/main" val="20002"/>
                    </a:ext>
                  </a:extLst>
                </a:gridCol>
                <a:gridCol w="2103125">
                  <a:extLst>
                    <a:ext uri="{9D8B030D-6E8A-4147-A177-3AD203B41FA5}">
                      <a16:colId xmlns:a16="http://schemas.microsoft.com/office/drawing/2014/main" val="20003"/>
                    </a:ext>
                  </a:extLst>
                </a:gridCol>
                <a:gridCol w="2103125">
                  <a:extLst>
                    <a:ext uri="{9D8B030D-6E8A-4147-A177-3AD203B41FA5}">
                      <a16:colId xmlns:a16="http://schemas.microsoft.com/office/drawing/2014/main" val="20004"/>
                    </a:ext>
                  </a:extLst>
                </a:gridCol>
              </a:tblGrid>
              <a:tr h="370850">
                <a:tc>
                  <a:txBody>
                    <a:bodyPr/>
                    <a:lstStyle/>
                    <a:p>
                      <a:pPr marL="0" marR="0" lvl="0" indent="0" algn="l" rtl="0">
                        <a:spcBef>
                          <a:spcPts val="0"/>
                        </a:spcBef>
                        <a:buSzPct val="25000"/>
                        <a:buNone/>
                      </a:pPr>
                      <a:endParaRPr sz="1800"/>
                    </a:p>
                  </a:txBody>
                  <a:tcPr marL="91450" marR="91450" marT="45725" marB="45725"/>
                </a:tc>
                <a:tc>
                  <a:txBody>
                    <a:bodyPr/>
                    <a:lstStyle/>
                    <a:p>
                      <a:pPr marL="0" marR="0" lvl="0" indent="0" algn="l" rtl="0">
                        <a:spcBef>
                          <a:spcPts val="0"/>
                        </a:spcBef>
                        <a:buSzPct val="25000"/>
                        <a:buNone/>
                      </a:pPr>
                      <a:r>
                        <a:rPr lang="en-US" sz="1800"/>
                        <a:t>Total Steps</a:t>
                      </a:r>
                    </a:p>
                  </a:txBody>
                  <a:tcPr marL="91450" marR="91450" marT="45725" marB="45725"/>
                </a:tc>
                <a:tc>
                  <a:txBody>
                    <a:bodyPr/>
                    <a:lstStyle/>
                    <a:p>
                      <a:pPr marL="0" marR="0" lvl="0" indent="0" algn="l" rtl="0">
                        <a:spcBef>
                          <a:spcPts val="0"/>
                        </a:spcBef>
                        <a:buSzPct val="25000"/>
                        <a:buNone/>
                      </a:pPr>
                      <a:r>
                        <a:rPr lang="en-US" sz="1800"/>
                        <a:t>Average</a:t>
                      </a:r>
                    </a:p>
                  </a:txBody>
                  <a:tcPr marL="91450" marR="91450" marT="45725" marB="45725"/>
                </a:tc>
                <a:tc>
                  <a:txBody>
                    <a:bodyPr/>
                    <a:lstStyle/>
                    <a:p>
                      <a:pPr marL="0" marR="0" lvl="0" indent="0" algn="l" rtl="0">
                        <a:spcBef>
                          <a:spcPts val="0"/>
                        </a:spcBef>
                        <a:buSzPct val="25000"/>
                        <a:buNone/>
                      </a:pPr>
                      <a:r>
                        <a:rPr lang="en-US" sz="1800"/>
                        <a:t>Dispersion</a:t>
                      </a:r>
                    </a:p>
                  </a:txBody>
                  <a:tcPr marL="91450" marR="91450" marT="45725" marB="45725"/>
                </a:tc>
                <a:tc>
                  <a:txBody>
                    <a:bodyPr/>
                    <a:lstStyle/>
                    <a:p>
                      <a:pPr marL="0" marR="0" lvl="0" indent="0" algn="l" rtl="0">
                        <a:spcBef>
                          <a:spcPts val="0"/>
                        </a:spcBef>
                        <a:buSzPct val="25000"/>
                        <a:buNone/>
                      </a:pPr>
                      <a:r>
                        <a:rPr lang="en-US" sz="1800"/>
                        <a:t>Choquet Score</a:t>
                      </a: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buSzPct val="25000"/>
                        <a:buNone/>
                      </a:pPr>
                      <a:r>
                        <a:rPr lang="en-US" sz="1800"/>
                        <a:t>Saturday</a:t>
                      </a:r>
                    </a:p>
                  </a:txBody>
                  <a:tcPr marL="91450" marR="91450" marT="45725" marB="45725"/>
                </a:tc>
                <a:tc>
                  <a:txBody>
                    <a:bodyPr/>
                    <a:lstStyle/>
                    <a:p>
                      <a:pPr marL="0" marR="0" lvl="0" indent="0" algn="l" rtl="0">
                        <a:spcBef>
                          <a:spcPts val="0"/>
                        </a:spcBef>
                        <a:buSzPct val="25000"/>
                        <a:buNone/>
                      </a:pPr>
                      <a:r>
                        <a:rPr lang="en-US" sz="1800"/>
                        <a:t>22134</a:t>
                      </a:r>
                    </a:p>
                  </a:txBody>
                  <a:tcPr marL="91450" marR="91450" marT="45725" marB="45725"/>
                </a:tc>
                <a:tc>
                  <a:txBody>
                    <a:bodyPr/>
                    <a:lstStyle/>
                    <a:p>
                      <a:pPr marL="0" marR="0" lvl="0" indent="0" algn="l" rtl="0">
                        <a:spcBef>
                          <a:spcPts val="0"/>
                        </a:spcBef>
                        <a:buSzPct val="25000"/>
                        <a:buNone/>
                      </a:pPr>
                      <a:r>
                        <a:rPr lang="en-US" sz="1800"/>
                        <a:t>2766</a:t>
                      </a:r>
                    </a:p>
                  </a:txBody>
                  <a:tcPr marL="91450" marR="91450" marT="45725" marB="45725"/>
                </a:tc>
                <a:tc>
                  <a:txBody>
                    <a:bodyPr/>
                    <a:lstStyle/>
                    <a:p>
                      <a:pPr marL="0" marR="0" lvl="0" indent="0" algn="l" rtl="0">
                        <a:spcBef>
                          <a:spcPts val="0"/>
                        </a:spcBef>
                        <a:buSzPct val="25000"/>
                        <a:buNone/>
                      </a:pPr>
                      <a:r>
                        <a:rPr lang="en-US" sz="1800"/>
                        <a:t>High [Low with one outlier]</a:t>
                      </a:r>
                    </a:p>
                  </a:txBody>
                  <a:tcPr marL="91450" marR="91450" marT="45725" marB="45725"/>
                </a:tc>
                <a:tc>
                  <a:txBody>
                    <a:bodyPr/>
                    <a:lstStyle/>
                    <a:p>
                      <a:pPr marL="0" marR="0" lvl="0" indent="0" algn="l" rtl="0">
                        <a:spcBef>
                          <a:spcPts val="0"/>
                        </a:spcBef>
                        <a:buSzPct val="25000"/>
                        <a:buNone/>
                      </a:pPr>
                      <a:r>
                        <a:rPr lang="en-US" sz="1800"/>
                        <a:t>0.462</a:t>
                      </a: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buSzPct val="25000"/>
                        <a:buNone/>
                      </a:pPr>
                      <a:r>
                        <a:rPr lang="en-US" sz="1800"/>
                        <a:t>Sunday</a:t>
                      </a:r>
                    </a:p>
                  </a:txBody>
                  <a:tcPr marL="91450" marR="91450" marT="45725" marB="45725"/>
                </a:tc>
                <a:tc>
                  <a:txBody>
                    <a:bodyPr/>
                    <a:lstStyle/>
                    <a:p>
                      <a:pPr marL="0" marR="0" lvl="0" indent="0" algn="l" rtl="0">
                        <a:spcBef>
                          <a:spcPts val="0"/>
                        </a:spcBef>
                        <a:buSzPct val="25000"/>
                        <a:buNone/>
                      </a:pPr>
                      <a:r>
                        <a:rPr lang="en-US" sz="1800"/>
                        <a:t>22523</a:t>
                      </a:r>
                    </a:p>
                  </a:txBody>
                  <a:tcPr marL="91450" marR="91450" marT="45725" marB="45725"/>
                </a:tc>
                <a:tc>
                  <a:txBody>
                    <a:bodyPr/>
                    <a:lstStyle/>
                    <a:p>
                      <a:pPr marL="0" marR="0" lvl="0" indent="0" algn="l" rtl="0">
                        <a:spcBef>
                          <a:spcPts val="0"/>
                        </a:spcBef>
                        <a:buSzPct val="25000"/>
                        <a:buNone/>
                      </a:pPr>
                      <a:r>
                        <a:rPr lang="en-US" sz="1800"/>
                        <a:t>2815</a:t>
                      </a:r>
                    </a:p>
                  </a:txBody>
                  <a:tcPr marL="91450" marR="91450" marT="45725" marB="45725"/>
                </a:tc>
                <a:tc>
                  <a:txBody>
                    <a:bodyPr/>
                    <a:lstStyle/>
                    <a:p>
                      <a:pPr marL="0" marR="0" lvl="0" indent="0" algn="l" rtl="0">
                        <a:spcBef>
                          <a:spcPts val="0"/>
                        </a:spcBef>
                        <a:buSzPct val="25000"/>
                        <a:buNone/>
                      </a:pPr>
                      <a:r>
                        <a:rPr lang="en-US" sz="1800"/>
                        <a:t>High [Low, with one outlier]</a:t>
                      </a:r>
                    </a:p>
                  </a:txBody>
                  <a:tcPr marL="91450" marR="91450" marT="45725" marB="45725"/>
                </a:tc>
                <a:tc>
                  <a:txBody>
                    <a:bodyPr/>
                    <a:lstStyle/>
                    <a:p>
                      <a:pPr marL="0" marR="0" lvl="0" indent="0" algn="l" rtl="0">
                        <a:spcBef>
                          <a:spcPts val="0"/>
                        </a:spcBef>
                        <a:buSzPct val="25000"/>
                        <a:buNone/>
                      </a:pPr>
                      <a:r>
                        <a:rPr lang="en-US" sz="1800"/>
                        <a:t>0.502</a:t>
                      </a: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buSzPct val="25000"/>
                        <a:buNone/>
                      </a:pPr>
                      <a:r>
                        <a:rPr lang="en-US" sz="1800"/>
                        <a:t>Monday</a:t>
                      </a:r>
                    </a:p>
                  </a:txBody>
                  <a:tcPr marL="91450" marR="91450" marT="45725" marB="45725"/>
                </a:tc>
                <a:tc>
                  <a:txBody>
                    <a:bodyPr/>
                    <a:lstStyle/>
                    <a:p>
                      <a:pPr marL="0" marR="0" lvl="0" indent="0" algn="l" rtl="0">
                        <a:spcBef>
                          <a:spcPts val="0"/>
                        </a:spcBef>
                        <a:buSzPct val="25000"/>
                        <a:buNone/>
                      </a:pPr>
                      <a:r>
                        <a:rPr lang="en-US" sz="1800"/>
                        <a:t>63643</a:t>
                      </a:r>
                    </a:p>
                  </a:txBody>
                  <a:tcPr marL="91450" marR="91450" marT="45725" marB="45725"/>
                </a:tc>
                <a:tc>
                  <a:txBody>
                    <a:bodyPr/>
                    <a:lstStyle/>
                    <a:p>
                      <a:pPr marL="0" marR="0" lvl="0" indent="0" algn="l" rtl="0">
                        <a:spcBef>
                          <a:spcPts val="0"/>
                        </a:spcBef>
                        <a:buSzPct val="25000"/>
                        <a:buNone/>
                      </a:pPr>
                      <a:r>
                        <a:rPr lang="en-US" sz="1800"/>
                        <a:t>7955</a:t>
                      </a:r>
                    </a:p>
                  </a:txBody>
                  <a:tcPr marL="91450" marR="91450" marT="45725" marB="45725"/>
                </a:tc>
                <a:tc>
                  <a:txBody>
                    <a:bodyPr/>
                    <a:lstStyle/>
                    <a:p>
                      <a:pPr marL="0" marR="0" lvl="0" indent="0" algn="l" rtl="0">
                        <a:spcBef>
                          <a:spcPts val="0"/>
                        </a:spcBef>
                        <a:buSzPct val="25000"/>
                        <a:buNone/>
                      </a:pPr>
                      <a:r>
                        <a:rPr lang="en-US" sz="1800"/>
                        <a:t>Lowest</a:t>
                      </a:r>
                    </a:p>
                  </a:txBody>
                  <a:tcPr marL="91450" marR="91450" marT="45725" marB="45725"/>
                </a:tc>
                <a:tc>
                  <a:txBody>
                    <a:bodyPr/>
                    <a:lstStyle/>
                    <a:p>
                      <a:pPr marL="0" marR="0" lvl="0" indent="0" algn="l" rtl="0">
                        <a:spcBef>
                          <a:spcPts val="0"/>
                        </a:spcBef>
                        <a:buSzPct val="25000"/>
                        <a:buNone/>
                      </a:pPr>
                      <a:r>
                        <a:rPr lang="en-US" sz="1800"/>
                        <a:t>0.880</a:t>
                      </a: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buSzPct val="25000"/>
                        <a:buNone/>
                      </a:pPr>
                      <a:r>
                        <a:rPr lang="en-US" sz="1800"/>
                        <a:t>Tuesday</a:t>
                      </a:r>
                    </a:p>
                  </a:txBody>
                  <a:tcPr marL="91450" marR="91450" marT="45725" marB="45725"/>
                </a:tc>
                <a:tc>
                  <a:txBody>
                    <a:bodyPr/>
                    <a:lstStyle/>
                    <a:p>
                      <a:pPr marL="0" marR="0" lvl="0" indent="0" algn="l" rtl="0">
                        <a:spcBef>
                          <a:spcPts val="0"/>
                        </a:spcBef>
                        <a:buSzPct val="25000"/>
                        <a:buNone/>
                      </a:pPr>
                      <a:r>
                        <a:rPr lang="en-US" sz="1800"/>
                        <a:t>60965</a:t>
                      </a:r>
                    </a:p>
                  </a:txBody>
                  <a:tcPr marL="91450" marR="91450" marT="45725" marB="45725"/>
                </a:tc>
                <a:tc>
                  <a:txBody>
                    <a:bodyPr/>
                    <a:lstStyle/>
                    <a:p>
                      <a:pPr marL="0" marR="0" lvl="0" indent="0" algn="l" rtl="0">
                        <a:spcBef>
                          <a:spcPts val="0"/>
                        </a:spcBef>
                        <a:buSzPct val="25000"/>
                        <a:buNone/>
                      </a:pPr>
                      <a:r>
                        <a:rPr lang="en-US" sz="1800"/>
                        <a:t>7619</a:t>
                      </a:r>
                    </a:p>
                  </a:txBody>
                  <a:tcPr marL="91450" marR="91450" marT="45725" marB="45725"/>
                </a:tc>
                <a:tc>
                  <a:txBody>
                    <a:bodyPr/>
                    <a:lstStyle/>
                    <a:p>
                      <a:pPr marL="0" marR="0" lvl="0" indent="0" algn="l" rtl="0">
                        <a:spcBef>
                          <a:spcPts val="0"/>
                        </a:spcBef>
                        <a:buSzPct val="25000"/>
                        <a:buNone/>
                      </a:pPr>
                      <a:r>
                        <a:rPr lang="en-US" sz="1800"/>
                        <a:t>Low</a:t>
                      </a:r>
                    </a:p>
                  </a:txBody>
                  <a:tcPr marL="91450" marR="91450" marT="45725" marB="45725"/>
                </a:tc>
                <a:tc>
                  <a:txBody>
                    <a:bodyPr/>
                    <a:lstStyle/>
                    <a:p>
                      <a:pPr marL="0" marR="0" lvl="0" indent="0" algn="l" rtl="0">
                        <a:spcBef>
                          <a:spcPts val="0"/>
                        </a:spcBef>
                        <a:buSzPct val="25000"/>
                        <a:buNone/>
                      </a:pPr>
                      <a:r>
                        <a:rPr lang="en-US" sz="1800"/>
                        <a:t>0.687</a:t>
                      </a: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buSzPct val="25000"/>
                        <a:buNone/>
                      </a:pPr>
                      <a:r>
                        <a:rPr lang="en-US" sz="1800"/>
                        <a:t>Wednesday</a:t>
                      </a:r>
                    </a:p>
                  </a:txBody>
                  <a:tcPr marL="91450" marR="91450" marT="45725" marB="45725"/>
                </a:tc>
                <a:tc>
                  <a:txBody>
                    <a:bodyPr/>
                    <a:lstStyle/>
                    <a:p>
                      <a:pPr marL="0" marR="0" lvl="0" indent="0" algn="l" rtl="0">
                        <a:spcBef>
                          <a:spcPts val="0"/>
                        </a:spcBef>
                        <a:buSzPct val="25000"/>
                        <a:buNone/>
                      </a:pPr>
                      <a:r>
                        <a:rPr lang="en-US" sz="1800"/>
                        <a:t>43753</a:t>
                      </a:r>
                    </a:p>
                  </a:txBody>
                  <a:tcPr marL="91450" marR="91450" marT="45725" marB="45725"/>
                </a:tc>
                <a:tc>
                  <a:txBody>
                    <a:bodyPr/>
                    <a:lstStyle/>
                    <a:p>
                      <a:pPr marL="0" marR="0" lvl="0" indent="0" algn="l" rtl="0">
                        <a:spcBef>
                          <a:spcPts val="0"/>
                        </a:spcBef>
                        <a:buSzPct val="25000"/>
                        <a:buNone/>
                      </a:pPr>
                      <a:r>
                        <a:rPr lang="en-US" sz="1800"/>
                        <a:t>4861</a:t>
                      </a:r>
                    </a:p>
                  </a:txBody>
                  <a:tcPr marL="91450" marR="91450" marT="45725" marB="45725"/>
                </a:tc>
                <a:tc>
                  <a:txBody>
                    <a:bodyPr/>
                    <a:lstStyle/>
                    <a:p>
                      <a:pPr marL="0" marR="0" lvl="0" indent="0" algn="l" rtl="0">
                        <a:spcBef>
                          <a:spcPts val="0"/>
                        </a:spcBef>
                        <a:buSzPct val="25000"/>
                        <a:buNone/>
                      </a:pPr>
                      <a:r>
                        <a:rPr lang="en-US" sz="1800"/>
                        <a:t>High</a:t>
                      </a:r>
                    </a:p>
                  </a:txBody>
                  <a:tcPr marL="91450" marR="91450" marT="45725" marB="45725"/>
                </a:tc>
                <a:tc>
                  <a:txBody>
                    <a:bodyPr/>
                    <a:lstStyle/>
                    <a:p>
                      <a:pPr marL="0" marR="0" lvl="0" indent="0" algn="l" rtl="0">
                        <a:spcBef>
                          <a:spcPts val="0"/>
                        </a:spcBef>
                        <a:buSzPct val="25000"/>
                        <a:buNone/>
                      </a:pPr>
                      <a:r>
                        <a:rPr lang="en-US" sz="1800"/>
                        <a:t>0.499</a:t>
                      </a:r>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buSzPct val="25000"/>
                        <a:buNone/>
                      </a:pPr>
                      <a:r>
                        <a:rPr lang="en-US" sz="1800"/>
                        <a:t>Thursday</a:t>
                      </a:r>
                    </a:p>
                  </a:txBody>
                  <a:tcPr marL="91450" marR="91450" marT="45725" marB="45725"/>
                </a:tc>
                <a:tc>
                  <a:txBody>
                    <a:bodyPr/>
                    <a:lstStyle/>
                    <a:p>
                      <a:pPr marL="0" marR="0" lvl="0" indent="0" algn="l" rtl="0">
                        <a:spcBef>
                          <a:spcPts val="0"/>
                        </a:spcBef>
                        <a:buSzPct val="25000"/>
                        <a:buNone/>
                      </a:pPr>
                      <a:r>
                        <a:rPr lang="en-US" sz="1800"/>
                        <a:t>78542</a:t>
                      </a:r>
                    </a:p>
                  </a:txBody>
                  <a:tcPr marL="91450" marR="91450" marT="45725" marB="45725"/>
                </a:tc>
                <a:tc>
                  <a:txBody>
                    <a:bodyPr/>
                    <a:lstStyle/>
                    <a:p>
                      <a:pPr marL="0" marR="0" lvl="0" indent="0" algn="l" rtl="0">
                        <a:spcBef>
                          <a:spcPts val="0"/>
                        </a:spcBef>
                        <a:buSzPct val="25000"/>
                        <a:buNone/>
                      </a:pPr>
                      <a:r>
                        <a:rPr lang="en-US" sz="1800"/>
                        <a:t>8726</a:t>
                      </a:r>
                    </a:p>
                  </a:txBody>
                  <a:tcPr marL="91450" marR="91450" marT="45725" marB="45725"/>
                </a:tc>
                <a:tc>
                  <a:txBody>
                    <a:bodyPr/>
                    <a:lstStyle/>
                    <a:p>
                      <a:pPr marL="0" marR="0" lvl="0" indent="0" algn="l" rtl="0">
                        <a:spcBef>
                          <a:spcPts val="0"/>
                        </a:spcBef>
                        <a:buSzPct val="25000"/>
                        <a:buNone/>
                      </a:pPr>
                      <a:r>
                        <a:rPr lang="en-US" sz="1800"/>
                        <a:t>Low</a:t>
                      </a:r>
                    </a:p>
                  </a:txBody>
                  <a:tcPr marL="91450" marR="91450" marT="45725" marB="45725"/>
                </a:tc>
                <a:tc>
                  <a:txBody>
                    <a:bodyPr/>
                    <a:lstStyle/>
                    <a:p>
                      <a:pPr marL="0" marR="0" lvl="0" indent="0" algn="l" rtl="0">
                        <a:spcBef>
                          <a:spcPts val="0"/>
                        </a:spcBef>
                        <a:buSzPct val="25000"/>
                        <a:buNone/>
                      </a:pPr>
                      <a:r>
                        <a:rPr lang="en-US" sz="1800"/>
                        <a:t>0.781</a:t>
                      </a:r>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spcBef>
                          <a:spcPts val="0"/>
                        </a:spcBef>
                        <a:buSzPct val="25000"/>
                        <a:buNone/>
                      </a:pPr>
                      <a:r>
                        <a:rPr lang="en-US" sz="1800"/>
                        <a:t>Friday</a:t>
                      </a:r>
                    </a:p>
                  </a:txBody>
                  <a:tcPr marL="91450" marR="91450" marT="45725" marB="45725"/>
                </a:tc>
                <a:tc>
                  <a:txBody>
                    <a:bodyPr/>
                    <a:lstStyle/>
                    <a:p>
                      <a:pPr marL="0" marR="0" lvl="0" indent="0" algn="l" rtl="0">
                        <a:spcBef>
                          <a:spcPts val="0"/>
                        </a:spcBef>
                        <a:buSzPct val="25000"/>
                        <a:buNone/>
                      </a:pPr>
                      <a:r>
                        <a:rPr lang="en-US" sz="1800"/>
                        <a:t>64204</a:t>
                      </a:r>
                    </a:p>
                  </a:txBody>
                  <a:tcPr marL="91450" marR="91450" marT="45725" marB="45725"/>
                </a:tc>
                <a:tc>
                  <a:txBody>
                    <a:bodyPr/>
                    <a:lstStyle/>
                    <a:p>
                      <a:pPr marL="0" marR="0" lvl="0" indent="0" algn="l" rtl="0">
                        <a:spcBef>
                          <a:spcPts val="0"/>
                        </a:spcBef>
                        <a:buSzPct val="25000"/>
                        <a:buNone/>
                      </a:pPr>
                      <a:r>
                        <a:rPr lang="en-US" sz="1800"/>
                        <a:t>8025</a:t>
                      </a:r>
                    </a:p>
                  </a:txBody>
                  <a:tcPr marL="91450" marR="91450" marT="45725" marB="45725"/>
                </a:tc>
                <a:tc>
                  <a:txBody>
                    <a:bodyPr/>
                    <a:lstStyle/>
                    <a:p>
                      <a:pPr marL="0" marR="0" lvl="0" indent="0" algn="l" rtl="0">
                        <a:spcBef>
                          <a:spcPts val="0"/>
                        </a:spcBef>
                        <a:buSzPct val="25000"/>
                        <a:buNone/>
                      </a:pPr>
                      <a:r>
                        <a:rPr lang="en-US" sz="1800"/>
                        <a:t>Low</a:t>
                      </a:r>
                    </a:p>
                  </a:txBody>
                  <a:tcPr marL="91450" marR="91450" marT="45725" marB="45725"/>
                </a:tc>
                <a:tc>
                  <a:txBody>
                    <a:bodyPr/>
                    <a:lstStyle/>
                    <a:p>
                      <a:pPr marL="0" marR="0" lvl="0" indent="0" algn="l" rtl="0">
                        <a:spcBef>
                          <a:spcPts val="0"/>
                        </a:spcBef>
                        <a:buSzPct val="25000"/>
                        <a:buNone/>
                      </a:pPr>
                      <a:r>
                        <a:rPr lang="en-US" sz="1800"/>
                        <a:t>0.778</a:t>
                      </a:r>
                    </a:p>
                  </a:txBody>
                  <a:tcPr marL="91450" marR="91450" marT="45725" marB="45725"/>
                </a:tc>
                <a:extLst>
                  <a:ext uri="{0D108BD9-81ED-4DB2-BD59-A6C34878D82A}">
                    <a16:rowId xmlns:a16="http://schemas.microsoft.com/office/drawing/2014/main" val="10007"/>
                  </a:ext>
                </a:extLst>
              </a:tr>
            </a:tbl>
          </a:graphicData>
        </a:graphic>
      </p:graphicFrame>
      <p:sp>
        <p:nvSpPr>
          <p:cNvPr id="192" name="Shape 192"/>
          <p:cNvSpPr txBox="1">
            <a:spLocks noGrp="1"/>
          </p:cNvSpPr>
          <p:nvPr>
            <p:ph type="dt" idx="10"/>
          </p:nvPr>
        </p:nvSpPr>
        <p:spPr>
          <a:xfrm>
            <a:off x="838200" y="6356350"/>
            <a:ext cx="2743199" cy="365125"/>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1200">
                <a:solidFill>
                  <a:srgbClr val="888888"/>
                </a:solidFill>
                <a:latin typeface="Calibri"/>
                <a:ea typeface="Calibri"/>
                <a:cs typeface="Calibri"/>
                <a:sym typeface="Calibri"/>
              </a:rPr>
              <a:t>4/4/17</a:t>
            </a:r>
          </a:p>
        </p:txBody>
      </p:sp>
      <p:sp>
        <p:nvSpPr>
          <p:cNvPr id="193" name="Shape 193"/>
          <p:cNvSpPr txBox="1">
            <a:spLocks noGrp="1"/>
          </p:cNvSpPr>
          <p:nvPr>
            <p:ph type="ftr" idx="11"/>
          </p:nvPr>
        </p:nvSpPr>
        <p:spPr>
          <a:xfrm>
            <a:off x="4038600" y="6356350"/>
            <a:ext cx="41148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a:solidFill>
                  <a:srgbClr val="888888"/>
                </a:solidFill>
                <a:latin typeface="Calibri"/>
                <a:ea typeface="Calibri"/>
                <a:cs typeface="Calibri"/>
                <a:sym typeface="Calibri"/>
              </a:rPr>
              <a:t>Sayon, Cpts 580 </a:t>
            </a:r>
          </a:p>
        </p:txBody>
      </p:sp>
      <p:sp>
        <p:nvSpPr>
          <p:cNvPr id="194" name="Shape 19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10</a:t>
            </a:fld>
            <a:endParaRPr lang="en-US" sz="1200">
              <a:solidFill>
                <a:srgbClr val="888888"/>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p:nvPr/>
        </p:nvSpPr>
        <p:spPr>
          <a:xfrm>
            <a:off x="1087420" y="4321894"/>
            <a:ext cx="313898" cy="313054"/>
          </a:xfrm>
          <a:prstGeom prst="ellipse">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00" name="Shape 200"/>
          <p:cNvSpPr/>
          <p:nvPr/>
        </p:nvSpPr>
        <p:spPr>
          <a:xfrm>
            <a:off x="1087420" y="4990632"/>
            <a:ext cx="313898" cy="313054"/>
          </a:xfrm>
          <a:prstGeom prst="ellipse">
            <a:avLst/>
          </a:prstGeom>
          <a:solidFill>
            <a:srgbClr val="C00000"/>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01" name="Shape 201"/>
          <p:cNvSpPr txBox="1"/>
          <p:nvPr/>
        </p:nvSpPr>
        <p:spPr>
          <a:xfrm>
            <a:off x="1540336" y="4265617"/>
            <a:ext cx="485107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Predicted using Neural Network (4 Hidden Layers)</a:t>
            </a:r>
          </a:p>
        </p:txBody>
      </p:sp>
      <p:sp>
        <p:nvSpPr>
          <p:cNvPr id="202" name="Shape 202"/>
          <p:cNvSpPr txBox="1"/>
          <p:nvPr/>
        </p:nvSpPr>
        <p:spPr>
          <a:xfrm>
            <a:off x="1540336" y="4934355"/>
            <a:ext cx="336027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Prediction followed by correction.</a:t>
            </a:r>
          </a:p>
        </p:txBody>
      </p:sp>
      <p:pic>
        <p:nvPicPr>
          <p:cNvPr id="203" name="Shape 203"/>
          <p:cNvPicPr preferRelativeResize="0">
            <a:picLocks noGrp="1"/>
          </p:cNvPicPr>
          <p:nvPr>
            <p:ph type="body" idx="1"/>
          </p:nvPr>
        </p:nvPicPr>
        <p:blipFill rotWithShape="1">
          <a:blip r:embed="rId3">
            <a:alphaModFix/>
          </a:blip>
          <a:srcRect/>
          <a:stretch/>
        </p:blipFill>
        <p:spPr>
          <a:xfrm>
            <a:off x="575187" y="648931"/>
            <a:ext cx="6150077" cy="3345664"/>
          </a:xfrm>
          <a:prstGeom prst="rect">
            <a:avLst/>
          </a:prstGeom>
          <a:noFill/>
          <a:ln>
            <a:noFill/>
          </a:ln>
        </p:spPr>
      </p:pic>
      <p:graphicFrame>
        <p:nvGraphicFramePr>
          <p:cNvPr id="204" name="Shape 204"/>
          <p:cNvGraphicFramePr/>
          <p:nvPr/>
        </p:nvGraphicFramePr>
        <p:xfrm>
          <a:off x="7219667" y="4265617"/>
          <a:ext cx="3000000" cy="3000000"/>
        </p:xfrm>
        <a:graphic>
          <a:graphicData uri="http://schemas.openxmlformats.org/drawingml/2006/table">
            <a:tbl>
              <a:tblPr firstRow="1" bandRow="1">
                <a:noFill/>
                <a:tableStyleId>{A9F44F5F-379A-4894-9491-532A0604D851}</a:tableStyleId>
              </a:tblPr>
              <a:tblGrid>
                <a:gridCol w="2303450">
                  <a:extLst>
                    <a:ext uri="{9D8B030D-6E8A-4147-A177-3AD203B41FA5}">
                      <a16:colId xmlns:a16="http://schemas.microsoft.com/office/drawing/2014/main" val="20000"/>
                    </a:ext>
                  </a:extLst>
                </a:gridCol>
                <a:gridCol w="2303450">
                  <a:extLst>
                    <a:ext uri="{9D8B030D-6E8A-4147-A177-3AD203B41FA5}">
                      <a16:colId xmlns:a16="http://schemas.microsoft.com/office/drawing/2014/main" val="20001"/>
                    </a:ext>
                  </a:extLst>
                </a:gridCol>
              </a:tblGrid>
              <a:tr h="552325">
                <a:tc>
                  <a:txBody>
                    <a:bodyPr/>
                    <a:lstStyle/>
                    <a:p>
                      <a:pPr marL="0" marR="0" lvl="0" indent="0" algn="l" rtl="0">
                        <a:spcBef>
                          <a:spcPts val="0"/>
                        </a:spcBef>
                        <a:buSzPct val="25000"/>
                        <a:buNone/>
                      </a:pPr>
                      <a:r>
                        <a:rPr lang="en-US" sz="1800"/>
                        <a:t>Technique</a:t>
                      </a:r>
                    </a:p>
                  </a:txBody>
                  <a:tcPr marL="91450" marR="91450" marT="45725" marB="45725"/>
                </a:tc>
                <a:tc>
                  <a:txBody>
                    <a:bodyPr/>
                    <a:lstStyle/>
                    <a:p>
                      <a:pPr marL="0" marR="0" lvl="0" indent="0" algn="l" rtl="0">
                        <a:spcBef>
                          <a:spcPts val="0"/>
                        </a:spcBef>
                        <a:buSzPct val="25000"/>
                        <a:buNone/>
                      </a:pPr>
                      <a:r>
                        <a:rPr lang="en-US" sz="1800"/>
                        <a:t>Average Error Per Measurement</a:t>
                      </a:r>
                    </a:p>
                  </a:txBody>
                  <a:tcPr marL="91450" marR="91450" marT="45725" marB="45725"/>
                </a:tc>
                <a:extLst>
                  <a:ext uri="{0D108BD9-81ED-4DB2-BD59-A6C34878D82A}">
                    <a16:rowId xmlns:a16="http://schemas.microsoft.com/office/drawing/2014/main" val="10000"/>
                  </a:ext>
                </a:extLst>
              </a:tr>
              <a:tr h="552325">
                <a:tc>
                  <a:txBody>
                    <a:bodyPr/>
                    <a:lstStyle/>
                    <a:p>
                      <a:pPr marL="0" marR="0" lvl="0" indent="0" algn="l" rtl="0">
                        <a:spcBef>
                          <a:spcPts val="0"/>
                        </a:spcBef>
                        <a:buSzPct val="25000"/>
                        <a:buNone/>
                      </a:pPr>
                      <a:r>
                        <a:rPr lang="en-US" sz="1800"/>
                        <a:t>With Prediction</a:t>
                      </a:r>
                    </a:p>
                  </a:txBody>
                  <a:tcPr marL="91450" marR="91450" marT="45725" marB="45725"/>
                </a:tc>
                <a:tc>
                  <a:txBody>
                    <a:bodyPr/>
                    <a:lstStyle/>
                    <a:p>
                      <a:pPr marL="0" marR="0" lvl="0" indent="0" algn="l" rtl="0">
                        <a:spcBef>
                          <a:spcPts val="0"/>
                        </a:spcBef>
                        <a:buSzPct val="25000"/>
                        <a:buNone/>
                      </a:pPr>
                      <a:r>
                        <a:rPr lang="en-US" sz="1800"/>
                        <a:t>32.14%</a:t>
                      </a:r>
                    </a:p>
                  </a:txBody>
                  <a:tcPr marL="91450" marR="91450" marT="45725" marB="45725"/>
                </a:tc>
                <a:extLst>
                  <a:ext uri="{0D108BD9-81ED-4DB2-BD59-A6C34878D82A}">
                    <a16:rowId xmlns:a16="http://schemas.microsoft.com/office/drawing/2014/main" val="10001"/>
                  </a:ext>
                </a:extLst>
              </a:tr>
              <a:tr h="552325">
                <a:tc>
                  <a:txBody>
                    <a:bodyPr/>
                    <a:lstStyle/>
                    <a:p>
                      <a:pPr marL="0" marR="0" lvl="0" indent="0" algn="l" rtl="0">
                        <a:spcBef>
                          <a:spcPts val="0"/>
                        </a:spcBef>
                        <a:buSzPct val="25000"/>
                        <a:buNone/>
                      </a:pPr>
                      <a:r>
                        <a:rPr lang="en-US" sz="1800"/>
                        <a:t>With Prediction and Correction</a:t>
                      </a:r>
                    </a:p>
                  </a:txBody>
                  <a:tcPr marL="91450" marR="91450" marT="45725" marB="45725"/>
                </a:tc>
                <a:tc>
                  <a:txBody>
                    <a:bodyPr/>
                    <a:lstStyle/>
                    <a:p>
                      <a:pPr marL="0" marR="0" lvl="0" indent="0" algn="l" rtl="0">
                        <a:spcBef>
                          <a:spcPts val="0"/>
                        </a:spcBef>
                        <a:buSzPct val="25000"/>
                        <a:buNone/>
                      </a:pPr>
                      <a:r>
                        <a:rPr lang="en-US" sz="1800"/>
                        <a:t>7.58%</a:t>
                      </a:r>
                    </a:p>
                  </a:txBody>
                  <a:tcPr marL="91450" marR="91450" marT="45725" marB="45725"/>
                </a:tc>
                <a:extLst>
                  <a:ext uri="{0D108BD9-81ED-4DB2-BD59-A6C34878D82A}">
                    <a16:rowId xmlns:a16="http://schemas.microsoft.com/office/drawing/2014/main" val="10002"/>
                  </a:ext>
                </a:extLst>
              </a:tr>
            </a:tbl>
          </a:graphicData>
        </a:graphic>
      </p:graphicFrame>
      <p:graphicFrame>
        <p:nvGraphicFramePr>
          <p:cNvPr id="205" name="Shape 205"/>
          <p:cNvGraphicFramePr/>
          <p:nvPr/>
        </p:nvGraphicFramePr>
        <p:xfrm>
          <a:off x="7219667" y="1405521"/>
          <a:ext cx="3000000" cy="3000000"/>
        </p:xfrm>
        <a:graphic>
          <a:graphicData uri="http://schemas.openxmlformats.org/drawingml/2006/table">
            <a:tbl>
              <a:tblPr firstRow="1" bandRow="1">
                <a:noFill/>
                <a:tableStyleId>{A9F44F5F-379A-4894-9491-532A0604D851}</a:tableStyleId>
              </a:tblPr>
              <a:tblGrid>
                <a:gridCol w="2303450">
                  <a:extLst>
                    <a:ext uri="{9D8B030D-6E8A-4147-A177-3AD203B41FA5}">
                      <a16:colId xmlns:a16="http://schemas.microsoft.com/office/drawing/2014/main" val="20000"/>
                    </a:ext>
                  </a:extLst>
                </a:gridCol>
                <a:gridCol w="2303450">
                  <a:extLst>
                    <a:ext uri="{9D8B030D-6E8A-4147-A177-3AD203B41FA5}">
                      <a16:colId xmlns:a16="http://schemas.microsoft.com/office/drawing/2014/main" val="20001"/>
                    </a:ext>
                  </a:extLst>
                </a:gridCol>
              </a:tblGrid>
              <a:tr h="552325">
                <a:tc>
                  <a:txBody>
                    <a:bodyPr/>
                    <a:lstStyle/>
                    <a:p>
                      <a:pPr marL="0" marR="0" lvl="0" indent="0" algn="l" rtl="0">
                        <a:spcBef>
                          <a:spcPts val="0"/>
                        </a:spcBef>
                        <a:buSzPct val="25000"/>
                        <a:buNone/>
                      </a:pPr>
                      <a:r>
                        <a:rPr lang="en-US" sz="1800"/>
                        <a:t>Technique</a:t>
                      </a:r>
                    </a:p>
                  </a:txBody>
                  <a:tcPr marL="91450" marR="91450" marT="45725" marB="45725"/>
                </a:tc>
                <a:tc>
                  <a:txBody>
                    <a:bodyPr/>
                    <a:lstStyle/>
                    <a:p>
                      <a:pPr marL="0" marR="0" lvl="0" indent="0" algn="l" rtl="0">
                        <a:spcBef>
                          <a:spcPts val="0"/>
                        </a:spcBef>
                        <a:buSzPct val="25000"/>
                        <a:buNone/>
                      </a:pPr>
                      <a:r>
                        <a:rPr lang="en-US" sz="1800"/>
                        <a:t>Average Error Per Measurement</a:t>
                      </a:r>
                    </a:p>
                  </a:txBody>
                  <a:tcPr marL="91450" marR="91450" marT="45725" marB="45725"/>
                </a:tc>
                <a:extLst>
                  <a:ext uri="{0D108BD9-81ED-4DB2-BD59-A6C34878D82A}">
                    <a16:rowId xmlns:a16="http://schemas.microsoft.com/office/drawing/2014/main" val="10000"/>
                  </a:ext>
                </a:extLst>
              </a:tr>
              <a:tr h="552325">
                <a:tc>
                  <a:txBody>
                    <a:bodyPr/>
                    <a:lstStyle/>
                    <a:p>
                      <a:pPr marL="0" marR="0" lvl="0" indent="0" algn="l" rtl="0">
                        <a:spcBef>
                          <a:spcPts val="0"/>
                        </a:spcBef>
                        <a:buSzPct val="25000"/>
                        <a:buNone/>
                      </a:pPr>
                      <a:r>
                        <a:rPr lang="en-US" sz="1800"/>
                        <a:t>With Prediction</a:t>
                      </a:r>
                    </a:p>
                  </a:txBody>
                  <a:tcPr marL="91450" marR="91450" marT="45725" marB="45725"/>
                </a:tc>
                <a:tc>
                  <a:txBody>
                    <a:bodyPr/>
                    <a:lstStyle/>
                    <a:p>
                      <a:pPr marL="0" marR="0" lvl="0" indent="0" algn="l" rtl="0">
                        <a:spcBef>
                          <a:spcPts val="0"/>
                        </a:spcBef>
                        <a:buSzPct val="25000"/>
                        <a:buNone/>
                      </a:pPr>
                      <a:r>
                        <a:rPr lang="en-US" sz="1800"/>
                        <a:t>41.55%</a:t>
                      </a:r>
                    </a:p>
                  </a:txBody>
                  <a:tcPr marL="91450" marR="91450" marT="45725" marB="45725"/>
                </a:tc>
                <a:extLst>
                  <a:ext uri="{0D108BD9-81ED-4DB2-BD59-A6C34878D82A}">
                    <a16:rowId xmlns:a16="http://schemas.microsoft.com/office/drawing/2014/main" val="10001"/>
                  </a:ext>
                </a:extLst>
              </a:tr>
              <a:tr h="552325">
                <a:tc>
                  <a:txBody>
                    <a:bodyPr/>
                    <a:lstStyle/>
                    <a:p>
                      <a:pPr marL="0" marR="0" lvl="0" indent="0" algn="l" rtl="0">
                        <a:spcBef>
                          <a:spcPts val="0"/>
                        </a:spcBef>
                        <a:buSzPct val="25000"/>
                        <a:buNone/>
                      </a:pPr>
                      <a:r>
                        <a:rPr lang="en-US" sz="1800"/>
                        <a:t>With Prediction and Correction</a:t>
                      </a:r>
                    </a:p>
                  </a:txBody>
                  <a:tcPr marL="91450" marR="91450" marT="45725" marB="45725"/>
                </a:tc>
                <a:tc>
                  <a:txBody>
                    <a:bodyPr/>
                    <a:lstStyle/>
                    <a:p>
                      <a:pPr marL="0" marR="0" lvl="0" indent="0" algn="l" rtl="0">
                        <a:spcBef>
                          <a:spcPts val="0"/>
                        </a:spcBef>
                        <a:buSzPct val="25000"/>
                        <a:buNone/>
                      </a:pPr>
                      <a:r>
                        <a:rPr lang="en-US" sz="1800"/>
                        <a:t>12.98%</a:t>
                      </a:r>
                    </a:p>
                  </a:txBody>
                  <a:tcPr marL="91450" marR="91450" marT="45725" marB="45725"/>
                </a:tc>
                <a:extLst>
                  <a:ext uri="{0D108BD9-81ED-4DB2-BD59-A6C34878D82A}">
                    <a16:rowId xmlns:a16="http://schemas.microsoft.com/office/drawing/2014/main" val="10002"/>
                  </a:ext>
                </a:extLst>
              </a:tr>
            </a:tbl>
          </a:graphicData>
        </a:graphic>
      </p:graphicFrame>
      <p:sp>
        <p:nvSpPr>
          <p:cNvPr id="206" name="Shape 206"/>
          <p:cNvSpPr txBox="1"/>
          <p:nvPr/>
        </p:nvSpPr>
        <p:spPr>
          <a:xfrm>
            <a:off x="7219667" y="894370"/>
            <a:ext cx="298934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With 14 Days Moving Average</a:t>
            </a:r>
          </a:p>
        </p:txBody>
      </p:sp>
      <p:sp>
        <p:nvSpPr>
          <p:cNvPr id="207" name="Shape 207"/>
          <p:cNvSpPr txBox="1"/>
          <p:nvPr/>
        </p:nvSpPr>
        <p:spPr>
          <a:xfrm>
            <a:off x="7219667" y="3567144"/>
            <a:ext cx="298934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With 21 Days Moving Average</a:t>
            </a:r>
          </a:p>
        </p:txBody>
      </p:sp>
      <p:sp>
        <p:nvSpPr>
          <p:cNvPr id="208" name="Shape 208"/>
          <p:cNvSpPr txBox="1"/>
          <p:nvPr/>
        </p:nvSpPr>
        <p:spPr>
          <a:xfrm>
            <a:off x="1087420" y="5913432"/>
            <a:ext cx="4530856"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i="1">
                <a:solidFill>
                  <a:schemeClr val="dk1"/>
                </a:solidFill>
                <a:latin typeface="Calibri"/>
                <a:ea typeface="Calibri"/>
                <a:cs typeface="Calibri"/>
                <a:sym typeface="Calibri"/>
              </a:rPr>
              <a:t>Number of false increases = 4 in 30 predictions</a:t>
            </a:r>
          </a:p>
        </p:txBody>
      </p:sp>
      <p:sp>
        <p:nvSpPr>
          <p:cNvPr id="209" name="Shape 209"/>
          <p:cNvSpPr txBox="1"/>
          <p:nvPr/>
        </p:nvSpPr>
        <p:spPr>
          <a:xfrm>
            <a:off x="424375" y="5584832"/>
            <a:ext cx="32296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In progress, needs validation --&gt; </a:t>
            </a:r>
          </a:p>
        </p:txBody>
      </p:sp>
      <p:sp>
        <p:nvSpPr>
          <p:cNvPr id="210" name="Shape 210"/>
          <p:cNvSpPr txBox="1"/>
          <p:nvPr/>
        </p:nvSpPr>
        <p:spPr>
          <a:xfrm>
            <a:off x="1087419" y="6212839"/>
            <a:ext cx="449879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i="1">
                <a:solidFill>
                  <a:schemeClr val="dk1"/>
                </a:solidFill>
                <a:latin typeface="Calibri"/>
                <a:ea typeface="Calibri"/>
                <a:cs typeface="Calibri"/>
                <a:sym typeface="Calibri"/>
              </a:rPr>
              <a:t>Number of false decrease = 2 in 30 predictions</a:t>
            </a:r>
          </a:p>
        </p:txBody>
      </p:sp>
      <p:sp>
        <p:nvSpPr>
          <p:cNvPr id="211" name="Shape 211"/>
          <p:cNvSpPr txBox="1">
            <a:spLocks noGrp="1"/>
          </p:cNvSpPr>
          <p:nvPr>
            <p:ph type="dt" idx="10"/>
          </p:nvPr>
        </p:nvSpPr>
        <p:spPr>
          <a:xfrm>
            <a:off x="838200" y="6356350"/>
            <a:ext cx="2743199" cy="365125"/>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1200">
                <a:solidFill>
                  <a:srgbClr val="888888"/>
                </a:solidFill>
                <a:latin typeface="Calibri"/>
                <a:ea typeface="Calibri"/>
                <a:cs typeface="Calibri"/>
                <a:sym typeface="Calibri"/>
              </a:rPr>
              <a:t>4/4/17</a:t>
            </a:r>
          </a:p>
        </p:txBody>
      </p:sp>
      <p:sp>
        <p:nvSpPr>
          <p:cNvPr id="212" name="Shape 212"/>
          <p:cNvSpPr txBox="1">
            <a:spLocks noGrp="1"/>
          </p:cNvSpPr>
          <p:nvPr>
            <p:ph type="ftr" idx="11"/>
          </p:nvPr>
        </p:nvSpPr>
        <p:spPr>
          <a:xfrm>
            <a:off x="4038600" y="6356350"/>
            <a:ext cx="41148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a:solidFill>
                  <a:srgbClr val="888888"/>
                </a:solidFill>
                <a:latin typeface="Calibri"/>
                <a:ea typeface="Calibri"/>
                <a:cs typeface="Calibri"/>
                <a:sym typeface="Calibri"/>
              </a:rPr>
              <a:t>Sayon, Cpts 580 </a:t>
            </a:r>
          </a:p>
        </p:txBody>
      </p:sp>
      <p:sp>
        <p:nvSpPr>
          <p:cNvPr id="213" name="Shape 21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11</a:t>
            </a:fld>
            <a:endParaRPr lang="en-US" sz="1200">
              <a:solidFill>
                <a:srgbClr val="888888"/>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Next day</a:t>
            </a:r>
            <a:br>
              <a:rPr lang="en-US" sz="4400" b="0" i="0" u="none" strike="noStrike" cap="none">
                <a:solidFill>
                  <a:schemeClr val="dk1"/>
                </a:solidFill>
                <a:latin typeface="Calibri"/>
                <a:ea typeface="Calibri"/>
                <a:cs typeface="Calibri"/>
                <a:sym typeface="Calibri"/>
              </a:rPr>
            </a:br>
            <a:r>
              <a:rPr lang="en-US" sz="3600" b="1" i="0" u="none" strike="noStrike" cap="none">
                <a:solidFill>
                  <a:schemeClr val="dk1"/>
                </a:solidFill>
                <a:latin typeface="Calibri"/>
                <a:ea typeface="Calibri"/>
                <a:cs typeface="Calibri"/>
                <a:sym typeface="Calibri"/>
              </a:rPr>
              <a:t>(i.e. the day that was predicted yesterday)</a:t>
            </a:r>
          </a:p>
        </p:txBody>
      </p:sp>
      <p:sp>
        <p:nvSpPr>
          <p:cNvPr id="220" name="Shape 220"/>
          <p:cNvSpPr txBox="1">
            <a:spLocks noGrp="1"/>
          </p:cNvSpPr>
          <p:nvPr>
            <p:ph type="body" idx="1"/>
          </p:nvPr>
        </p:nvSpPr>
        <p:spPr>
          <a:xfrm>
            <a:off x="838200" y="1825625"/>
            <a:ext cx="7524134" cy="1522258"/>
          </a:xfrm>
          <a:prstGeom prst="rect">
            <a:avLst/>
          </a:prstGeom>
          <a:noFill/>
          <a:ln>
            <a:noFill/>
          </a:ln>
        </p:spPr>
        <p:txBody>
          <a:bodyPr lIns="91425" tIns="45700" rIns="91425" bIns="45700" anchor="t" anchorCtr="0">
            <a:noAutofit/>
          </a:bodyPr>
          <a:lstStyle/>
          <a:p>
            <a:pPr marL="228600" marR="0" lvl="0" indent="-228600" algn="l" rtl="0">
              <a:lnSpc>
                <a:spcPct val="70000"/>
              </a:lnSpc>
              <a:spcBef>
                <a:spcPts val="0"/>
              </a:spcBef>
              <a:spcAft>
                <a:spcPts val="0"/>
              </a:spcAft>
              <a:buClr>
                <a:schemeClr val="dk1"/>
              </a:buClr>
              <a:buSzPct val="97222"/>
              <a:buFont typeface="Arial"/>
              <a:buChar char="•"/>
            </a:pPr>
            <a:r>
              <a:rPr lang="en-US" sz="1750" b="0" i="0" u="none" strike="noStrike" cap="none">
                <a:solidFill>
                  <a:schemeClr val="dk1"/>
                </a:solidFill>
                <a:latin typeface="Calibri"/>
                <a:ea typeface="Calibri"/>
                <a:cs typeface="Calibri"/>
                <a:sym typeface="Calibri"/>
              </a:rPr>
              <a:t>Get true value. (TV)</a:t>
            </a:r>
          </a:p>
          <a:p>
            <a:pPr marL="228600" marR="0" lvl="0" indent="-228600" algn="l" rtl="0">
              <a:lnSpc>
                <a:spcPct val="70000"/>
              </a:lnSpc>
              <a:spcBef>
                <a:spcPts val="1000"/>
              </a:spcBef>
              <a:spcAft>
                <a:spcPts val="0"/>
              </a:spcAft>
              <a:buClr>
                <a:schemeClr val="dk1"/>
              </a:buClr>
              <a:buSzPct val="97222"/>
              <a:buFont typeface="Arial"/>
              <a:buChar char="•"/>
            </a:pPr>
            <a:r>
              <a:rPr lang="en-US" sz="1750" b="0" i="0" u="none" strike="noStrike" cap="none">
                <a:solidFill>
                  <a:schemeClr val="dk1"/>
                </a:solidFill>
                <a:latin typeface="Calibri"/>
                <a:ea typeface="Calibri"/>
                <a:cs typeface="Calibri"/>
                <a:sym typeface="Calibri"/>
              </a:rPr>
              <a:t>Corrected Value after Prediction (PV)</a:t>
            </a:r>
          </a:p>
          <a:p>
            <a:pPr marL="228600" marR="0" lvl="0" indent="-228600" algn="l" rtl="0">
              <a:lnSpc>
                <a:spcPct val="70000"/>
              </a:lnSpc>
              <a:spcBef>
                <a:spcPts val="1000"/>
              </a:spcBef>
              <a:spcAft>
                <a:spcPts val="0"/>
              </a:spcAft>
              <a:buClr>
                <a:schemeClr val="dk1"/>
              </a:buClr>
              <a:buSzPct val="97222"/>
              <a:buFont typeface="Arial"/>
              <a:buChar char="•"/>
            </a:pPr>
            <a:r>
              <a:rPr lang="en-US" sz="1750" b="0" i="0" u="none" strike="noStrike" cap="none">
                <a:solidFill>
                  <a:schemeClr val="dk1"/>
                </a:solidFill>
                <a:latin typeface="Calibri"/>
                <a:ea typeface="Calibri"/>
                <a:cs typeface="Calibri"/>
                <a:sym typeface="Calibri"/>
              </a:rPr>
              <a:t>Predicted Value from NN (PV_NN)</a:t>
            </a:r>
          </a:p>
          <a:p>
            <a:pPr marL="228600" marR="0" lvl="0" indent="-228600" algn="l" rtl="0">
              <a:lnSpc>
                <a:spcPct val="70000"/>
              </a:lnSpc>
              <a:spcBef>
                <a:spcPts val="1000"/>
              </a:spcBef>
              <a:buClr>
                <a:schemeClr val="dk1"/>
              </a:buClr>
              <a:buSzPct val="97222"/>
              <a:buFont typeface="Arial"/>
              <a:buChar char="•"/>
            </a:pPr>
            <a:r>
              <a:rPr lang="en-US" sz="1750" b="0" i="0" u="none" strike="noStrike" cap="none">
                <a:solidFill>
                  <a:schemeClr val="dk1"/>
                </a:solidFill>
                <a:latin typeface="Calibri"/>
                <a:ea typeface="Calibri"/>
                <a:cs typeface="Calibri"/>
                <a:sym typeface="Calibri"/>
              </a:rPr>
              <a:t>F, g are a last layer of correction that will be used for third correction factor</a:t>
            </a:r>
          </a:p>
        </p:txBody>
      </p:sp>
      <p:sp>
        <p:nvSpPr>
          <p:cNvPr id="221" name="Shape 221"/>
          <p:cNvSpPr txBox="1"/>
          <p:nvPr/>
        </p:nvSpPr>
        <p:spPr>
          <a:xfrm>
            <a:off x="889819" y="3482821"/>
            <a:ext cx="6297562" cy="969175"/>
          </a:xfrm>
          <a:prstGeom prst="rect">
            <a:avLst/>
          </a:prstGeom>
          <a:blipFill rotWithShape="1">
            <a:blip r:embed="rId3">
              <a:alphaModFix/>
            </a:blip>
            <a:stretch>
              <a:fillRect b="-628"/>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Calibri"/>
                <a:ea typeface="Calibri"/>
                <a:cs typeface="Calibri"/>
                <a:sym typeface="Calibri"/>
              </a:rPr>
              <a:t> </a:t>
            </a:r>
          </a:p>
        </p:txBody>
      </p:sp>
      <p:sp>
        <p:nvSpPr>
          <p:cNvPr id="222" name="Shape 222"/>
          <p:cNvSpPr txBox="1"/>
          <p:nvPr/>
        </p:nvSpPr>
        <p:spPr>
          <a:xfrm>
            <a:off x="1017640" y="5043948"/>
            <a:ext cx="10530348" cy="1372106"/>
          </a:xfrm>
          <a:prstGeom prst="rect">
            <a:avLst/>
          </a:prstGeom>
          <a:blipFill rotWithShape="1">
            <a:blip r:embed="rId4">
              <a:alphaModFix/>
            </a:blip>
            <a:stretch>
              <a:fillRect l="-520" r="-288" b="-5751"/>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Calibri"/>
                <a:ea typeface="Calibri"/>
                <a:cs typeface="Calibri"/>
                <a:sym typeface="Calibri"/>
              </a:rPr>
              <a:t> </a:t>
            </a:r>
          </a:p>
        </p:txBody>
      </p:sp>
      <p:sp>
        <p:nvSpPr>
          <p:cNvPr id="223" name="Shape 223"/>
          <p:cNvSpPr txBox="1"/>
          <p:nvPr/>
        </p:nvSpPr>
        <p:spPr>
          <a:xfrm>
            <a:off x="8849032" y="1166211"/>
            <a:ext cx="2920179" cy="3416319"/>
          </a:xfrm>
          <a:prstGeom prst="rect">
            <a:avLst/>
          </a:prstGeom>
          <a:solidFill>
            <a:srgbClr val="FEE599"/>
          </a:solidFill>
          <a:ln>
            <a:noFill/>
          </a:ln>
          <a:effectLst>
            <a:outerShdw blurRad="50799" dist="38100" dir="2700000" algn="tl" rotWithShape="0">
              <a:srgbClr val="000000">
                <a:alpha val="40000"/>
              </a:srgbClr>
            </a:outerShdw>
          </a:effectLst>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TO DO LIST</a:t>
            </a:r>
          </a:p>
          <a:p>
            <a:pPr marL="0" marR="0" lvl="0" indent="0" algn="l" rtl="0">
              <a:spcBef>
                <a:spcPts val="0"/>
              </a:spcBef>
              <a:buNone/>
            </a:pPr>
            <a:endParaRPr sz="1800">
              <a:solidFill>
                <a:schemeClr val="dk1"/>
              </a:solidFill>
              <a:latin typeface="Calibri"/>
              <a:ea typeface="Calibri"/>
              <a:cs typeface="Calibri"/>
              <a:sym typeface="Calibri"/>
            </a:endParaRPr>
          </a:p>
          <a:p>
            <a:pPr marL="285750" marR="0" lvl="0" indent="-285750" algn="l" rtl="0">
              <a:spcBef>
                <a:spcPts val="0"/>
              </a:spcBef>
              <a:buClr>
                <a:schemeClr val="dk1"/>
              </a:buClr>
              <a:buSzPct val="100000"/>
              <a:buFont typeface="Noto Sans Symbols"/>
              <a:buChar char="❑"/>
            </a:pPr>
            <a:r>
              <a:rPr lang="en-US" sz="1800">
                <a:solidFill>
                  <a:schemeClr val="dk1"/>
                </a:solidFill>
                <a:latin typeface="Calibri"/>
                <a:ea typeface="Calibri"/>
                <a:cs typeface="Calibri"/>
                <a:sym typeface="Calibri"/>
              </a:rPr>
              <a:t>Complete Correction Value time-series for all subjects.</a:t>
            </a:r>
          </a:p>
          <a:p>
            <a:pPr marL="285750" marR="0" lvl="0" indent="-285750" algn="l" rtl="0">
              <a:spcBef>
                <a:spcPts val="0"/>
              </a:spcBef>
              <a:buClr>
                <a:schemeClr val="dk1"/>
              </a:buClr>
              <a:buSzPct val="100000"/>
              <a:buFont typeface="Noto Sans Symbols"/>
              <a:buChar char="❑"/>
            </a:pPr>
            <a:r>
              <a:rPr lang="en-US" sz="1800">
                <a:solidFill>
                  <a:schemeClr val="dk1"/>
                </a:solidFill>
                <a:latin typeface="Calibri"/>
                <a:ea typeface="Calibri"/>
                <a:cs typeface="Calibri"/>
                <a:sym typeface="Calibri"/>
              </a:rPr>
              <a:t>Code the optimization problem and revise the corrected prediction results. </a:t>
            </a:r>
          </a:p>
          <a:p>
            <a:pPr marL="285750" marR="0" lvl="0" indent="-285750" algn="l" rtl="0">
              <a:spcBef>
                <a:spcPts val="0"/>
              </a:spcBef>
              <a:buClr>
                <a:schemeClr val="dk1"/>
              </a:buClr>
              <a:buSzPct val="100000"/>
              <a:buFont typeface="Noto Sans Symbols"/>
              <a:buChar char="❑"/>
            </a:pPr>
            <a:r>
              <a:rPr lang="en-US" sz="1800">
                <a:solidFill>
                  <a:schemeClr val="dk1"/>
                </a:solidFill>
                <a:latin typeface="Calibri"/>
                <a:ea typeface="Calibri"/>
                <a:cs typeface="Calibri"/>
                <a:sym typeface="Calibri"/>
              </a:rPr>
              <a:t>Documentation and report.</a:t>
            </a:r>
          </a:p>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4" name="Shape 224"/>
          <p:cNvSpPr txBox="1">
            <a:spLocks noGrp="1"/>
          </p:cNvSpPr>
          <p:nvPr>
            <p:ph type="dt" idx="10"/>
          </p:nvPr>
        </p:nvSpPr>
        <p:spPr>
          <a:xfrm>
            <a:off x="838200" y="6356350"/>
            <a:ext cx="2743199" cy="365125"/>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1200">
                <a:solidFill>
                  <a:srgbClr val="888888"/>
                </a:solidFill>
                <a:latin typeface="Calibri"/>
                <a:ea typeface="Calibri"/>
                <a:cs typeface="Calibri"/>
                <a:sym typeface="Calibri"/>
              </a:rPr>
              <a:t>4/4/17</a:t>
            </a:r>
          </a:p>
        </p:txBody>
      </p:sp>
      <p:sp>
        <p:nvSpPr>
          <p:cNvPr id="225" name="Shape 225"/>
          <p:cNvSpPr txBox="1">
            <a:spLocks noGrp="1"/>
          </p:cNvSpPr>
          <p:nvPr>
            <p:ph type="ftr" idx="11"/>
          </p:nvPr>
        </p:nvSpPr>
        <p:spPr>
          <a:xfrm>
            <a:off x="4038600" y="6356350"/>
            <a:ext cx="41148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a:solidFill>
                  <a:srgbClr val="888888"/>
                </a:solidFill>
                <a:latin typeface="Calibri"/>
                <a:ea typeface="Calibri"/>
                <a:cs typeface="Calibri"/>
                <a:sym typeface="Calibri"/>
              </a:rPr>
              <a:t>Sayon, Cpts 580 </a:t>
            </a:r>
          </a:p>
        </p:txBody>
      </p:sp>
      <p:sp>
        <p:nvSpPr>
          <p:cNvPr id="226" name="Shape 22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12</a:t>
            </a:fld>
            <a:endParaRPr lang="en-US" sz="1200">
              <a:solidFill>
                <a:srgbClr val="888888"/>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Image Classification Using Heatmap</a:t>
            </a:r>
          </a:p>
        </p:txBody>
      </p:sp>
      <p:sp>
        <p:nvSpPr>
          <p:cNvPr id="233" name="Shape 233"/>
          <p:cNvSpPr txBox="1">
            <a:spLocks noGrp="1"/>
          </p:cNvSpPr>
          <p:nvPr>
            <p:ph type="body" idx="1"/>
          </p:nvPr>
        </p:nvSpPr>
        <p:spPr>
          <a:xfrm>
            <a:off x="838200" y="1825625"/>
            <a:ext cx="10515600" cy="4351200"/>
          </a:xfrm>
          <a:prstGeom prst="rect">
            <a:avLst/>
          </a:prstGeom>
        </p:spPr>
        <p:txBody>
          <a:bodyPr lIns="91425" tIns="91425" rIns="91425" bIns="91425" anchor="t" anchorCtr="0">
            <a:noAutofit/>
          </a:bodyPr>
          <a:lstStyle/>
          <a:p>
            <a:pPr lvl="0">
              <a:spcBef>
                <a:spcPts val="0"/>
              </a:spcBef>
              <a:buNone/>
            </a:pPr>
            <a:r>
              <a:rPr lang="en-US" b="1"/>
              <a:t>Goal: To identify specific person by his or her activity pattern.</a:t>
            </a:r>
          </a:p>
          <a:p>
            <a:pPr lvl="0">
              <a:spcBef>
                <a:spcPts val="0"/>
              </a:spcBef>
              <a:buNone/>
            </a:pPr>
            <a:r>
              <a:rPr lang="en-US" b="1"/>
              <a:t>Step 1: Visualized the data</a:t>
            </a:r>
          </a:p>
          <a:p>
            <a:pPr marL="914400" lvl="0" indent="457200" rtl="0">
              <a:spcBef>
                <a:spcPts val="0"/>
              </a:spcBef>
              <a:buNone/>
            </a:pPr>
            <a:r>
              <a:rPr lang="en-US" b="1"/>
              <a:t>Convert participant's time series hourly steps into heatmaps</a:t>
            </a:r>
          </a:p>
          <a:p>
            <a:pPr marL="0" lvl="0" indent="0" rtl="0">
              <a:spcBef>
                <a:spcPts val="0"/>
              </a:spcBef>
              <a:buNone/>
            </a:pPr>
            <a:r>
              <a:rPr lang="en-US" b="1"/>
              <a:t>   Step 2: re-generate image sample by applying random</a:t>
            </a:r>
          </a:p>
          <a:p>
            <a:pPr marL="0" lvl="0" indent="0" rtl="0">
              <a:spcBef>
                <a:spcPts val="0"/>
              </a:spcBef>
              <a:buNone/>
            </a:pPr>
            <a:r>
              <a:rPr lang="en-US" b="1"/>
              <a:t>                 transformation, such as height shifts or width shift      </a:t>
            </a:r>
          </a:p>
        </p:txBody>
      </p:sp>
      <p:sp>
        <p:nvSpPr>
          <p:cNvPr id="234" name="Shape 234"/>
          <p:cNvSpPr txBox="1">
            <a:spLocks noGrp="1"/>
          </p:cNvSpPr>
          <p:nvPr>
            <p:ph type="sldNum" idx="12"/>
          </p:nvPr>
        </p:nvSpPr>
        <p:spPr>
          <a:xfrm>
            <a:off x="8610600" y="6356350"/>
            <a:ext cx="27432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Example of transformation</a:t>
            </a:r>
          </a:p>
        </p:txBody>
      </p:sp>
      <p:sp>
        <p:nvSpPr>
          <p:cNvPr id="241" name="Shape 241"/>
          <p:cNvSpPr txBox="1">
            <a:spLocks noGrp="1"/>
          </p:cNvSpPr>
          <p:nvPr>
            <p:ph type="body" idx="1"/>
          </p:nvPr>
        </p:nvSpPr>
        <p:spPr>
          <a:xfrm>
            <a:off x="838200" y="1825625"/>
            <a:ext cx="10515600" cy="4351200"/>
          </a:xfrm>
          <a:prstGeom prst="rect">
            <a:avLst/>
          </a:prstGeom>
        </p:spPr>
        <p:txBody>
          <a:bodyPr lIns="91425" tIns="91425" rIns="91425" bIns="91425" anchor="t" anchorCtr="0">
            <a:noAutofit/>
          </a:bodyPr>
          <a:lstStyle/>
          <a:p>
            <a:pPr lvl="0">
              <a:spcBef>
                <a:spcPts val="0"/>
              </a:spcBef>
              <a:buNone/>
            </a:pPr>
            <a:r>
              <a:rPr lang="en-US"/>
              <a:t>d</a:t>
            </a:r>
          </a:p>
        </p:txBody>
      </p:sp>
      <p:sp>
        <p:nvSpPr>
          <p:cNvPr id="242" name="Shape 242"/>
          <p:cNvSpPr txBox="1">
            <a:spLocks noGrp="1"/>
          </p:cNvSpPr>
          <p:nvPr>
            <p:ph type="sldNum" idx="12"/>
          </p:nvPr>
        </p:nvSpPr>
        <p:spPr>
          <a:xfrm>
            <a:off x="8610600" y="6356350"/>
            <a:ext cx="27432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14</a:t>
            </a:fld>
            <a:endParaRPr lang="en-US"/>
          </a:p>
        </p:txBody>
      </p:sp>
      <p:pic>
        <p:nvPicPr>
          <p:cNvPr id="243" name="Shape 243"/>
          <p:cNvPicPr preferRelativeResize="0"/>
          <p:nvPr/>
        </p:nvPicPr>
        <p:blipFill>
          <a:blip r:embed="rId3">
            <a:alphaModFix/>
          </a:blip>
          <a:stretch>
            <a:fillRect/>
          </a:stretch>
        </p:blipFill>
        <p:spPr>
          <a:xfrm>
            <a:off x="983925" y="1964524"/>
            <a:ext cx="5967250" cy="4096349"/>
          </a:xfrm>
          <a:prstGeom prst="rect">
            <a:avLst/>
          </a:prstGeom>
          <a:noFill/>
          <a:ln>
            <a:noFill/>
          </a:ln>
        </p:spPr>
      </p:pic>
      <p:sp>
        <p:nvSpPr>
          <p:cNvPr id="244" name="Shape 244"/>
          <p:cNvSpPr txBox="1"/>
          <p:nvPr/>
        </p:nvSpPr>
        <p:spPr>
          <a:xfrm>
            <a:off x="7081650" y="1964525"/>
            <a:ext cx="4272000" cy="3458400"/>
          </a:xfrm>
          <a:prstGeom prst="rect">
            <a:avLst/>
          </a:prstGeom>
          <a:noFill/>
          <a:ln>
            <a:noFill/>
          </a:ln>
        </p:spPr>
        <p:txBody>
          <a:bodyPr lIns="91425" tIns="91425" rIns="91425" bIns="91425" anchor="t" anchorCtr="0">
            <a:noAutofit/>
          </a:bodyPr>
          <a:lstStyle/>
          <a:p>
            <a:pPr lvl="0">
              <a:spcBef>
                <a:spcPts val="0"/>
              </a:spcBef>
              <a:buNone/>
            </a:pPr>
            <a:r>
              <a:rPr lang="en-US" sz="3000"/>
              <a:t>This original heatmap of participant glb70 for Feb. 2016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rtl="0">
              <a:spcBef>
                <a:spcPts val="0"/>
              </a:spcBef>
              <a:buNone/>
            </a:pPr>
            <a:r>
              <a:rPr lang="en-US"/>
              <a:t>Example of transformation</a:t>
            </a:r>
          </a:p>
        </p:txBody>
      </p:sp>
      <p:sp>
        <p:nvSpPr>
          <p:cNvPr id="251" name="Shape 251"/>
          <p:cNvSpPr txBox="1">
            <a:spLocks noGrp="1"/>
          </p:cNvSpPr>
          <p:nvPr>
            <p:ph type="body" idx="1"/>
          </p:nvPr>
        </p:nvSpPr>
        <p:spPr>
          <a:xfrm>
            <a:off x="838200" y="1825625"/>
            <a:ext cx="10515600" cy="4351200"/>
          </a:xfrm>
          <a:prstGeom prst="rect">
            <a:avLst/>
          </a:prstGeom>
        </p:spPr>
        <p:txBody>
          <a:bodyPr lIns="91425" tIns="91425" rIns="91425" bIns="91425" anchor="t" anchorCtr="0">
            <a:noAutofit/>
          </a:bodyPr>
          <a:lstStyle/>
          <a:p>
            <a:pPr lvl="0" rtl="0">
              <a:spcBef>
                <a:spcPts val="0"/>
              </a:spcBef>
              <a:buNone/>
            </a:pPr>
            <a:r>
              <a:rPr lang="en-US"/>
              <a:t>d</a:t>
            </a:r>
          </a:p>
        </p:txBody>
      </p:sp>
      <p:sp>
        <p:nvSpPr>
          <p:cNvPr id="252" name="Shape 252"/>
          <p:cNvSpPr txBox="1">
            <a:spLocks noGrp="1"/>
          </p:cNvSpPr>
          <p:nvPr>
            <p:ph type="sldNum" idx="12"/>
          </p:nvPr>
        </p:nvSpPr>
        <p:spPr>
          <a:xfrm>
            <a:off x="8610600" y="6356350"/>
            <a:ext cx="2743200" cy="365100"/>
          </a:xfrm>
          <a:prstGeom prst="rect">
            <a:avLst/>
          </a:prstGeom>
        </p:spPr>
        <p:txBody>
          <a:bodyPr lIns="91425" tIns="45700" rIns="91425" bIns="45700" anchor="ctr" anchorCtr="0">
            <a:noAutofit/>
          </a:bodyPr>
          <a:lstStyle/>
          <a:p>
            <a:pPr lvl="0" rtl="0">
              <a:spcBef>
                <a:spcPts val="0"/>
              </a:spcBef>
              <a:buNone/>
            </a:pPr>
            <a:fld id="{00000000-1234-1234-1234-123412341234}" type="slidenum">
              <a:rPr lang="en-US"/>
              <a:t>15</a:t>
            </a:fld>
            <a:endParaRPr lang="en-US"/>
          </a:p>
        </p:txBody>
      </p:sp>
      <p:pic>
        <p:nvPicPr>
          <p:cNvPr id="253" name="Shape 253"/>
          <p:cNvPicPr preferRelativeResize="0"/>
          <p:nvPr/>
        </p:nvPicPr>
        <p:blipFill>
          <a:blip r:embed="rId3">
            <a:alphaModFix/>
          </a:blip>
          <a:stretch>
            <a:fillRect/>
          </a:stretch>
        </p:blipFill>
        <p:spPr>
          <a:xfrm>
            <a:off x="838200" y="1498650"/>
            <a:ext cx="4662750" cy="2265825"/>
          </a:xfrm>
          <a:prstGeom prst="rect">
            <a:avLst/>
          </a:prstGeom>
          <a:noFill/>
          <a:ln>
            <a:noFill/>
          </a:ln>
        </p:spPr>
      </p:pic>
      <p:sp>
        <p:nvSpPr>
          <p:cNvPr id="254" name="Shape 254"/>
          <p:cNvSpPr txBox="1"/>
          <p:nvPr/>
        </p:nvSpPr>
        <p:spPr>
          <a:xfrm>
            <a:off x="7081650" y="1964525"/>
            <a:ext cx="4272000" cy="3458400"/>
          </a:xfrm>
          <a:prstGeom prst="rect">
            <a:avLst/>
          </a:prstGeom>
          <a:noFill/>
          <a:ln>
            <a:noFill/>
          </a:ln>
        </p:spPr>
        <p:txBody>
          <a:bodyPr lIns="91425" tIns="91425" rIns="91425" bIns="91425" anchor="t" anchorCtr="0">
            <a:noAutofit/>
          </a:bodyPr>
          <a:lstStyle/>
          <a:p>
            <a:pPr lvl="0" rtl="0">
              <a:spcBef>
                <a:spcPts val="0"/>
              </a:spcBef>
              <a:buNone/>
            </a:pPr>
            <a:r>
              <a:rPr lang="en-US" sz="3000"/>
              <a:t>Examples of transformation heatmap of participant glb70 for Feb. 2016 </a:t>
            </a:r>
          </a:p>
        </p:txBody>
      </p:sp>
      <p:pic>
        <p:nvPicPr>
          <p:cNvPr id="255" name="Shape 255"/>
          <p:cNvPicPr preferRelativeResize="0"/>
          <p:nvPr/>
        </p:nvPicPr>
        <p:blipFill>
          <a:blip r:embed="rId3">
            <a:alphaModFix/>
          </a:blip>
          <a:stretch>
            <a:fillRect/>
          </a:stretch>
        </p:blipFill>
        <p:spPr>
          <a:xfrm>
            <a:off x="2481525" y="3911000"/>
            <a:ext cx="3019425" cy="2810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Clr>
                <a:schemeClr val="dk1"/>
              </a:buClr>
              <a:buSzPct val="25000"/>
              <a:buFont typeface="Arial"/>
              <a:buNone/>
            </a:pPr>
            <a:r>
              <a:rPr lang="en-US"/>
              <a:t>Image Classification Using Heatmap</a:t>
            </a:r>
          </a:p>
        </p:txBody>
      </p:sp>
      <p:sp>
        <p:nvSpPr>
          <p:cNvPr id="262" name="Shape 262"/>
          <p:cNvSpPr txBox="1">
            <a:spLocks noGrp="1"/>
          </p:cNvSpPr>
          <p:nvPr>
            <p:ph type="body" idx="1"/>
          </p:nvPr>
        </p:nvSpPr>
        <p:spPr>
          <a:xfrm>
            <a:off x="838200" y="1825625"/>
            <a:ext cx="10515600" cy="4351200"/>
          </a:xfrm>
          <a:prstGeom prst="rect">
            <a:avLst/>
          </a:prstGeom>
        </p:spPr>
        <p:txBody>
          <a:bodyPr lIns="91425" tIns="91425" rIns="91425" bIns="91425" anchor="t" anchorCtr="0">
            <a:noAutofit/>
          </a:bodyPr>
          <a:lstStyle/>
          <a:p>
            <a:pPr marL="0" lvl="0" indent="0" rtl="0">
              <a:spcBef>
                <a:spcPts val="0"/>
              </a:spcBef>
              <a:buNone/>
            </a:pPr>
            <a:r>
              <a:rPr lang="en-US" b="1" dirty="0"/>
              <a:t>Step 3 using python library </a:t>
            </a:r>
            <a:r>
              <a:rPr lang="en-US" b="1" i="1" dirty="0" err="1"/>
              <a:t>Keras</a:t>
            </a:r>
            <a:r>
              <a:rPr lang="en-US" b="1" dirty="0"/>
              <a:t> to train the model</a:t>
            </a:r>
          </a:p>
          <a:p>
            <a:pPr marL="0" lvl="0" indent="0" rtl="0">
              <a:spcBef>
                <a:spcPts val="0"/>
              </a:spcBef>
              <a:buNone/>
            </a:pPr>
            <a:r>
              <a:rPr lang="en-US" b="1" dirty="0"/>
              <a:t>Current result: </a:t>
            </a:r>
          </a:p>
          <a:p>
            <a:pPr marL="0" lvl="0" indent="-69850" rtl="0">
              <a:spcBef>
                <a:spcPts val="0"/>
              </a:spcBef>
              <a:buClr>
                <a:schemeClr val="dk1"/>
              </a:buClr>
              <a:buSzPct val="39285"/>
              <a:buFont typeface="Arial"/>
              <a:buNone/>
            </a:pPr>
            <a:r>
              <a:rPr lang="en-US" b="1" dirty="0"/>
              <a:t>                       25.00% accuracy (50 training iterations)</a:t>
            </a:r>
          </a:p>
          <a:p>
            <a:pPr marL="0" lvl="0" indent="-69850" rtl="0">
              <a:spcBef>
                <a:spcPts val="0"/>
              </a:spcBef>
              <a:buClr>
                <a:schemeClr val="dk1"/>
              </a:buClr>
              <a:buSzPct val="39285"/>
              <a:buFont typeface="Arial"/>
              <a:buNone/>
            </a:pPr>
            <a:endParaRPr lang="en-US" b="1" dirty="0"/>
          </a:p>
          <a:p>
            <a:pPr marL="0" lvl="0" indent="-69850">
              <a:spcBef>
                <a:spcPts val="0"/>
              </a:spcBef>
              <a:buSzPct val="39285"/>
              <a:buNone/>
            </a:pPr>
            <a:r>
              <a:rPr lang="en-US" b="1" dirty="0"/>
              <a:t>Update:        using weekly heatmap accuracy increased to 75.00%</a:t>
            </a:r>
          </a:p>
        </p:txBody>
      </p:sp>
      <p:sp>
        <p:nvSpPr>
          <p:cNvPr id="263" name="Shape 263"/>
          <p:cNvSpPr txBox="1">
            <a:spLocks noGrp="1"/>
          </p:cNvSpPr>
          <p:nvPr>
            <p:ph type="sldNum" idx="12"/>
          </p:nvPr>
        </p:nvSpPr>
        <p:spPr>
          <a:xfrm>
            <a:off x="8610600" y="6356350"/>
            <a:ext cx="27432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dirty="0"/>
              <a:t>Related work</a:t>
            </a:r>
          </a:p>
        </p:txBody>
      </p:sp>
      <p:sp>
        <p:nvSpPr>
          <p:cNvPr id="270" name="Shape 270"/>
          <p:cNvSpPr txBox="1">
            <a:spLocks noGrp="1"/>
          </p:cNvSpPr>
          <p:nvPr>
            <p:ph type="body" idx="1"/>
          </p:nvPr>
        </p:nvSpPr>
        <p:spPr>
          <a:xfrm>
            <a:off x="838200" y="1825625"/>
            <a:ext cx="10515600" cy="4895700"/>
          </a:xfrm>
          <a:prstGeom prst="rect">
            <a:avLst/>
          </a:prstGeom>
        </p:spPr>
        <p:txBody>
          <a:bodyPr lIns="91425" tIns="91425" rIns="91425" bIns="91425" anchor="t" anchorCtr="0">
            <a:noAutofit/>
          </a:bodyPr>
          <a:lstStyle/>
          <a:p>
            <a:pPr lvl="0">
              <a:spcBef>
                <a:spcPts val="0"/>
              </a:spcBef>
              <a:buNone/>
            </a:pPr>
            <a:r>
              <a:rPr lang="en-US" dirty="0"/>
              <a:t>Transferring Image data into binary code string</a:t>
            </a:r>
          </a:p>
          <a:p>
            <a:pPr lvl="0">
              <a:spcBef>
                <a:spcPts val="0"/>
              </a:spcBef>
              <a:buNone/>
            </a:pPr>
            <a:r>
              <a:rPr lang="en-US" dirty="0"/>
              <a:t>Using Weka to train a linear classifier with binary data</a:t>
            </a:r>
          </a:p>
          <a:p>
            <a:pPr lvl="0">
              <a:spcBef>
                <a:spcPts val="0"/>
              </a:spcBef>
              <a:buNone/>
            </a:pPr>
            <a:r>
              <a:rPr lang="en-US" dirty="0"/>
              <a:t>result:</a:t>
            </a:r>
          </a:p>
        </p:txBody>
      </p:sp>
      <p:sp>
        <p:nvSpPr>
          <p:cNvPr id="271" name="Shape 271"/>
          <p:cNvSpPr txBox="1">
            <a:spLocks noGrp="1"/>
          </p:cNvSpPr>
          <p:nvPr>
            <p:ph type="sldNum" idx="12"/>
          </p:nvPr>
        </p:nvSpPr>
        <p:spPr>
          <a:xfrm>
            <a:off x="8610600" y="6356350"/>
            <a:ext cx="27432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17</a:t>
            </a:fld>
            <a:endParaRPr lang="en-US"/>
          </a:p>
        </p:txBody>
      </p:sp>
      <p:pic>
        <p:nvPicPr>
          <p:cNvPr id="272" name="Shape 272"/>
          <p:cNvPicPr preferRelativeResize="0"/>
          <p:nvPr/>
        </p:nvPicPr>
        <p:blipFill>
          <a:blip r:embed="rId3">
            <a:alphaModFix/>
          </a:blip>
          <a:stretch>
            <a:fillRect/>
          </a:stretch>
        </p:blipFill>
        <p:spPr>
          <a:xfrm>
            <a:off x="614151" y="2981701"/>
            <a:ext cx="7287049" cy="3557199"/>
          </a:xfrm>
          <a:prstGeom prst="rect">
            <a:avLst/>
          </a:prstGeom>
          <a:noFill/>
          <a:ln>
            <a:noFill/>
          </a:ln>
        </p:spPr>
      </p:pic>
      <p:sp>
        <p:nvSpPr>
          <p:cNvPr id="273" name="Shape 273"/>
          <p:cNvSpPr txBox="1"/>
          <p:nvPr/>
        </p:nvSpPr>
        <p:spPr>
          <a:xfrm>
            <a:off x="8143875" y="3518421"/>
            <a:ext cx="3210000" cy="2743200"/>
          </a:xfrm>
          <a:prstGeom prst="rect">
            <a:avLst/>
          </a:prstGeom>
          <a:noFill/>
          <a:ln>
            <a:noFill/>
          </a:ln>
        </p:spPr>
        <p:txBody>
          <a:bodyPr lIns="91425" tIns="91425" rIns="91425" bIns="91425" anchor="t" anchorCtr="0">
            <a:noAutofit/>
          </a:bodyPr>
          <a:lstStyle/>
          <a:p>
            <a:pPr lvl="0">
              <a:spcBef>
                <a:spcPts val="0"/>
              </a:spcBef>
              <a:buClr>
                <a:schemeClr val="dk1"/>
              </a:buClr>
              <a:buSzPct val="45833"/>
              <a:buFont typeface="Arial"/>
              <a:buNone/>
            </a:pPr>
            <a:r>
              <a:rPr lang="en-US" sz="2400"/>
              <a:t>Correctly Classified Instances        1433               19.7329 %</a:t>
            </a:r>
          </a:p>
          <a:p>
            <a:pPr lvl="0">
              <a:spcBef>
                <a:spcPts val="0"/>
              </a:spcBef>
              <a:buClr>
                <a:schemeClr val="dk1"/>
              </a:buClr>
              <a:buSzPct val="45833"/>
              <a:buFont typeface="Arial"/>
              <a:buNone/>
            </a:pPr>
            <a:r>
              <a:rPr lang="en-US" sz="2400"/>
              <a:t>Incorrectly Classified Instances      5829               80.2671 %</a:t>
            </a:r>
          </a:p>
          <a:p>
            <a:pPr lvl="0">
              <a:spcBef>
                <a:spcPts val="0"/>
              </a:spcBef>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000" b="0" i="0" u="none" strike="noStrike" cap="none">
                <a:solidFill>
                  <a:schemeClr val="dk1"/>
                </a:solidFill>
                <a:latin typeface="Calibri"/>
                <a:ea typeface="Calibri"/>
                <a:cs typeface="Calibri"/>
                <a:sym typeface="Calibri"/>
              </a:rPr>
              <a:t>Time-Series Prediction using 4 Hidden Layer NN</a:t>
            </a:r>
          </a:p>
        </p:txBody>
      </p:sp>
      <p:pic>
        <p:nvPicPr>
          <p:cNvPr id="98" name="Shape 98"/>
          <p:cNvPicPr preferRelativeResize="0">
            <a:picLocks noGrp="1"/>
          </p:cNvPicPr>
          <p:nvPr>
            <p:ph type="body" idx="1"/>
          </p:nvPr>
        </p:nvPicPr>
        <p:blipFill rotWithShape="1">
          <a:blip r:embed="rId3">
            <a:alphaModFix/>
          </a:blip>
          <a:srcRect/>
          <a:stretch/>
        </p:blipFill>
        <p:spPr>
          <a:xfrm>
            <a:off x="3119153" y="2385839"/>
            <a:ext cx="6393336" cy="3868236"/>
          </a:xfrm>
          <a:prstGeom prst="rect">
            <a:avLst/>
          </a:prstGeom>
          <a:noFill/>
          <a:ln>
            <a:noFill/>
          </a:ln>
        </p:spPr>
      </p:pic>
      <p:sp>
        <p:nvSpPr>
          <p:cNvPr id="99" name="Shape 99"/>
          <p:cNvSpPr txBox="1"/>
          <p:nvPr/>
        </p:nvSpPr>
        <p:spPr>
          <a:xfrm>
            <a:off x="838200" y="1404629"/>
            <a:ext cx="10515599" cy="628886"/>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2400" b="0" i="0" u="none" strike="noStrike" cap="none">
                <a:solidFill>
                  <a:schemeClr val="dk1"/>
                </a:solidFill>
                <a:latin typeface="Calibri"/>
                <a:ea typeface="Calibri"/>
                <a:cs typeface="Calibri"/>
                <a:sym typeface="Calibri"/>
              </a:rPr>
              <a:t>Using R library: ‘nnetar’</a:t>
            </a:r>
          </a:p>
        </p:txBody>
      </p:sp>
      <p:sp>
        <p:nvSpPr>
          <p:cNvPr id="100" name="Shape 100"/>
          <p:cNvSpPr txBox="1">
            <a:spLocks noGrp="1"/>
          </p:cNvSpPr>
          <p:nvPr>
            <p:ph type="dt" idx="10"/>
          </p:nvPr>
        </p:nvSpPr>
        <p:spPr>
          <a:xfrm>
            <a:off x="838200" y="6356350"/>
            <a:ext cx="2743199" cy="365125"/>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1200" b="0" i="0" u="none" strike="noStrike" cap="none">
                <a:solidFill>
                  <a:srgbClr val="888888"/>
                </a:solidFill>
                <a:latin typeface="Calibri"/>
                <a:ea typeface="Calibri"/>
                <a:cs typeface="Calibri"/>
                <a:sym typeface="Calibri"/>
              </a:rPr>
              <a:t>4/4/17</a:t>
            </a:r>
          </a:p>
        </p:txBody>
      </p:sp>
      <p:sp>
        <p:nvSpPr>
          <p:cNvPr id="101" name="Shape 101"/>
          <p:cNvSpPr txBox="1">
            <a:spLocks noGrp="1"/>
          </p:cNvSpPr>
          <p:nvPr>
            <p:ph type="ftr" idx="11"/>
          </p:nvPr>
        </p:nvSpPr>
        <p:spPr>
          <a:xfrm>
            <a:off x="4038600" y="6356350"/>
            <a:ext cx="41148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a:solidFill>
                  <a:srgbClr val="888888"/>
                </a:solidFill>
                <a:latin typeface="Calibri"/>
                <a:ea typeface="Calibri"/>
                <a:cs typeface="Calibri"/>
                <a:sym typeface="Calibri"/>
              </a:rPr>
              <a:t>Sayon, Cpts 580 </a:t>
            </a:r>
          </a:p>
        </p:txBody>
      </p:sp>
      <p:sp>
        <p:nvSpPr>
          <p:cNvPr id="102" name="Shape 10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2</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Shape 107"/>
          <p:cNvPicPr preferRelativeResize="0"/>
          <p:nvPr/>
        </p:nvPicPr>
        <p:blipFill rotWithShape="1">
          <a:blip r:embed="rId3">
            <a:alphaModFix/>
          </a:blip>
          <a:srcRect/>
          <a:stretch/>
        </p:blipFill>
        <p:spPr>
          <a:xfrm>
            <a:off x="573110" y="1678202"/>
            <a:ext cx="5322721" cy="4415522"/>
          </a:xfrm>
          <a:prstGeom prst="rect">
            <a:avLst/>
          </a:prstGeom>
          <a:noFill/>
          <a:ln>
            <a:noFill/>
          </a:ln>
        </p:spPr>
      </p:pic>
      <p:sp>
        <p:nvSpPr>
          <p:cNvPr id="108" name="Shape 108"/>
          <p:cNvSpPr txBox="1">
            <a:spLocks noGrp="1"/>
          </p:cNvSpPr>
          <p:nvPr>
            <p:ph type="title"/>
          </p:nvPr>
        </p:nvSpPr>
        <p:spPr>
          <a:xfrm>
            <a:off x="638033" y="4620"/>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000" b="0" i="0" u="none" strike="noStrike" cap="none">
                <a:solidFill>
                  <a:schemeClr val="dk1"/>
                </a:solidFill>
                <a:latin typeface="Calibri"/>
                <a:ea typeface="Calibri"/>
                <a:cs typeface="Calibri"/>
                <a:sym typeface="Calibri"/>
              </a:rPr>
              <a:t>External Factors impacting Step Counts</a:t>
            </a:r>
          </a:p>
        </p:txBody>
      </p:sp>
      <p:pic>
        <p:nvPicPr>
          <p:cNvPr id="109" name="Shape 109"/>
          <p:cNvPicPr preferRelativeResize="0"/>
          <p:nvPr/>
        </p:nvPicPr>
        <p:blipFill rotWithShape="1">
          <a:blip r:embed="rId4">
            <a:alphaModFix/>
          </a:blip>
          <a:srcRect/>
          <a:stretch/>
        </p:blipFill>
        <p:spPr>
          <a:xfrm>
            <a:off x="5895832" y="1678201"/>
            <a:ext cx="5950423" cy="4053857"/>
          </a:xfrm>
          <a:prstGeom prst="rect">
            <a:avLst/>
          </a:prstGeom>
          <a:noFill/>
          <a:ln>
            <a:noFill/>
          </a:ln>
        </p:spPr>
      </p:pic>
      <p:sp>
        <p:nvSpPr>
          <p:cNvPr id="110" name="Shape 110"/>
          <p:cNvSpPr txBox="1">
            <a:spLocks noGrp="1"/>
          </p:cNvSpPr>
          <p:nvPr>
            <p:ph type="dt" idx="10"/>
          </p:nvPr>
        </p:nvSpPr>
        <p:spPr>
          <a:xfrm>
            <a:off x="838200" y="6356350"/>
            <a:ext cx="2743199" cy="365125"/>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1200" b="0" i="0" u="none" strike="noStrike" cap="none">
                <a:solidFill>
                  <a:srgbClr val="888888"/>
                </a:solidFill>
                <a:latin typeface="Calibri"/>
                <a:ea typeface="Calibri"/>
                <a:cs typeface="Calibri"/>
                <a:sym typeface="Calibri"/>
              </a:rPr>
              <a:t>4/4/17</a:t>
            </a:r>
          </a:p>
        </p:txBody>
      </p:sp>
      <p:sp>
        <p:nvSpPr>
          <p:cNvPr id="111" name="Shape 111"/>
          <p:cNvSpPr txBox="1">
            <a:spLocks noGrp="1"/>
          </p:cNvSpPr>
          <p:nvPr>
            <p:ph type="ftr" idx="11"/>
          </p:nvPr>
        </p:nvSpPr>
        <p:spPr>
          <a:xfrm>
            <a:off x="4038600" y="6356350"/>
            <a:ext cx="41148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a:solidFill>
                  <a:srgbClr val="888888"/>
                </a:solidFill>
                <a:latin typeface="Calibri"/>
                <a:ea typeface="Calibri"/>
                <a:cs typeface="Calibri"/>
                <a:sym typeface="Calibri"/>
              </a:rPr>
              <a:t>Sayon, Cpts 580 </a:t>
            </a:r>
          </a:p>
        </p:txBody>
      </p:sp>
      <p:sp>
        <p:nvSpPr>
          <p:cNvPr id="112" name="Shape 11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3</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838200" y="129658"/>
            <a:ext cx="10515599" cy="98721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600" b="1" i="0" u="none" strike="noStrike" cap="none">
                <a:solidFill>
                  <a:schemeClr val="dk1"/>
                </a:solidFill>
                <a:latin typeface="Calibri"/>
                <a:ea typeface="Calibri"/>
                <a:cs typeface="Calibri"/>
                <a:sym typeface="Calibri"/>
              </a:rPr>
              <a:t>Correction Factor</a:t>
            </a:r>
          </a:p>
        </p:txBody>
      </p:sp>
      <p:sp>
        <p:nvSpPr>
          <p:cNvPr id="118" name="Shape 118"/>
          <p:cNvSpPr txBox="1">
            <a:spLocks noGrp="1"/>
          </p:cNvSpPr>
          <p:nvPr>
            <p:ph type="body" idx="1"/>
          </p:nvPr>
        </p:nvSpPr>
        <p:spPr>
          <a:xfrm>
            <a:off x="838200" y="1767998"/>
            <a:ext cx="4337303" cy="4351338"/>
          </a:xfrm>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spcAft>
                <a:spcPts val="0"/>
              </a:spcAft>
              <a:buClr>
                <a:srgbClr val="C00000"/>
              </a:buClr>
              <a:buSzPct val="100000"/>
              <a:buFont typeface="Arial"/>
              <a:buChar char="•"/>
            </a:pPr>
            <a:r>
              <a:rPr lang="en-US" sz="2800" b="0" i="0" u="none" strike="noStrike" cap="none">
                <a:solidFill>
                  <a:srgbClr val="C00000"/>
                </a:solidFill>
                <a:latin typeface="Calibri"/>
                <a:ea typeface="Calibri"/>
                <a:cs typeface="Calibri"/>
                <a:sym typeface="Calibri"/>
              </a:rPr>
              <a:t>Temperature</a:t>
            </a:r>
          </a:p>
          <a:p>
            <a:pPr marL="228600" marR="0" lvl="0" indent="-228600" algn="l" rtl="0">
              <a:lnSpc>
                <a:spcPct val="80000"/>
              </a:lnSpc>
              <a:spcBef>
                <a:spcPts val="1000"/>
              </a:spcBef>
              <a:spcAft>
                <a:spcPts val="0"/>
              </a:spcAft>
              <a:buClr>
                <a:srgbClr val="C00000"/>
              </a:buClr>
              <a:buSzPct val="100000"/>
              <a:buFont typeface="Arial"/>
              <a:buChar char="•"/>
            </a:pPr>
            <a:r>
              <a:rPr lang="en-US" sz="2800" b="0" i="0" u="none" strike="noStrike" cap="none">
                <a:solidFill>
                  <a:srgbClr val="C00000"/>
                </a:solidFill>
                <a:latin typeface="Calibri"/>
                <a:ea typeface="Calibri"/>
                <a:cs typeface="Calibri"/>
                <a:sym typeface="Calibri"/>
              </a:rPr>
              <a:t>Precipitation</a:t>
            </a:r>
          </a:p>
          <a:p>
            <a:pPr marL="228600" marR="0" lvl="0" indent="-228600" algn="l" rtl="0">
              <a:lnSpc>
                <a:spcPct val="80000"/>
              </a:lnSpc>
              <a:spcBef>
                <a:spcPts val="1000"/>
              </a:spcBef>
              <a:spcAft>
                <a:spcPts val="0"/>
              </a:spcAft>
              <a:buClr>
                <a:srgbClr val="0070C0"/>
              </a:buClr>
              <a:buSzPct val="100000"/>
              <a:buFont typeface="Arial"/>
              <a:buChar char="•"/>
            </a:pPr>
            <a:r>
              <a:rPr lang="en-US" sz="2800" b="0" i="0" u="none" strike="noStrike" cap="none">
                <a:solidFill>
                  <a:srgbClr val="0070C0"/>
                </a:solidFill>
                <a:latin typeface="Calibri"/>
                <a:ea typeface="Calibri"/>
                <a:cs typeface="Calibri"/>
                <a:sym typeface="Calibri"/>
              </a:rPr>
              <a:t>Humidity</a:t>
            </a:r>
          </a:p>
          <a:p>
            <a:pPr marL="228600" marR="0" lvl="0" indent="-228600" algn="l" rtl="0">
              <a:lnSpc>
                <a:spcPct val="80000"/>
              </a:lnSpc>
              <a:spcBef>
                <a:spcPts val="1000"/>
              </a:spcBef>
              <a:spcAft>
                <a:spcPts val="0"/>
              </a:spcAft>
              <a:buClr>
                <a:srgbClr val="0070C0"/>
              </a:buClr>
              <a:buSzPct val="100000"/>
              <a:buFont typeface="Arial"/>
              <a:buChar char="•"/>
            </a:pPr>
            <a:r>
              <a:rPr lang="en-US" sz="2800" b="0" i="0" u="none" strike="noStrike" cap="none">
                <a:solidFill>
                  <a:srgbClr val="0070C0"/>
                </a:solidFill>
                <a:latin typeface="Calibri"/>
                <a:ea typeface="Calibri"/>
                <a:cs typeface="Calibri"/>
                <a:sym typeface="Calibri"/>
              </a:rPr>
              <a:t>Person’s location</a:t>
            </a:r>
          </a:p>
          <a:p>
            <a:pPr marL="228600" marR="0" lvl="0" indent="-228600" algn="l" rtl="0">
              <a:lnSpc>
                <a:spcPct val="80000"/>
              </a:lnSpc>
              <a:spcBef>
                <a:spcPts val="1000"/>
              </a:spcBef>
              <a:spcAft>
                <a:spcPts val="0"/>
              </a:spcAft>
              <a:buClr>
                <a:srgbClr val="0070C0"/>
              </a:buClr>
              <a:buSzPct val="100000"/>
              <a:buFont typeface="Arial"/>
              <a:buChar char="•"/>
            </a:pPr>
            <a:r>
              <a:rPr lang="en-US" sz="2800" b="0" i="0" u="none" strike="noStrike" cap="none">
                <a:solidFill>
                  <a:srgbClr val="0070C0"/>
                </a:solidFill>
                <a:latin typeface="Calibri"/>
                <a:ea typeface="Calibri"/>
                <a:cs typeface="Calibri"/>
                <a:sym typeface="Calibri"/>
              </a:rPr>
              <a:t>Family</a:t>
            </a:r>
          </a:p>
          <a:p>
            <a:pPr marL="228600" marR="0" lvl="0" indent="-228600" algn="l" rtl="0">
              <a:lnSpc>
                <a:spcPct val="80000"/>
              </a:lnSpc>
              <a:spcBef>
                <a:spcPts val="1000"/>
              </a:spcBef>
              <a:spcAft>
                <a:spcPts val="0"/>
              </a:spcAft>
              <a:buClr>
                <a:srgbClr val="0070C0"/>
              </a:buClr>
              <a:buSzPct val="100000"/>
              <a:buFont typeface="Arial"/>
              <a:buChar char="•"/>
            </a:pPr>
            <a:r>
              <a:rPr lang="en-US" sz="2800" b="0" i="0" u="none" strike="noStrike" cap="none">
                <a:solidFill>
                  <a:srgbClr val="0070C0"/>
                </a:solidFill>
                <a:latin typeface="Calibri"/>
                <a:ea typeface="Calibri"/>
                <a:cs typeface="Calibri"/>
                <a:sym typeface="Calibri"/>
              </a:rPr>
              <a:t>Intervention</a:t>
            </a:r>
          </a:p>
          <a:p>
            <a:pPr marL="228600" marR="0" lvl="0" indent="-228600" algn="l" rtl="0">
              <a:lnSpc>
                <a:spcPct val="80000"/>
              </a:lnSpc>
              <a:spcBef>
                <a:spcPts val="1000"/>
              </a:spcBef>
              <a:spcAft>
                <a:spcPts val="0"/>
              </a:spcAft>
              <a:buClr>
                <a:srgbClr val="0070C0"/>
              </a:buClr>
              <a:buSzPct val="100000"/>
              <a:buFont typeface="Arial"/>
              <a:buChar char="•"/>
            </a:pPr>
            <a:r>
              <a:rPr lang="en-US" sz="2800" b="0" i="0" u="none" strike="noStrike" cap="none">
                <a:solidFill>
                  <a:srgbClr val="0070C0"/>
                </a:solidFill>
                <a:latin typeface="Calibri"/>
                <a:ea typeface="Calibri"/>
                <a:cs typeface="Calibri"/>
                <a:sym typeface="Calibri"/>
              </a:rPr>
              <a:t>Things to Do for a person</a:t>
            </a:r>
          </a:p>
          <a:p>
            <a:pPr marL="228600" marR="0" lvl="0" indent="-228600" algn="l" rtl="0">
              <a:lnSpc>
                <a:spcPct val="80000"/>
              </a:lnSpc>
              <a:spcBef>
                <a:spcPts val="1000"/>
              </a:spcBef>
              <a:spcAft>
                <a:spcPts val="0"/>
              </a:spcAft>
              <a:buClr>
                <a:srgbClr val="0070C0"/>
              </a:buClr>
              <a:buSzPct val="100000"/>
              <a:buFont typeface="Arial"/>
              <a:buChar char="•"/>
            </a:pPr>
            <a:r>
              <a:rPr lang="en-US" sz="2800" b="0" i="0" u="none" strike="noStrike" cap="none">
                <a:solidFill>
                  <a:srgbClr val="0070C0"/>
                </a:solidFill>
                <a:latin typeface="Calibri"/>
                <a:ea typeface="Calibri"/>
                <a:cs typeface="Calibri"/>
                <a:sym typeface="Calibri"/>
              </a:rPr>
              <a:t>Statistical Trends [based on new motivation]</a:t>
            </a:r>
          </a:p>
          <a:p>
            <a:pPr marL="228600" marR="0" lvl="0" indent="-228600" algn="l" rtl="0">
              <a:lnSpc>
                <a:spcPct val="80000"/>
              </a:lnSpc>
              <a:spcBef>
                <a:spcPts val="1000"/>
              </a:spcBef>
              <a:spcAft>
                <a:spcPts val="0"/>
              </a:spcAft>
              <a:buClr>
                <a:schemeClr val="dk1"/>
              </a:buClr>
              <a:buSzPct val="100000"/>
              <a:buFont typeface="Arial"/>
              <a:buNone/>
            </a:pPr>
            <a:endParaRPr sz="2800" b="0" i="0" u="none" strike="noStrike" cap="none">
              <a:solidFill>
                <a:schemeClr val="dk1"/>
              </a:solidFill>
              <a:latin typeface="Calibri"/>
              <a:ea typeface="Calibri"/>
              <a:cs typeface="Calibri"/>
              <a:sym typeface="Calibri"/>
            </a:endParaRPr>
          </a:p>
          <a:p>
            <a:pPr marL="228600" marR="0" lvl="0" indent="-228600" algn="l" rtl="0">
              <a:lnSpc>
                <a:spcPct val="80000"/>
              </a:lnSpc>
              <a:spcBef>
                <a:spcPts val="1000"/>
              </a:spcBef>
              <a:buClr>
                <a:schemeClr val="dk1"/>
              </a:buClr>
              <a:buSzPct val="100000"/>
              <a:buFont typeface="Arial"/>
              <a:buNone/>
            </a:pPr>
            <a:endParaRPr sz="2800" b="0" i="0" u="none" strike="noStrike" cap="none">
              <a:solidFill>
                <a:schemeClr val="dk1"/>
              </a:solidFill>
              <a:latin typeface="Calibri"/>
              <a:ea typeface="Calibri"/>
              <a:cs typeface="Calibri"/>
              <a:sym typeface="Calibri"/>
            </a:endParaRPr>
          </a:p>
        </p:txBody>
      </p:sp>
      <p:sp>
        <p:nvSpPr>
          <p:cNvPr id="119" name="Shape 119"/>
          <p:cNvSpPr txBox="1"/>
          <p:nvPr/>
        </p:nvSpPr>
        <p:spPr>
          <a:xfrm>
            <a:off x="838200" y="1190676"/>
            <a:ext cx="1772536"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a:solidFill>
                  <a:schemeClr val="dk1"/>
                </a:solidFill>
                <a:latin typeface="Calibri"/>
                <a:ea typeface="Calibri"/>
                <a:cs typeface="Calibri"/>
                <a:sym typeface="Calibri"/>
              </a:rPr>
              <a:t>FRAMEWORK [X]</a:t>
            </a:r>
          </a:p>
        </p:txBody>
      </p:sp>
      <p:sp>
        <p:nvSpPr>
          <p:cNvPr id="120" name="Shape 120"/>
          <p:cNvSpPr txBox="1"/>
          <p:nvPr/>
        </p:nvSpPr>
        <p:spPr>
          <a:xfrm>
            <a:off x="3198898" y="1633808"/>
            <a:ext cx="431406" cy="492442"/>
          </a:xfrm>
          <a:prstGeom prst="rect">
            <a:avLst/>
          </a:prstGeom>
          <a:blipFill rotWithShape="1">
            <a:blip r:embed="rId3">
              <a:alphaModFix/>
            </a:blip>
            <a:stretch>
              <a:fillRect/>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Calibri"/>
                <a:ea typeface="Calibri"/>
                <a:cs typeface="Calibri"/>
                <a:sym typeface="Calibri"/>
              </a:rPr>
              <a:t> </a:t>
            </a:r>
          </a:p>
        </p:txBody>
      </p:sp>
      <p:sp>
        <p:nvSpPr>
          <p:cNvPr id="121" name="Shape 121"/>
          <p:cNvSpPr txBox="1"/>
          <p:nvPr/>
        </p:nvSpPr>
        <p:spPr>
          <a:xfrm>
            <a:off x="3160615" y="2126251"/>
            <a:ext cx="431406" cy="492442"/>
          </a:xfrm>
          <a:prstGeom prst="rect">
            <a:avLst/>
          </a:prstGeom>
          <a:blipFill rotWithShape="1">
            <a:blip r:embed="rId4">
              <a:alphaModFix/>
            </a:blip>
            <a:stretch>
              <a:fillRect/>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Calibri"/>
                <a:ea typeface="Calibri"/>
                <a:cs typeface="Calibri"/>
                <a:sym typeface="Calibri"/>
              </a:rPr>
              <a:t> </a:t>
            </a:r>
          </a:p>
        </p:txBody>
      </p:sp>
      <p:sp>
        <p:nvSpPr>
          <p:cNvPr id="122" name="Shape 122"/>
          <p:cNvSpPr txBox="1"/>
          <p:nvPr/>
        </p:nvSpPr>
        <p:spPr>
          <a:xfrm>
            <a:off x="4207310" y="5302950"/>
            <a:ext cx="431406" cy="492442"/>
          </a:xfrm>
          <a:prstGeom prst="rect">
            <a:avLst/>
          </a:prstGeom>
          <a:blipFill rotWithShape="1">
            <a:blip r:embed="rId5">
              <a:alphaModFix/>
            </a:blip>
            <a:stretch>
              <a:fillRect/>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Calibri"/>
                <a:ea typeface="Calibri"/>
                <a:cs typeface="Calibri"/>
                <a:sym typeface="Calibri"/>
              </a:rPr>
              <a:t> </a:t>
            </a:r>
          </a:p>
        </p:txBody>
      </p:sp>
      <p:sp>
        <p:nvSpPr>
          <p:cNvPr id="123" name="Shape 123"/>
          <p:cNvSpPr txBox="1"/>
          <p:nvPr/>
        </p:nvSpPr>
        <p:spPr>
          <a:xfrm>
            <a:off x="6358719" y="421235"/>
            <a:ext cx="4995081" cy="954106"/>
          </a:xfrm>
          <a:prstGeom prst="rect">
            <a:avLst/>
          </a:prstGeom>
          <a:blipFill rotWithShape="1">
            <a:blip r:embed="rId6">
              <a:alphaModFix/>
            </a:blip>
            <a:stretch>
              <a:fillRect l="-2438" t="-5730" b="-17194"/>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Calibri"/>
                <a:ea typeface="Calibri"/>
                <a:cs typeface="Calibri"/>
                <a:sym typeface="Calibri"/>
              </a:rPr>
              <a:t> </a:t>
            </a:r>
          </a:p>
        </p:txBody>
      </p:sp>
      <p:pic>
        <p:nvPicPr>
          <p:cNvPr id="124" name="Shape 124"/>
          <p:cNvPicPr preferRelativeResize="0"/>
          <p:nvPr/>
        </p:nvPicPr>
        <p:blipFill rotWithShape="1">
          <a:blip r:embed="rId7">
            <a:alphaModFix/>
          </a:blip>
          <a:srcRect/>
          <a:stretch/>
        </p:blipFill>
        <p:spPr>
          <a:xfrm>
            <a:off x="3862669" y="1425970"/>
            <a:ext cx="7806166" cy="2766148"/>
          </a:xfrm>
          <a:prstGeom prst="rect">
            <a:avLst/>
          </a:prstGeom>
          <a:noFill/>
          <a:ln>
            <a:noFill/>
          </a:ln>
        </p:spPr>
      </p:pic>
      <p:sp>
        <p:nvSpPr>
          <p:cNvPr id="125" name="Shape 125"/>
          <p:cNvSpPr txBox="1"/>
          <p:nvPr/>
        </p:nvSpPr>
        <p:spPr>
          <a:xfrm>
            <a:off x="5175503" y="4462132"/>
            <a:ext cx="6493331" cy="230832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i="1">
                <a:solidFill>
                  <a:schemeClr val="dk1"/>
                </a:solidFill>
                <a:latin typeface="Calibri"/>
                <a:ea typeface="Calibri"/>
                <a:cs typeface="Calibri"/>
                <a:sym typeface="Calibri"/>
              </a:rPr>
              <a:t>Let A, B, C, D be four alternate values of correction possible. The axis represents level of accuracy achieved from each criteria</a:t>
            </a:r>
            <a:br>
              <a:rPr lang="en-US" sz="2400" i="1">
                <a:solidFill>
                  <a:schemeClr val="dk1"/>
                </a:solidFill>
                <a:latin typeface="Calibri"/>
                <a:ea typeface="Calibri"/>
                <a:cs typeface="Calibri"/>
                <a:sym typeface="Calibri"/>
              </a:rPr>
            </a:br>
            <a:br>
              <a:rPr lang="en-US" sz="2400" i="1">
                <a:solidFill>
                  <a:schemeClr val="dk1"/>
                </a:solidFill>
                <a:latin typeface="Calibri"/>
                <a:ea typeface="Calibri"/>
                <a:cs typeface="Calibri"/>
                <a:sym typeface="Calibri"/>
              </a:rPr>
            </a:br>
            <a:r>
              <a:rPr lang="en-US" sz="2400" b="1">
                <a:solidFill>
                  <a:srgbClr val="C00000"/>
                </a:solidFill>
                <a:latin typeface="Calibri"/>
                <a:ea typeface="Calibri"/>
                <a:cs typeface="Calibri"/>
                <a:sym typeface="Calibri"/>
              </a:rPr>
              <a:t>Interaction among the criteria helps to determine contribution towards correction factor. </a:t>
            </a:r>
          </a:p>
        </p:txBody>
      </p:sp>
      <p:sp>
        <p:nvSpPr>
          <p:cNvPr id="126" name="Shape 126"/>
          <p:cNvSpPr txBox="1">
            <a:spLocks noGrp="1"/>
          </p:cNvSpPr>
          <p:nvPr>
            <p:ph type="dt" idx="10"/>
          </p:nvPr>
        </p:nvSpPr>
        <p:spPr>
          <a:xfrm>
            <a:off x="838200" y="6356350"/>
            <a:ext cx="2743199" cy="365125"/>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1200">
                <a:solidFill>
                  <a:srgbClr val="888888"/>
                </a:solidFill>
                <a:latin typeface="Calibri"/>
                <a:ea typeface="Calibri"/>
                <a:cs typeface="Calibri"/>
                <a:sym typeface="Calibri"/>
              </a:rPr>
              <a:t>4/4/17</a:t>
            </a:r>
          </a:p>
        </p:txBody>
      </p:sp>
      <p:sp>
        <p:nvSpPr>
          <p:cNvPr id="127" name="Shape 127"/>
          <p:cNvSpPr txBox="1">
            <a:spLocks noGrp="1"/>
          </p:cNvSpPr>
          <p:nvPr>
            <p:ph type="ftr" idx="11"/>
          </p:nvPr>
        </p:nvSpPr>
        <p:spPr>
          <a:xfrm>
            <a:off x="4038600" y="6356350"/>
            <a:ext cx="41148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a:solidFill>
                  <a:srgbClr val="888888"/>
                </a:solidFill>
                <a:latin typeface="Calibri"/>
                <a:ea typeface="Calibri"/>
                <a:cs typeface="Calibri"/>
                <a:sym typeface="Calibri"/>
              </a:rPr>
              <a:t>Sayon, Cpts 580 </a:t>
            </a:r>
          </a:p>
        </p:txBody>
      </p:sp>
      <p:sp>
        <p:nvSpPr>
          <p:cNvPr id="128" name="Shape 12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4</a:t>
            </a:fld>
            <a:endParaRPr lang="en-US" sz="1200">
              <a:solidFill>
                <a:srgbClr val="888888"/>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838200" y="365126"/>
            <a:ext cx="10366611" cy="50833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2520" b="0" i="0" u="none" strike="noStrike" cap="none">
                <a:solidFill>
                  <a:schemeClr val="dk1"/>
                </a:solidFill>
                <a:latin typeface="Calibri"/>
                <a:ea typeface="Calibri"/>
                <a:cs typeface="Calibri"/>
                <a:sym typeface="Calibri"/>
              </a:rPr>
              <a:t>How to find out contribution of each criteria?</a:t>
            </a:r>
            <a:br>
              <a:rPr lang="en-US" sz="3959" b="0" i="0" u="none" strike="noStrike" cap="none">
                <a:solidFill>
                  <a:schemeClr val="dk1"/>
                </a:solidFill>
                <a:latin typeface="Calibri"/>
                <a:ea typeface="Calibri"/>
                <a:cs typeface="Calibri"/>
                <a:sym typeface="Calibri"/>
              </a:rPr>
            </a:br>
            <a:r>
              <a:rPr lang="en-US" sz="3959" b="1" i="0" u="none" strike="noStrike" cap="none">
                <a:solidFill>
                  <a:schemeClr val="dk1"/>
                </a:solidFill>
                <a:latin typeface="Calibri"/>
                <a:ea typeface="Calibri"/>
                <a:cs typeface="Calibri"/>
                <a:sym typeface="Calibri"/>
              </a:rPr>
              <a:t>Multi-Criteria Decision Making</a:t>
            </a:r>
          </a:p>
        </p:txBody>
      </p:sp>
      <p:sp>
        <p:nvSpPr>
          <p:cNvPr id="134" name="Shape 134"/>
          <p:cNvSpPr txBox="1">
            <a:spLocks noGrp="1"/>
          </p:cNvSpPr>
          <p:nvPr>
            <p:ph type="body" idx="1"/>
          </p:nvPr>
        </p:nvSpPr>
        <p:spPr>
          <a:xfrm>
            <a:off x="838200" y="2702257"/>
            <a:ext cx="10515599" cy="347470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Shapley Values</a:t>
            </a:r>
          </a:p>
          <a:p>
            <a:pPr marL="228600" marR="0" lvl="0" indent="-228600" algn="l" rtl="0">
              <a:lnSpc>
                <a:spcPct val="90000"/>
              </a:lnSpc>
              <a:spcBef>
                <a:spcPts val="1000"/>
              </a:spcBef>
              <a:buClr>
                <a:schemeClr val="dk1"/>
              </a:buClr>
              <a:buSzPct val="100000"/>
              <a:buFont typeface="Arial"/>
              <a:buNone/>
            </a:pPr>
            <a:endParaRPr sz="2800" b="0" i="0" u="none" strike="noStrike" cap="none">
              <a:solidFill>
                <a:schemeClr val="dk1"/>
              </a:solidFill>
              <a:latin typeface="Calibri"/>
              <a:ea typeface="Calibri"/>
              <a:cs typeface="Calibri"/>
              <a:sym typeface="Calibri"/>
            </a:endParaRPr>
          </a:p>
        </p:txBody>
      </p:sp>
      <p:pic>
        <p:nvPicPr>
          <p:cNvPr id="135" name="Shape 135"/>
          <p:cNvPicPr preferRelativeResize="0"/>
          <p:nvPr/>
        </p:nvPicPr>
        <p:blipFill rotWithShape="1">
          <a:blip r:embed="rId3">
            <a:alphaModFix/>
          </a:blip>
          <a:srcRect/>
          <a:stretch/>
        </p:blipFill>
        <p:spPr>
          <a:xfrm>
            <a:off x="838198" y="3171803"/>
            <a:ext cx="5437106" cy="1020454"/>
          </a:xfrm>
          <a:prstGeom prst="rect">
            <a:avLst/>
          </a:prstGeom>
          <a:noFill/>
          <a:ln>
            <a:noFill/>
          </a:ln>
        </p:spPr>
      </p:pic>
      <p:sp>
        <p:nvSpPr>
          <p:cNvPr id="136" name="Shape 136"/>
          <p:cNvSpPr txBox="1"/>
          <p:nvPr/>
        </p:nvSpPr>
        <p:spPr>
          <a:xfrm>
            <a:off x="838199" y="4168839"/>
            <a:ext cx="5541954" cy="1754325"/>
          </a:xfrm>
          <a:prstGeom prst="rect">
            <a:avLst/>
          </a:prstGeom>
          <a:noFill/>
          <a:ln>
            <a:noFill/>
          </a:ln>
        </p:spPr>
        <p:txBody>
          <a:bodyPr lIns="91425" tIns="45700" rIns="91425" bIns="45700" anchor="t" anchorCtr="0">
            <a:noAutofit/>
          </a:bodyPr>
          <a:lstStyle/>
          <a:p>
            <a:pPr marL="285750" marR="0" lvl="0" indent="-285750" algn="l" rtl="0">
              <a:spcBef>
                <a:spcPts val="0"/>
              </a:spcBef>
              <a:buClr>
                <a:schemeClr val="dk1"/>
              </a:buClr>
              <a:buSzPct val="100000"/>
              <a:buFont typeface="Calibri"/>
              <a:buChar char="-"/>
            </a:pPr>
            <a:r>
              <a:rPr lang="en-US" sz="1800">
                <a:solidFill>
                  <a:schemeClr val="dk1"/>
                </a:solidFill>
                <a:latin typeface="Calibri"/>
                <a:ea typeface="Calibri"/>
                <a:cs typeface="Calibri"/>
                <a:sym typeface="Calibri"/>
              </a:rPr>
              <a:t>K is the combination of factors, say Temp &amp; Humidity taken together as one factor, </a:t>
            </a:r>
          </a:p>
          <a:p>
            <a:pPr marL="285750" marR="0" lvl="0" indent="-285750" algn="l" rtl="0">
              <a:spcBef>
                <a:spcPts val="0"/>
              </a:spcBef>
              <a:buClr>
                <a:schemeClr val="dk1"/>
              </a:buClr>
              <a:buSzPct val="100000"/>
              <a:buFont typeface="Calibri"/>
              <a:buChar char="-"/>
            </a:pPr>
            <a:r>
              <a:rPr lang="en-US" sz="1800">
                <a:solidFill>
                  <a:schemeClr val="dk1"/>
                </a:solidFill>
                <a:latin typeface="Calibri"/>
                <a:ea typeface="Calibri"/>
                <a:cs typeface="Calibri"/>
                <a:sym typeface="Calibri"/>
              </a:rPr>
              <a:t>V=[v1…vn] … value of the entire set of combinations.</a:t>
            </a:r>
          </a:p>
          <a:p>
            <a:pPr marL="285750" marR="0" lvl="0" indent="-285750" algn="l" rtl="0">
              <a:spcBef>
                <a:spcPts val="0"/>
              </a:spcBef>
              <a:buClr>
                <a:schemeClr val="dk1"/>
              </a:buClr>
              <a:buSzPct val="100000"/>
              <a:buFont typeface="Calibri"/>
              <a:buChar char="-"/>
            </a:pPr>
            <a:r>
              <a:rPr lang="en-US" sz="1800">
                <a:solidFill>
                  <a:schemeClr val="dk1"/>
                </a:solidFill>
                <a:latin typeface="Calibri"/>
                <a:ea typeface="Calibri"/>
                <a:cs typeface="Calibri"/>
                <a:sym typeface="Calibri"/>
              </a:rPr>
              <a:t>Shapley Value is indicative of the average value each factor contributes towards the eventual correction. </a:t>
            </a:r>
          </a:p>
          <a:p>
            <a:pPr marL="285750" marR="0" lvl="0" indent="-285750" algn="l" rtl="0">
              <a:spcBef>
                <a:spcPts val="0"/>
              </a:spcBef>
              <a:buClr>
                <a:schemeClr val="dk1"/>
              </a:buClr>
              <a:buFont typeface="Calibri"/>
              <a:buNone/>
            </a:pPr>
            <a:endParaRPr sz="1800">
              <a:solidFill>
                <a:schemeClr val="dk1"/>
              </a:solidFill>
              <a:latin typeface="Calibri"/>
              <a:ea typeface="Calibri"/>
              <a:cs typeface="Calibri"/>
              <a:sym typeface="Calibri"/>
            </a:endParaRPr>
          </a:p>
        </p:txBody>
      </p:sp>
      <p:sp>
        <p:nvSpPr>
          <p:cNvPr id="137" name="Shape 137"/>
          <p:cNvSpPr txBox="1"/>
          <p:nvPr/>
        </p:nvSpPr>
        <p:spPr>
          <a:xfrm>
            <a:off x="838199" y="5736973"/>
            <a:ext cx="5541954" cy="646331"/>
          </a:xfrm>
          <a:prstGeom prst="rect">
            <a:avLst/>
          </a:prstGeom>
          <a:noFill/>
          <a:ln>
            <a:noFill/>
          </a:ln>
        </p:spPr>
        <p:txBody>
          <a:bodyPr lIns="91425" tIns="45700" rIns="91425" bIns="45700" anchor="t" anchorCtr="0">
            <a:noAutofit/>
          </a:bodyPr>
          <a:lstStyle/>
          <a:p>
            <a:pPr marL="285750" marR="0" lvl="0" indent="-285750" algn="l" rtl="0">
              <a:lnSpc>
                <a:spcPct val="100000"/>
              </a:lnSpc>
              <a:spcBef>
                <a:spcPts val="0"/>
              </a:spcBef>
              <a:spcAft>
                <a:spcPts val="0"/>
              </a:spcAft>
              <a:buClr>
                <a:schemeClr val="dk1"/>
              </a:buClr>
              <a:buSzPct val="25000"/>
              <a:buFont typeface="Calibri"/>
              <a:buNone/>
            </a:pPr>
            <a:r>
              <a:rPr lang="en-US" sz="1800" b="1">
                <a:solidFill>
                  <a:schemeClr val="dk1"/>
                </a:solidFill>
                <a:latin typeface="Calibri"/>
                <a:ea typeface="Calibri"/>
                <a:cs typeface="Calibri"/>
                <a:sym typeface="Calibri"/>
              </a:rPr>
              <a:t>Disadvantages:</a:t>
            </a:r>
          </a:p>
          <a:p>
            <a:pPr marL="285750" marR="0" lvl="0" indent="-285750" algn="l" rtl="0">
              <a:lnSpc>
                <a:spcPct val="100000"/>
              </a:lnSpc>
              <a:spcBef>
                <a:spcPts val="0"/>
              </a:spcBef>
              <a:spcAft>
                <a:spcPts val="0"/>
              </a:spcAft>
              <a:buClr>
                <a:schemeClr val="dk1"/>
              </a:buClr>
              <a:buSzPct val="25000"/>
              <a:buFont typeface="Calibri"/>
              <a:buNone/>
            </a:pPr>
            <a:r>
              <a:rPr lang="en-US" sz="1800" b="1">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Does not give a complete picture.</a:t>
            </a:r>
          </a:p>
        </p:txBody>
      </p:sp>
      <p:sp>
        <p:nvSpPr>
          <p:cNvPr id="138" name="Shape 138"/>
          <p:cNvSpPr txBox="1"/>
          <p:nvPr/>
        </p:nvSpPr>
        <p:spPr>
          <a:xfrm>
            <a:off x="838200" y="1347869"/>
            <a:ext cx="10515599" cy="347470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a:solidFill>
                  <a:schemeClr val="dk1"/>
                </a:solidFill>
                <a:latin typeface="Calibri"/>
                <a:ea typeface="Calibri"/>
                <a:cs typeface="Calibri"/>
                <a:sym typeface="Calibri"/>
              </a:rPr>
              <a:t>Analytical Hierarchical Processes</a:t>
            </a:r>
          </a:p>
          <a:p>
            <a:pPr marL="285750" marR="0" lvl="0" indent="-285750" algn="l" rtl="0">
              <a:lnSpc>
                <a:spcPct val="100000"/>
              </a:lnSpc>
              <a:spcBef>
                <a:spcPts val="0"/>
              </a:spcBef>
              <a:spcAft>
                <a:spcPts val="0"/>
              </a:spcAft>
              <a:buClr>
                <a:schemeClr val="dk1"/>
              </a:buClr>
              <a:buSzPct val="25000"/>
              <a:buFont typeface="Arial"/>
              <a:buNone/>
            </a:pPr>
            <a:r>
              <a:rPr lang="en-US" sz="1800" b="1">
                <a:solidFill>
                  <a:schemeClr val="dk1"/>
                </a:solidFill>
                <a:latin typeface="Calibri"/>
                <a:ea typeface="Calibri"/>
                <a:cs typeface="Calibri"/>
                <a:sym typeface="Calibri"/>
              </a:rPr>
              <a:t>Disadvantages:</a:t>
            </a:r>
          </a:p>
          <a:p>
            <a:pPr marL="285750" marR="0" lvl="0" indent="-285750" algn="l" rtl="0">
              <a:lnSpc>
                <a:spcPct val="100000"/>
              </a:lnSpc>
              <a:spcBef>
                <a:spcPts val="0"/>
              </a:spcBef>
              <a:spcAft>
                <a:spcPts val="0"/>
              </a:spcAft>
              <a:buClr>
                <a:schemeClr val="dk1"/>
              </a:buClr>
              <a:buSzPct val="25000"/>
              <a:buFont typeface="Arial"/>
              <a:buNone/>
            </a:pPr>
            <a:r>
              <a:rPr lang="en-US" sz="1800">
                <a:solidFill>
                  <a:schemeClr val="dk1"/>
                </a:solidFill>
                <a:latin typeface="Calibri"/>
                <a:ea typeface="Calibri"/>
                <a:cs typeface="Calibri"/>
                <a:sym typeface="Calibri"/>
              </a:rPr>
              <a:t>Weights need to be manually tweaked, not adaptive</a:t>
            </a:r>
          </a:p>
          <a:p>
            <a:pPr marL="228600" marR="0" lvl="0" indent="-228600" algn="l" rtl="0">
              <a:lnSpc>
                <a:spcPct val="90000"/>
              </a:lnSpc>
              <a:spcBef>
                <a:spcPts val="1000"/>
              </a:spcBef>
              <a:buClr>
                <a:schemeClr val="dk1"/>
              </a:buClr>
              <a:buFont typeface="Arial"/>
              <a:buNone/>
            </a:pPr>
            <a:endParaRPr sz="2800">
              <a:solidFill>
                <a:schemeClr val="dk1"/>
              </a:solidFill>
              <a:latin typeface="Calibri"/>
              <a:ea typeface="Calibri"/>
              <a:cs typeface="Calibri"/>
              <a:sym typeface="Calibri"/>
            </a:endParaRPr>
          </a:p>
        </p:txBody>
      </p:sp>
      <p:sp>
        <p:nvSpPr>
          <p:cNvPr id="139" name="Shape 139"/>
          <p:cNvSpPr txBox="1"/>
          <p:nvPr/>
        </p:nvSpPr>
        <p:spPr>
          <a:xfrm>
            <a:off x="7301552" y="1347869"/>
            <a:ext cx="4218296" cy="3474705"/>
          </a:xfrm>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spcAft>
                <a:spcPts val="0"/>
              </a:spcAft>
              <a:buClr>
                <a:schemeClr val="dk1"/>
              </a:buClr>
              <a:buSzPct val="100000"/>
              <a:buFont typeface="Arial"/>
              <a:buChar char="•"/>
            </a:pPr>
            <a:r>
              <a:rPr lang="en-US" sz="2800">
                <a:solidFill>
                  <a:schemeClr val="dk1"/>
                </a:solidFill>
                <a:latin typeface="Calibri"/>
                <a:ea typeface="Calibri"/>
                <a:cs typeface="Calibri"/>
                <a:sym typeface="Calibri"/>
              </a:rPr>
              <a:t>Choquet Integrals</a:t>
            </a:r>
          </a:p>
          <a:p>
            <a:pPr marL="685800" marR="0" lvl="1" indent="-228600" algn="l" rtl="0">
              <a:lnSpc>
                <a:spcPct val="80000"/>
              </a:lnSpc>
              <a:spcBef>
                <a:spcPts val="50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Study the interaction between different factors that will impact steps taken. </a:t>
            </a:r>
          </a:p>
          <a:p>
            <a:pPr marL="685800" marR="0" lvl="1" indent="-228600" algn="l" rtl="0">
              <a:lnSpc>
                <a:spcPct val="80000"/>
              </a:lnSpc>
              <a:spcBef>
                <a:spcPts val="50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Adaptive.</a:t>
            </a:r>
          </a:p>
          <a:p>
            <a:pPr marL="228600" marR="0" lvl="0" indent="-228600" algn="l" rtl="0">
              <a:lnSpc>
                <a:spcPct val="80000"/>
              </a:lnSpc>
              <a:spcBef>
                <a:spcPts val="1000"/>
              </a:spcBef>
              <a:spcAft>
                <a:spcPts val="0"/>
              </a:spcAft>
              <a:buClr>
                <a:schemeClr val="dk1"/>
              </a:buClr>
              <a:buSzPct val="100000"/>
              <a:buFont typeface="Arial"/>
              <a:buChar char="•"/>
            </a:pPr>
            <a:r>
              <a:rPr lang="en-US" sz="2800">
                <a:solidFill>
                  <a:schemeClr val="dk1"/>
                </a:solidFill>
                <a:latin typeface="Calibri"/>
                <a:ea typeface="Calibri"/>
                <a:cs typeface="Calibri"/>
                <a:sym typeface="Calibri"/>
              </a:rPr>
              <a:t>Steps</a:t>
            </a:r>
          </a:p>
          <a:p>
            <a:pPr marL="685800" marR="0" lvl="1" indent="-228600" algn="l" rtl="0">
              <a:lnSpc>
                <a:spcPct val="80000"/>
              </a:lnSpc>
              <a:spcBef>
                <a:spcPts val="50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 Find interaction score between each criteria</a:t>
            </a:r>
          </a:p>
          <a:p>
            <a:pPr marL="685800" marR="0" lvl="1" indent="-228600" algn="l" rtl="0">
              <a:lnSpc>
                <a:spcPct val="80000"/>
              </a:lnSpc>
              <a:spcBef>
                <a:spcPts val="500"/>
              </a:spcBef>
              <a:spcAft>
                <a:spcPts val="0"/>
              </a:spcAft>
              <a:buClr>
                <a:schemeClr val="dk1"/>
              </a:buClr>
              <a:buFont typeface="Arial"/>
              <a:buNone/>
            </a:pPr>
            <a:endParaRPr sz="2400" b="0" i="0" u="none" strike="noStrike" cap="none">
              <a:solidFill>
                <a:schemeClr val="dk1"/>
              </a:solidFill>
              <a:latin typeface="Calibri"/>
              <a:ea typeface="Calibri"/>
              <a:cs typeface="Calibri"/>
              <a:sym typeface="Calibri"/>
            </a:endParaRPr>
          </a:p>
          <a:p>
            <a:pPr marL="228600" marR="0" lvl="0" indent="-228600" algn="l" rtl="0">
              <a:lnSpc>
                <a:spcPct val="80000"/>
              </a:lnSpc>
              <a:spcBef>
                <a:spcPts val="1000"/>
              </a:spcBef>
              <a:buClr>
                <a:schemeClr val="dk1"/>
              </a:buClr>
              <a:buFont typeface="Arial"/>
              <a:buNone/>
            </a:pPr>
            <a:endParaRPr sz="2800">
              <a:solidFill>
                <a:schemeClr val="dk1"/>
              </a:solidFill>
              <a:latin typeface="Calibri"/>
              <a:ea typeface="Calibri"/>
              <a:cs typeface="Calibri"/>
              <a:sym typeface="Calibri"/>
            </a:endParaRPr>
          </a:p>
        </p:txBody>
      </p:sp>
      <p:sp>
        <p:nvSpPr>
          <p:cNvPr id="140" name="Shape 140"/>
          <p:cNvSpPr txBox="1">
            <a:spLocks noGrp="1"/>
          </p:cNvSpPr>
          <p:nvPr>
            <p:ph type="dt" idx="10"/>
          </p:nvPr>
        </p:nvSpPr>
        <p:spPr>
          <a:xfrm>
            <a:off x="838200" y="6356350"/>
            <a:ext cx="2743199" cy="365125"/>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1200">
                <a:solidFill>
                  <a:srgbClr val="888888"/>
                </a:solidFill>
                <a:latin typeface="Calibri"/>
                <a:ea typeface="Calibri"/>
                <a:cs typeface="Calibri"/>
                <a:sym typeface="Calibri"/>
              </a:rPr>
              <a:t>4/4/17</a:t>
            </a:r>
          </a:p>
        </p:txBody>
      </p:sp>
      <p:sp>
        <p:nvSpPr>
          <p:cNvPr id="141" name="Shape 141"/>
          <p:cNvSpPr txBox="1">
            <a:spLocks noGrp="1"/>
          </p:cNvSpPr>
          <p:nvPr>
            <p:ph type="ftr" idx="11"/>
          </p:nvPr>
        </p:nvSpPr>
        <p:spPr>
          <a:xfrm>
            <a:off x="4038600" y="6356350"/>
            <a:ext cx="41148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a:solidFill>
                  <a:srgbClr val="888888"/>
                </a:solidFill>
                <a:latin typeface="Calibri"/>
                <a:ea typeface="Calibri"/>
                <a:cs typeface="Calibri"/>
                <a:sym typeface="Calibri"/>
              </a:rPr>
              <a:t>Sayon, Cpts 580 </a:t>
            </a:r>
          </a:p>
        </p:txBody>
      </p:sp>
      <p:sp>
        <p:nvSpPr>
          <p:cNvPr id="142" name="Shape 14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5</a:t>
            </a:fld>
            <a:endParaRPr lang="en-US" sz="1200">
              <a:solidFill>
                <a:srgbClr val="888888"/>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Shape 147"/>
          <p:cNvPicPr preferRelativeResize="0"/>
          <p:nvPr/>
        </p:nvPicPr>
        <p:blipFill rotWithShape="1">
          <a:blip r:embed="rId3">
            <a:alphaModFix/>
          </a:blip>
          <a:srcRect/>
          <a:stretch/>
        </p:blipFill>
        <p:spPr>
          <a:xfrm>
            <a:off x="838200" y="1155321"/>
            <a:ext cx="9812740" cy="993574"/>
          </a:xfrm>
          <a:prstGeom prst="rect">
            <a:avLst/>
          </a:prstGeom>
          <a:noFill/>
          <a:ln>
            <a:noFill/>
          </a:ln>
        </p:spPr>
      </p:pic>
      <p:sp>
        <p:nvSpPr>
          <p:cNvPr id="148" name="Shape 148"/>
          <p:cNvSpPr txBox="1">
            <a:spLocks noGrp="1"/>
          </p:cNvSpPr>
          <p:nvPr>
            <p:ph type="title"/>
          </p:nvPr>
        </p:nvSpPr>
        <p:spPr>
          <a:xfrm>
            <a:off x="990600" y="2554461"/>
            <a:ext cx="10366611" cy="50833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2800" b="0" i="0" u="none" strike="noStrike" cap="none">
                <a:solidFill>
                  <a:schemeClr val="dk1"/>
                </a:solidFill>
                <a:latin typeface="Calibri"/>
                <a:ea typeface="Calibri"/>
                <a:cs typeface="Calibri"/>
                <a:sym typeface="Calibri"/>
              </a:rPr>
              <a:t>Interaction studied as 2-additive Choquet Integrals</a:t>
            </a:r>
          </a:p>
        </p:txBody>
      </p:sp>
      <p:sp>
        <p:nvSpPr>
          <p:cNvPr id="149" name="Shape 149"/>
          <p:cNvSpPr txBox="1"/>
          <p:nvPr/>
        </p:nvSpPr>
        <p:spPr>
          <a:xfrm>
            <a:off x="817160" y="306047"/>
            <a:ext cx="10366611" cy="50833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200" b="1">
                <a:solidFill>
                  <a:schemeClr val="dk1"/>
                </a:solidFill>
                <a:latin typeface="Calibri"/>
                <a:ea typeface="Calibri"/>
                <a:cs typeface="Calibri"/>
                <a:sym typeface="Calibri"/>
              </a:rPr>
              <a:t>Interaction between correction criteria </a:t>
            </a:r>
          </a:p>
        </p:txBody>
      </p:sp>
      <p:pic>
        <p:nvPicPr>
          <p:cNvPr id="150" name="Shape 150"/>
          <p:cNvPicPr preferRelativeResize="0"/>
          <p:nvPr/>
        </p:nvPicPr>
        <p:blipFill rotWithShape="1">
          <a:blip r:embed="rId4">
            <a:alphaModFix/>
          </a:blip>
          <a:srcRect/>
          <a:stretch/>
        </p:blipFill>
        <p:spPr>
          <a:xfrm>
            <a:off x="838200" y="3236347"/>
            <a:ext cx="9962865" cy="1123631"/>
          </a:xfrm>
          <a:prstGeom prst="rect">
            <a:avLst/>
          </a:prstGeom>
          <a:noFill/>
          <a:ln>
            <a:noFill/>
          </a:ln>
        </p:spPr>
      </p:pic>
      <p:sp>
        <p:nvSpPr>
          <p:cNvPr id="151" name="Shape 151"/>
          <p:cNvSpPr txBox="1"/>
          <p:nvPr/>
        </p:nvSpPr>
        <p:spPr>
          <a:xfrm>
            <a:off x="838200" y="4359978"/>
            <a:ext cx="2525973" cy="12003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Let t1, t2, … , t</a:t>
            </a:r>
            <a:r>
              <a:rPr lang="en-US" sz="1800" i="1">
                <a:solidFill>
                  <a:schemeClr val="dk1"/>
                </a:solidFill>
                <a:latin typeface="Calibri"/>
                <a:ea typeface="Calibri"/>
                <a:cs typeface="Calibri"/>
                <a:sym typeface="Calibri"/>
              </a:rPr>
              <a:t>n</a:t>
            </a:r>
            <a:r>
              <a:rPr lang="en-US" sz="1800">
                <a:solidFill>
                  <a:schemeClr val="dk1"/>
                </a:solidFill>
                <a:latin typeface="Calibri"/>
                <a:ea typeface="Calibri"/>
                <a:cs typeface="Calibri"/>
                <a:sym typeface="Calibri"/>
              </a:rPr>
              <a:t> be the different Choquet Integral scores for different factors</a:t>
            </a:r>
          </a:p>
        </p:txBody>
      </p:sp>
      <p:sp>
        <p:nvSpPr>
          <p:cNvPr id="152" name="Shape 152"/>
          <p:cNvSpPr txBox="1"/>
          <p:nvPr/>
        </p:nvSpPr>
        <p:spPr>
          <a:xfrm>
            <a:off x="3474492" y="4359978"/>
            <a:ext cx="2525973"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Positive </a:t>
            </a:r>
          </a:p>
          <a:p>
            <a:pPr marL="0" marR="0" lvl="0" indent="0" algn="l" rtl="0">
              <a:spcBef>
                <a:spcPts val="0"/>
              </a:spcBef>
              <a:buSzPct val="25000"/>
              <a:buNone/>
            </a:pPr>
            <a:r>
              <a:rPr lang="en-US" sz="1800">
                <a:solidFill>
                  <a:schemeClr val="dk1"/>
                </a:solidFill>
                <a:latin typeface="Calibri"/>
                <a:ea typeface="Calibri"/>
                <a:cs typeface="Calibri"/>
                <a:sym typeface="Calibri"/>
              </a:rPr>
              <a:t>Synergy</a:t>
            </a:r>
          </a:p>
        </p:txBody>
      </p:sp>
      <p:sp>
        <p:nvSpPr>
          <p:cNvPr id="153" name="Shape 153"/>
          <p:cNvSpPr txBox="1"/>
          <p:nvPr/>
        </p:nvSpPr>
        <p:spPr>
          <a:xfrm>
            <a:off x="6000467" y="4359978"/>
            <a:ext cx="2525973"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Negative  </a:t>
            </a:r>
          </a:p>
          <a:p>
            <a:pPr marL="0" marR="0" lvl="0" indent="0" algn="l" rtl="0">
              <a:spcBef>
                <a:spcPts val="0"/>
              </a:spcBef>
              <a:buSzPct val="25000"/>
              <a:buNone/>
            </a:pPr>
            <a:r>
              <a:rPr lang="en-US" sz="1800">
                <a:solidFill>
                  <a:schemeClr val="dk1"/>
                </a:solidFill>
                <a:latin typeface="Calibri"/>
                <a:ea typeface="Calibri"/>
                <a:cs typeface="Calibri"/>
                <a:sym typeface="Calibri"/>
              </a:rPr>
              <a:t>Synergy</a:t>
            </a:r>
          </a:p>
        </p:txBody>
      </p:sp>
      <p:sp>
        <p:nvSpPr>
          <p:cNvPr id="154" name="Shape 154"/>
          <p:cNvSpPr/>
          <p:nvPr/>
        </p:nvSpPr>
        <p:spPr>
          <a:xfrm>
            <a:off x="838200" y="5447428"/>
            <a:ext cx="5576248" cy="1200329"/>
          </a:xfrm>
          <a:prstGeom prst="rect">
            <a:avLst/>
          </a:prstGeom>
          <a:noFill/>
          <a:ln>
            <a:noFill/>
          </a:ln>
        </p:spPr>
        <p:txBody>
          <a:bodyPr lIns="91425" tIns="45700" rIns="91425" bIns="45700" anchor="t" anchorCtr="0">
            <a:noAutofit/>
          </a:bodyPr>
          <a:lstStyle/>
          <a:p>
            <a:pPr marL="0" marR="0" lvl="0" indent="0" algn="l" rtl="0">
              <a:spcBef>
                <a:spcPts val="0"/>
              </a:spcBef>
              <a:buNone/>
            </a:pPr>
            <a:endParaRPr sz="2400" b="1">
              <a:solidFill>
                <a:schemeClr val="dk1"/>
              </a:solidFill>
              <a:latin typeface="Calibri"/>
              <a:ea typeface="Calibri"/>
              <a:cs typeface="Calibri"/>
              <a:sym typeface="Calibri"/>
            </a:endParaRPr>
          </a:p>
          <a:p>
            <a:pPr marL="0" marR="0" lvl="0" indent="0" algn="l" rtl="0">
              <a:spcBef>
                <a:spcPts val="0"/>
              </a:spcBef>
              <a:buSzPct val="25000"/>
              <a:buNone/>
            </a:pPr>
            <a:r>
              <a:rPr lang="en-US" sz="2400" b="1">
                <a:solidFill>
                  <a:schemeClr val="dk1"/>
                </a:solidFill>
                <a:latin typeface="Calibri"/>
                <a:ea typeface="Calibri"/>
                <a:cs typeface="Calibri"/>
                <a:sym typeface="Calibri"/>
              </a:rPr>
              <a:t>These values also act as weights in the correction factor. </a:t>
            </a:r>
          </a:p>
        </p:txBody>
      </p:sp>
      <p:sp>
        <p:nvSpPr>
          <p:cNvPr id="155" name="Shape 155"/>
          <p:cNvSpPr txBox="1">
            <a:spLocks noGrp="1"/>
          </p:cNvSpPr>
          <p:nvPr>
            <p:ph type="dt" idx="10"/>
          </p:nvPr>
        </p:nvSpPr>
        <p:spPr>
          <a:xfrm>
            <a:off x="838200" y="6356350"/>
            <a:ext cx="2743199" cy="365125"/>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1200">
                <a:solidFill>
                  <a:srgbClr val="888888"/>
                </a:solidFill>
                <a:latin typeface="Calibri"/>
                <a:ea typeface="Calibri"/>
                <a:cs typeface="Calibri"/>
                <a:sym typeface="Calibri"/>
              </a:rPr>
              <a:t>4/4/17</a:t>
            </a:r>
          </a:p>
        </p:txBody>
      </p:sp>
      <p:sp>
        <p:nvSpPr>
          <p:cNvPr id="156" name="Shape 156"/>
          <p:cNvSpPr txBox="1">
            <a:spLocks noGrp="1"/>
          </p:cNvSpPr>
          <p:nvPr>
            <p:ph type="ftr" idx="11"/>
          </p:nvPr>
        </p:nvSpPr>
        <p:spPr>
          <a:xfrm>
            <a:off x="4038600" y="6356350"/>
            <a:ext cx="41148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a:solidFill>
                  <a:srgbClr val="888888"/>
                </a:solidFill>
                <a:latin typeface="Calibri"/>
                <a:ea typeface="Calibri"/>
                <a:cs typeface="Calibri"/>
                <a:sym typeface="Calibri"/>
              </a:rPr>
              <a:t>Sayon, Cpts 580 </a:t>
            </a:r>
          </a:p>
        </p:txBody>
      </p:sp>
      <p:sp>
        <p:nvSpPr>
          <p:cNvPr id="157" name="Shape 15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6</a:t>
            </a:fld>
            <a:endParaRPr lang="en-US" sz="1200">
              <a:solidFill>
                <a:srgbClr val="888888"/>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Shape 162"/>
          <p:cNvPicPr preferRelativeResize="0"/>
          <p:nvPr/>
        </p:nvPicPr>
        <p:blipFill rotWithShape="1">
          <a:blip r:embed="rId3">
            <a:alphaModFix/>
          </a:blip>
          <a:srcRect/>
          <a:stretch/>
        </p:blipFill>
        <p:spPr>
          <a:xfrm>
            <a:off x="1356850" y="496789"/>
            <a:ext cx="9617392" cy="5992500"/>
          </a:xfrm>
          <a:prstGeom prst="rect">
            <a:avLst/>
          </a:prstGeom>
          <a:noFill/>
          <a:ln>
            <a:noFill/>
          </a:ln>
        </p:spPr>
      </p:pic>
      <p:sp>
        <p:nvSpPr>
          <p:cNvPr id="163" name="Shape 163"/>
          <p:cNvSpPr txBox="1"/>
          <p:nvPr/>
        </p:nvSpPr>
        <p:spPr>
          <a:xfrm>
            <a:off x="607631" y="242623"/>
            <a:ext cx="2061826" cy="50833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200" b="1">
                <a:solidFill>
                  <a:schemeClr val="dk1"/>
                </a:solidFill>
                <a:latin typeface="Calibri"/>
                <a:ea typeface="Calibri"/>
                <a:cs typeface="Calibri"/>
                <a:sym typeface="Calibri"/>
              </a:rPr>
              <a:t>Algorithm</a:t>
            </a:r>
          </a:p>
        </p:txBody>
      </p:sp>
      <p:sp>
        <p:nvSpPr>
          <p:cNvPr id="164" name="Shape 164"/>
          <p:cNvSpPr txBox="1">
            <a:spLocks noGrp="1"/>
          </p:cNvSpPr>
          <p:nvPr>
            <p:ph type="dt" idx="10"/>
          </p:nvPr>
        </p:nvSpPr>
        <p:spPr>
          <a:xfrm>
            <a:off x="838200" y="6356350"/>
            <a:ext cx="2743199" cy="365125"/>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1200">
                <a:solidFill>
                  <a:srgbClr val="888888"/>
                </a:solidFill>
                <a:latin typeface="Calibri"/>
                <a:ea typeface="Calibri"/>
                <a:cs typeface="Calibri"/>
                <a:sym typeface="Calibri"/>
              </a:rPr>
              <a:t>4/4/17</a:t>
            </a:r>
          </a:p>
        </p:txBody>
      </p:sp>
      <p:sp>
        <p:nvSpPr>
          <p:cNvPr id="165" name="Shape 165"/>
          <p:cNvSpPr txBox="1">
            <a:spLocks noGrp="1"/>
          </p:cNvSpPr>
          <p:nvPr>
            <p:ph type="ftr" idx="11"/>
          </p:nvPr>
        </p:nvSpPr>
        <p:spPr>
          <a:xfrm>
            <a:off x="4038600" y="6356350"/>
            <a:ext cx="41148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a:solidFill>
                  <a:srgbClr val="888888"/>
                </a:solidFill>
                <a:latin typeface="Calibri"/>
                <a:ea typeface="Calibri"/>
                <a:cs typeface="Calibri"/>
                <a:sym typeface="Calibri"/>
              </a:rPr>
              <a:t>Sayon, Cpts 580 </a:t>
            </a:r>
          </a:p>
        </p:txBody>
      </p:sp>
      <p:sp>
        <p:nvSpPr>
          <p:cNvPr id="166" name="Shape 16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7</a:t>
            </a:fld>
            <a:endParaRPr lang="en-US" sz="1200">
              <a:solidFill>
                <a:srgbClr val="888888"/>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838200" y="704339"/>
            <a:ext cx="10515599" cy="105424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240" b="1" i="0" u="none" strike="noStrike" cap="none">
                <a:solidFill>
                  <a:schemeClr val="dk1"/>
                </a:solidFill>
                <a:latin typeface="Calibri"/>
                <a:ea typeface="Calibri"/>
                <a:cs typeface="Calibri"/>
                <a:sym typeface="Calibri"/>
              </a:rPr>
              <a:t>Person 1 – Probability Scores as</a:t>
            </a:r>
            <a:br>
              <a:rPr lang="en-US" sz="3240" b="1" i="0" u="none" strike="noStrike" cap="none">
                <a:solidFill>
                  <a:schemeClr val="dk1"/>
                </a:solidFill>
                <a:latin typeface="Calibri"/>
                <a:ea typeface="Calibri"/>
                <a:cs typeface="Calibri"/>
                <a:sym typeface="Calibri"/>
              </a:rPr>
            </a:br>
            <a:r>
              <a:rPr lang="en-US" sz="3240" b="1" i="0" u="none" strike="noStrike" cap="none">
                <a:solidFill>
                  <a:schemeClr val="dk1"/>
                </a:solidFill>
                <a:latin typeface="Calibri"/>
                <a:ea typeface="Calibri"/>
                <a:cs typeface="Calibri"/>
                <a:sym typeface="Calibri"/>
              </a:rPr>
              <a:t>first criteria for correction</a:t>
            </a:r>
          </a:p>
        </p:txBody>
      </p:sp>
      <p:graphicFrame>
        <p:nvGraphicFramePr>
          <p:cNvPr id="172" name="Shape 172"/>
          <p:cNvGraphicFramePr/>
          <p:nvPr/>
        </p:nvGraphicFramePr>
        <p:xfrm>
          <a:off x="838200" y="3026438"/>
          <a:ext cx="3000000" cy="3000000"/>
        </p:xfrm>
        <a:graphic>
          <a:graphicData uri="http://schemas.openxmlformats.org/drawingml/2006/table">
            <a:tbl>
              <a:tblPr firstRow="1" bandRow="1">
                <a:noFill/>
                <a:tableStyleId>{A9F44F5F-379A-4894-9491-532A0604D851}</a:tableStyleId>
              </a:tblPr>
              <a:tblGrid>
                <a:gridCol w="2103125">
                  <a:extLst>
                    <a:ext uri="{9D8B030D-6E8A-4147-A177-3AD203B41FA5}">
                      <a16:colId xmlns:a16="http://schemas.microsoft.com/office/drawing/2014/main" val="20000"/>
                    </a:ext>
                  </a:extLst>
                </a:gridCol>
                <a:gridCol w="2103125">
                  <a:extLst>
                    <a:ext uri="{9D8B030D-6E8A-4147-A177-3AD203B41FA5}">
                      <a16:colId xmlns:a16="http://schemas.microsoft.com/office/drawing/2014/main" val="20001"/>
                    </a:ext>
                  </a:extLst>
                </a:gridCol>
                <a:gridCol w="2103125">
                  <a:extLst>
                    <a:ext uri="{9D8B030D-6E8A-4147-A177-3AD203B41FA5}">
                      <a16:colId xmlns:a16="http://schemas.microsoft.com/office/drawing/2014/main" val="20002"/>
                    </a:ext>
                  </a:extLst>
                </a:gridCol>
                <a:gridCol w="2103125">
                  <a:extLst>
                    <a:ext uri="{9D8B030D-6E8A-4147-A177-3AD203B41FA5}">
                      <a16:colId xmlns:a16="http://schemas.microsoft.com/office/drawing/2014/main" val="20003"/>
                    </a:ext>
                  </a:extLst>
                </a:gridCol>
                <a:gridCol w="2103125">
                  <a:extLst>
                    <a:ext uri="{9D8B030D-6E8A-4147-A177-3AD203B41FA5}">
                      <a16:colId xmlns:a16="http://schemas.microsoft.com/office/drawing/2014/main" val="20004"/>
                    </a:ext>
                  </a:extLst>
                </a:gridCol>
              </a:tblGrid>
              <a:tr h="370850">
                <a:tc>
                  <a:txBody>
                    <a:bodyPr/>
                    <a:lstStyle/>
                    <a:p>
                      <a:pPr marL="0" marR="0" lvl="0" indent="0" algn="l" rtl="0">
                        <a:spcBef>
                          <a:spcPts val="0"/>
                        </a:spcBef>
                        <a:buSzPct val="25000"/>
                        <a:buNone/>
                      </a:pPr>
                      <a:endParaRPr sz="1800"/>
                    </a:p>
                  </a:txBody>
                  <a:tcPr marL="91450" marR="91450" marT="45725" marB="45725"/>
                </a:tc>
                <a:tc>
                  <a:txBody>
                    <a:bodyPr/>
                    <a:lstStyle/>
                    <a:p>
                      <a:pPr marL="0" marR="0" lvl="0" indent="0" algn="l" rtl="0">
                        <a:spcBef>
                          <a:spcPts val="0"/>
                        </a:spcBef>
                        <a:buSzPct val="25000"/>
                        <a:buNone/>
                      </a:pPr>
                      <a:r>
                        <a:rPr lang="en-US" sz="1800"/>
                        <a:t>Weather Good, but not active</a:t>
                      </a:r>
                    </a:p>
                  </a:txBody>
                  <a:tcPr marL="91450" marR="91450" marT="45725" marB="45725"/>
                </a:tc>
                <a:tc>
                  <a:txBody>
                    <a:bodyPr/>
                    <a:lstStyle/>
                    <a:p>
                      <a:pPr marL="0" marR="0" lvl="0" indent="0" algn="l" rtl="0">
                        <a:spcBef>
                          <a:spcPts val="0"/>
                        </a:spcBef>
                        <a:buSzPct val="25000"/>
                        <a:buNone/>
                      </a:pPr>
                      <a:r>
                        <a:rPr lang="en-US" sz="1800"/>
                        <a:t>Weather Good, Active</a:t>
                      </a:r>
                    </a:p>
                  </a:txBody>
                  <a:tcPr marL="91450" marR="91450" marT="45725" marB="45725"/>
                </a:tc>
                <a:tc>
                  <a:txBody>
                    <a:bodyPr/>
                    <a:lstStyle/>
                    <a:p>
                      <a:pPr marL="0" marR="0" lvl="0" indent="0" algn="l" rtl="0">
                        <a:spcBef>
                          <a:spcPts val="0"/>
                        </a:spcBef>
                        <a:buSzPct val="25000"/>
                        <a:buNone/>
                      </a:pPr>
                      <a:r>
                        <a:rPr lang="en-US" sz="1800"/>
                        <a:t>Weather Bad, but active</a:t>
                      </a:r>
                    </a:p>
                  </a:txBody>
                  <a:tcPr marL="91450" marR="91450" marT="45725" marB="45725"/>
                </a:tc>
                <a:tc>
                  <a:txBody>
                    <a:bodyPr/>
                    <a:lstStyle/>
                    <a:p>
                      <a:pPr marL="0" marR="0" lvl="0" indent="0" algn="l" rtl="0">
                        <a:spcBef>
                          <a:spcPts val="0"/>
                        </a:spcBef>
                        <a:buSzPct val="25000"/>
                        <a:buNone/>
                      </a:pPr>
                      <a:r>
                        <a:rPr lang="en-US" sz="1800"/>
                        <a:t>Weather Bad and not active</a:t>
                      </a: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buSzPct val="25000"/>
                        <a:buNone/>
                      </a:pPr>
                      <a:r>
                        <a:rPr lang="en-US" sz="1800"/>
                        <a:t>Saturday</a:t>
                      </a:r>
                    </a:p>
                  </a:txBody>
                  <a:tcPr marL="91450" marR="91450" marT="45725" marB="45725"/>
                </a:tc>
                <a:tc>
                  <a:txBody>
                    <a:bodyPr/>
                    <a:lstStyle/>
                    <a:p>
                      <a:pPr marL="0" marR="0" lvl="0" indent="0" algn="l" rtl="0">
                        <a:spcBef>
                          <a:spcPts val="0"/>
                        </a:spcBef>
                        <a:buSzPct val="25000"/>
                        <a:buNone/>
                      </a:pPr>
                      <a:r>
                        <a:rPr lang="en-US" sz="1800"/>
                        <a:t>0.22</a:t>
                      </a:r>
                    </a:p>
                  </a:txBody>
                  <a:tcPr marL="91450" marR="91450" marT="45725" marB="45725"/>
                </a:tc>
                <a:tc>
                  <a:txBody>
                    <a:bodyPr/>
                    <a:lstStyle/>
                    <a:p>
                      <a:pPr marL="0" marR="0" lvl="0" indent="0" algn="l" rtl="0">
                        <a:spcBef>
                          <a:spcPts val="0"/>
                        </a:spcBef>
                        <a:buSzPct val="25000"/>
                        <a:buNone/>
                      </a:pPr>
                      <a:r>
                        <a:rPr lang="en-US" sz="1800"/>
                        <a:t>0.44</a:t>
                      </a:r>
                    </a:p>
                  </a:txBody>
                  <a:tcPr marL="91450" marR="91450" marT="45725" marB="45725"/>
                </a:tc>
                <a:tc>
                  <a:txBody>
                    <a:bodyPr/>
                    <a:lstStyle/>
                    <a:p>
                      <a:pPr marL="0" marR="0" lvl="0" indent="0" algn="l" rtl="0">
                        <a:spcBef>
                          <a:spcPts val="0"/>
                        </a:spcBef>
                        <a:buSzPct val="25000"/>
                        <a:buNone/>
                      </a:pPr>
                      <a:r>
                        <a:rPr lang="en-US" sz="1800"/>
                        <a:t>0.11</a:t>
                      </a:r>
                    </a:p>
                  </a:txBody>
                  <a:tcPr marL="91450" marR="91450" marT="45725" marB="45725"/>
                </a:tc>
                <a:tc>
                  <a:txBody>
                    <a:bodyPr/>
                    <a:lstStyle/>
                    <a:p>
                      <a:pPr marL="0" marR="0" lvl="0" indent="0" algn="l" rtl="0">
                        <a:spcBef>
                          <a:spcPts val="0"/>
                        </a:spcBef>
                        <a:buSzPct val="25000"/>
                        <a:buNone/>
                      </a:pPr>
                      <a:r>
                        <a:rPr lang="en-US" sz="1800"/>
                        <a:t>0.11</a:t>
                      </a: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buSzPct val="25000"/>
                        <a:buNone/>
                      </a:pPr>
                      <a:r>
                        <a:rPr lang="en-US" sz="1800"/>
                        <a:t>Sunday</a:t>
                      </a:r>
                    </a:p>
                  </a:txBody>
                  <a:tcPr marL="91450" marR="91450" marT="45725" marB="45725"/>
                </a:tc>
                <a:tc>
                  <a:txBody>
                    <a:bodyPr/>
                    <a:lstStyle/>
                    <a:p>
                      <a:pPr marL="0" marR="0" lvl="0" indent="0" algn="l" rtl="0">
                        <a:spcBef>
                          <a:spcPts val="0"/>
                        </a:spcBef>
                        <a:buSzPct val="25000"/>
                        <a:buNone/>
                      </a:pPr>
                      <a:r>
                        <a:rPr lang="en-US" sz="1800"/>
                        <a:t>0.22</a:t>
                      </a:r>
                    </a:p>
                  </a:txBody>
                  <a:tcPr marL="91450" marR="91450" marT="45725" marB="45725"/>
                </a:tc>
                <a:tc>
                  <a:txBody>
                    <a:bodyPr/>
                    <a:lstStyle/>
                    <a:p>
                      <a:pPr marL="0" marR="0" lvl="0" indent="0" algn="l" rtl="0">
                        <a:spcBef>
                          <a:spcPts val="0"/>
                        </a:spcBef>
                        <a:buSzPct val="25000"/>
                        <a:buNone/>
                      </a:pPr>
                      <a:r>
                        <a:rPr lang="en-US" sz="1800"/>
                        <a:t>0.33</a:t>
                      </a:r>
                    </a:p>
                  </a:txBody>
                  <a:tcPr marL="91450" marR="91450" marT="45725" marB="45725"/>
                </a:tc>
                <a:tc>
                  <a:txBody>
                    <a:bodyPr/>
                    <a:lstStyle/>
                    <a:p>
                      <a:pPr marL="0" marR="0" lvl="0" indent="0" algn="l" rtl="0">
                        <a:spcBef>
                          <a:spcPts val="0"/>
                        </a:spcBef>
                        <a:buSzPct val="25000"/>
                        <a:buNone/>
                      </a:pPr>
                      <a:r>
                        <a:rPr lang="en-US" sz="1800"/>
                        <a:t>0.11</a:t>
                      </a:r>
                    </a:p>
                  </a:txBody>
                  <a:tcPr marL="91450" marR="91450" marT="45725" marB="45725"/>
                </a:tc>
                <a:tc>
                  <a:txBody>
                    <a:bodyPr/>
                    <a:lstStyle/>
                    <a:p>
                      <a:pPr marL="0" marR="0" lvl="0" indent="0" algn="l" rtl="0">
                        <a:spcBef>
                          <a:spcPts val="0"/>
                        </a:spcBef>
                        <a:buSzPct val="25000"/>
                        <a:buNone/>
                      </a:pPr>
                      <a:r>
                        <a:rPr lang="en-US" sz="1800"/>
                        <a:t>0.22</a:t>
                      </a: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buSzPct val="25000"/>
                        <a:buNone/>
                      </a:pPr>
                      <a:r>
                        <a:rPr lang="en-US" sz="1800"/>
                        <a:t>Monday</a:t>
                      </a:r>
                    </a:p>
                  </a:txBody>
                  <a:tcPr marL="91450" marR="91450" marT="45725" marB="45725"/>
                </a:tc>
                <a:tc>
                  <a:txBody>
                    <a:bodyPr/>
                    <a:lstStyle/>
                    <a:p>
                      <a:pPr marL="0" marR="0" lvl="0" indent="0" algn="l" rtl="0">
                        <a:spcBef>
                          <a:spcPts val="0"/>
                        </a:spcBef>
                        <a:buSzPct val="25000"/>
                        <a:buNone/>
                      </a:pPr>
                      <a:r>
                        <a:rPr lang="en-US" sz="1800"/>
                        <a:t>0.0</a:t>
                      </a:r>
                    </a:p>
                  </a:txBody>
                  <a:tcPr marL="91450" marR="91450" marT="45725" marB="45725"/>
                </a:tc>
                <a:tc>
                  <a:txBody>
                    <a:bodyPr/>
                    <a:lstStyle/>
                    <a:p>
                      <a:pPr marL="0" marR="0" lvl="0" indent="0" algn="l" rtl="0">
                        <a:spcBef>
                          <a:spcPts val="0"/>
                        </a:spcBef>
                        <a:buSzPct val="25000"/>
                        <a:buNone/>
                      </a:pPr>
                      <a:r>
                        <a:rPr lang="en-US" sz="1800"/>
                        <a:t>0.75</a:t>
                      </a:r>
                    </a:p>
                  </a:txBody>
                  <a:tcPr marL="91450" marR="91450" marT="45725" marB="45725"/>
                </a:tc>
                <a:tc>
                  <a:txBody>
                    <a:bodyPr/>
                    <a:lstStyle/>
                    <a:p>
                      <a:pPr marL="0" marR="0" lvl="0" indent="0" algn="l" rtl="0">
                        <a:spcBef>
                          <a:spcPts val="0"/>
                        </a:spcBef>
                        <a:buSzPct val="25000"/>
                        <a:buNone/>
                      </a:pPr>
                      <a:r>
                        <a:rPr lang="en-US" sz="1800"/>
                        <a:t>0.0</a:t>
                      </a:r>
                    </a:p>
                  </a:txBody>
                  <a:tcPr marL="91450" marR="91450" marT="45725" marB="45725"/>
                </a:tc>
                <a:tc>
                  <a:txBody>
                    <a:bodyPr/>
                    <a:lstStyle/>
                    <a:p>
                      <a:pPr marL="0" marR="0" lvl="0" indent="0" algn="l" rtl="0">
                        <a:spcBef>
                          <a:spcPts val="0"/>
                        </a:spcBef>
                        <a:buSzPct val="25000"/>
                        <a:buNone/>
                      </a:pPr>
                      <a:r>
                        <a:rPr lang="en-US" sz="1800"/>
                        <a:t>0.25</a:t>
                      </a: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buSzPct val="25000"/>
                        <a:buNone/>
                      </a:pPr>
                      <a:r>
                        <a:rPr lang="en-US" sz="1800"/>
                        <a:t>Tuesday</a:t>
                      </a:r>
                    </a:p>
                  </a:txBody>
                  <a:tcPr marL="91450" marR="91450" marT="45725" marB="45725"/>
                </a:tc>
                <a:tc>
                  <a:txBody>
                    <a:bodyPr/>
                    <a:lstStyle/>
                    <a:p>
                      <a:pPr marL="0" marR="0" lvl="0" indent="0" algn="l" rtl="0">
                        <a:spcBef>
                          <a:spcPts val="0"/>
                        </a:spcBef>
                        <a:buSzPct val="25000"/>
                        <a:buNone/>
                      </a:pPr>
                      <a:r>
                        <a:rPr lang="en-US" sz="1800"/>
                        <a:t>0.0</a:t>
                      </a:r>
                    </a:p>
                  </a:txBody>
                  <a:tcPr marL="91450" marR="91450" marT="45725" marB="45725"/>
                </a:tc>
                <a:tc>
                  <a:txBody>
                    <a:bodyPr/>
                    <a:lstStyle/>
                    <a:p>
                      <a:pPr marL="0" marR="0" lvl="0" indent="0" algn="l" rtl="0">
                        <a:spcBef>
                          <a:spcPts val="0"/>
                        </a:spcBef>
                        <a:buSzPct val="25000"/>
                        <a:buNone/>
                      </a:pPr>
                      <a:r>
                        <a:rPr lang="en-US" sz="1800"/>
                        <a:t>0.875</a:t>
                      </a:r>
                    </a:p>
                  </a:txBody>
                  <a:tcPr marL="91450" marR="91450" marT="45725" marB="45725"/>
                </a:tc>
                <a:tc>
                  <a:txBody>
                    <a:bodyPr/>
                    <a:lstStyle/>
                    <a:p>
                      <a:pPr marL="0" marR="0" lvl="0" indent="0" algn="l" rtl="0">
                        <a:spcBef>
                          <a:spcPts val="0"/>
                        </a:spcBef>
                        <a:buSzPct val="25000"/>
                        <a:buNone/>
                      </a:pPr>
                      <a:r>
                        <a:rPr lang="en-US" sz="1800"/>
                        <a:t>0.0</a:t>
                      </a:r>
                    </a:p>
                  </a:txBody>
                  <a:tcPr marL="91450" marR="91450" marT="45725" marB="45725"/>
                </a:tc>
                <a:tc>
                  <a:txBody>
                    <a:bodyPr/>
                    <a:lstStyle/>
                    <a:p>
                      <a:pPr marL="0" marR="0" lvl="0" indent="0" algn="l" rtl="0">
                        <a:spcBef>
                          <a:spcPts val="0"/>
                        </a:spcBef>
                        <a:buSzPct val="25000"/>
                        <a:buNone/>
                      </a:pPr>
                      <a:r>
                        <a:rPr lang="en-US" sz="1800"/>
                        <a:t>0.125</a:t>
                      </a: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buSzPct val="25000"/>
                        <a:buNone/>
                      </a:pPr>
                      <a:r>
                        <a:rPr lang="en-US" sz="1800"/>
                        <a:t>Wednesday</a:t>
                      </a:r>
                    </a:p>
                  </a:txBody>
                  <a:tcPr marL="91450" marR="91450" marT="45725" marB="45725"/>
                </a:tc>
                <a:tc>
                  <a:txBody>
                    <a:bodyPr/>
                    <a:lstStyle/>
                    <a:p>
                      <a:pPr marL="0" marR="0" lvl="0" indent="0" algn="l" rtl="0">
                        <a:spcBef>
                          <a:spcPts val="0"/>
                        </a:spcBef>
                        <a:buSzPct val="25000"/>
                        <a:buNone/>
                      </a:pPr>
                      <a:r>
                        <a:rPr lang="en-US" sz="1800"/>
                        <a:t>0.22</a:t>
                      </a:r>
                    </a:p>
                  </a:txBody>
                  <a:tcPr marL="91450" marR="91450" marT="45725" marB="45725"/>
                </a:tc>
                <a:tc>
                  <a:txBody>
                    <a:bodyPr/>
                    <a:lstStyle/>
                    <a:p>
                      <a:pPr marL="0" marR="0" lvl="0" indent="0" algn="l" rtl="0">
                        <a:spcBef>
                          <a:spcPts val="0"/>
                        </a:spcBef>
                        <a:buSzPct val="25000"/>
                        <a:buNone/>
                      </a:pPr>
                      <a:r>
                        <a:rPr lang="en-US" sz="1800"/>
                        <a:t>0.555</a:t>
                      </a:r>
                    </a:p>
                  </a:txBody>
                  <a:tcPr marL="91450" marR="91450" marT="45725" marB="45725"/>
                </a:tc>
                <a:tc>
                  <a:txBody>
                    <a:bodyPr/>
                    <a:lstStyle/>
                    <a:p>
                      <a:pPr marL="0" marR="0" lvl="0" indent="0" algn="l" rtl="0">
                        <a:spcBef>
                          <a:spcPts val="0"/>
                        </a:spcBef>
                        <a:buSzPct val="25000"/>
                        <a:buNone/>
                      </a:pPr>
                      <a:r>
                        <a:rPr lang="en-US" sz="1800"/>
                        <a:t>0.0</a:t>
                      </a:r>
                    </a:p>
                  </a:txBody>
                  <a:tcPr marL="91450" marR="91450" marT="45725" marB="45725"/>
                </a:tc>
                <a:tc>
                  <a:txBody>
                    <a:bodyPr/>
                    <a:lstStyle/>
                    <a:p>
                      <a:pPr marL="0" marR="0" lvl="0" indent="0" algn="l" rtl="0">
                        <a:spcBef>
                          <a:spcPts val="0"/>
                        </a:spcBef>
                        <a:buSzPct val="25000"/>
                        <a:buNone/>
                      </a:pPr>
                      <a:r>
                        <a:rPr lang="en-US" sz="1800"/>
                        <a:t>0.22</a:t>
                      </a:r>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buSzPct val="25000"/>
                        <a:buNone/>
                      </a:pPr>
                      <a:r>
                        <a:rPr lang="en-US" sz="1800"/>
                        <a:t>Thursday</a:t>
                      </a:r>
                    </a:p>
                  </a:txBody>
                  <a:tcPr marL="91450" marR="91450" marT="45725" marB="45725"/>
                </a:tc>
                <a:tc>
                  <a:txBody>
                    <a:bodyPr/>
                    <a:lstStyle/>
                    <a:p>
                      <a:pPr marL="0" marR="0" lvl="0" indent="0" algn="l" rtl="0">
                        <a:spcBef>
                          <a:spcPts val="0"/>
                        </a:spcBef>
                        <a:buSzPct val="25000"/>
                        <a:buNone/>
                      </a:pPr>
                      <a:r>
                        <a:rPr lang="en-US" sz="1800"/>
                        <a:t>0.0</a:t>
                      </a:r>
                    </a:p>
                  </a:txBody>
                  <a:tcPr marL="91450" marR="91450" marT="45725" marB="45725"/>
                </a:tc>
                <a:tc>
                  <a:txBody>
                    <a:bodyPr/>
                    <a:lstStyle/>
                    <a:p>
                      <a:pPr marL="0" marR="0" lvl="0" indent="0" algn="l" rtl="0">
                        <a:spcBef>
                          <a:spcPts val="0"/>
                        </a:spcBef>
                        <a:buSzPct val="25000"/>
                        <a:buNone/>
                      </a:pPr>
                      <a:r>
                        <a:rPr lang="en-US" sz="1800"/>
                        <a:t>0.555</a:t>
                      </a:r>
                    </a:p>
                  </a:txBody>
                  <a:tcPr marL="91450" marR="91450" marT="45725" marB="45725"/>
                </a:tc>
                <a:tc>
                  <a:txBody>
                    <a:bodyPr/>
                    <a:lstStyle/>
                    <a:p>
                      <a:pPr marL="0" marR="0" lvl="0" indent="0" algn="l" rtl="0">
                        <a:spcBef>
                          <a:spcPts val="0"/>
                        </a:spcBef>
                        <a:buSzPct val="25000"/>
                        <a:buNone/>
                      </a:pPr>
                      <a:r>
                        <a:rPr lang="en-US" sz="1800"/>
                        <a:t>0.0</a:t>
                      </a:r>
                    </a:p>
                  </a:txBody>
                  <a:tcPr marL="91450" marR="91450" marT="45725" marB="45725"/>
                </a:tc>
                <a:tc>
                  <a:txBody>
                    <a:bodyPr/>
                    <a:lstStyle/>
                    <a:p>
                      <a:pPr marL="0" marR="0" lvl="0" indent="0" algn="l" rtl="0">
                        <a:spcBef>
                          <a:spcPts val="0"/>
                        </a:spcBef>
                        <a:buSzPct val="25000"/>
                        <a:buNone/>
                      </a:pPr>
                      <a:r>
                        <a:rPr lang="en-US" sz="1800"/>
                        <a:t>0.444</a:t>
                      </a:r>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spcBef>
                          <a:spcPts val="0"/>
                        </a:spcBef>
                        <a:buSzPct val="25000"/>
                        <a:buNone/>
                      </a:pPr>
                      <a:r>
                        <a:rPr lang="en-US" sz="1800"/>
                        <a:t>Friday</a:t>
                      </a:r>
                    </a:p>
                  </a:txBody>
                  <a:tcPr marL="91450" marR="91450" marT="45725" marB="45725"/>
                </a:tc>
                <a:tc>
                  <a:txBody>
                    <a:bodyPr/>
                    <a:lstStyle/>
                    <a:p>
                      <a:pPr marL="0" marR="0" lvl="0" indent="0" algn="l" rtl="0">
                        <a:spcBef>
                          <a:spcPts val="0"/>
                        </a:spcBef>
                        <a:buSzPct val="25000"/>
                        <a:buNone/>
                      </a:pPr>
                      <a:r>
                        <a:rPr lang="en-US" sz="1800"/>
                        <a:t>0.0</a:t>
                      </a:r>
                    </a:p>
                  </a:txBody>
                  <a:tcPr marL="91450" marR="91450" marT="45725" marB="45725"/>
                </a:tc>
                <a:tc>
                  <a:txBody>
                    <a:bodyPr/>
                    <a:lstStyle/>
                    <a:p>
                      <a:pPr marL="0" marR="0" lvl="0" indent="0" algn="l" rtl="0">
                        <a:spcBef>
                          <a:spcPts val="0"/>
                        </a:spcBef>
                        <a:buSzPct val="25000"/>
                        <a:buNone/>
                      </a:pPr>
                      <a:r>
                        <a:rPr lang="en-US" sz="1800"/>
                        <a:t>0.667</a:t>
                      </a:r>
                    </a:p>
                  </a:txBody>
                  <a:tcPr marL="91450" marR="91450" marT="45725" marB="45725"/>
                </a:tc>
                <a:tc>
                  <a:txBody>
                    <a:bodyPr/>
                    <a:lstStyle/>
                    <a:p>
                      <a:pPr marL="0" marR="0" lvl="0" indent="0" algn="l" rtl="0">
                        <a:spcBef>
                          <a:spcPts val="0"/>
                        </a:spcBef>
                        <a:buSzPct val="25000"/>
                        <a:buNone/>
                      </a:pPr>
                      <a:r>
                        <a:rPr lang="en-US" sz="1800"/>
                        <a:t>0.0</a:t>
                      </a:r>
                    </a:p>
                  </a:txBody>
                  <a:tcPr marL="91450" marR="91450" marT="45725" marB="45725"/>
                </a:tc>
                <a:tc>
                  <a:txBody>
                    <a:bodyPr/>
                    <a:lstStyle/>
                    <a:p>
                      <a:pPr marL="0" marR="0" lvl="0" indent="0" algn="l" rtl="0">
                        <a:spcBef>
                          <a:spcPts val="0"/>
                        </a:spcBef>
                        <a:buSzPct val="25000"/>
                        <a:buNone/>
                      </a:pPr>
                      <a:r>
                        <a:rPr lang="en-US" sz="1800"/>
                        <a:t>0.22</a:t>
                      </a:r>
                    </a:p>
                  </a:txBody>
                  <a:tcPr marL="91450" marR="91450" marT="45725" marB="45725"/>
                </a:tc>
                <a:extLst>
                  <a:ext uri="{0D108BD9-81ED-4DB2-BD59-A6C34878D82A}">
                    <a16:rowId xmlns:a16="http://schemas.microsoft.com/office/drawing/2014/main" val="10007"/>
                  </a:ext>
                </a:extLst>
              </a:tr>
            </a:tbl>
          </a:graphicData>
        </a:graphic>
      </p:graphicFrame>
      <p:pic>
        <p:nvPicPr>
          <p:cNvPr id="173" name="Shape 173"/>
          <p:cNvPicPr preferRelativeResize="0"/>
          <p:nvPr/>
        </p:nvPicPr>
        <p:blipFill rotWithShape="1">
          <a:blip r:embed="rId3">
            <a:alphaModFix/>
          </a:blip>
          <a:srcRect/>
          <a:stretch/>
        </p:blipFill>
        <p:spPr>
          <a:xfrm>
            <a:off x="6943190" y="235977"/>
            <a:ext cx="4616462" cy="2643701"/>
          </a:xfrm>
          <a:prstGeom prst="rect">
            <a:avLst/>
          </a:prstGeom>
          <a:noFill/>
          <a:ln>
            <a:noFill/>
          </a:ln>
        </p:spPr>
      </p:pic>
      <p:sp>
        <p:nvSpPr>
          <p:cNvPr id="174" name="Shape 174"/>
          <p:cNvSpPr txBox="1">
            <a:spLocks noGrp="1"/>
          </p:cNvSpPr>
          <p:nvPr>
            <p:ph type="dt" idx="10"/>
          </p:nvPr>
        </p:nvSpPr>
        <p:spPr>
          <a:xfrm>
            <a:off x="838200" y="6356350"/>
            <a:ext cx="2743199" cy="365125"/>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1200">
                <a:solidFill>
                  <a:srgbClr val="888888"/>
                </a:solidFill>
                <a:latin typeface="Calibri"/>
                <a:ea typeface="Calibri"/>
                <a:cs typeface="Calibri"/>
                <a:sym typeface="Calibri"/>
              </a:rPr>
              <a:t>4/4/17</a:t>
            </a:r>
          </a:p>
        </p:txBody>
      </p:sp>
      <p:sp>
        <p:nvSpPr>
          <p:cNvPr id="175" name="Shape 175"/>
          <p:cNvSpPr txBox="1">
            <a:spLocks noGrp="1"/>
          </p:cNvSpPr>
          <p:nvPr>
            <p:ph type="ftr" idx="11"/>
          </p:nvPr>
        </p:nvSpPr>
        <p:spPr>
          <a:xfrm>
            <a:off x="4038600" y="6356350"/>
            <a:ext cx="41148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a:solidFill>
                  <a:srgbClr val="888888"/>
                </a:solidFill>
                <a:latin typeface="Calibri"/>
                <a:ea typeface="Calibri"/>
                <a:cs typeface="Calibri"/>
                <a:sym typeface="Calibri"/>
              </a:rPr>
              <a:t>Sayon, Cpts 580 </a:t>
            </a:r>
          </a:p>
        </p:txBody>
      </p:sp>
      <p:sp>
        <p:nvSpPr>
          <p:cNvPr id="176" name="Shape 17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8</a:t>
            </a:fld>
            <a:endParaRPr lang="en-US" sz="1200">
              <a:solidFill>
                <a:srgbClr val="888888"/>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Implementation of Correction Factor</a:t>
            </a:r>
          </a:p>
        </p:txBody>
      </p:sp>
      <p:sp>
        <p:nvSpPr>
          <p:cNvPr id="182" name="Shape 182"/>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100000"/>
              </a:lnSpc>
              <a:spcBef>
                <a:spcPts val="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Find out what value NN has predicted.</a:t>
            </a:r>
          </a:p>
          <a:p>
            <a:pPr marL="228600" marR="0" lvl="0" indent="-228600" algn="l" rtl="0">
              <a:lnSpc>
                <a:spcPct val="100000"/>
              </a:lnSpc>
              <a:spcBef>
                <a:spcPts val="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Find Choquet Integral score to </a:t>
            </a:r>
          </a:p>
          <a:p>
            <a:pPr marL="685800" marR="0" lvl="1" indent="-228600" algn="l" rtl="0">
              <a:lnSpc>
                <a:spcPct val="10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Determine whether to raise the predicted value. [i.e. positive correction]</a:t>
            </a:r>
            <a:br>
              <a:rPr lang="en-US" sz="2400" b="0" i="0" u="none" strike="noStrike" cap="none">
                <a:solidFill>
                  <a:schemeClr val="dk1"/>
                </a:solidFill>
                <a:latin typeface="Calibri"/>
                <a:ea typeface="Calibri"/>
                <a:cs typeface="Calibri"/>
                <a:sym typeface="Calibri"/>
              </a:rPr>
            </a:br>
            <a:r>
              <a:rPr lang="en-US" sz="2400" b="0" i="0" u="none" strike="noStrike" cap="none">
                <a:solidFill>
                  <a:schemeClr val="dk1"/>
                </a:solidFill>
                <a:latin typeface="Calibri"/>
                <a:ea typeface="Calibri"/>
                <a:cs typeface="Calibri"/>
                <a:sym typeface="Calibri"/>
              </a:rPr>
              <a:t>“Veto Criteria” – </a:t>
            </a:r>
            <a:r>
              <a:rPr lang="en-US" sz="2400" b="0" i="1" u="none" strike="noStrike" cap="none">
                <a:solidFill>
                  <a:schemeClr val="dk1"/>
                </a:solidFill>
                <a:latin typeface="Calibri"/>
                <a:ea typeface="Calibri"/>
                <a:cs typeface="Calibri"/>
                <a:sym typeface="Calibri"/>
              </a:rPr>
              <a:t>If next predicted day weather is good, and there is low dispersion in data for that day, and NN suggests next value is lower than mean and median value of that day → then make the correction such that predicted value increases. </a:t>
            </a:r>
          </a:p>
          <a:p>
            <a:pPr marL="685800" marR="0" lvl="1" indent="-228600" algn="l" rtl="0">
              <a:lnSpc>
                <a:spcPct val="100000"/>
              </a:lnSpc>
              <a:spcBef>
                <a:spcPts val="0"/>
              </a:spcBef>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Find the most dominant factors, and raise/lower the correction value in proportion to the score.</a:t>
            </a:r>
          </a:p>
        </p:txBody>
      </p:sp>
      <p:sp>
        <p:nvSpPr>
          <p:cNvPr id="183" name="Shape 183"/>
          <p:cNvSpPr txBox="1">
            <a:spLocks noGrp="1"/>
          </p:cNvSpPr>
          <p:nvPr>
            <p:ph type="dt" idx="10"/>
          </p:nvPr>
        </p:nvSpPr>
        <p:spPr>
          <a:xfrm>
            <a:off x="838200" y="6356350"/>
            <a:ext cx="2743199" cy="365125"/>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1200">
                <a:solidFill>
                  <a:srgbClr val="888888"/>
                </a:solidFill>
                <a:latin typeface="Calibri"/>
                <a:ea typeface="Calibri"/>
                <a:cs typeface="Calibri"/>
                <a:sym typeface="Calibri"/>
              </a:rPr>
              <a:t>4/4/17</a:t>
            </a:r>
          </a:p>
        </p:txBody>
      </p:sp>
      <p:sp>
        <p:nvSpPr>
          <p:cNvPr id="184" name="Shape 184"/>
          <p:cNvSpPr txBox="1">
            <a:spLocks noGrp="1"/>
          </p:cNvSpPr>
          <p:nvPr>
            <p:ph type="ftr" idx="11"/>
          </p:nvPr>
        </p:nvSpPr>
        <p:spPr>
          <a:xfrm>
            <a:off x="4038600" y="6356350"/>
            <a:ext cx="41148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a:solidFill>
                  <a:srgbClr val="888888"/>
                </a:solidFill>
                <a:latin typeface="Calibri"/>
                <a:ea typeface="Calibri"/>
                <a:cs typeface="Calibri"/>
                <a:sym typeface="Calibri"/>
              </a:rPr>
              <a:t>Sayon, Cpts 580 </a:t>
            </a:r>
          </a:p>
        </p:txBody>
      </p:sp>
      <p:sp>
        <p:nvSpPr>
          <p:cNvPr id="185" name="Shape 185"/>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9</a:t>
            </a:fld>
            <a:endParaRPr lang="en-US" sz="1200">
              <a:solidFill>
                <a:srgbClr val="888888"/>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976</TotalTime>
  <Words>778</Words>
  <Application>Microsoft Office PowerPoint</Application>
  <PresentationFormat>宽屏</PresentationFormat>
  <Paragraphs>233</Paragraphs>
  <Slides>17</Slides>
  <Notes>17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Noto Sans Symbols</vt:lpstr>
      <vt:lpstr>Arial</vt:lpstr>
      <vt:lpstr>Calibri</vt:lpstr>
      <vt:lpstr>Office Theme</vt:lpstr>
      <vt:lpstr>Predictor-Corrector Algorithm for Human Activity Time Series Analysis</vt:lpstr>
      <vt:lpstr>Time-Series Prediction using 4 Hidden Layer NN</vt:lpstr>
      <vt:lpstr>External Factors impacting Step Counts</vt:lpstr>
      <vt:lpstr>Correction Factor</vt:lpstr>
      <vt:lpstr>How to find out contribution of each criteria? Multi-Criteria Decision Making</vt:lpstr>
      <vt:lpstr>Interaction studied as 2-additive Choquet Integrals</vt:lpstr>
      <vt:lpstr>PowerPoint 演示文稿</vt:lpstr>
      <vt:lpstr>Person 1 – Probability Scores as first criteria for correction</vt:lpstr>
      <vt:lpstr>Implementation of Correction Factor</vt:lpstr>
      <vt:lpstr>Computing Statistical Trends as second factor and computing Choquet Scores to rank influence of different criteria</vt:lpstr>
      <vt:lpstr>PowerPoint 演示文稿</vt:lpstr>
      <vt:lpstr>Next day (i.e. the day that was predicted yesterday)</vt:lpstr>
      <vt:lpstr>Image Classification Using Heatmap</vt:lpstr>
      <vt:lpstr>Example of transformation</vt:lpstr>
      <vt:lpstr>Example of transformation</vt:lpstr>
      <vt:lpstr>Image Classification Using Heatmap</vt:lpstr>
      <vt:lpstr>Related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Predictor-Corrector Algorithm for Human Activity Time Series Analysis</dc:title>
  <cp:lastModifiedBy>Sharon</cp:lastModifiedBy>
  <cp:revision>5</cp:revision>
  <dcterms:modified xsi:type="dcterms:W3CDTF">2017-04-06T21:06:08Z</dcterms:modified>
</cp:coreProperties>
</file>