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6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78F110-53DB-436E-852A-54895DACD3B3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441826-54C3-420C-9CE2-E5D0BC81C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945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41826-54C3-420C-9CE2-E5D0BC81CE0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625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04EF5-C884-462D-B5F1-A1F46C53D853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5ECAF-74AE-46C0-ACC5-F38CFDF1049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3841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04EF5-C884-462D-B5F1-A1F46C53D853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5ECAF-74AE-46C0-ACC5-F38CFDF10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486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04EF5-C884-462D-B5F1-A1F46C53D853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5ECAF-74AE-46C0-ACC5-F38CFDF10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709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04EF5-C884-462D-B5F1-A1F46C53D853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5ECAF-74AE-46C0-ACC5-F38CFDF10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596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04EF5-C884-462D-B5F1-A1F46C53D853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5ECAF-74AE-46C0-ACC5-F38CFDF1049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5818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04EF5-C884-462D-B5F1-A1F46C53D853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5ECAF-74AE-46C0-ACC5-F38CFDF10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902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04EF5-C884-462D-B5F1-A1F46C53D853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5ECAF-74AE-46C0-ACC5-F38CFDF10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644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04EF5-C884-462D-B5F1-A1F46C53D853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5ECAF-74AE-46C0-ACC5-F38CFDF10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913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04EF5-C884-462D-B5F1-A1F46C53D853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5ECAF-74AE-46C0-ACC5-F38CFDF10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734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6904EF5-C884-462D-B5F1-A1F46C53D853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1F5ECAF-74AE-46C0-ACC5-F38CFDF10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401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04EF5-C884-462D-B5F1-A1F46C53D853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5ECAF-74AE-46C0-ACC5-F38CFDF10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418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6904EF5-C884-462D-B5F1-A1F46C53D853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1F5ECAF-74AE-46C0-ACC5-F38CFDF1049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9643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F</a:t>
            </a:r>
            <a:r>
              <a:rPr lang="en-US" altLang="zh-CN" dirty="0"/>
              <a:t>itbit Activity Time Series Data Prediction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Yang Zhang</a:t>
            </a:r>
          </a:p>
        </p:txBody>
      </p:sp>
    </p:spTree>
    <p:extLst>
      <p:ext uri="{BB962C8B-B14F-4D97-AF65-F5344CB8AC3E}">
        <p14:creationId xmlns:p14="http://schemas.microsoft.com/office/powerpoint/2010/main" val="2813775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8" name="Rectangle 1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2" name="Straight Connector 21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4" name="Rectangle 2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Rectangle 2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0" name="Straight Connector 29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009" y="1261947"/>
            <a:ext cx="3312784" cy="2484587"/>
          </a:xfrm>
          <a:prstGeom prst="rect">
            <a:avLst/>
          </a:prstGeom>
        </p:spPr>
      </p:pic>
      <p:sp>
        <p:nvSpPr>
          <p:cNvPr id="32" name="Rectangle 3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8553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55969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文本框 13"/>
          <p:cNvSpPr txBox="1"/>
          <p:nvPr/>
        </p:nvSpPr>
        <p:spPr>
          <a:xfrm>
            <a:off x="1171710" y="4014618"/>
            <a:ext cx="2240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 size 1</a:t>
            </a:r>
          </a:p>
          <a:p>
            <a:r>
              <a:rPr lang="en-US" dirty="0"/>
              <a:t>Training accuracy 0.91</a:t>
            </a:r>
          </a:p>
          <a:p>
            <a:r>
              <a:rPr lang="en-US" dirty="0"/>
              <a:t>Testing accuracy 0.78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4553022" y="4033493"/>
            <a:ext cx="2240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 size 4</a:t>
            </a:r>
          </a:p>
          <a:p>
            <a:r>
              <a:rPr lang="en-US" dirty="0"/>
              <a:t>Training accuracy 0.96</a:t>
            </a:r>
          </a:p>
          <a:p>
            <a:r>
              <a:rPr lang="en-US" dirty="0"/>
              <a:t>Testing accuracy 0.94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8766541" y="4085698"/>
            <a:ext cx="2240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 size 10</a:t>
            </a:r>
          </a:p>
          <a:p>
            <a:r>
              <a:rPr lang="en-US" dirty="0"/>
              <a:t>Training accuracy 0.82</a:t>
            </a:r>
          </a:p>
          <a:p>
            <a:r>
              <a:rPr lang="en-US" dirty="0"/>
              <a:t>Testing accuracy 0.79</a:t>
            </a:r>
          </a:p>
        </p:txBody>
      </p:sp>
      <p:pic>
        <p:nvPicPr>
          <p:cNvPr id="38" name="内容占位符 37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086" y="1410239"/>
            <a:ext cx="3253317" cy="2439988"/>
          </a:xfrm>
        </p:spPr>
      </p:pic>
      <p:pic>
        <p:nvPicPr>
          <p:cNvPr id="40" name="图片 3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3998" y="1227358"/>
            <a:ext cx="3413765" cy="2560324"/>
          </a:xfrm>
          <a:prstGeom prst="rect">
            <a:avLst/>
          </a:prstGeom>
        </p:spPr>
      </p:pic>
      <p:sp>
        <p:nvSpPr>
          <p:cNvPr id="41" name="文本框 40"/>
          <p:cNvSpPr txBox="1"/>
          <p:nvPr/>
        </p:nvSpPr>
        <p:spPr>
          <a:xfrm>
            <a:off x="379828" y="281354"/>
            <a:ext cx="38427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Results from glb72 Feb</a:t>
            </a:r>
          </a:p>
        </p:txBody>
      </p:sp>
    </p:spTree>
    <p:extLst>
      <p:ext uri="{BB962C8B-B14F-4D97-AF65-F5344CB8AC3E}">
        <p14:creationId xmlns:p14="http://schemas.microsoft.com/office/powerpoint/2010/main" val="7929961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Time Series Prediction with LSTM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9503639"/>
              </p:ext>
            </p:extLst>
          </p:nvPr>
        </p:nvGraphicFramePr>
        <p:xfrm>
          <a:off x="1385668" y="2083712"/>
          <a:ext cx="812800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07980241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2543123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91437079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6406235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Participant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Best Feature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Training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Testing 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6857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glb70_feb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0.9752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0.9610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011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glb72_feb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0.9635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0.9414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7907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glb78_feb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0.9533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295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glb87_june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0.9772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0..9332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5256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glb89_june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0.9794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0.9354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7763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glb91_june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0.9660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0.9334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45647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631852" y="4979963"/>
            <a:ext cx="23211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Best feature sizes are all below 5</a:t>
            </a:r>
          </a:p>
        </p:txBody>
      </p:sp>
    </p:spTree>
    <p:extLst>
      <p:ext uri="{BB962C8B-B14F-4D97-AF65-F5344CB8AC3E}">
        <p14:creationId xmlns:p14="http://schemas.microsoft.com/office/powerpoint/2010/main" val="4095803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970697"/>
          </a:xfrm>
        </p:spPr>
        <p:txBody>
          <a:bodyPr/>
          <a:lstStyle/>
          <a:p>
            <a:r>
              <a:rPr lang="en-US" b="1" dirty="0"/>
              <a:t>Outline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691640"/>
            <a:ext cx="10058400" cy="4177454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3600" dirty="0"/>
              <a:t>Implemented OAuth client that can fetch Fitbit time series data (15min interval) through Fitbit API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/>
              <a:t>Trained participants oriented classifier based on image processing (heatmaps)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/>
              <a:t>Implemented time series predictor using Long Short-Term Memory algorithm  </a:t>
            </a:r>
          </a:p>
        </p:txBody>
      </p:sp>
    </p:spTree>
    <p:extLst>
      <p:ext uri="{BB962C8B-B14F-4D97-AF65-F5344CB8AC3E}">
        <p14:creationId xmlns:p14="http://schemas.microsoft.com/office/powerpoint/2010/main" val="3573567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Classification Using Heatmap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4"/>
            <a:ext cx="10698480" cy="4023360"/>
          </a:xfrm>
        </p:spPr>
        <p:txBody>
          <a:bodyPr/>
          <a:lstStyle/>
          <a:p>
            <a:pPr lvl="0">
              <a:spcBef>
                <a:spcPts val="0"/>
              </a:spcBef>
              <a:buNone/>
            </a:pPr>
            <a:r>
              <a:rPr lang="en-US" sz="2800" b="1" dirty="0"/>
              <a:t>Goal: To identify specific person by his or her activity pattern.</a:t>
            </a:r>
          </a:p>
          <a:p>
            <a:pPr lvl="0">
              <a:spcBef>
                <a:spcPts val="0"/>
              </a:spcBef>
              <a:buNone/>
            </a:pPr>
            <a:endParaRPr lang="en-US" sz="2800" b="1" dirty="0"/>
          </a:p>
          <a:p>
            <a:pPr lvl="0">
              <a:spcBef>
                <a:spcPts val="0"/>
              </a:spcBef>
              <a:buNone/>
            </a:pPr>
            <a:r>
              <a:rPr lang="en-US" sz="2800" b="1" dirty="0"/>
              <a:t>Step 1: Visualized the data</a:t>
            </a:r>
          </a:p>
          <a:p>
            <a:pPr marL="914400" lvl="0" indent="457200">
              <a:spcBef>
                <a:spcPts val="0"/>
              </a:spcBef>
              <a:buNone/>
            </a:pPr>
            <a:r>
              <a:rPr lang="en-US" sz="2800" b="1" dirty="0"/>
              <a:t>Convert participant's time series hourly steps into heatmaps</a:t>
            </a:r>
          </a:p>
          <a:p>
            <a:pPr marL="914400" lvl="0" indent="457200">
              <a:spcBef>
                <a:spcPts val="0"/>
              </a:spcBef>
              <a:buNone/>
            </a:pPr>
            <a:endParaRPr lang="en-US" sz="2800" b="1" dirty="0"/>
          </a:p>
          <a:p>
            <a:pPr marL="0" lvl="0" indent="0">
              <a:spcBef>
                <a:spcPts val="0"/>
              </a:spcBef>
              <a:buNone/>
            </a:pPr>
            <a:r>
              <a:rPr lang="en-US" sz="2800" b="1" dirty="0"/>
              <a:t>Step 2: re-generate image sample by applying random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2800" b="1" dirty="0"/>
              <a:t>                 transformation, such as height shifts or width shift      </a:t>
            </a:r>
          </a:p>
          <a:p>
            <a:pPr marL="0" lvl="0" indent="0">
              <a:spcBef>
                <a:spcPts val="0"/>
              </a:spcBef>
              <a:buNone/>
            </a:pPr>
            <a:endParaRPr lang="en-US" sz="2800" b="1" dirty="0"/>
          </a:p>
          <a:p>
            <a:pPr marL="0" lvl="0" indent="0">
              <a:spcBef>
                <a:spcPts val="0"/>
              </a:spcBef>
              <a:buNone/>
            </a:pPr>
            <a:r>
              <a:rPr lang="en-US" sz="2800" b="1" dirty="0"/>
              <a:t>Step 3: Train the model with </a:t>
            </a:r>
            <a:r>
              <a:rPr lang="en-US" sz="2800" b="1" dirty="0" err="1"/>
              <a:t>keras</a:t>
            </a:r>
            <a:endParaRPr lang="en-US" sz="2800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794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4"/>
            <a:ext cx="10858500" cy="4023360"/>
          </a:xfrm>
        </p:spPr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r>
              <a:rPr lang="en-US" sz="4000" b="1" dirty="0"/>
              <a:t>Using weekly heatmap: </a:t>
            </a:r>
          </a:p>
          <a:p>
            <a:pPr marL="0" lvl="0" indent="-69850">
              <a:spcBef>
                <a:spcPts val="0"/>
              </a:spcBef>
              <a:buClr>
                <a:schemeClr val="dk1"/>
              </a:buClr>
              <a:buSzPct val="39285"/>
              <a:buNone/>
            </a:pPr>
            <a:r>
              <a:rPr lang="en-US" sz="4000" b="1" dirty="0"/>
              <a:t>                       75.00% accuracy </a:t>
            </a:r>
          </a:p>
          <a:p>
            <a:pPr marL="0" lvl="0" indent="-69850">
              <a:spcBef>
                <a:spcPts val="0"/>
              </a:spcBef>
              <a:buClr>
                <a:schemeClr val="dk1"/>
              </a:buClr>
              <a:buSzPct val="39285"/>
              <a:buNone/>
            </a:pPr>
            <a:r>
              <a:rPr lang="en-US" sz="4000" b="1" dirty="0"/>
              <a:t>                     (50 training iterations)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085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2819" y="3604196"/>
            <a:ext cx="4393207" cy="1361893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Time Series Prediction with LSTM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4"/>
            <a:ext cx="5920740" cy="4023360"/>
          </a:xfrm>
        </p:spPr>
        <p:txBody>
          <a:bodyPr>
            <a:normAutofit/>
          </a:bodyPr>
          <a:lstStyle/>
          <a:p>
            <a:r>
              <a:rPr lang="en-US" dirty="0"/>
              <a:t>LSTM is one kind of recurrent network</a:t>
            </a:r>
          </a:p>
          <a:p>
            <a:endParaRPr lang="en-US" dirty="0"/>
          </a:p>
          <a:p>
            <a:r>
              <a:rPr lang="en-US" dirty="0"/>
              <a:t>A is a chunk of neural network. There is loop that allows information to be passed from one step to next step</a:t>
            </a:r>
          </a:p>
          <a:p>
            <a:endParaRPr lang="en-US" dirty="0"/>
          </a:p>
          <a:p>
            <a:r>
              <a:rPr lang="en-US" dirty="0"/>
              <a:t>This chain-like nature reveals that recurrent neural networks are intimately related to sequences and lists. They’re the natural architecture of neural network to use for such data.</a:t>
            </a:r>
          </a:p>
          <a:p>
            <a:endParaRPr 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2819" y="2242121"/>
            <a:ext cx="1143000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789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Time Series Prediction with LSTM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Problem with standard recurrent neural network</a:t>
            </a:r>
          </a:p>
          <a:p>
            <a:r>
              <a:rPr lang="en-US" dirty="0"/>
              <a:t>In theory, RNNs are absolutely capable of handling long term dependencies. However, in practice, RNNs seem to lose long term dependencies with increased gap. This problem was argued by </a:t>
            </a:r>
            <a:r>
              <a:rPr lang="en-US" dirty="0" err="1"/>
              <a:t>Hochreiter</a:t>
            </a:r>
            <a:r>
              <a:rPr lang="en-US" dirty="0"/>
              <a:t> (1991)</a:t>
            </a:r>
          </a:p>
          <a:p>
            <a:endParaRPr lang="en-US" dirty="0"/>
          </a:p>
          <a:p>
            <a:r>
              <a:rPr lang="en-US" dirty="0"/>
              <a:t>LSTMs don’t have this problem!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535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5225" y="1737360"/>
            <a:ext cx="1751973" cy="21555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/>
              <a:t>Time Series Prediction with LSTM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79" y="1845734"/>
            <a:ext cx="6454987" cy="4023360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The magic of LSTM is there are control gates in each cell.</a:t>
            </a:r>
          </a:p>
          <a:p>
            <a:pPr algn="ctr"/>
            <a:r>
              <a:rPr lang="en-US" b="1" dirty="0"/>
              <a:t>Forget gate, Input gate, Output gate</a:t>
            </a:r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r>
              <a:rPr lang="en-US" dirty="0"/>
              <a:t>The cell is kind of a running belt. It runs straight down the entire chain., with only some minor linear interactions. It’s easy for information to flow along it. </a:t>
            </a:r>
          </a:p>
          <a:p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1023" y="4164119"/>
            <a:ext cx="3000375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690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045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9017" y="4464076"/>
            <a:ext cx="2980416" cy="2061862"/>
          </a:xfrm>
          <a:prstGeom prst="rect">
            <a:avLst/>
          </a:prstGeom>
        </p:spPr>
      </p:pic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754787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789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6196" y="474303"/>
            <a:ext cx="3006058" cy="1748422"/>
          </a:xfrm>
          <a:prstGeom prst="rect">
            <a:avLst/>
          </a:prstGeom>
        </p:spPr>
      </p:pic>
      <p:sp>
        <p:nvSpPr>
          <p:cNvPr id="19" name="Rectangle 1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7894" y="2361916"/>
            <a:ext cx="464256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7894" y="4432072"/>
            <a:ext cx="464256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8032" y="2554787"/>
            <a:ext cx="3062387" cy="174842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516835"/>
            <a:ext cx="5977937" cy="1666501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Time Series Prediction with LSTM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79" y="2236304"/>
            <a:ext cx="5977938" cy="3652667"/>
          </a:xfrm>
        </p:spPr>
        <p:txBody>
          <a:bodyPr>
            <a:normAutofit/>
          </a:bodyPr>
          <a:lstStyle/>
          <a:p>
            <a:endParaRPr lang="en-US" sz="1800" dirty="0">
              <a:solidFill>
                <a:srgbClr val="FFFFFF"/>
              </a:solidFill>
            </a:endParaRPr>
          </a:p>
          <a:p>
            <a:r>
              <a:rPr lang="en-US" sz="1800" dirty="0">
                <a:solidFill>
                  <a:srgbClr val="FFFFFF"/>
                </a:solidFill>
              </a:rPr>
              <a:t>The forget gate: </a:t>
            </a:r>
          </a:p>
          <a:p>
            <a:r>
              <a:rPr lang="en-US" sz="1800" dirty="0">
                <a:solidFill>
                  <a:srgbClr val="FFFFFF"/>
                </a:solidFill>
              </a:rPr>
              <a:t>It looks at </a:t>
            </a:r>
            <a:r>
              <a:rPr lang="en-US" sz="1800" dirty="0" err="1">
                <a:solidFill>
                  <a:srgbClr val="FFFFFF"/>
                </a:solidFill>
              </a:rPr>
              <a:t>x</a:t>
            </a:r>
            <a:r>
              <a:rPr lang="en-US" sz="1800" baseline="-25000" dirty="0" err="1">
                <a:solidFill>
                  <a:srgbClr val="FFFFFF"/>
                </a:solidFill>
              </a:rPr>
              <a:t>t</a:t>
            </a:r>
            <a:r>
              <a:rPr lang="en-US" sz="1800" dirty="0">
                <a:solidFill>
                  <a:srgbClr val="FFFFFF"/>
                </a:solidFill>
              </a:rPr>
              <a:t> and h</a:t>
            </a:r>
            <a:r>
              <a:rPr lang="en-US" sz="1800" baseline="-25000" dirty="0">
                <a:solidFill>
                  <a:srgbClr val="FFFFFF"/>
                </a:solidFill>
              </a:rPr>
              <a:t>t-1</a:t>
            </a:r>
            <a:r>
              <a:rPr lang="en-US" sz="1800" dirty="0">
                <a:solidFill>
                  <a:srgbClr val="FFFFFF"/>
                </a:solidFill>
              </a:rPr>
              <a:t> and outputs a 0 or 1 (1 represents keep the information completely, 0 vice versa)</a:t>
            </a:r>
          </a:p>
          <a:p>
            <a:r>
              <a:rPr lang="en-US" sz="1800" dirty="0">
                <a:solidFill>
                  <a:srgbClr val="FFFFFF"/>
                </a:solidFill>
              </a:rPr>
              <a:t>The input gate:</a:t>
            </a:r>
          </a:p>
          <a:p>
            <a:r>
              <a:rPr lang="en-US" sz="1800" dirty="0">
                <a:solidFill>
                  <a:srgbClr val="FFFFFF"/>
                </a:solidFill>
              </a:rPr>
              <a:t>It decides if the new information need to be stored</a:t>
            </a:r>
          </a:p>
          <a:p>
            <a:r>
              <a:rPr lang="en-US" sz="1800" dirty="0">
                <a:solidFill>
                  <a:srgbClr val="FFFFFF"/>
                </a:solidFill>
              </a:rPr>
              <a:t>The output gate:</a:t>
            </a:r>
          </a:p>
          <a:p>
            <a:r>
              <a:rPr lang="en-US" sz="1800" dirty="0">
                <a:solidFill>
                  <a:srgbClr val="FFFFFF"/>
                </a:solidFill>
              </a:rPr>
              <a:t>It decide what candidate value to output</a:t>
            </a:r>
          </a:p>
          <a:p>
            <a:endParaRPr lang="en-US" sz="1800" b="1" dirty="0">
              <a:solidFill>
                <a:srgbClr val="FFFFFF"/>
              </a:solidFill>
            </a:endParaRPr>
          </a:p>
          <a:p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040031" y="790560"/>
            <a:ext cx="324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9706944" y="2849687"/>
            <a:ext cx="324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+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8238702" y="790560"/>
            <a:ext cx="680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  <a:r>
              <a:rPr lang="en-US" b="1" baseline="-25000" dirty="0"/>
              <a:t>T-1</a:t>
            </a:r>
            <a:endParaRPr lang="en-US" b="1" dirty="0"/>
          </a:p>
        </p:txBody>
      </p:sp>
      <p:sp>
        <p:nvSpPr>
          <p:cNvPr id="20" name="文本框 19"/>
          <p:cNvSpPr txBox="1"/>
          <p:nvPr/>
        </p:nvSpPr>
        <p:spPr>
          <a:xfrm>
            <a:off x="9706944" y="804844"/>
            <a:ext cx="324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+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65223" y="2763327"/>
            <a:ext cx="731583" cy="49991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79366" y="4927167"/>
            <a:ext cx="731583" cy="49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65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Time Series Prediction with LSTM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79" y="1845734"/>
            <a:ext cx="9304021" cy="4023360"/>
          </a:xfrm>
        </p:spPr>
        <p:txBody>
          <a:bodyPr>
            <a:normAutofit/>
          </a:bodyPr>
          <a:lstStyle/>
          <a:p>
            <a:r>
              <a:rPr lang="en-US" sz="2800" dirty="0"/>
              <a:t>To apply LSTM, time series data need to be reformatted. </a:t>
            </a:r>
          </a:p>
          <a:p>
            <a:r>
              <a:rPr lang="en-US" sz="2800" dirty="0"/>
              <a:t>For example:</a:t>
            </a:r>
          </a:p>
          <a:p>
            <a:r>
              <a:rPr lang="en-US" sz="2800" dirty="0"/>
              <a:t>Turn:  112, 118, 132, 129, 121, 135, 148</a:t>
            </a:r>
          </a:p>
          <a:p>
            <a:r>
              <a:rPr lang="en-US" sz="2800" dirty="0"/>
              <a:t>Into :</a:t>
            </a:r>
          </a:p>
          <a:p>
            <a:endParaRPr lang="en-US" sz="2800" dirty="0"/>
          </a:p>
          <a:p>
            <a:endParaRPr 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5997" y="3935035"/>
            <a:ext cx="1805941" cy="204243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0655" y="3935035"/>
            <a:ext cx="2592914" cy="1934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975425"/>
      </p:ext>
    </p:extLst>
  </p:cSld>
  <p:clrMapOvr>
    <a:masterClrMapping/>
  </p:clrMapOvr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953</TotalTime>
  <Words>486</Words>
  <Application>Microsoft Office PowerPoint</Application>
  <PresentationFormat>宽屏</PresentationFormat>
  <Paragraphs>97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宋体</vt:lpstr>
      <vt:lpstr>等线</vt:lpstr>
      <vt:lpstr>Calibri</vt:lpstr>
      <vt:lpstr>Calibri Light</vt:lpstr>
      <vt:lpstr>回顾</vt:lpstr>
      <vt:lpstr>Fitbit Activity Time Series Data Prediction</vt:lpstr>
      <vt:lpstr>Outline</vt:lpstr>
      <vt:lpstr>Image Classification Using Heatmap</vt:lpstr>
      <vt:lpstr>Result </vt:lpstr>
      <vt:lpstr>Time Series Prediction with LSTM</vt:lpstr>
      <vt:lpstr>Time Series Prediction with LSTM</vt:lpstr>
      <vt:lpstr>Time Series Prediction with LSTM</vt:lpstr>
      <vt:lpstr>Time Series Prediction with LSTM</vt:lpstr>
      <vt:lpstr>Time Series Prediction with LSTM</vt:lpstr>
      <vt:lpstr>PowerPoint 演示文稿</vt:lpstr>
      <vt:lpstr>Time Series Prediction with LSTM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Fitbit Activity Time Series Data Prediction</dc:title>
  <dc:creator>Sharon</dc:creator>
  <cp:lastModifiedBy>Sharon</cp:lastModifiedBy>
  <cp:revision>21</cp:revision>
  <dcterms:created xsi:type="dcterms:W3CDTF">2017-04-27T02:50:31Z</dcterms:created>
  <dcterms:modified xsi:type="dcterms:W3CDTF">2017-04-27T19:21:34Z</dcterms:modified>
</cp:coreProperties>
</file>