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258BF-62B2-4ACA-82C2-31AD9C5FBAD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4602D-92D7-4788-89DC-513810534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1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9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2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7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6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7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2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2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6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CA330-40D8-4D0D-94EB-671FCF1C0FE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0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1981200" y="1295400"/>
            <a:ext cx="81534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Assignment 2: Due </a:t>
            </a:r>
            <a:r>
              <a:rPr lang="en-US" altLang="en-US" dirty="0" smtClean="0"/>
              <a:t>9/8/16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Use the equality of discriminants to derive a quadratic equation for Bayes’ </a:t>
            </a:r>
          </a:p>
          <a:p>
            <a:pPr eaLnBrk="1" hangingPunct="1"/>
            <a:r>
              <a:rPr lang="en-US" altLang="en-US" dirty="0"/>
              <a:t>discriminant points in a 1D, 2-class problem with Gaussian class likelihoods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Mean and variance of C1 </a:t>
            </a:r>
            <a:r>
              <a:rPr lang="en-US" altLang="en-US" dirty="0" smtClean="0"/>
              <a:t>class likelihood are </a:t>
            </a:r>
            <a:r>
              <a:rPr lang="en-US" altLang="en-US" dirty="0"/>
              <a:t>3 and 1, respectively</a:t>
            </a:r>
          </a:p>
          <a:p>
            <a:pPr eaLnBrk="1" hangingPunct="1"/>
            <a:r>
              <a:rPr lang="en-US" altLang="en-US" dirty="0"/>
              <a:t>Mean and variance of C2 </a:t>
            </a:r>
            <a:r>
              <a:rPr lang="en-US" altLang="en-US" dirty="0" smtClean="0"/>
              <a:t>class likelihood are </a:t>
            </a:r>
            <a:r>
              <a:rPr lang="en-US" altLang="en-US" dirty="0"/>
              <a:t>2 and 0.3, respectively </a:t>
            </a:r>
          </a:p>
          <a:p>
            <a:pPr eaLnBrk="1" hangingPunct="1"/>
            <a:r>
              <a:rPr lang="en-US" altLang="en-US" dirty="0" smtClean="0"/>
              <a:t>Assume priors </a:t>
            </a:r>
            <a:r>
              <a:rPr lang="en-US" altLang="en-US" dirty="0"/>
              <a:t>are equal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With a sample size of 100, compare the MLE estimators to the true means </a:t>
            </a:r>
          </a:p>
          <a:p>
            <a:pPr eaLnBrk="1" hangingPunct="1"/>
            <a:r>
              <a:rPr lang="en-US" altLang="en-US" dirty="0"/>
              <a:t>and variances.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For the same sample, compare Bayes’ discriminant points calculated from </a:t>
            </a:r>
          </a:p>
          <a:p>
            <a:pPr eaLnBrk="1" hangingPunct="1"/>
            <a:r>
              <a:rPr lang="en-US" altLang="en-US" dirty="0"/>
              <a:t>MLE estimators with those derived from the true means and variances.  </a:t>
            </a:r>
          </a:p>
        </p:txBody>
      </p:sp>
    </p:spTree>
    <p:extLst>
      <p:ext uri="{BB962C8B-B14F-4D97-AF65-F5344CB8AC3E}">
        <p14:creationId xmlns:p14="http://schemas.microsoft.com/office/powerpoint/2010/main" val="11590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133600" y="381001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Assignment  </a:t>
            </a:r>
            <a:r>
              <a:rPr lang="en-US" altLang="en-US" sz="1800" dirty="0" smtClean="0"/>
              <a:t>3 </a:t>
            </a:r>
            <a:r>
              <a:rPr lang="en-US" altLang="en-US" sz="1800" dirty="0"/>
              <a:t>due </a:t>
            </a:r>
            <a:r>
              <a:rPr lang="en-US" altLang="en-US" sz="1800" dirty="0" smtClean="0"/>
              <a:t>9-20-16</a:t>
            </a:r>
            <a:endParaRPr lang="en-US" altLang="en-US" sz="1800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76649" y="807476"/>
            <a:ext cx="10470292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Generate the </a:t>
            </a:r>
            <a:r>
              <a:rPr lang="en-US" altLang="en-US" sz="2000" i="1" dirty="0"/>
              <a:t>in silico</a:t>
            </a:r>
            <a:r>
              <a:rPr lang="en-US" altLang="en-US" sz="2000" dirty="0"/>
              <a:t> data set of 2sin(1.5x)+</a:t>
            </a:r>
            <a:r>
              <a:rPr lang="en-US" altLang="en-US" sz="2000" dirty="0">
                <a:latin typeface="Lucida Calligraphy" pitchFamily="66" charset="0"/>
              </a:rPr>
              <a:t>N</a:t>
            </a:r>
            <a:r>
              <a:rPr lang="en-US" altLang="en-US" sz="2000" dirty="0"/>
              <a:t>(0,1) with 100 </a:t>
            </a:r>
            <a:r>
              <a:rPr lang="en-US" altLang="en-US" sz="2000" dirty="0" smtClean="0"/>
              <a:t>uniformly distributed random </a:t>
            </a:r>
            <a:r>
              <a:rPr lang="en-US" altLang="en-US" sz="2000" dirty="0"/>
              <a:t>values of x between 0 and </a:t>
            </a:r>
            <a:r>
              <a:rPr lang="en-US" altLang="en-US" sz="2000" dirty="0" smtClean="0"/>
              <a:t>5 with 100 normally distributed values of noise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Use 25 samples for training, 75 for validation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Fit polynomials of degree 1 – 5 to the training set.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Calculate 				at each degree.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Plot </a:t>
            </a:r>
            <a:r>
              <a:rPr lang="en-US" altLang="en-US" sz="2000" dirty="0" smtClean="0"/>
              <a:t>E</a:t>
            </a:r>
            <a:r>
              <a:rPr lang="en-US" altLang="en-US" sz="2000" baseline="-25000" dirty="0" smtClean="0"/>
              <a:t>in</a:t>
            </a:r>
            <a:r>
              <a:rPr lang="en-US" altLang="en-US" sz="2000" dirty="0" smtClean="0"/>
              <a:t> (min sum squared residuals) and E</a:t>
            </a:r>
            <a:r>
              <a:rPr lang="en-US" altLang="en-US" sz="2000" baseline="-25000" dirty="0" smtClean="0"/>
              <a:t>val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vs degree of polynomial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</a:t>
            </a:r>
            <a:r>
              <a:rPr lang="en-US" altLang="en-US" sz="2000" dirty="0" smtClean="0"/>
              <a:t>ind </a:t>
            </a:r>
            <a:r>
              <a:rPr lang="en-US" altLang="en-US" sz="2000" dirty="0"/>
              <a:t>the “elbow” in E</a:t>
            </a:r>
            <a:r>
              <a:rPr lang="en-US" altLang="en-US" sz="2000" baseline="-25000" dirty="0"/>
              <a:t>val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for the </a:t>
            </a:r>
            <a:r>
              <a:rPr lang="en-US" altLang="en-US" sz="2000" dirty="0"/>
              <a:t>best complexity for </a:t>
            </a:r>
            <a:r>
              <a:rPr lang="en-US" altLang="en-US" sz="2000" dirty="0" smtClean="0"/>
              <a:t>polynomial regression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Use the full data set to find the optimum polynomial of best complexity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Show this result as plot of data and fit on the same set of axes.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Report the minimum sum of squared residuals and coefficient of determination</a:t>
            </a:r>
          </a:p>
        </p:txBody>
      </p:sp>
      <p:graphicFrame>
        <p:nvGraphicFramePr>
          <p:cNvPr id="26628" name="Object 1"/>
          <p:cNvGraphicFramePr>
            <a:graphicFrameLocks noChangeAspect="1"/>
          </p:cNvGraphicFramePr>
          <p:nvPr>
            <p:extLst/>
          </p:nvPr>
        </p:nvGraphicFramePr>
        <p:xfrm>
          <a:off x="1779289" y="2603328"/>
          <a:ext cx="32813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854000" imgH="469800" progId="Equation.3">
                  <p:embed/>
                </p:oleObj>
              </mc:Choice>
              <mc:Fallback>
                <p:oleObj name="Equation" r:id="rId3" imgW="1854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289" y="2603328"/>
                        <a:ext cx="328136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1" y="228601"/>
            <a:ext cx="8708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Assignment 4, due </a:t>
            </a:r>
            <a:r>
              <a:rPr lang="en-US" sz="2800" dirty="0" smtClean="0"/>
              <a:t>10-4-16</a:t>
            </a:r>
            <a:endParaRPr lang="en-US" sz="2800" dirty="0"/>
          </a:p>
          <a:p>
            <a:r>
              <a:rPr lang="en-US" sz="2800" dirty="0"/>
              <a:t>Suppose we want </a:t>
            </a:r>
            <a:r>
              <a:rPr lang="en-US" sz="2800" dirty="0">
                <a:latin typeface="Symbol" panose="05050102010706020507" pitchFamily="18" charset="2"/>
              </a:rPr>
              <a:t>e</a:t>
            </a:r>
            <a:r>
              <a:rPr lang="en-US" sz="2800" dirty="0"/>
              <a:t> </a:t>
            </a:r>
            <a:r>
              <a:rPr lang="en-US" sz="2800" u="sng" dirty="0"/>
              <a:t>&lt;</a:t>
            </a:r>
            <a:r>
              <a:rPr lang="en-US" sz="2800" dirty="0"/>
              <a:t> 0.1 with 90% confidence (i.e. </a:t>
            </a:r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/>
              <a:t> = 0.1)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475163" y="1182707"/>
          <a:ext cx="509587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1498320" imgH="444240" progId="Equation.3">
                  <p:embed/>
                </p:oleObj>
              </mc:Choice>
              <mc:Fallback>
                <p:oleObj name="Equation" r:id="rId3" imgW="1498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1182707"/>
                        <a:ext cx="5095875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286000" y="3627905"/>
          <a:ext cx="5786438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5" imgW="1701720" imgH="393480" progId="Equation.3">
                  <p:embed/>
                </p:oleObj>
              </mc:Choice>
              <mc:Fallback>
                <p:oleObj name="Equation" r:id="rId5" imgW="1701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27905"/>
                        <a:ext cx="5786438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745638" y="2734330"/>
          <a:ext cx="36703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7" imgW="1079280" imgH="228600" progId="Equation.3">
                  <p:embed/>
                </p:oleObj>
              </mc:Choice>
              <mc:Fallback>
                <p:oleObj name="Equation" r:id="rId7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638" y="2734330"/>
                        <a:ext cx="36703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0" y="1534180"/>
            <a:ext cx="2290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VC bound says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289560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4620" y="2890509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1" y="4876801"/>
            <a:ext cx="82512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a non-linear root-finding code to solve this implicit </a:t>
            </a:r>
          </a:p>
          <a:p>
            <a:r>
              <a:rPr lang="en-US" sz="2800" dirty="0"/>
              <a:t>relationship for N with </a:t>
            </a:r>
            <a:r>
              <a:rPr lang="en-US" sz="2800" dirty="0" err="1"/>
              <a:t>d</a:t>
            </a:r>
            <a:r>
              <a:rPr lang="en-US" sz="2800" baseline="-25000" dirty="0" err="1"/>
              <a:t>VC</a:t>
            </a:r>
            <a:r>
              <a:rPr lang="en-US" sz="2800" baseline="-25000" dirty="0"/>
              <a:t> </a:t>
            </a:r>
            <a:r>
              <a:rPr lang="en-US" sz="2800" dirty="0"/>
              <a:t>= 3 and 6. Hint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7924801" y="5319824"/>
          <a:ext cx="2079033" cy="56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9" imgW="838080" imgH="228600" progId="Equation.3">
                  <p:embed/>
                </p:oleObj>
              </mc:Choice>
              <mc:Fallback>
                <p:oleObj name="Equation" r:id="rId9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5319824"/>
                        <a:ext cx="2079033" cy="56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7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5547" y="1438505"/>
            <a:ext cx="1124464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5: due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10-18-16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linear regression to 1vs5 classification (text 81-88)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ttribute file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intensity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symmetry)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424 examples is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class webpage.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 in-sample error as mean sum squared residuals and number misclassified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2x2 confusion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a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scatter plot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like figure 3.2,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p83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Include discriminant,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30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=bin average, in plot as boundary between classes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CV-1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leave-one-out 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6) Compare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CV-1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E</a:t>
            </a:r>
            <a:r>
              <a:rPr lang="en-US" baseline="-25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mean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 squared residuals and number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misclassified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67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1714" y="609601"/>
            <a:ext cx="893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Expanded Assignment 6: </a:t>
            </a:r>
            <a:r>
              <a:rPr lang="en-US" sz="2400" dirty="0"/>
              <a:t>Due </a:t>
            </a:r>
            <a:r>
              <a:rPr lang="en-US" sz="2400" dirty="0" smtClean="0"/>
              <a:t>10-25-16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89783" y="1063375"/>
            <a:ext cx="10873947" cy="4537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WEKA 3.8 and start the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“Explorer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Preprocess tab, open the “logit-data.csv” file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 the data by clicking on “Choose” button -&gt; filters -&gt; unsupervised -&gt; attribute -&gt;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NumericToNominal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then click “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Apply” to generate a .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arff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“Classify” tab and click the “Choose”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“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SimpleLogistic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classifiers under “functions”.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with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settings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10-fold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cross-validation.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the results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and confusion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matrix in your report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Right-click in the result list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open visualization options.  Include class-specific ROC curves in your report.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“Classify” tab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“Logistic”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classifiers under “functions”.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with default settings and 10-fold cross-validation.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the results summary and confusion matrix in your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US" dirty="0"/>
              <a:t>The secret to the success of Simple Logistics may be its automatic attribute selection.   </a:t>
            </a:r>
            <a:r>
              <a:rPr lang="en-US" dirty="0" smtClean="0"/>
              <a:t>In the output for Simple Logistics, find the attributes in be base case.  </a:t>
            </a:r>
            <a:r>
              <a:rPr lang="en-US" dirty="0"/>
              <a:t>M</a:t>
            </a:r>
            <a:r>
              <a:rPr lang="en-US" dirty="0" smtClean="0"/>
              <a:t>odify </a:t>
            </a:r>
            <a:r>
              <a:rPr lang="en-US" dirty="0"/>
              <a:t>the excel file of logistic data to include only these attributes and rerun the Logistics </a:t>
            </a:r>
            <a:r>
              <a:rPr lang="en-US" dirty="0" smtClean="0"/>
              <a:t>case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default settings and 10-fold cross-validation</a:t>
            </a:r>
            <a:r>
              <a:rPr lang="en-US" dirty="0" smtClean="0"/>
              <a:t>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the results summary and confusion matrix in your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35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914400"/>
            <a:ext cx="76200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Assignment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7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due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11-3-16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Generate an in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silico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dataset with 55 examples of y(x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) = 1 + 9x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+ N(0,1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w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ith randomly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selected values of x between -1 and +1.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With training set of 5 samples, fit a 4</a:t>
            </a:r>
            <a:r>
              <a:rPr lang="en-US" baseline="30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th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degree polynomial to the data with and without regularization by choosing </a:t>
            </a:r>
            <a:r>
              <a:rPr lang="en-US" dirty="0" smtClean="0">
                <a:latin typeface="Symbol" panose="050501020107060205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= 0, 0.0001, 0.001, 0.01, 0.1, 1, and 10.  Display E</a:t>
            </a:r>
            <a:r>
              <a:rPr lang="en-US" baseline="-25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in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. Is it always near zero?</a:t>
            </a:r>
            <a:endParaRPr lang="en-US" sz="1400" dirty="0" smtClean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305425" algn="l"/>
              </a:tabLs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Use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the remaining 50 examples as a validation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set.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Plot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  <a:r>
              <a:rPr lang="en-US" baseline="-25000" dirty="0" err="1">
                <a:latin typeface="Arial" panose="020B0604020202020204" pitchFamily="34" charset="0"/>
                <a:ea typeface="Times New Roman" panose="02020603050405020304" pitchFamily="18" charset="0"/>
              </a:rPr>
              <a:t>val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vs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log</a:t>
            </a:r>
            <a:r>
              <a:rPr lang="en-US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10</a:t>
            </a:r>
            <a:r>
              <a:rPr lang="en-US" dirty="0">
                <a:latin typeface="Symbol" panose="05050102010706020507" pitchFamily="18" charset="2"/>
                <a:ea typeface="Times New Roman" panose="02020603050405020304" pitchFamily="18" charset="0"/>
              </a:rPr>
              <a:t>l.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Estimate the best value of </a:t>
            </a:r>
            <a:r>
              <a:rPr lang="en-US" dirty="0">
                <a:latin typeface="Symbol" panose="05050102010706020507" pitchFamily="18" charset="2"/>
                <a:ea typeface="Times New Roman" panose="02020603050405020304" pitchFamily="18" charset="0"/>
              </a:rPr>
              <a:t>l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from the plot. </a:t>
            </a:r>
          </a:p>
          <a:p>
            <a:pPr>
              <a:tabLst>
                <a:tab pos="5305425" algn="l"/>
              </a:tabLst>
            </a:pPr>
            <a:endParaRPr lang="en-US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5305425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Run your code 5 times.  Does the best </a:t>
            </a:r>
            <a:r>
              <a:rPr lang="en-US" dirty="0">
                <a:latin typeface="Symbol" panose="05050102010706020507" pitchFamily="18" charset="2"/>
                <a:ea typeface="Times New Roman" panose="02020603050405020304" pitchFamily="18" charset="0"/>
              </a:rPr>
              <a:t>l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change dramatically from run to run?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4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379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Lucida Calligraphy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H. Miller</dc:creator>
  <cp:lastModifiedBy>John H. Miller</cp:lastModifiedBy>
  <cp:revision>10</cp:revision>
  <dcterms:created xsi:type="dcterms:W3CDTF">2016-09-02T18:10:51Z</dcterms:created>
  <dcterms:modified xsi:type="dcterms:W3CDTF">2016-10-22T01:05:43Z</dcterms:modified>
</cp:coreProperties>
</file>