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4CA-492A-49A7-8BDA-5F258371D948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27B8-AF97-4AC5-85D3-1A7F1914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905000"/>
            <a:ext cx="78357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Extending linear models by transformation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(section 3.4 in text)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(lectures 3&amp;4 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amlbook.com)</a:t>
            </a:r>
          </a:p>
        </p:txBody>
      </p:sp>
    </p:spTree>
    <p:extLst>
      <p:ext uri="{BB962C8B-B14F-4D97-AF65-F5344CB8AC3E}">
        <p14:creationId xmlns:p14="http://schemas.microsoft.com/office/powerpoint/2010/main" val="37989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1" y="914400"/>
            <a:ext cx="719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dirty="0"/>
              <a:t> as measure of complexity is usually not know</a:t>
            </a:r>
            <a:endParaRPr lang="en-US" sz="2800" baseline="-25000" dirty="0"/>
          </a:p>
        </p:txBody>
      </p:sp>
      <p:pic>
        <p:nvPicPr>
          <p:cNvPr id="2050" name="Picture 2" descr="E:\CS 483_580\2014\pictures from lecture 4\Ein &amp; Eout vs 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4953000" cy="31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4810351"/>
            <a:ext cx="621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estimate a good level of complexity?</a:t>
            </a:r>
          </a:p>
        </p:txBody>
      </p:sp>
    </p:spTree>
    <p:extLst>
      <p:ext uri="{BB962C8B-B14F-4D97-AF65-F5344CB8AC3E}">
        <p14:creationId xmlns:p14="http://schemas.microsoft.com/office/powerpoint/2010/main" val="37553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 noGrp="1"/>
          </p:cNvSpPr>
          <p:nvPr/>
        </p:nvSpPr>
        <p:spPr>
          <a:xfrm>
            <a:off x="8610600" y="5624514"/>
            <a:ext cx="571500" cy="273844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00C49FB-911E-4A2F-BB37-077AB9BB3649}" type="slidenum">
              <a:rPr lang="tr-TR" sz="9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11</a:t>
            </a:fld>
            <a:endParaRPr lang="tr-TR" sz="9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49" y="1210867"/>
            <a:ext cx="5422106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4724401" y="4443414"/>
            <a:ext cx="47202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“elbow”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US" alt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/>
              <a:t>estimate of </a:t>
            </a:r>
            <a:r>
              <a:rPr lang="en-US" altLang="en-US" sz="1500" dirty="0" err="1"/>
              <a:t>E</a:t>
            </a:r>
            <a:r>
              <a:rPr lang="en-US" altLang="en-US" sz="1500" baseline="-25000" dirty="0" err="1"/>
              <a:t>out</a:t>
            </a:r>
            <a:r>
              <a:rPr lang="en-US" altLang="en-US" sz="1500" baseline="-25000" dirty="0"/>
              <a:t>  </a:t>
            </a:r>
            <a:r>
              <a:rPr lang="en-US" altLang="en-US" sz="1500" dirty="0"/>
              <a:t>indicates best complexity</a:t>
            </a:r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 flipH="1">
            <a:off x="5181600" y="4743452"/>
            <a:ext cx="0" cy="32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>
          <a:xfrm>
            <a:off x="3095627" y="5624514"/>
            <a:ext cx="5304235" cy="273844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defRPr/>
            </a:pPr>
            <a:r>
              <a:rPr lang="en-US" sz="9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9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9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9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362200" y="882133"/>
            <a:ext cx="8071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Approach used for 1D polynomial fitting applies to any measure of complexity</a:t>
            </a:r>
            <a:endParaRPr lang="en-US" altLang="en-US" sz="1800" dirty="0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692255" y="3781426"/>
            <a:ext cx="3057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/>
              <a:t>Use validation set to estimate E</a:t>
            </a:r>
            <a:r>
              <a:rPr lang="en-US" altLang="en-US" sz="1500" baseline="-25000"/>
              <a:t>out</a:t>
            </a: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7546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1" y="1150204"/>
            <a:ext cx="7745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features expands rapidly in multivariate polynomial </a:t>
            </a:r>
          </a:p>
          <a:p>
            <a:r>
              <a:rPr lang="en-US" sz="2400" dirty="0"/>
              <a:t>models. </a:t>
            </a:r>
            <a:r>
              <a:rPr lang="en-US" sz="2400" b="1" dirty="0"/>
              <a:t>z</a:t>
            </a:r>
            <a:r>
              <a:rPr lang="en-US" sz="2400" b="1" baseline="-25000" dirty="0"/>
              <a:t>2D quad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 = (1,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590801"/>
            <a:ext cx="6905533" cy="3239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1" y="1981201"/>
            <a:ext cx="624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terms sequentially and see how </a:t>
            </a:r>
            <a:r>
              <a:rPr lang="en-US" sz="2400" dirty="0" err="1"/>
              <a:t>E</a:t>
            </a:r>
            <a:r>
              <a:rPr lang="en-US" sz="2400" baseline="-25000" dirty="0" err="1"/>
              <a:t>val</a:t>
            </a:r>
            <a:r>
              <a:rPr lang="en-US" sz="2400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8852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667001"/>
            <a:ext cx="7162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Extending the linear beer-bottle classifier to full quadratic changes </a:t>
            </a:r>
          </a:p>
          <a:p>
            <a:r>
              <a:rPr lang="en-US" sz="2000" dirty="0"/>
              <a:t>the size of the Z matrix from 9 to 81.</a:t>
            </a:r>
          </a:p>
          <a:p>
            <a:endParaRPr lang="en-US" sz="2000" dirty="0"/>
          </a:p>
          <a:p>
            <a:r>
              <a:rPr lang="en-US" sz="2000" dirty="0"/>
              <a:t>Some quadratic terms more important than others.  Ignore terms </a:t>
            </a:r>
          </a:p>
          <a:p>
            <a:r>
              <a:rPr lang="en-US" sz="2000" dirty="0"/>
              <a:t>that do not decrease </a:t>
            </a:r>
            <a:r>
              <a:rPr lang="en-US" sz="2000" dirty="0" err="1"/>
              <a:t>E</a:t>
            </a:r>
            <a:r>
              <a:rPr lang="en-US" sz="2000" baseline="-25000" dirty="0" err="1"/>
              <a:t>val</a:t>
            </a:r>
            <a:r>
              <a:rPr lang="en-US" sz="2000" dirty="0"/>
              <a:t> significantly.</a:t>
            </a:r>
          </a:p>
          <a:p>
            <a:endParaRPr lang="en-US" sz="2000" dirty="0"/>
          </a:p>
          <a:p>
            <a:r>
              <a:rPr lang="en-US" sz="2000" dirty="0"/>
              <a:t>Large validation set makes this technique more affective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1808" y="575445"/>
            <a:ext cx="5215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Curse of dimensionality: glass data</a:t>
            </a:r>
            <a:endParaRPr lang="en-US" sz="2800" dirty="0"/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/>
          </p:nvPr>
        </p:nvGraphicFramePr>
        <p:xfrm>
          <a:off x="1447800" y="1371600"/>
          <a:ext cx="8915400" cy="1005840"/>
        </p:xfrm>
        <a:graphic>
          <a:graphicData uri="http://schemas.openxmlformats.org/drawingml/2006/table">
            <a:tbl>
              <a:tblPr/>
              <a:tblGrid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1.521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13.64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4.49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71.78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0.06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8.75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1.517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13.89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1.36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72.73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0.48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7.83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13.53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3.55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72.99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0" y="828021"/>
            <a:ext cx="8200001" cy="40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1" y="304800"/>
            <a:ext cx="54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for digit recognition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6628" y="5257800"/>
            <a:ext cx="762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hand-written digits from zip codes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905000"/>
            <a:ext cx="6631957" cy="3403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636" y="1119003"/>
            <a:ext cx="6465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2-attribute digit model: intensity and symmetry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4021" y="5486401"/>
            <a:ext cx="5780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Intensity: how much black is in the image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Symmetry: how similar are mirror images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780" y="5197198"/>
            <a:ext cx="1085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intensity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955898" y="3308918"/>
            <a:ext cx="1226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symmetry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82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6324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1168" y="754214"/>
            <a:ext cx="459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classifier has accuracy ~ 0.99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1210491"/>
            <a:ext cx="1828800" cy="39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3077" y="229528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1" y="3749159"/>
            <a:ext cx="66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67" y="1295400"/>
            <a:ext cx="7543800" cy="50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1" y="862039"/>
            <a:ext cx="6691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vs Not One: Linear is good; cubic slightly better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1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9527" y="914401"/>
            <a:ext cx="569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vs Not One: finding the best complexity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583146" y="1447800"/>
            <a:ext cx="5482906" cy="4547800"/>
            <a:chOff x="2059147" y="1828800"/>
            <a:chExt cx="5482906" cy="4547800"/>
          </a:xfrm>
        </p:grpSpPr>
        <p:pic>
          <p:nvPicPr>
            <p:cNvPr id="2" name="Picture 2" descr="H:\CS 483_580\2014\assignments\HW7\EinEvalLinQuadCu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828800"/>
              <a:ext cx="5334001" cy="400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667000" y="5562600"/>
              <a:ext cx="487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     +x</a:t>
              </a:r>
              <a:r>
                <a:rPr lang="en-US" baseline="-25000" dirty="0"/>
                <a:t>1</a:t>
              </a:r>
              <a:r>
                <a:rPr lang="en-US" baseline="30000" dirty="0"/>
                <a:t>2</a:t>
              </a:r>
              <a:r>
                <a:rPr lang="en-US" dirty="0"/>
                <a:t>    +x</a:t>
              </a:r>
              <a:r>
                <a:rPr lang="en-US" baseline="-25000" dirty="0"/>
                <a:t>2</a:t>
              </a:r>
              <a:r>
                <a:rPr lang="en-US" baseline="30000" dirty="0"/>
                <a:t>2</a:t>
              </a:r>
              <a:r>
                <a:rPr lang="en-US" dirty="0"/>
                <a:t>     +x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  +x</a:t>
              </a:r>
              <a:r>
                <a:rPr lang="en-US" baseline="-25000" dirty="0"/>
                <a:t>1</a:t>
              </a:r>
              <a:r>
                <a:rPr lang="en-US" baseline="30000" dirty="0"/>
                <a:t>3</a:t>
              </a:r>
              <a:r>
                <a:rPr lang="en-US" dirty="0"/>
                <a:t>    +x</a:t>
              </a:r>
              <a:r>
                <a:rPr lang="en-US" baseline="-25000" dirty="0"/>
                <a:t>2</a:t>
              </a:r>
              <a:r>
                <a:rPr lang="en-US" baseline="30000" dirty="0"/>
                <a:t>3</a:t>
              </a:r>
              <a:r>
                <a:rPr lang="en-US" dirty="0"/>
                <a:t>   +x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baseline="30000" dirty="0"/>
                <a:t>2</a:t>
              </a:r>
              <a:r>
                <a:rPr lang="en-US" dirty="0"/>
                <a:t>   +x</a:t>
              </a:r>
              <a:r>
                <a:rPr lang="en-US" baseline="-25000" dirty="0"/>
                <a:t>1</a:t>
              </a:r>
              <a:r>
                <a:rPr lang="en-US" baseline="30000" dirty="0"/>
                <a:t>2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3095535"/>
              <a:ext cx="1985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E</a:t>
              </a:r>
              <a:r>
                <a:rPr lang="en-US" sz="2000" baseline="-25000" dirty="0" err="1"/>
                <a:t>val</a:t>
              </a:r>
              <a:r>
                <a:rPr lang="en-US" sz="2000" dirty="0"/>
                <a:t> 8798 samples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8259" y="4709755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E</a:t>
              </a:r>
              <a:r>
                <a:rPr lang="en-US" sz="2000" baseline="-25000" dirty="0" err="1"/>
                <a:t>in</a:t>
              </a:r>
              <a:r>
                <a:rPr lang="en-US" sz="2000" dirty="0"/>
                <a:t> 500 samples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48259" y="5976490"/>
              <a:ext cx="3413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Additional terms beyond linear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882721" y="3484827"/>
              <a:ext cx="814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Error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2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73" y="1171394"/>
            <a:ext cx="6324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1" y="779855"/>
            <a:ext cx="511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Discriminants in 2D binary classification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1219200"/>
            <a:ext cx="1828800" cy="39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3077" y="229528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1" y="3749159"/>
            <a:ext cx="664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5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3124200"/>
            <a:ext cx="5641729" cy="303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1" y="1066800"/>
            <a:ext cx="86342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Usually only way to determine if data is linearly separable </a:t>
            </a:r>
          </a:p>
          <a:p>
            <a:r>
              <a:rPr lang="en-US" sz="2800" dirty="0"/>
              <a:t>is to try a linear model.</a:t>
            </a:r>
          </a:p>
          <a:p>
            <a:r>
              <a:rPr lang="en-US" sz="2800" dirty="0"/>
              <a:t>When number of attributes exceeds 2, viewing training </a:t>
            </a:r>
          </a:p>
          <a:p>
            <a:r>
              <a:rPr lang="en-US" sz="2800" dirty="0"/>
              <a:t>data as a scatter plot is not practical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2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1" y="2057400"/>
            <a:ext cx="656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Discriminants: linear 2D binary classifier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4054" y="2667000"/>
            <a:ext cx="7175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</a:t>
            </a:r>
            <a:r>
              <a:rPr lang="en-US" sz="2400" baseline="-25000" dirty="0"/>
              <a:t>fit</a:t>
            </a:r>
            <a:r>
              <a:rPr lang="en-US" sz="2400" dirty="0"/>
              <a:t> (</a:t>
            </a:r>
            <a:r>
              <a:rPr lang="en-US" sz="2400" b="1" dirty="0"/>
              <a:t>x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+ w</a:t>
            </a:r>
            <a:r>
              <a:rPr lang="en-US" sz="2400" baseline="-25000" dirty="0"/>
              <a:t>2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/>
              <a:t>and r</a:t>
            </a:r>
            <a:r>
              <a:rPr lang="en-US" sz="2400" baseline="-25000" dirty="0"/>
              <a:t>2 </a:t>
            </a:r>
            <a:r>
              <a:rPr lang="en-US" sz="2400" dirty="0"/>
              <a:t>are numerical class labels</a:t>
            </a:r>
            <a:r>
              <a:rPr lang="en-US" sz="2400" baseline="-25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</a:t>
            </a:r>
            <a:r>
              <a:rPr lang="en-US" sz="2400" baseline="-25000" dirty="0"/>
              <a:t>fit</a:t>
            </a:r>
            <a:r>
              <a:rPr lang="en-US" sz="2400" dirty="0"/>
              <a:t> (</a:t>
            </a:r>
            <a:r>
              <a:rPr lang="en-US" sz="2400" b="1" dirty="0"/>
              <a:t>x</a:t>
            </a:r>
            <a:r>
              <a:rPr lang="en-US" sz="2400" dirty="0"/>
              <a:t>) = (r</a:t>
            </a:r>
            <a:r>
              <a:rPr lang="en-US" sz="2400" baseline="-25000" dirty="0"/>
              <a:t>1</a:t>
            </a:r>
            <a:r>
              <a:rPr lang="en-US" sz="2400" dirty="0"/>
              <a:t> + r</a:t>
            </a:r>
            <a:r>
              <a:rPr lang="en-US" sz="2400" baseline="-25000" dirty="0"/>
              <a:t>2</a:t>
            </a:r>
            <a:r>
              <a:rPr lang="en-US" sz="2400" dirty="0"/>
              <a:t>)/2 defines the a function of 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/>
              <a:t>and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r>
              <a:rPr lang="en-US" sz="2400" dirty="0"/>
              <a:t>that is the discriminant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Solve this function for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/>
              <a:t>as a function of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2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67" y="1295400"/>
            <a:ext cx="7543800" cy="50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1" y="762001"/>
            <a:ext cx="545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Discriminants: non-linear binary classifiers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210" y="1752600"/>
            <a:ext cx="577555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fit</a:t>
            </a:r>
            <a:r>
              <a:rPr lang="en-US" sz="2800" dirty="0"/>
              <a:t> = </a:t>
            </a:r>
            <a:r>
              <a:rPr lang="en-US" sz="2800" dirty="0" err="1"/>
              <a:t>w</a:t>
            </a:r>
            <a:r>
              <a:rPr lang="en-US" sz="2800" baseline="30000" dirty="0" err="1"/>
              <a:t>T</a:t>
            </a:r>
            <a:r>
              <a:rPr lang="en-US" sz="2800" dirty="0" err="1">
                <a:latin typeface="Symbol" panose="05050102010706020507" pitchFamily="18" charset="2"/>
              </a:rPr>
              <a:t>F</a:t>
            </a:r>
            <a:r>
              <a:rPr lang="en-US" sz="2800" dirty="0"/>
              <a:t>(x)		</a:t>
            </a:r>
            <a:r>
              <a:rPr lang="en-US" sz="2800" dirty="0" err="1"/>
              <a:t>r</a:t>
            </a:r>
            <a:r>
              <a:rPr lang="en-US" sz="2800" baseline="-25000" dirty="0" err="1"/>
              <a:t>b</a:t>
            </a:r>
            <a:r>
              <a:rPr lang="en-US" sz="2800" dirty="0"/>
              <a:t> = (r</a:t>
            </a:r>
            <a:r>
              <a:rPr lang="en-US" sz="2800" baseline="-25000" dirty="0"/>
              <a:t>1</a:t>
            </a:r>
            <a:r>
              <a:rPr lang="en-US" sz="2800" dirty="0"/>
              <a:t>+r</a:t>
            </a:r>
            <a:r>
              <a:rPr lang="en-US" sz="2800" baseline="-25000" dirty="0"/>
              <a:t>2</a:t>
            </a:r>
            <a:r>
              <a:rPr lang="en-US" sz="2800" dirty="0"/>
              <a:t>)/2</a:t>
            </a:r>
          </a:p>
          <a:p>
            <a:endParaRPr lang="en-US" dirty="0"/>
          </a:p>
          <a:p>
            <a:r>
              <a:rPr lang="en-US" sz="2800" dirty="0"/>
              <a:t>y</a:t>
            </a:r>
            <a:r>
              <a:rPr lang="en-US" sz="2800" baseline="-25000" dirty="0"/>
              <a:t>fit</a:t>
            </a:r>
            <a:r>
              <a:rPr lang="en-US" sz="2800" dirty="0"/>
              <a:t> = </a:t>
            </a:r>
            <a:r>
              <a:rPr lang="en-US" sz="2800" dirty="0" err="1"/>
              <a:t>r</a:t>
            </a:r>
            <a:r>
              <a:rPr lang="en-US" sz="2800" baseline="-25000" dirty="0" err="1"/>
              <a:t>b</a:t>
            </a:r>
            <a:r>
              <a:rPr lang="en-US" sz="2800" dirty="0"/>
              <a:t> defines the discriminant</a:t>
            </a:r>
            <a:r>
              <a:rPr lang="en-US" sz="2800" dirty="0"/>
              <a:t>	</a:t>
            </a:r>
            <a:endParaRPr lang="en-US" sz="2800" dirty="0"/>
          </a:p>
          <a:p>
            <a:endParaRPr lang="en-US" sz="2000" dirty="0"/>
          </a:p>
          <a:p>
            <a:r>
              <a:rPr lang="en-US" sz="2800" dirty="0"/>
              <a:t>For a given x</a:t>
            </a:r>
            <a:r>
              <a:rPr lang="en-US" sz="2800" baseline="-25000" dirty="0"/>
              <a:t>1</a:t>
            </a:r>
            <a:r>
              <a:rPr lang="en-US" sz="2800" dirty="0"/>
              <a:t> define f(x</a:t>
            </a:r>
            <a:r>
              <a:rPr lang="en-US" sz="2800" baseline="-25000" dirty="0"/>
              <a:t>2</a:t>
            </a:r>
            <a:r>
              <a:rPr lang="en-US" sz="2800" dirty="0"/>
              <a:t>) = </a:t>
            </a:r>
            <a:r>
              <a:rPr lang="en-US" sz="2800" dirty="0" err="1"/>
              <a:t>w</a:t>
            </a:r>
            <a:r>
              <a:rPr lang="en-US" sz="2800" baseline="30000" dirty="0" err="1"/>
              <a:t>T</a:t>
            </a:r>
            <a:r>
              <a:rPr lang="en-US" sz="2800" dirty="0" err="1">
                <a:latin typeface="Symbol" panose="05050102010706020507" pitchFamily="18" charset="2"/>
              </a:rPr>
              <a:t>F</a:t>
            </a:r>
            <a:r>
              <a:rPr lang="en-US" sz="2800" dirty="0"/>
              <a:t>(x</a:t>
            </a:r>
            <a:r>
              <a:rPr lang="en-US" sz="2800" dirty="0"/>
              <a:t>) – </a:t>
            </a:r>
            <a:r>
              <a:rPr lang="en-US" sz="2800" dirty="0" err="1"/>
              <a:t>r</a:t>
            </a:r>
            <a:r>
              <a:rPr lang="en-US" sz="2800" baseline="-25000" dirty="0" err="1"/>
              <a:t>b</a:t>
            </a:r>
            <a:endParaRPr lang="en-US" sz="2800" baseline="-25000" dirty="0"/>
          </a:p>
          <a:p>
            <a:endParaRPr lang="en-US" sz="2000" dirty="0"/>
          </a:p>
          <a:p>
            <a:r>
              <a:rPr lang="en-US" sz="2800" dirty="0"/>
              <a:t>Find the zeros of </a:t>
            </a:r>
            <a:r>
              <a:rPr lang="en-US" sz="2800" dirty="0"/>
              <a:t>f(x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endParaRPr lang="en-US" sz="2000" dirty="0"/>
          </a:p>
          <a:p>
            <a:r>
              <a:rPr lang="en-US" sz="2800" dirty="0"/>
              <a:t> 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) are points on the discriminant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014460" y="1066801"/>
            <a:ext cx="5983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By analogy with the linear </a:t>
            </a:r>
            <a:r>
              <a:rPr lang="en-US" sz="3200" dirty="0"/>
              <a:t>2D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1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1" y="762000"/>
            <a:ext cx="6786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linear model that has a small 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sz="2400" dirty="0">
                <a:cs typeface="Arial" panose="020B0604020202020204" pitchFamily="34" charset="0"/>
              </a:rPr>
              <a:t>(g) means the bulk </a:t>
            </a:r>
          </a:p>
          <a:p>
            <a:r>
              <a:rPr lang="en-US" sz="2400" dirty="0">
                <a:cs typeface="Arial" panose="020B0604020202020204" pitchFamily="34" charset="0"/>
              </a:rPr>
              <a:t>of training data is linearly separable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/>
              <a:t> </a:t>
            </a:r>
          </a:p>
          <a:p>
            <a:r>
              <a:rPr lang="en-US" sz="2400" dirty="0"/>
              <a:t>Since linear models usually generalize well, a linear </a:t>
            </a:r>
          </a:p>
          <a:p>
            <a:r>
              <a:rPr lang="en-US" sz="2400" dirty="0"/>
              <a:t>model with </a:t>
            </a:r>
            <a:r>
              <a:rPr lang="en-US" sz="2400" dirty="0"/>
              <a:t>small </a:t>
            </a:r>
            <a:r>
              <a:rPr lang="en-US" sz="2400" dirty="0" err="1"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sz="2400" dirty="0">
                <a:cs typeface="Arial" panose="020B0604020202020204" pitchFamily="34" charset="0"/>
              </a:rPr>
              <a:t>(g) </a:t>
            </a:r>
            <a:r>
              <a:rPr lang="en-US" sz="2400" dirty="0">
                <a:cs typeface="Arial" panose="020B0604020202020204" pitchFamily="34" charset="0"/>
              </a:rPr>
              <a:t>is probably the best choice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2514600"/>
            <a:ext cx="4264579" cy="41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1" y="762001"/>
            <a:ext cx="80066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members of a class tend to cluster, an </a:t>
            </a:r>
            <a:r>
              <a:rPr lang="en-US" sz="2800" dirty="0"/>
              <a:t>elliptical</a:t>
            </a:r>
            <a:r>
              <a:rPr lang="en-US" sz="2800" dirty="0"/>
              <a:t> </a:t>
            </a:r>
          </a:p>
          <a:p>
            <a:r>
              <a:rPr lang="en-US" sz="2800" dirty="0"/>
              <a:t>transformation, </a:t>
            </a:r>
            <a:r>
              <a:rPr lang="en-US" sz="2800" b="1" dirty="0"/>
              <a:t>z</a:t>
            </a:r>
            <a:r>
              <a:rPr lang="en-US" sz="2800" dirty="0"/>
              <a:t> = </a:t>
            </a:r>
            <a:r>
              <a:rPr lang="en-US" sz="2800" dirty="0">
                <a:latin typeface="Symbol" panose="05050102010706020507" pitchFamily="18" charset="2"/>
              </a:rPr>
              <a:t>F</a:t>
            </a: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dirty="0"/>
              <a:t>) = (1, x</a:t>
            </a:r>
            <a:r>
              <a:rPr lang="en-US" sz="2800" baseline="-25000" dirty="0"/>
              <a:t>1</a:t>
            </a:r>
            <a:r>
              <a:rPr lang="en-US" sz="2800" baseline="30000" dirty="0"/>
              <a:t>2</a:t>
            </a:r>
            <a:r>
              <a:rPr lang="en-US" sz="2800" dirty="0"/>
              <a:t> , x</a:t>
            </a:r>
            <a:r>
              <a:rPr lang="en-US" sz="2800" baseline="-25000" dirty="0"/>
              <a:t>2</a:t>
            </a:r>
            <a:r>
              <a:rPr lang="en-US" sz="2800" baseline="30000" dirty="0"/>
              <a:t>2</a:t>
            </a:r>
            <a:r>
              <a:rPr lang="en-US" sz="2800" dirty="0"/>
              <a:t> ), might lead to </a:t>
            </a:r>
          </a:p>
          <a:p>
            <a:r>
              <a:rPr lang="en-US" sz="2800" dirty="0"/>
              <a:t>linearly separable features.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60" y="2322630"/>
            <a:ext cx="6905533" cy="3239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1" y="5512577"/>
            <a:ext cx="206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/>
              <a:t>ttribute space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5562600"/>
            <a:ext cx="215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114969"/>
            <a:ext cx="3303319" cy="3312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1" y="526703"/>
            <a:ext cx="8239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a linear model in attribute space separates most </a:t>
            </a:r>
          </a:p>
          <a:p>
            <a:r>
              <a:rPr lang="en-US" sz="2800" dirty="0"/>
              <a:t>of the data, the transform to a space where </a:t>
            </a:r>
            <a:r>
              <a:rPr lang="en-US" sz="2800" dirty="0" err="1">
                <a:cs typeface="Arial" panose="020B0604020202020204" pitchFamily="34" charset="0"/>
              </a:rPr>
              <a:t>E</a:t>
            </a:r>
            <a:r>
              <a:rPr lang="en-US" sz="2800" baseline="-25000" dirty="0" err="1">
                <a:cs typeface="Arial" panose="020B0604020202020204" pitchFamily="34" charset="0"/>
              </a:rPr>
              <a:t>in</a:t>
            </a:r>
            <a:r>
              <a:rPr lang="en-US" sz="2800" dirty="0">
                <a:cs typeface="Arial" panose="020B0604020202020204" pitchFamily="34" charset="0"/>
              </a:rPr>
              <a:t>(g) = 0 </a:t>
            </a:r>
          </a:p>
          <a:p>
            <a:r>
              <a:rPr lang="en-US" sz="2800" dirty="0">
                <a:cs typeface="Arial" panose="020B0604020202020204" pitchFamily="34" charset="0"/>
              </a:rPr>
              <a:t>(linearly separable) is likely to be complex.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39553"/>
            <a:ext cx="3440038" cy="3325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67" y="5410201"/>
            <a:ext cx="206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/>
              <a:t>ttribute space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2807" y="5555664"/>
            <a:ext cx="2380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 boundaries </a:t>
            </a:r>
          </a:p>
          <a:p>
            <a:r>
              <a:rPr lang="en-US" sz="2000" dirty="0"/>
              <a:t>back-transformed </a:t>
            </a:r>
          </a:p>
          <a:p>
            <a:r>
              <a:rPr lang="en-US" sz="2000" dirty="0"/>
              <a:t>from feature space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87818" y="5715001"/>
            <a:ext cx="222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boundary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4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1458" y="725423"/>
            <a:ext cx="2585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snooping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432881"/>
            <a:ext cx="2938971" cy="34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7720" y="4884660"/>
            <a:ext cx="7412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Choosing a transform by looking at a scatter plot </a:t>
            </a:r>
          </a:p>
          <a:p>
            <a:r>
              <a:rPr lang="en-US" sz="2800" dirty="0"/>
              <a:t>can be dangerous. Characteristics may only apply </a:t>
            </a:r>
          </a:p>
          <a:p>
            <a:r>
              <a:rPr lang="en-US" sz="2800" dirty="0"/>
              <a:t>to this dataset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528235"/>
            <a:ext cx="3257143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74" y="2362200"/>
            <a:ext cx="4495800" cy="3686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7292" y="719482"/>
            <a:ext cx="7678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Non-linear </a:t>
            </a:r>
            <a:r>
              <a:rPr lang="en-US" sz="2400" dirty="0"/>
              <a:t>transform </a:t>
            </a:r>
            <a:r>
              <a:rPr lang="en-US" sz="2400" dirty="0"/>
              <a:t>usually discovered as </a:t>
            </a:r>
            <a:r>
              <a:rPr lang="en-US" sz="2400" dirty="0"/>
              <a:t>improvement </a:t>
            </a:r>
            <a:endParaRPr lang="en-US" sz="2400" dirty="0"/>
          </a:p>
          <a:p>
            <a:r>
              <a:rPr lang="en-US" sz="2400" dirty="0"/>
              <a:t>on </a:t>
            </a:r>
            <a:r>
              <a:rPr lang="en-US" sz="2400" dirty="0"/>
              <a:t>a linear model</a:t>
            </a:r>
            <a:r>
              <a:rPr lang="en-US" sz="2400" dirty="0"/>
              <a:t>. To find the optimum weight vector, </a:t>
            </a:r>
            <a:r>
              <a:rPr lang="en-US" sz="2400" b="1" dirty="0"/>
              <a:t>w</a:t>
            </a:r>
            <a:r>
              <a:rPr lang="en-US" sz="2400" dirty="0"/>
              <a:t>,</a:t>
            </a:r>
            <a:endParaRPr lang="en-US" sz="2400" dirty="0"/>
          </a:p>
          <a:p>
            <a:r>
              <a:rPr lang="en-US" sz="2400" dirty="0"/>
              <a:t>replace attribute vectors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in the </a:t>
            </a:r>
            <a:r>
              <a:rPr lang="en-US" sz="2400" b="1" dirty="0"/>
              <a:t>X</a:t>
            </a:r>
            <a:r>
              <a:rPr lang="en-US" sz="2400" dirty="0"/>
              <a:t> matrix by corresponding</a:t>
            </a:r>
          </a:p>
          <a:p>
            <a:r>
              <a:rPr lang="en-US" sz="2400" dirty="0"/>
              <a:t>features, </a:t>
            </a:r>
            <a:r>
              <a:rPr lang="en-US" sz="2400" b="1" dirty="0" err="1"/>
              <a:t>z</a:t>
            </a:r>
            <a:r>
              <a:rPr lang="en-US" sz="2400" baseline="-25000" dirty="0" err="1"/>
              <a:t>n</a:t>
            </a:r>
            <a:r>
              <a:rPr lang="en-US" sz="2400" dirty="0"/>
              <a:t> =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dirty="0"/>
              <a:t>(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886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/>
              <a:t>in 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 -&gt;  </a:t>
            </a:r>
            <a:r>
              <a:rPr lang="en-US" sz="2800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Xw</a:t>
            </a:r>
            <a:r>
              <a:rPr lang="en-US" sz="2800" baseline="-25000" dirty="0" err="1"/>
              <a:t>lin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  <a:r>
              <a:rPr lang="en-US" sz="2800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y</a:t>
            </a:r>
            <a:r>
              <a:rPr lang="en-US" sz="2800" dirty="0"/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04803" y="44094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/>
              <a:t>min 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 -&gt; </a:t>
            </a:r>
            <a:r>
              <a:rPr lang="en-US" sz="2800" dirty="0" err="1"/>
              <a:t>Z</a:t>
            </a:r>
            <a:r>
              <a:rPr lang="en-US" sz="2800" baseline="30000" dirty="0" err="1"/>
              <a:t>T</a:t>
            </a:r>
            <a:r>
              <a:rPr lang="en-US" sz="2800" dirty="0" err="1"/>
              <a:t>Zw</a:t>
            </a:r>
            <a:r>
              <a:rPr lang="en-US" sz="2800" baseline="-25000" dirty="0" err="1"/>
              <a:t>lin</a:t>
            </a:r>
            <a:r>
              <a:rPr lang="en-US" sz="2800" dirty="0"/>
              <a:t>= </a:t>
            </a:r>
            <a:r>
              <a:rPr lang="en-US" sz="2800" dirty="0" err="1"/>
              <a:t>Z</a:t>
            </a:r>
            <a:r>
              <a:rPr lang="en-US" sz="2800" baseline="30000" dirty="0" err="1"/>
              <a:t>T</a:t>
            </a:r>
            <a:r>
              <a:rPr lang="en-US" sz="2800" dirty="0" err="1"/>
              <a:t>y</a:t>
            </a:r>
            <a:r>
              <a:rPr lang="en-US" sz="2800" dirty="0"/>
              <a:t>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74" y="2373580"/>
            <a:ext cx="3935626" cy="19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1" y="1082272"/>
            <a:ext cx="6440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Learning curves: simple vs complex models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1" y="4876801"/>
            <a:ext cx="678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/>
              <a:t>omplex models require more data points for good </a:t>
            </a:r>
          </a:p>
          <a:p>
            <a:r>
              <a:rPr lang="en-US" sz="2400" dirty="0"/>
              <a:t>p</a:t>
            </a:r>
            <a:r>
              <a:rPr lang="en-US" sz="2400" dirty="0"/>
              <a:t>erformance.  For N smaller than dotted line, simple </a:t>
            </a:r>
          </a:p>
          <a:p>
            <a:r>
              <a:rPr lang="en-US" sz="2400" dirty="0"/>
              <a:t>model is better.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3364469"/>
            <a:ext cx="343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larger than bound set by noise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600" y="1905000"/>
            <a:ext cx="7848600" cy="2743820"/>
            <a:chOff x="609600" y="1905000"/>
            <a:chExt cx="7848600" cy="27438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905000"/>
              <a:ext cx="7848600" cy="274382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876554" y="2819400"/>
              <a:ext cx="3057646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6934200" y="2819400"/>
              <a:ext cx="1" cy="1524000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463339" y="2819400"/>
              <a:ext cx="1" cy="1524000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6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838201"/>
            <a:ext cx="75403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Extending linear models by transforms can lead to </a:t>
            </a:r>
          </a:p>
          <a:p>
            <a:r>
              <a:rPr lang="en-US" sz="2800" dirty="0"/>
              <a:t>“over-fitting”</a:t>
            </a:r>
            <a:r>
              <a:rPr lang="en-US" sz="2800" dirty="0"/>
              <a:t> </a:t>
            </a:r>
            <a:r>
              <a:rPr lang="en-US" sz="2800" dirty="0"/>
              <a:t>(smaller 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 but larger </a:t>
            </a:r>
            <a:r>
              <a:rPr lang="en-US" sz="2800" dirty="0" err="1"/>
              <a:t>E</a:t>
            </a:r>
            <a:r>
              <a:rPr lang="en-US" sz="2800" baseline="-25000" dirty="0" err="1"/>
              <a:t>out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pic>
        <p:nvPicPr>
          <p:cNvPr id="2050" name="Picture 2" descr="E:\CS 483_580\2014\pictures from lecture 4\Ein &amp; Eout vs 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51001"/>
            <a:ext cx="4953000" cy="31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1" y="5020492"/>
            <a:ext cx="568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VC dimension is a measure of complexity</a:t>
            </a:r>
          </a:p>
          <a:p>
            <a:r>
              <a:rPr lang="en-US" sz="2400" dirty="0"/>
              <a:t>Model with d</a:t>
            </a:r>
            <a:r>
              <a:rPr lang="en-US" sz="2400" baseline="30000" dirty="0"/>
              <a:t>*</a:t>
            </a:r>
            <a:r>
              <a:rPr lang="en-US" sz="2400" baseline="-25000" dirty="0"/>
              <a:t>VC</a:t>
            </a:r>
            <a:r>
              <a:rPr lang="en-US" sz="2400" dirty="0"/>
              <a:t> has min </a:t>
            </a:r>
            <a:r>
              <a:rPr lang="en-US" sz="2400" dirty="0" err="1"/>
              <a:t>E</a:t>
            </a:r>
            <a:r>
              <a:rPr lang="en-US" sz="2400" baseline="-25000" dirty="0" err="1"/>
              <a:t>out</a:t>
            </a:r>
            <a:r>
              <a:rPr lang="en-US" sz="2400" dirty="0"/>
              <a:t> not smallest </a:t>
            </a:r>
            <a:r>
              <a:rPr lang="en-US" sz="2400" dirty="0" err="1"/>
              <a:t>E</a:t>
            </a:r>
            <a:r>
              <a:rPr lang="en-US" sz="2400" baseline="-25000" dirty="0" err="1"/>
              <a:t>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3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667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</cp:revision>
  <dcterms:created xsi:type="dcterms:W3CDTF">2016-10-18T23:11:05Z</dcterms:created>
  <dcterms:modified xsi:type="dcterms:W3CDTF">2016-10-18T23:12:31Z</dcterms:modified>
</cp:coreProperties>
</file>