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8" r:id="rId2"/>
    <p:sldId id="356" r:id="rId3"/>
    <p:sldId id="364" r:id="rId4"/>
    <p:sldId id="357" r:id="rId5"/>
    <p:sldId id="360" r:id="rId6"/>
    <p:sldId id="365" r:id="rId7"/>
    <p:sldId id="366" r:id="rId8"/>
    <p:sldId id="362" r:id="rId9"/>
    <p:sldId id="367" r:id="rId10"/>
    <p:sldId id="368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26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6828EDE-30C7-4623-A3E1-805FCD33A5DE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71D4EB7-92B4-440C-8D06-59A273164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47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03C-F9BC-433A-99E0-A3D8181231F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1E21-0C29-46AF-BCAA-436A6999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7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03C-F9BC-433A-99E0-A3D8181231F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1E21-0C29-46AF-BCAA-436A6999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9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03C-F9BC-433A-99E0-A3D8181231F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1E21-0C29-46AF-BCAA-436A6999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1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03C-F9BC-433A-99E0-A3D8181231F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1E21-0C29-46AF-BCAA-436A6999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5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03C-F9BC-433A-99E0-A3D8181231F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1E21-0C29-46AF-BCAA-436A6999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4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03C-F9BC-433A-99E0-A3D8181231F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1E21-0C29-46AF-BCAA-436A6999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1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03C-F9BC-433A-99E0-A3D8181231F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1E21-0C29-46AF-BCAA-436A6999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2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03C-F9BC-433A-99E0-A3D8181231F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1E21-0C29-46AF-BCAA-436A6999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03C-F9BC-433A-99E0-A3D8181231F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1E21-0C29-46AF-BCAA-436A6999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1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03C-F9BC-433A-99E0-A3D8181231F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1E21-0C29-46AF-BCAA-436A6999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5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403C-F9BC-433A-99E0-A3D8181231F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1E21-0C29-46AF-BCAA-436A6999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6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4403C-F9BC-433A-99E0-A3D8181231FF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01E21-0C29-46AF-BCAA-436A6999F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2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50619" y="1143000"/>
            <a:ext cx="677942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Over-fitting and Regularization</a:t>
            </a:r>
          </a:p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Chapter 4 textbook </a:t>
            </a:r>
          </a:p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Lectures 11 and 12 on amlbook.com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67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914400"/>
            <a:ext cx="7620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Assignment 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7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due 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11-3-16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Generate 5 in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silico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datasets  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y(x) = 1 + 9x</a:t>
            </a:r>
            <a:r>
              <a:rPr lang="en-US" baseline="30000" dirty="0"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+ N(0,1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with 5 randomly selected values of x between -1 and +1.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For each data set, fit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a 4</a:t>
            </a:r>
            <a:r>
              <a:rPr lang="en-US" baseline="30000" dirty="0">
                <a:latin typeface="Arial" panose="020B0604020202020204" pitchFamily="34" charset="0"/>
                <a:ea typeface="Times New Roman" panose="02020603050405020304" pitchFamily="18" charset="0"/>
              </a:rPr>
              <a:t>th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degree polynomial to the data with and without regularization by choosing </a:t>
            </a:r>
            <a:r>
              <a:rPr lang="en-US" dirty="0">
                <a:latin typeface="Symbol" panose="050501020107060205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l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= 0, 0.0001, 0.001, 0.01,1 and 10.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5305425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Display results as in slide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9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of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the lecture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on regularization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</a:p>
          <a:p>
            <a:pPr>
              <a:tabLst>
                <a:tab pos="5305425" algn="l"/>
              </a:tabLst>
            </a:pPr>
            <a:endParaRPr lang="en-US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tabLst>
                <a:tab pos="5305425" algn="l"/>
              </a:tabLs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Among the 6 values tested, how does the best choice of </a:t>
            </a:r>
            <a:r>
              <a:rPr lang="en-US" dirty="0" smtClean="0">
                <a:latin typeface="Symbol" panose="05050102010706020507" pitchFamily="18" charset="2"/>
                <a:ea typeface="Times New Roman" panose="02020603050405020304" pitchFamily="18" charset="0"/>
              </a:rPr>
              <a:t>l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change with the 5 in silico data sets?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74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:\CS 483_580\2014\pictures from lecture 12\overfitting in 1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011" y="2362200"/>
            <a:ext cx="5056805" cy="405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52600" y="457200"/>
            <a:ext cx="558608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Over-fitting is easy to recognize in 1D</a:t>
            </a:r>
          </a:p>
          <a:p>
            <a:r>
              <a:rPr lang="en-US" sz="2800" dirty="0" smtClean="0"/>
              <a:t>Parabolic target function</a:t>
            </a:r>
          </a:p>
          <a:p>
            <a:r>
              <a:rPr lang="en-US" sz="2800" dirty="0" smtClean="0"/>
              <a:t>4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order hypothesis</a:t>
            </a:r>
          </a:p>
          <a:p>
            <a:r>
              <a:rPr lang="en-US" sz="2800" dirty="0" smtClean="0"/>
              <a:t>5 data points -&gt; </a:t>
            </a:r>
            <a:r>
              <a:rPr lang="en-US" sz="2800" dirty="0" err="1" smtClean="0"/>
              <a:t>E</a:t>
            </a:r>
            <a:r>
              <a:rPr lang="en-US" sz="2800" baseline="-25000" dirty="0" err="1" smtClean="0"/>
              <a:t>in</a:t>
            </a:r>
            <a:r>
              <a:rPr lang="en-US" sz="2800" dirty="0" smtClean="0"/>
              <a:t> =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879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:\CS 483_580\2014\pictures from lecture 12\overfitting in 1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011" y="2362200"/>
            <a:ext cx="5056805" cy="405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0" y="457200"/>
            <a:ext cx="63475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 of fit very sensitive to noise in data</a:t>
            </a:r>
          </a:p>
          <a:p>
            <a:r>
              <a:rPr lang="en-US" sz="2800" dirty="0" smtClean="0"/>
              <a:t>Out-of-sample error will vary greatly from </a:t>
            </a:r>
          </a:p>
          <a:p>
            <a:r>
              <a:rPr lang="en-US" sz="2800" dirty="0" smtClean="0"/>
              <a:t>one dataset to another.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768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371600"/>
            <a:ext cx="5781675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09800" y="533400"/>
            <a:ext cx="6153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origin of over-fitting can be analyzed in 1D:</a:t>
            </a:r>
            <a:r>
              <a:rPr lang="en-US" altLang="en-US" sz="2400" dirty="0"/>
              <a:t> </a:t>
            </a:r>
            <a:endParaRPr lang="en-US" altLang="en-US" sz="2400" dirty="0" smtClean="0"/>
          </a:p>
          <a:p>
            <a:r>
              <a:rPr lang="en-US" altLang="en-US" sz="2400" dirty="0" smtClean="0"/>
              <a:t>Bias/variance dilemma.  How does this apply to </a:t>
            </a:r>
          </a:p>
          <a:p>
            <a:r>
              <a:rPr lang="en-US" altLang="en-US" sz="2400" dirty="0" smtClean="0"/>
              <a:t>case on previous </a:t>
            </a:r>
            <a:r>
              <a:rPr lang="en-US" altLang="en-US" sz="2400" dirty="0" smtClean="0"/>
              <a:t>slides?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2235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4952" y="685800"/>
            <a:ext cx="43765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Over-fitting is easy to avoid in 1D:</a:t>
            </a:r>
          </a:p>
          <a:p>
            <a:r>
              <a:rPr lang="en-US" sz="2400" dirty="0" smtClean="0"/>
              <a:t>Results from </a:t>
            </a:r>
            <a:r>
              <a:rPr lang="en-US" sz="2400" dirty="0" smtClean="0"/>
              <a:t>HW2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1676400" y="1600200"/>
            <a:ext cx="5334000" cy="4198352"/>
            <a:chOff x="1676400" y="1905000"/>
            <a:chExt cx="5334000" cy="4198352"/>
          </a:xfrm>
        </p:grpSpPr>
        <p:pic>
          <p:nvPicPr>
            <p:cNvPr id="3074" name="Picture 2" descr="H:\CS 483_580\2014\assignments\HW2\find elbow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905000"/>
              <a:ext cx="5334000" cy="400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 rot="16200000">
              <a:off x="160793" y="3645187"/>
              <a:ext cx="34928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Sum of squared deviations</a:t>
              </a:r>
              <a:endParaRPr lang="en-US" sz="24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000355" y="5641687"/>
              <a:ext cx="286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Degree of polynomial</a:t>
              </a:r>
              <a:endParaRPr lang="en-US" sz="2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10000" y="3352800"/>
              <a:ext cx="6247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E</a:t>
              </a:r>
              <a:r>
                <a:rPr lang="en-US" sz="2800" baseline="-25000" dirty="0" err="1" smtClean="0"/>
                <a:t>val</a:t>
              </a:r>
              <a:endParaRPr 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19400" y="4419600"/>
              <a:ext cx="5918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/>
                <a:t>E</a:t>
              </a:r>
              <a:r>
                <a:rPr lang="en-US" sz="3200" baseline="-25000" dirty="0" err="1" smtClean="0"/>
                <a:t>in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223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05249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304800"/>
            <a:ext cx="81510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Using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val</a:t>
            </a:r>
            <a:r>
              <a:rPr lang="en-US" sz="2400" dirty="0" smtClean="0"/>
              <a:t> to avoid over-fitting works in all dimensions but </a:t>
            </a:r>
          </a:p>
          <a:p>
            <a:r>
              <a:rPr lang="en-US" sz="2400" dirty="0" smtClean="0"/>
              <a:t>computation grows rapidly with increasing number of </a:t>
            </a:r>
            <a:r>
              <a:rPr lang="en-US" sz="2400" dirty="0" smtClean="0"/>
              <a:t>attributes.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810000" y="1709352"/>
            <a:ext cx="32766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7600" y="1642145"/>
            <a:ext cx="5947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</a:t>
            </a:r>
            <a:r>
              <a:rPr lang="en-US" sz="2000" baseline="-25000" dirty="0" smtClean="0"/>
              <a:t>in</a:t>
            </a:r>
            <a:endParaRPr lang="en-US" sz="2000" dirty="0" smtClean="0"/>
          </a:p>
          <a:p>
            <a:r>
              <a:rPr lang="en-US" sz="2000" dirty="0" smtClean="0"/>
              <a:t>E</a:t>
            </a:r>
            <a:r>
              <a:rPr lang="en-US" sz="2000" baseline="-25000" dirty="0" smtClean="0"/>
              <a:t>cv-1</a:t>
            </a:r>
            <a:endParaRPr lang="en-US" sz="2000" dirty="0" smtClean="0"/>
          </a:p>
          <a:p>
            <a:r>
              <a:rPr lang="en-US" sz="2000" dirty="0" err="1" smtClean="0"/>
              <a:t>E</a:t>
            </a:r>
            <a:r>
              <a:rPr lang="en-US" sz="2000" baseline="-25000" dirty="0" err="1" smtClean="0"/>
              <a:t>val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2702875"/>
            <a:ext cx="33486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Digit recognition One vs Not one</a:t>
            </a:r>
          </a:p>
          <a:p>
            <a:r>
              <a:rPr lang="en-US" dirty="0" smtClean="0"/>
              <a:t>d = 2 (intensity and symmetry)</a:t>
            </a:r>
          </a:p>
          <a:p>
            <a:r>
              <a:rPr lang="en-US" dirty="0" smtClean="0"/>
              <a:t>Terms in </a:t>
            </a:r>
            <a:r>
              <a:rPr lang="en-US" dirty="0" smtClean="0">
                <a:latin typeface="Symbol" panose="05050102010706020507" pitchFamily="18" charset="2"/>
              </a:rPr>
              <a:t>F</a:t>
            </a:r>
            <a:r>
              <a:rPr lang="en-US" baseline="-25000" dirty="0" smtClean="0"/>
              <a:t>5</a:t>
            </a:r>
            <a:r>
              <a:rPr lang="en-US" dirty="0" smtClean="0"/>
              <a:t>(x) added successively</a:t>
            </a:r>
          </a:p>
          <a:p>
            <a:r>
              <a:rPr lang="en-US" dirty="0" smtClean="0"/>
              <a:t>500 pts in training set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9626" y="5029200"/>
            <a:ext cx="457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Validation set needs to be large; 8798 this case</a:t>
            </a:r>
          </a:p>
        </p:txBody>
      </p:sp>
    </p:spTree>
    <p:extLst>
      <p:ext uri="{BB962C8B-B14F-4D97-AF65-F5344CB8AC3E}">
        <p14:creationId xmlns:p14="http://schemas.microsoft.com/office/powerpoint/2010/main" val="59190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533400"/>
            <a:ext cx="800988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Extended linear models with “weight decay”: A simple form of </a:t>
            </a:r>
          </a:p>
          <a:p>
            <a:r>
              <a:rPr lang="en-US" sz="2400" dirty="0" smtClean="0"/>
              <a:t>“regularization” to avoid overfitting.</a:t>
            </a:r>
          </a:p>
          <a:p>
            <a:endParaRPr lang="en-US" sz="2400" dirty="0"/>
          </a:p>
          <a:p>
            <a:r>
              <a:rPr lang="en-US" sz="2400" dirty="0" smtClean="0"/>
              <a:t>As we add powers of attributes to a linear model, </a:t>
            </a:r>
          </a:p>
          <a:p>
            <a:r>
              <a:rPr lang="en-US" sz="2400" dirty="0" smtClean="0"/>
              <a:t>(e.g. L+ x</a:t>
            </a:r>
            <a:r>
              <a:rPr lang="en-US" sz="2400" baseline="-25000" dirty="0" smtClean="0"/>
              <a:t>1</a:t>
            </a:r>
            <a:r>
              <a:rPr lang="en-US" sz="2400" baseline="30000" dirty="0" smtClean="0"/>
              <a:t>2 </a:t>
            </a:r>
            <a:r>
              <a:rPr lang="en-US" sz="2400" dirty="0" smtClean="0"/>
              <a:t>+ x</a:t>
            </a:r>
            <a:r>
              <a:rPr lang="en-US" sz="2400" baseline="-25000" dirty="0" smtClean="0"/>
              <a:t>2</a:t>
            </a:r>
            <a:r>
              <a:rPr lang="en-US" sz="2400" baseline="30000" dirty="0" smtClean="0"/>
              <a:t>2 </a:t>
            </a:r>
            <a:r>
              <a:rPr lang="en-US" sz="2400" dirty="0" smtClean="0"/>
              <a:t>+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2 </a:t>
            </a:r>
            <a:r>
              <a:rPr lang="en-US" sz="2400" dirty="0" smtClean="0"/>
              <a:t>+ x</a:t>
            </a:r>
            <a:r>
              <a:rPr lang="en-US" sz="2400" baseline="-25000" dirty="0" smtClean="0"/>
              <a:t>1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+ x</a:t>
            </a:r>
            <a:r>
              <a:rPr lang="en-US" sz="2400" baseline="-25000" dirty="0" smtClean="0"/>
              <a:t>2</a:t>
            </a:r>
            <a:r>
              <a:rPr lang="en-US" sz="2400" baseline="30000" dirty="0" smtClean="0"/>
              <a:t>3</a:t>
            </a:r>
            <a:r>
              <a:rPr lang="en-US" sz="2400" dirty="0"/>
              <a:t> </a:t>
            </a:r>
            <a:r>
              <a:rPr lang="en-US" sz="2400" dirty="0" smtClean="0"/>
              <a:t>+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2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x</a:t>
            </a:r>
            <a:r>
              <a:rPr lang="en-US" sz="2400" baseline="-25000" dirty="0" smtClean="0"/>
              <a:t>1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 |</a:t>
            </a:r>
            <a:r>
              <a:rPr lang="en-US" sz="2400" b="1" dirty="0" smtClean="0"/>
              <a:t>w</a:t>
            </a:r>
            <a:r>
              <a:rPr lang="en-US" sz="2400" dirty="0" smtClean="0"/>
              <a:t>| increases. </a:t>
            </a:r>
          </a:p>
          <a:p>
            <a:r>
              <a:rPr lang="en-US" sz="2400" dirty="0" smtClean="0"/>
              <a:t>To diminish the importance of high powers in the optimum </a:t>
            </a:r>
            <a:r>
              <a:rPr lang="en-US" sz="2400" b="1" dirty="0" smtClean="0"/>
              <a:t>w</a:t>
            </a:r>
            <a:r>
              <a:rPr lang="en-US" sz="2400" dirty="0" smtClean="0"/>
              <a:t>, </a:t>
            </a:r>
          </a:p>
          <a:p>
            <a:r>
              <a:rPr lang="en-US" sz="2400" dirty="0" smtClean="0"/>
              <a:t>add a “penalty” to the E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 proportional to |</a:t>
            </a:r>
            <a:r>
              <a:rPr lang="en-US" sz="2400" b="1" dirty="0" smtClean="0"/>
              <a:t>w</a:t>
            </a:r>
            <a:r>
              <a:rPr lang="en-US" sz="2400" dirty="0" smtClean="0"/>
              <a:t>|=</a:t>
            </a:r>
            <a:r>
              <a:rPr lang="en-US" sz="2400" b="1" dirty="0" smtClean="0"/>
              <a:t>w</a:t>
            </a:r>
            <a:r>
              <a:rPr lang="en-US" sz="2400" baseline="30000" dirty="0" smtClean="0"/>
              <a:t>T</a:t>
            </a:r>
            <a:r>
              <a:rPr lang="en-US" sz="2400" b="1" dirty="0" smtClean="0"/>
              <a:t>w</a:t>
            </a:r>
            <a:r>
              <a:rPr lang="en-US" sz="2400" dirty="0" smtClean="0"/>
              <a:t>.</a:t>
            </a:r>
          </a:p>
        </p:txBody>
      </p:sp>
      <p:pic>
        <p:nvPicPr>
          <p:cNvPr id="3074" name="Picture 2" descr="H:\CS 483_580\2014\pictures from lecture 12\Augmented e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0"/>
            <a:ext cx="612457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41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802116"/>
            <a:ext cx="7990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Normal equations with weight decay </a:t>
            </a:r>
            <a:r>
              <a:rPr lang="en-US" sz="2400" dirty="0" smtClean="0"/>
              <a:t>are essentially </a:t>
            </a:r>
            <a:r>
              <a:rPr lang="en-US" sz="2400" dirty="0" smtClean="0"/>
              <a:t>unchanged</a:t>
            </a:r>
            <a:endParaRPr lang="en-US" sz="2400" dirty="0"/>
          </a:p>
        </p:txBody>
      </p:sp>
      <p:pic>
        <p:nvPicPr>
          <p:cNvPr id="3" name="Picture 2" descr="H:\CS 483_580\2014\pictures from lecture 12\Augmented e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76065"/>
            <a:ext cx="612457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H:\CS 483_580\2014\pictures from lecture 12\grad augmented err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018" y="2971800"/>
            <a:ext cx="6484938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58535" y="3505200"/>
            <a:ext cx="330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(Z</a:t>
            </a:r>
            <a:r>
              <a:rPr lang="en-US" sz="3200" baseline="30000" dirty="0" smtClean="0"/>
              <a:t>T</a:t>
            </a:r>
            <a:r>
              <a:rPr lang="en-US" sz="3200" dirty="0" smtClean="0"/>
              <a:t>Z + </a:t>
            </a:r>
            <a:r>
              <a:rPr lang="en-US" sz="3200" dirty="0" err="1" smtClean="0">
                <a:latin typeface="Symbol" panose="05050102010706020507" pitchFamily="18" charset="2"/>
              </a:rPr>
              <a:t>l</a:t>
            </a:r>
            <a:r>
              <a:rPr lang="en-US" sz="3200" dirty="0" err="1" smtClean="0"/>
              <a:t>I</a:t>
            </a:r>
            <a:r>
              <a:rPr lang="en-US" sz="3200" dirty="0" smtClean="0"/>
              <a:t>) </a:t>
            </a:r>
            <a:r>
              <a:rPr lang="en-US" sz="3200" dirty="0" err="1" smtClean="0"/>
              <a:t>w</a:t>
            </a:r>
            <a:r>
              <a:rPr lang="en-US" sz="3200" baseline="-25000" dirty="0" err="1" smtClean="0"/>
              <a:t>reg</a:t>
            </a:r>
            <a:r>
              <a:rPr lang="en-US" sz="3200" dirty="0" smtClean="0"/>
              <a:t> =</a:t>
            </a:r>
            <a:r>
              <a:rPr lang="en-US" sz="3200" dirty="0" err="1" smtClean="0"/>
              <a:t>Z</a:t>
            </a:r>
            <a:r>
              <a:rPr lang="en-US" sz="3200" baseline="30000" dirty="0" err="1" smtClean="0"/>
              <a:t>T</a:t>
            </a:r>
            <a:r>
              <a:rPr lang="en-US" sz="3200" dirty="0" err="1" smtClean="0"/>
              <a:t>y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6471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8738" y="1158817"/>
            <a:ext cx="6469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validation set to find the best value </a:t>
            </a:r>
            <a:r>
              <a:rPr lang="en-US" sz="2800" dirty="0" smtClean="0">
                <a:latin typeface="Symbol" panose="05050102010706020507" pitchFamily="18" charset="2"/>
              </a:rPr>
              <a:t>l</a:t>
            </a:r>
            <a:endParaRPr lang="en-US" sz="2800" dirty="0"/>
          </a:p>
        </p:txBody>
      </p:sp>
      <p:pic>
        <p:nvPicPr>
          <p:cNvPr id="4098" name="Picture 2" descr="H:\CS 483_580\2014\pictures from lecture 12\influence of lam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8632825" cy="263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2782" y="4724400"/>
            <a:ext cx="73850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this case </a:t>
            </a:r>
            <a:r>
              <a:rPr lang="en-US" sz="2400" dirty="0" smtClean="0">
                <a:latin typeface="Symbol" panose="05050102010706020507" pitchFamily="18" charset="2"/>
              </a:rPr>
              <a:t>l</a:t>
            </a:r>
            <a:r>
              <a:rPr lang="en-US" sz="2400" dirty="0" smtClean="0"/>
              <a:t> = 0.0001 is large enough to suppress swings </a:t>
            </a:r>
          </a:p>
          <a:p>
            <a:r>
              <a:rPr lang="en-US" sz="2400" dirty="0"/>
              <a:t>b</a:t>
            </a:r>
            <a:r>
              <a:rPr lang="en-US" sz="2400" dirty="0" smtClean="0"/>
              <a:t>ut data still important in determining optimum weights.</a:t>
            </a:r>
          </a:p>
        </p:txBody>
      </p:sp>
    </p:spTree>
    <p:extLst>
      <p:ext uri="{BB962C8B-B14F-4D97-AF65-F5344CB8AC3E}">
        <p14:creationId xmlns:p14="http://schemas.microsoft.com/office/powerpoint/2010/main" val="12700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4130</TotalTime>
  <Words>285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H. Miller</dc:creator>
  <cp:lastModifiedBy>John H. Miller</cp:lastModifiedBy>
  <cp:revision>170</cp:revision>
  <cp:lastPrinted>2015-10-09T18:41:50Z</cp:lastPrinted>
  <dcterms:created xsi:type="dcterms:W3CDTF">2014-06-10T23:23:14Z</dcterms:created>
  <dcterms:modified xsi:type="dcterms:W3CDTF">2016-10-20T23:24:58Z</dcterms:modified>
</cp:coreProperties>
</file>