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7"/>
  </p:notesMasterIdLst>
  <p:sldIdLst>
    <p:sldId id="453" r:id="rId2"/>
    <p:sldId id="459" r:id="rId3"/>
    <p:sldId id="454" r:id="rId4"/>
    <p:sldId id="470" r:id="rId5"/>
    <p:sldId id="365" r:id="rId6"/>
    <p:sldId id="457" r:id="rId7"/>
    <p:sldId id="471" r:id="rId8"/>
    <p:sldId id="472" r:id="rId9"/>
    <p:sldId id="473" r:id="rId10"/>
    <p:sldId id="469" r:id="rId11"/>
    <p:sldId id="364" r:id="rId12"/>
    <p:sldId id="456" r:id="rId13"/>
    <p:sldId id="293" r:id="rId14"/>
    <p:sldId id="458" r:id="rId15"/>
    <p:sldId id="366" r:id="rId16"/>
    <p:sldId id="371" r:id="rId17"/>
    <p:sldId id="395" r:id="rId18"/>
    <p:sldId id="285" r:id="rId19"/>
    <p:sldId id="286" r:id="rId20"/>
    <p:sldId id="474" r:id="rId21"/>
    <p:sldId id="475" r:id="rId22"/>
    <p:sldId id="476" r:id="rId23"/>
    <p:sldId id="477" r:id="rId24"/>
    <p:sldId id="462" r:id="rId25"/>
    <p:sldId id="46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71122" autoAdjust="0"/>
  </p:normalViewPr>
  <p:slideViewPr>
    <p:cSldViewPr>
      <p:cViewPr varScale="1">
        <p:scale>
          <a:sx n="74" d="100"/>
          <a:sy n="74" d="100"/>
        </p:scale>
        <p:origin x="9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5B1A5A2A-236D-4435-90E5-EBF98E48D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18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Constraints:</a:t>
            </a:r>
            <a:r>
              <a:rPr lang="en-US" sz="2600" baseline="0" dirty="0"/>
              <a:t>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Perceived limitations of the actions that are possible with an object, based on object’s appearance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Limit set of possible actions with an object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Helps prevent user from selecting incorrect options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Four types of constraints:</a:t>
            </a:r>
            <a:r>
              <a:rPr lang="en-GB" sz="2600" baseline="0" dirty="0"/>
              <a:t> </a:t>
            </a:r>
            <a:r>
              <a:rPr lang="en-GB" sz="2600" dirty="0"/>
              <a:t>Physical, Cultural, Semantic, Logical</a:t>
            </a:r>
            <a:endParaRPr lang="en-US" sz="12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Example</a:t>
            </a:r>
            <a:r>
              <a:rPr lang="en-US" sz="1200" baseline="0" dirty="0"/>
              <a:t> of 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200" dirty="0"/>
              <a:t>Transfer effects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/>
              <a:t>Prior experience influences what functionality we expect for an object and how we operate an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/>
              <a:t>Learning by analogy and metaphor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/>
              <a:t>Can be both positive and negative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/>
              <a:t>Positive: “This looks like a pair of scissors I’ve used before; therefore, you put your fingers in the holes”;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/>
              <a:t>Negative: “This keyboard looks like a phone pad; maybe I can use it to key in a phone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3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Visibility: Make what can be done visible.</a:t>
            </a:r>
            <a:r>
              <a:rPr lang="en-US" baseline="0" dirty="0"/>
              <a:t> </a:t>
            </a:r>
            <a:r>
              <a:rPr lang="en-US" dirty="0"/>
              <a:t>Visibility suffers when the number of possible actions exceeds the number of 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7266A7-CB9D-4D7F-86C1-83578F7A53B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none" dirty="0"/>
              <a:t>(Show demo while doing analysis)</a:t>
            </a:r>
          </a:p>
          <a:p>
            <a:r>
              <a:rPr lang="en-US" u="sng" dirty="0"/>
              <a:t>Conceptual model: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 organized around four core time-keeping</a:t>
            </a:r>
            <a:r>
              <a:rPr lang="en-US" baseline="0" dirty="0"/>
              <a:t> functionalities: alarm, clock (multi-time zone), count-down timer, and stopwatch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 uses grid metaphor to organize these functionalities spatially; it may be unclear initially that spatial metaphor also works vertically to reveal additional timers, alarms,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 uses direct manipulation (touch) as interaction mechanism.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Affordances: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 buttons afford pushing, but some look more like icons so may not afford pushing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Screen affords swiping (?) (Would argue this is really a learned affordance)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Signifiers: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Few, if any, textual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an tap and hold on icon across top to get a textual description (tooltip)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Nearly all signifiers are iconic; they form a language that must be learned, but use suggestive </a:t>
            </a:r>
            <a:r>
              <a:rPr lang="en-US" baseline="0" dirty="0" err="1"/>
              <a:t>symbology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Natural mapping</a:t>
            </a:r>
            <a:r>
              <a:rPr lang="en-US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Beautiful natural mapping between top-line icon menu and its functionality (arranged left-to-right, as reinforced through swiping)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Cities are arranged alphabetically (natural mapping?)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Clock </a:t>
            </a:r>
            <a:r>
              <a:rPr lang="en-US" baseline="0" dirty="0" err="1"/>
              <a:t>timezones</a:t>
            </a:r>
            <a:r>
              <a:rPr lang="en-US" baseline="0" dirty="0"/>
              <a:t> are organized temporally based on home time zone. A better natural mapping could use an actual map to show the times.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Unclear how alarms are arranged (possibly order in which they were created?)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Unclear how Settings page is arranged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Feedback</a:t>
            </a:r>
            <a:r>
              <a:rPr lang="en-US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Strikingly, switching among functionality groups causes the icon associated with the current functionality group to briefly animate. It’s subtle but aesthetically-pleasing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Button toggles are animated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Button presses lead to immediate visual feedback (e.g., stopwatch starting and button toggling from start to stop)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Alarm setting leads to brief status message across bottom of screen + status of alarm on home screen. What’s potentially unclear is whether alarm will sound if phone is silenced (as mine is all the time). Feedback does not convey this.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Constraints: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Physical: It is impossible to set an invalid alarm, given that a clock is used to specify the time. It is impossible to set an invalid timer time, </a:t>
            </a:r>
            <a:r>
              <a:rPr lang="en-US" baseline="0" dirty="0" err="1"/>
              <a:t>sicne</a:t>
            </a:r>
            <a:r>
              <a:rPr lang="en-US" baseline="0" dirty="0"/>
              <a:t> input is via a keypad.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Cultural: Right = future, left = past (?)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Semantic: User will face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Logical: None (but remember that these are similar to mappings)                                                                                                                                                                                    Similar to natural mappings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none" dirty="0"/>
              <a:t>(Show demo while doing analysis)</a:t>
            </a:r>
          </a:p>
          <a:p>
            <a:r>
              <a:rPr lang="en-US" u="sng" dirty="0"/>
              <a:t>Conceptual model: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 organized around the</a:t>
            </a:r>
            <a:r>
              <a:rPr lang="en-US" baseline="0" dirty="0"/>
              <a:t> conceptual entity of a “podcast subscription” (see subscriptions screen) and “podcast” (see episodes, queue, downloads, and playback history screens)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Hamburger menu presents numerous ways of viewing podcasts (episodes, queue, subscriptions, downloads, playback history). You can even see each individual subscription as separate menu item (this can get to be a long list, bit improves accessibility of individual podcasts)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Affordances: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Menu items afford pushing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Screen affords swiping, but only limited swiping </a:t>
            </a:r>
            <a:r>
              <a:rPr lang="en-US" baseline="0" dirty="0" err="1"/>
              <a:t>swiping</a:t>
            </a:r>
            <a:r>
              <a:rPr lang="en-US" baseline="0" dirty="0"/>
              <a:t> supported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Sliders afford sliding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Hamburger menu does not necessarily afford sliding upwards; could need a signifier at bottom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Signifiers: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Menu items are textual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Additional features are icons across top of screen; you an tap and hold on icon to get a textual description (tooltip)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Podcasts use logos alongside titles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Natural mapping</a:t>
            </a:r>
            <a:r>
              <a:rPr lang="en-US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 many exploited in this app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Audio speed slider uses left to right natural 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Playback history shows most recently played at 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Episodes appear to be arranged chronologically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Unclear how podcast subscriptions are mapped in hamburger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downloads, “Running,” “Completed,” and “Log” arranged left to right. Natural?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Playback interface shows time from left to right, with playback controls arranged left to right as well.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Feedback</a:t>
            </a:r>
            <a:r>
              <a:rPr lang="en-US" baseline="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Podcast audio plays when play button pressed. Visual feedback on play is more subtle: You can see the time ticking and the slider progressing left to right.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to queue: No immediate feedback; have to go look at the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Subscription-level actions: Some (e.g., “Mark all as seen”) have no immediate feedback.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baseline="0" dirty="0"/>
              <a:t>Constraints: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Physical:  It’s impossible to play before the end of an episode, or prior to the beginning.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Physical: Need constraint to disallow adding invalid podcast URLs (I tried 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Cultural: Right = future, left = past (?)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Semantic: User will face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Logical: None (but remember that these are similar to mappings)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A5A2A-236D-4435-90E5-EBF98E48D0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9AF4A-6413-4A04-ABE9-5FF1E49F81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1B30A-34B4-4BA1-92C9-AE97DE4893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FEE77-0211-42AE-A357-7455EAB58B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1A877-898D-489F-A108-627FC23223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DBCFC-85A7-4125-B5FB-B51ECEC827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1638"/>
            <a:ext cx="4343400" cy="4652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BA2F5-F3C3-4BE8-8843-FB70C15228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CF042-50F2-4B62-9C0B-12E68D251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423025"/>
            <a:ext cx="8689975" cy="130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4067-E920-4098-955B-3AED893034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4BD6A-45F6-483F-ADF4-148145F1AD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C858F-1A50-474C-A99C-E0482D3681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A73F3-0254-4C1E-BF04-CB81105F8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71638"/>
            <a:ext cx="883920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1775" y="6423025"/>
            <a:ext cx="868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1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fld id="{37A05E0E-761F-45D3-8294-4D944699B6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52400" y="6477000"/>
            <a:ext cx="22860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solidFill>
                  <a:schemeClr val="accent2"/>
                </a:solidFill>
                <a:cs typeface="+mn-cs"/>
              </a:rPr>
              <a:t>L#03—</a:t>
            </a:r>
            <a:r>
              <a:rPr lang="en-US" sz="1100" dirty="0" err="1">
                <a:solidFill>
                  <a:schemeClr val="accent2"/>
                </a:solidFill>
                <a:cs typeface="+mn-cs"/>
              </a:rPr>
              <a:t>CptS</a:t>
            </a:r>
            <a:r>
              <a:rPr lang="en-US" sz="1100" dirty="0">
                <a:solidFill>
                  <a:schemeClr val="accent2"/>
                </a:solidFill>
                <a:cs typeface="+mn-cs"/>
              </a:rPr>
              <a:t> 443/543, </a:t>
            </a:r>
            <a:r>
              <a:rPr lang="en-US" sz="1100" dirty="0" err="1">
                <a:solidFill>
                  <a:schemeClr val="accent2"/>
                </a:solidFill>
                <a:cs typeface="+mn-cs"/>
              </a:rPr>
              <a:t>Sp</a:t>
            </a:r>
            <a:r>
              <a:rPr lang="en-US" sz="1100" dirty="0">
                <a:solidFill>
                  <a:schemeClr val="accent2"/>
                </a:solidFill>
                <a:cs typeface="+mn-cs"/>
              </a:rPr>
              <a:t> 17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858000" y="6477000"/>
            <a:ext cx="2133600" cy="168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r>
              <a:rPr lang="en-US" sz="1100" dirty="0">
                <a:solidFill>
                  <a:schemeClr val="accent2"/>
                </a:solidFill>
                <a:cs typeface="+mn-cs"/>
              </a:rPr>
              <a:t>1/17/16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0163" y="1524000"/>
            <a:ext cx="90836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-6350" y="26988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-7938" y="6832600"/>
            <a:ext cx="91328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16200000" flipV="1">
            <a:off x="-3422649" y="3454400"/>
            <a:ext cx="6858000" cy="31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rot="5400000" flipH="1" flipV="1">
            <a:off x="5688807" y="3431381"/>
            <a:ext cx="6864350" cy="47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19050" y="6437313"/>
            <a:ext cx="908367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legraph.co.uk/news/uknews/road-and-rail-transport/11605509/Women-are-after-all-better-drivers-than-men.html" TargetMode="External"/><Relationship Id="rId4" Type="http://schemas.openxmlformats.org/officeDocument/2006/relationships/hyperlink" Target="http://www.rjperformancepc.com/tag/highquality-computer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graph.co.uk/news/uknews/road-and-rail-transport/11605509/Women-are-after-all-better-drivers-than-men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A8A7D9-91EE-4210-B43E-3143B01F98F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/>
            </a:r>
            <a:br>
              <a:rPr lang="en-GB"/>
            </a:br>
            <a:endParaRPr lang="en-GB" sz="2000"/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152400" y="304800"/>
            <a:ext cx="883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3200" dirty="0">
                <a:solidFill>
                  <a:srgbClr val="000099"/>
                </a:solidFill>
              </a:rPr>
              <a:t>Lecture #03: Applying Norman’s Design Concepts</a:t>
            </a:r>
            <a:endParaRPr lang="en-US" sz="3200" dirty="0">
              <a:solidFill>
                <a:srgbClr val="000099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57529"/>
            <a:ext cx="2971800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8024A-5F80-408A-8480-52CD43B28C77}" type="slidenum">
              <a:rPr lang="en-GB"/>
              <a:pPr/>
              <a:t>10</a:t>
            </a:fld>
            <a:endParaRPr lang="en-GB"/>
          </a:p>
        </p:txBody>
      </p:sp>
      <p:sp>
        <p:nvSpPr>
          <p:cNvPr id="174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Supplement: Norman’s model explained (see Figure 1.11)</a:t>
            </a:r>
            <a:endParaRPr lang="en-US" sz="3200" dirty="0"/>
          </a:p>
        </p:txBody>
      </p:sp>
      <p:sp>
        <p:nvSpPr>
          <p:cNvPr id="174083" name="Text Box 1027"/>
          <p:cNvSpPr txBox="1">
            <a:spLocks noChangeArrowheads="1"/>
          </p:cNvSpPr>
          <p:nvPr/>
        </p:nvSpPr>
        <p:spPr bwMode="auto">
          <a:xfrm>
            <a:off x="3429000" y="4648200"/>
            <a:ext cx="2057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/>
              <a:t>SYSTEM</a:t>
            </a:r>
          </a:p>
        </p:txBody>
      </p:sp>
      <p:sp>
        <p:nvSpPr>
          <p:cNvPr id="174084" name="Text Box 1028"/>
          <p:cNvSpPr txBox="1">
            <a:spLocks noChangeArrowheads="1"/>
          </p:cNvSpPr>
          <p:nvPr/>
        </p:nvSpPr>
        <p:spPr bwMode="auto">
          <a:xfrm>
            <a:off x="1752600" y="3124200"/>
            <a:ext cx="2057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/>
              <a:t>DESIGNER</a:t>
            </a:r>
          </a:p>
        </p:txBody>
      </p:sp>
      <p:sp>
        <p:nvSpPr>
          <p:cNvPr id="174085" name="Text Box 1029"/>
          <p:cNvSpPr txBox="1">
            <a:spLocks noChangeArrowheads="1"/>
          </p:cNvSpPr>
          <p:nvPr/>
        </p:nvSpPr>
        <p:spPr bwMode="auto">
          <a:xfrm>
            <a:off x="6019800" y="3048000"/>
            <a:ext cx="2057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/>
              <a:t>USER</a:t>
            </a:r>
          </a:p>
        </p:txBody>
      </p:sp>
      <p:sp>
        <p:nvSpPr>
          <p:cNvPr id="174086" name="Freeform 1030"/>
          <p:cNvSpPr>
            <a:spLocks/>
          </p:cNvSpPr>
          <p:nvPr/>
        </p:nvSpPr>
        <p:spPr bwMode="auto">
          <a:xfrm>
            <a:off x="1531938" y="2198688"/>
            <a:ext cx="2727325" cy="927100"/>
          </a:xfrm>
          <a:custGeom>
            <a:avLst/>
            <a:gdLst/>
            <a:ahLst/>
            <a:cxnLst>
              <a:cxn ang="0">
                <a:pos x="145" y="571"/>
              </a:cxn>
              <a:cxn ang="0">
                <a:pos x="88" y="535"/>
              </a:cxn>
              <a:cxn ang="0">
                <a:pos x="57" y="493"/>
              </a:cxn>
              <a:cxn ang="0">
                <a:pos x="47" y="462"/>
              </a:cxn>
              <a:cxn ang="0">
                <a:pos x="42" y="447"/>
              </a:cxn>
              <a:cxn ang="0">
                <a:pos x="73" y="338"/>
              </a:cxn>
              <a:cxn ang="0">
                <a:pos x="68" y="265"/>
              </a:cxn>
              <a:cxn ang="0">
                <a:pos x="37" y="218"/>
              </a:cxn>
              <a:cxn ang="0">
                <a:pos x="0" y="135"/>
              </a:cxn>
              <a:cxn ang="0">
                <a:pos x="57" y="68"/>
              </a:cxn>
              <a:cxn ang="0">
                <a:pos x="94" y="47"/>
              </a:cxn>
              <a:cxn ang="0">
                <a:pos x="171" y="32"/>
              </a:cxn>
              <a:cxn ang="0">
                <a:pos x="332" y="47"/>
              </a:cxn>
              <a:cxn ang="0">
                <a:pos x="374" y="68"/>
              </a:cxn>
              <a:cxn ang="0">
                <a:pos x="405" y="78"/>
              </a:cxn>
              <a:cxn ang="0">
                <a:pos x="545" y="78"/>
              </a:cxn>
              <a:cxn ang="0">
                <a:pos x="638" y="47"/>
              </a:cxn>
              <a:cxn ang="0">
                <a:pos x="758" y="11"/>
              </a:cxn>
              <a:cxn ang="0">
                <a:pos x="867" y="32"/>
              </a:cxn>
              <a:cxn ang="0">
                <a:pos x="913" y="47"/>
              </a:cxn>
              <a:cxn ang="0">
                <a:pos x="929" y="52"/>
              </a:cxn>
              <a:cxn ang="0">
                <a:pos x="1157" y="26"/>
              </a:cxn>
              <a:cxn ang="0">
                <a:pos x="1235" y="6"/>
              </a:cxn>
              <a:cxn ang="0">
                <a:pos x="1256" y="1"/>
              </a:cxn>
              <a:cxn ang="0">
                <a:pos x="1349" y="11"/>
              </a:cxn>
              <a:cxn ang="0">
                <a:pos x="1381" y="32"/>
              </a:cxn>
              <a:cxn ang="0">
                <a:pos x="1536" y="84"/>
              </a:cxn>
              <a:cxn ang="0">
                <a:pos x="1609" y="115"/>
              </a:cxn>
              <a:cxn ang="0">
                <a:pos x="1702" y="141"/>
              </a:cxn>
              <a:cxn ang="0">
                <a:pos x="1718" y="187"/>
              </a:cxn>
              <a:cxn ang="0">
                <a:pos x="1687" y="234"/>
              </a:cxn>
              <a:cxn ang="0">
                <a:pos x="1661" y="255"/>
              </a:cxn>
              <a:cxn ang="0">
                <a:pos x="1630" y="265"/>
              </a:cxn>
              <a:cxn ang="0">
                <a:pos x="1573" y="322"/>
              </a:cxn>
              <a:cxn ang="0">
                <a:pos x="1583" y="353"/>
              </a:cxn>
              <a:cxn ang="0">
                <a:pos x="1588" y="369"/>
              </a:cxn>
              <a:cxn ang="0">
                <a:pos x="1562" y="442"/>
              </a:cxn>
              <a:cxn ang="0">
                <a:pos x="1427" y="535"/>
              </a:cxn>
              <a:cxn ang="0">
                <a:pos x="1412" y="566"/>
              </a:cxn>
              <a:cxn ang="0">
                <a:pos x="1412" y="582"/>
              </a:cxn>
            </a:cxnLst>
            <a:rect l="0" t="0" r="r" b="b"/>
            <a:pathLst>
              <a:path w="1718" h="584">
                <a:moveTo>
                  <a:pt x="145" y="571"/>
                </a:moveTo>
                <a:cubicBezTo>
                  <a:pt x="121" y="563"/>
                  <a:pt x="108" y="548"/>
                  <a:pt x="88" y="535"/>
                </a:cubicBezTo>
                <a:cubicBezTo>
                  <a:pt x="65" y="500"/>
                  <a:pt x="77" y="513"/>
                  <a:pt x="57" y="493"/>
                </a:cubicBezTo>
                <a:cubicBezTo>
                  <a:pt x="54" y="483"/>
                  <a:pt x="50" y="472"/>
                  <a:pt x="47" y="462"/>
                </a:cubicBezTo>
                <a:cubicBezTo>
                  <a:pt x="45" y="457"/>
                  <a:pt x="42" y="447"/>
                  <a:pt x="42" y="447"/>
                </a:cubicBezTo>
                <a:cubicBezTo>
                  <a:pt x="48" y="384"/>
                  <a:pt x="55" y="391"/>
                  <a:pt x="73" y="338"/>
                </a:cubicBezTo>
                <a:cubicBezTo>
                  <a:pt x="71" y="314"/>
                  <a:pt x="72" y="289"/>
                  <a:pt x="68" y="265"/>
                </a:cubicBezTo>
                <a:cubicBezTo>
                  <a:pt x="65" y="247"/>
                  <a:pt x="47" y="232"/>
                  <a:pt x="37" y="218"/>
                </a:cubicBezTo>
                <a:cubicBezTo>
                  <a:pt x="20" y="192"/>
                  <a:pt x="9" y="164"/>
                  <a:pt x="0" y="135"/>
                </a:cubicBezTo>
                <a:cubicBezTo>
                  <a:pt x="6" y="85"/>
                  <a:pt x="7" y="78"/>
                  <a:pt x="57" y="68"/>
                </a:cubicBezTo>
                <a:cubicBezTo>
                  <a:pt x="70" y="62"/>
                  <a:pt x="81" y="52"/>
                  <a:pt x="94" y="47"/>
                </a:cubicBezTo>
                <a:cubicBezTo>
                  <a:pt x="116" y="39"/>
                  <a:pt x="148" y="37"/>
                  <a:pt x="171" y="32"/>
                </a:cubicBezTo>
                <a:cubicBezTo>
                  <a:pt x="240" y="35"/>
                  <a:pt x="272" y="40"/>
                  <a:pt x="332" y="47"/>
                </a:cubicBezTo>
                <a:cubicBezTo>
                  <a:pt x="349" y="52"/>
                  <a:pt x="359" y="61"/>
                  <a:pt x="374" y="68"/>
                </a:cubicBezTo>
                <a:cubicBezTo>
                  <a:pt x="384" y="73"/>
                  <a:pt x="405" y="78"/>
                  <a:pt x="405" y="78"/>
                </a:cubicBezTo>
                <a:cubicBezTo>
                  <a:pt x="446" y="106"/>
                  <a:pt x="499" y="87"/>
                  <a:pt x="545" y="78"/>
                </a:cubicBezTo>
                <a:cubicBezTo>
                  <a:pt x="576" y="59"/>
                  <a:pt x="600" y="59"/>
                  <a:pt x="638" y="47"/>
                </a:cubicBezTo>
                <a:cubicBezTo>
                  <a:pt x="678" y="34"/>
                  <a:pt x="718" y="23"/>
                  <a:pt x="758" y="11"/>
                </a:cubicBezTo>
                <a:cubicBezTo>
                  <a:pt x="844" y="16"/>
                  <a:pt x="818" y="10"/>
                  <a:pt x="867" y="32"/>
                </a:cubicBezTo>
                <a:cubicBezTo>
                  <a:pt x="882" y="39"/>
                  <a:pt x="898" y="42"/>
                  <a:pt x="913" y="47"/>
                </a:cubicBezTo>
                <a:cubicBezTo>
                  <a:pt x="918" y="49"/>
                  <a:pt x="929" y="52"/>
                  <a:pt x="929" y="52"/>
                </a:cubicBezTo>
                <a:cubicBezTo>
                  <a:pt x="1010" y="49"/>
                  <a:pt x="1081" y="49"/>
                  <a:pt x="1157" y="26"/>
                </a:cubicBezTo>
                <a:cubicBezTo>
                  <a:pt x="1182" y="18"/>
                  <a:pt x="1209" y="12"/>
                  <a:pt x="1235" y="6"/>
                </a:cubicBezTo>
                <a:cubicBezTo>
                  <a:pt x="1242" y="4"/>
                  <a:pt x="1256" y="1"/>
                  <a:pt x="1256" y="1"/>
                </a:cubicBezTo>
                <a:cubicBezTo>
                  <a:pt x="1287" y="4"/>
                  <a:pt x="1320" y="0"/>
                  <a:pt x="1349" y="11"/>
                </a:cubicBezTo>
                <a:cubicBezTo>
                  <a:pt x="1361" y="16"/>
                  <a:pt x="1381" y="32"/>
                  <a:pt x="1381" y="32"/>
                </a:cubicBezTo>
                <a:cubicBezTo>
                  <a:pt x="1403" y="99"/>
                  <a:pt x="1473" y="81"/>
                  <a:pt x="1536" y="84"/>
                </a:cubicBezTo>
                <a:cubicBezTo>
                  <a:pt x="1562" y="90"/>
                  <a:pt x="1583" y="111"/>
                  <a:pt x="1609" y="115"/>
                </a:cubicBezTo>
                <a:cubicBezTo>
                  <a:pt x="1641" y="120"/>
                  <a:pt x="1672" y="129"/>
                  <a:pt x="1702" y="141"/>
                </a:cubicBezTo>
                <a:cubicBezTo>
                  <a:pt x="1707" y="156"/>
                  <a:pt x="1713" y="172"/>
                  <a:pt x="1718" y="187"/>
                </a:cubicBezTo>
                <a:cubicBezTo>
                  <a:pt x="1713" y="213"/>
                  <a:pt x="1713" y="225"/>
                  <a:pt x="1687" y="234"/>
                </a:cubicBezTo>
                <a:cubicBezTo>
                  <a:pt x="1681" y="240"/>
                  <a:pt x="1668" y="252"/>
                  <a:pt x="1661" y="255"/>
                </a:cubicBezTo>
                <a:cubicBezTo>
                  <a:pt x="1651" y="260"/>
                  <a:pt x="1630" y="265"/>
                  <a:pt x="1630" y="265"/>
                </a:cubicBezTo>
                <a:cubicBezTo>
                  <a:pt x="1610" y="285"/>
                  <a:pt x="1589" y="298"/>
                  <a:pt x="1573" y="322"/>
                </a:cubicBezTo>
                <a:cubicBezTo>
                  <a:pt x="1576" y="332"/>
                  <a:pt x="1580" y="343"/>
                  <a:pt x="1583" y="353"/>
                </a:cubicBezTo>
                <a:cubicBezTo>
                  <a:pt x="1585" y="358"/>
                  <a:pt x="1588" y="369"/>
                  <a:pt x="1588" y="369"/>
                </a:cubicBezTo>
                <a:cubicBezTo>
                  <a:pt x="1584" y="397"/>
                  <a:pt x="1582" y="422"/>
                  <a:pt x="1562" y="442"/>
                </a:cubicBezTo>
                <a:cubicBezTo>
                  <a:pt x="1539" y="512"/>
                  <a:pt x="1493" y="519"/>
                  <a:pt x="1427" y="535"/>
                </a:cubicBezTo>
                <a:cubicBezTo>
                  <a:pt x="1423" y="542"/>
                  <a:pt x="1412" y="556"/>
                  <a:pt x="1412" y="566"/>
                </a:cubicBezTo>
                <a:cubicBezTo>
                  <a:pt x="1412" y="584"/>
                  <a:pt x="1424" y="582"/>
                  <a:pt x="1412" y="582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087" name="Freeform 1031"/>
          <p:cNvSpPr>
            <a:spLocks/>
          </p:cNvSpPr>
          <p:nvPr/>
        </p:nvSpPr>
        <p:spPr bwMode="auto">
          <a:xfrm>
            <a:off x="1422400" y="1919288"/>
            <a:ext cx="2795588" cy="1185862"/>
          </a:xfrm>
          <a:custGeom>
            <a:avLst/>
            <a:gdLst/>
            <a:ahLst/>
            <a:cxnLst>
              <a:cxn ang="0">
                <a:pos x="204" y="747"/>
              </a:cxn>
              <a:cxn ang="0">
                <a:pos x="178" y="649"/>
              </a:cxn>
              <a:cxn ang="0">
                <a:pos x="168" y="618"/>
              </a:cxn>
              <a:cxn ang="0">
                <a:pos x="121" y="597"/>
              </a:cxn>
              <a:cxn ang="0">
                <a:pos x="48" y="529"/>
              </a:cxn>
              <a:cxn ang="0">
                <a:pos x="22" y="493"/>
              </a:cxn>
              <a:cxn ang="0">
                <a:pos x="7" y="462"/>
              </a:cxn>
              <a:cxn ang="0">
                <a:pos x="90" y="291"/>
              </a:cxn>
              <a:cxn ang="0">
                <a:pos x="246" y="239"/>
              </a:cxn>
              <a:cxn ang="0">
                <a:pos x="318" y="208"/>
              </a:cxn>
              <a:cxn ang="0">
                <a:pos x="355" y="177"/>
              </a:cxn>
              <a:cxn ang="0">
                <a:pos x="396" y="151"/>
              </a:cxn>
              <a:cxn ang="0">
                <a:pos x="515" y="26"/>
              </a:cxn>
              <a:cxn ang="0">
                <a:pos x="552" y="0"/>
              </a:cxn>
              <a:cxn ang="0">
                <a:pos x="785" y="57"/>
              </a:cxn>
              <a:cxn ang="0">
                <a:pos x="827" y="73"/>
              </a:cxn>
              <a:cxn ang="0">
                <a:pos x="972" y="88"/>
              </a:cxn>
              <a:cxn ang="0">
                <a:pos x="1003" y="93"/>
              </a:cxn>
              <a:cxn ang="0">
                <a:pos x="1341" y="73"/>
              </a:cxn>
              <a:cxn ang="0">
                <a:pos x="1465" y="104"/>
              </a:cxn>
              <a:cxn ang="0">
                <a:pos x="1486" y="125"/>
              </a:cxn>
              <a:cxn ang="0">
                <a:pos x="1501" y="135"/>
              </a:cxn>
              <a:cxn ang="0">
                <a:pos x="1558" y="213"/>
              </a:cxn>
              <a:cxn ang="0">
                <a:pos x="1610" y="218"/>
              </a:cxn>
              <a:cxn ang="0">
                <a:pos x="1642" y="228"/>
              </a:cxn>
              <a:cxn ang="0">
                <a:pos x="1652" y="244"/>
              </a:cxn>
              <a:cxn ang="0">
                <a:pos x="1704" y="301"/>
              </a:cxn>
              <a:cxn ang="0">
                <a:pos x="1735" y="353"/>
              </a:cxn>
              <a:cxn ang="0">
                <a:pos x="1761" y="420"/>
              </a:cxn>
              <a:cxn ang="0">
                <a:pos x="1704" y="483"/>
              </a:cxn>
              <a:cxn ang="0">
                <a:pos x="1657" y="498"/>
              </a:cxn>
              <a:cxn ang="0">
                <a:pos x="1642" y="503"/>
              </a:cxn>
              <a:cxn ang="0">
                <a:pos x="1657" y="576"/>
              </a:cxn>
              <a:cxn ang="0">
                <a:pos x="1647" y="669"/>
              </a:cxn>
              <a:cxn ang="0">
                <a:pos x="1533" y="716"/>
              </a:cxn>
              <a:cxn ang="0">
                <a:pos x="1507" y="732"/>
              </a:cxn>
              <a:cxn ang="0">
                <a:pos x="1501" y="747"/>
              </a:cxn>
            </a:cxnLst>
            <a:rect l="0" t="0" r="r" b="b"/>
            <a:pathLst>
              <a:path w="1761" h="747">
                <a:moveTo>
                  <a:pt x="204" y="747"/>
                </a:moveTo>
                <a:cubicBezTo>
                  <a:pt x="199" y="713"/>
                  <a:pt x="188" y="682"/>
                  <a:pt x="178" y="649"/>
                </a:cubicBezTo>
                <a:cubicBezTo>
                  <a:pt x="175" y="639"/>
                  <a:pt x="178" y="622"/>
                  <a:pt x="168" y="618"/>
                </a:cubicBezTo>
                <a:cubicBezTo>
                  <a:pt x="151" y="612"/>
                  <a:pt x="138" y="602"/>
                  <a:pt x="121" y="597"/>
                </a:cubicBezTo>
                <a:cubicBezTo>
                  <a:pt x="93" y="577"/>
                  <a:pt x="69" y="556"/>
                  <a:pt x="48" y="529"/>
                </a:cubicBezTo>
                <a:cubicBezTo>
                  <a:pt x="39" y="517"/>
                  <a:pt x="22" y="493"/>
                  <a:pt x="22" y="493"/>
                </a:cubicBezTo>
                <a:cubicBezTo>
                  <a:pt x="19" y="482"/>
                  <a:pt x="8" y="473"/>
                  <a:pt x="7" y="462"/>
                </a:cubicBezTo>
                <a:cubicBezTo>
                  <a:pt x="3" y="379"/>
                  <a:pt x="0" y="303"/>
                  <a:pt x="90" y="291"/>
                </a:cubicBezTo>
                <a:cubicBezTo>
                  <a:pt x="127" y="262"/>
                  <a:pt x="200" y="248"/>
                  <a:pt x="246" y="239"/>
                </a:cubicBezTo>
                <a:cubicBezTo>
                  <a:pt x="269" y="227"/>
                  <a:pt x="293" y="214"/>
                  <a:pt x="318" y="208"/>
                </a:cubicBezTo>
                <a:cubicBezTo>
                  <a:pt x="332" y="194"/>
                  <a:pt x="335" y="183"/>
                  <a:pt x="355" y="177"/>
                </a:cubicBezTo>
                <a:cubicBezTo>
                  <a:pt x="404" y="125"/>
                  <a:pt x="328" y="201"/>
                  <a:pt x="396" y="151"/>
                </a:cubicBezTo>
                <a:cubicBezTo>
                  <a:pt x="437" y="121"/>
                  <a:pt x="471" y="41"/>
                  <a:pt x="515" y="26"/>
                </a:cubicBezTo>
                <a:cubicBezTo>
                  <a:pt x="529" y="14"/>
                  <a:pt x="534" y="6"/>
                  <a:pt x="552" y="0"/>
                </a:cubicBezTo>
                <a:cubicBezTo>
                  <a:pt x="632" y="10"/>
                  <a:pt x="707" y="35"/>
                  <a:pt x="785" y="57"/>
                </a:cubicBezTo>
                <a:cubicBezTo>
                  <a:pt x="799" y="61"/>
                  <a:pt x="812" y="71"/>
                  <a:pt x="827" y="73"/>
                </a:cubicBezTo>
                <a:cubicBezTo>
                  <a:pt x="875" y="80"/>
                  <a:pt x="924" y="80"/>
                  <a:pt x="972" y="88"/>
                </a:cubicBezTo>
                <a:cubicBezTo>
                  <a:pt x="982" y="90"/>
                  <a:pt x="993" y="91"/>
                  <a:pt x="1003" y="93"/>
                </a:cubicBezTo>
                <a:cubicBezTo>
                  <a:pt x="1117" y="88"/>
                  <a:pt x="1228" y="81"/>
                  <a:pt x="1341" y="73"/>
                </a:cubicBezTo>
                <a:cubicBezTo>
                  <a:pt x="1375" y="78"/>
                  <a:pt x="1433" y="80"/>
                  <a:pt x="1465" y="104"/>
                </a:cubicBezTo>
                <a:cubicBezTo>
                  <a:pt x="1473" y="110"/>
                  <a:pt x="1478" y="119"/>
                  <a:pt x="1486" y="125"/>
                </a:cubicBezTo>
                <a:cubicBezTo>
                  <a:pt x="1491" y="129"/>
                  <a:pt x="1496" y="132"/>
                  <a:pt x="1501" y="135"/>
                </a:cubicBezTo>
                <a:cubicBezTo>
                  <a:pt x="1531" y="178"/>
                  <a:pt x="1501" y="206"/>
                  <a:pt x="1558" y="213"/>
                </a:cubicBezTo>
                <a:cubicBezTo>
                  <a:pt x="1575" y="215"/>
                  <a:pt x="1593" y="216"/>
                  <a:pt x="1610" y="218"/>
                </a:cubicBezTo>
                <a:cubicBezTo>
                  <a:pt x="1621" y="221"/>
                  <a:pt x="1631" y="225"/>
                  <a:pt x="1642" y="228"/>
                </a:cubicBezTo>
                <a:cubicBezTo>
                  <a:pt x="1648" y="230"/>
                  <a:pt x="1648" y="239"/>
                  <a:pt x="1652" y="244"/>
                </a:cubicBezTo>
                <a:cubicBezTo>
                  <a:pt x="1668" y="264"/>
                  <a:pt x="1692" y="277"/>
                  <a:pt x="1704" y="301"/>
                </a:cubicBezTo>
                <a:cubicBezTo>
                  <a:pt x="1717" y="326"/>
                  <a:pt x="1711" y="338"/>
                  <a:pt x="1735" y="353"/>
                </a:cubicBezTo>
                <a:cubicBezTo>
                  <a:pt x="1745" y="375"/>
                  <a:pt x="1753" y="397"/>
                  <a:pt x="1761" y="420"/>
                </a:cubicBezTo>
                <a:cubicBezTo>
                  <a:pt x="1752" y="467"/>
                  <a:pt x="1748" y="468"/>
                  <a:pt x="1704" y="483"/>
                </a:cubicBezTo>
                <a:cubicBezTo>
                  <a:pt x="1684" y="490"/>
                  <a:pt x="1675" y="492"/>
                  <a:pt x="1657" y="498"/>
                </a:cubicBezTo>
                <a:cubicBezTo>
                  <a:pt x="1652" y="500"/>
                  <a:pt x="1642" y="503"/>
                  <a:pt x="1642" y="503"/>
                </a:cubicBezTo>
                <a:cubicBezTo>
                  <a:pt x="1632" y="529"/>
                  <a:pt x="1642" y="554"/>
                  <a:pt x="1657" y="576"/>
                </a:cubicBezTo>
                <a:cubicBezTo>
                  <a:pt x="1667" y="608"/>
                  <a:pt x="1682" y="646"/>
                  <a:pt x="1647" y="669"/>
                </a:cubicBezTo>
                <a:cubicBezTo>
                  <a:pt x="1617" y="712"/>
                  <a:pt x="1583" y="710"/>
                  <a:pt x="1533" y="716"/>
                </a:cubicBezTo>
                <a:cubicBezTo>
                  <a:pt x="1518" y="721"/>
                  <a:pt x="1515" y="719"/>
                  <a:pt x="1507" y="732"/>
                </a:cubicBezTo>
                <a:cubicBezTo>
                  <a:pt x="1504" y="737"/>
                  <a:pt x="1501" y="747"/>
                  <a:pt x="1501" y="74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088" name="Text Box 1032"/>
          <p:cNvSpPr txBox="1">
            <a:spLocks noChangeArrowheads="1"/>
          </p:cNvSpPr>
          <p:nvPr/>
        </p:nvSpPr>
        <p:spPr bwMode="auto">
          <a:xfrm>
            <a:off x="1676400" y="2133600"/>
            <a:ext cx="20574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i="1" dirty="0"/>
              <a:t>Designer’s Model</a:t>
            </a:r>
          </a:p>
        </p:txBody>
      </p:sp>
      <p:sp>
        <p:nvSpPr>
          <p:cNvPr id="174089" name="Freeform 1033"/>
          <p:cNvSpPr>
            <a:spLocks/>
          </p:cNvSpPr>
          <p:nvPr/>
        </p:nvSpPr>
        <p:spPr bwMode="auto">
          <a:xfrm>
            <a:off x="5997575" y="1951038"/>
            <a:ext cx="2486025" cy="1295400"/>
          </a:xfrm>
          <a:custGeom>
            <a:avLst/>
            <a:gdLst/>
            <a:ahLst/>
            <a:cxnLst>
              <a:cxn ang="0">
                <a:pos x="129" y="681"/>
              </a:cxn>
              <a:cxn ang="0">
                <a:pos x="83" y="577"/>
              </a:cxn>
              <a:cxn ang="0">
                <a:pos x="15" y="504"/>
              </a:cxn>
              <a:cxn ang="0">
                <a:pos x="5" y="473"/>
              </a:cxn>
              <a:cxn ang="0">
                <a:pos x="0" y="457"/>
              </a:cxn>
              <a:cxn ang="0">
                <a:pos x="5" y="406"/>
              </a:cxn>
              <a:cxn ang="0">
                <a:pos x="93" y="338"/>
              </a:cxn>
              <a:cxn ang="0">
                <a:pos x="114" y="297"/>
              </a:cxn>
              <a:cxn ang="0">
                <a:pos x="145" y="177"/>
              </a:cxn>
              <a:cxn ang="0">
                <a:pos x="228" y="105"/>
              </a:cxn>
              <a:cxn ang="0">
                <a:pos x="462" y="37"/>
              </a:cxn>
              <a:cxn ang="0">
                <a:pos x="477" y="27"/>
              </a:cxn>
              <a:cxn ang="0">
                <a:pos x="493" y="22"/>
              </a:cxn>
              <a:cxn ang="0">
                <a:pos x="503" y="11"/>
              </a:cxn>
              <a:cxn ang="0">
                <a:pos x="545" y="1"/>
              </a:cxn>
              <a:cxn ang="0">
                <a:pos x="602" y="16"/>
              </a:cxn>
              <a:cxn ang="0">
                <a:pos x="612" y="27"/>
              </a:cxn>
              <a:cxn ang="0">
                <a:pos x="643" y="37"/>
              </a:cxn>
              <a:cxn ang="0">
                <a:pos x="659" y="42"/>
              </a:cxn>
              <a:cxn ang="0">
                <a:pos x="820" y="16"/>
              </a:cxn>
              <a:cxn ang="0">
                <a:pos x="877" y="1"/>
              </a:cxn>
              <a:cxn ang="0">
                <a:pos x="923" y="6"/>
              </a:cxn>
              <a:cxn ang="0">
                <a:pos x="975" y="42"/>
              </a:cxn>
              <a:cxn ang="0">
                <a:pos x="1084" y="84"/>
              </a:cxn>
              <a:cxn ang="0">
                <a:pos x="1323" y="131"/>
              </a:cxn>
              <a:cxn ang="0">
                <a:pos x="1432" y="182"/>
              </a:cxn>
              <a:cxn ang="0">
                <a:pos x="1494" y="203"/>
              </a:cxn>
              <a:cxn ang="0">
                <a:pos x="1531" y="245"/>
              </a:cxn>
              <a:cxn ang="0">
                <a:pos x="1551" y="297"/>
              </a:cxn>
              <a:cxn ang="0">
                <a:pos x="1515" y="499"/>
              </a:cxn>
              <a:cxn ang="0">
                <a:pos x="1520" y="566"/>
              </a:cxn>
              <a:cxn ang="0">
                <a:pos x="1541" y="598"/>
              </a:cxn>
              <a:cxn ang="0">
                <a:pos x="1551" y="613"/>
              </a:cxn>
              <a:cxn ang="0">
                <a:pos x="1536" y="758"/>
              </a:cxn>
              <a:cxn ang="0">
                <a:pos x="1458" y="816"/>
              </a:cxn>
              <a:cxn ang="0">
                <a:pos x="1380" y="800"/>
              </a:cxn>
              <a:cxn ang="0">
                <a:pos x="1349" y="784"/>
              </a:cxn>
              <a:cxn ang="0">
                <a:pos x="1318" y="764"/>
              </a:cxn>
            </a:cxnLst>
            <a:rect l="0" t="0" r="r" b="b"/>
            <a:pathLst>
              <a:path w="1566" h="816">
                <a:moveTo>
                  <a:pt x="129" y="681"/>
                </a:moveTo>
                <a:cubicBezTo>
                  <a:pt x="118" y="647"/>
                  <a:pt x="103" y="607"/>
                  <a:pt x="83" y="577"/>
                </a:cubicBezTo>
                <a:cubicBezTo>
                  <a:pt x="71" y="539"/>
                  <a:pt x="41" y="530"/>
                  <a:pt x="15" y="504"/>
                </a:cubicBezTo>
                <a:cubicBezTo>
                  <a:pt x="12" y="494"/>
                  <a:pt x="8" y="483"/>
                  <a:pt x="5" y="473"/>
                </a:cubicBezTo>
                <a:cubicBezTo>
                  <a:pt x="3" y="468"/>
                  <a:pt x="0" y="457"/>
                  <a:pt x="0" y="457"/>
                </a:cubicBezTo>
                <a:cubicBezTo>
                  <a:pt x="2" y="440"/>
                  <a:pt x="1" y="423"/>
                  <a:pt x="5" y="406"/>
                </a:cubicBezTo>
                <a:cubicBezTo>
                  <a:pt x="12" y="379"/>
                  <a:pt x="75" y="358"/>
                  <a:pt x="93" y="338"/>
                </a:cubicBezTo>
                <a:cubicBezTo>
                  <a:pt x="99" y="321"/>
                  <a:pt x="108" y="314"/>
                  <a:pt x="114" y="297"/>
                </a:cubicBezTo>
                <a:cubicBezTo>
                  <a:pt x="119" y="261"/>
                  <a:pt x="118" y="207"/>
                  <a:pt x="145" y="177"/>
                </a:cubicBezTo>
                <a:cubicBezTo>
                  <a:pt x="155" y="148"/>
                  <a:pt x="198" y="114"/>
                  <a:pt x="228" y="105"/>
                </a:cubicBezTo>
                <a:cubicBezTo>
                  <a:pt x="292" y="61"/>
                  <a:pt x="387" y="60"/>
                  <a:pt x="462" y="37"/>
                </a:cubicBezTo>
                <a:cubicBezTo>
                  <a:pt x="467" y="34"/>
                  <a:pt x="472" y="30"/>
                  <a:pt x="477" y="27"/>
                </a:cubicBezTo>
                <a:cubicBezTo>
                  <a:pt x="482" y="25"/>
                  <a:pt x="488" y="25"/>
                  <a:pt x="493" y="22"/>
                </a:cubicBezTo>
                <a:cubicBezTo>
                  <a:pt x="497" y="19"/>
                  <a:pt x="498" y="13"/>
                  <a:pt x="503" y="11"/>
                </a:cubicBezTo>
                <a:cubicBezTo>
                  <a:pt x="516" y="6"/>
                  <a:pt x="545" y="1"/>
                  <a:pt x="545" y="1"/>
                </a:cubicBezTo>
                <a:cubicBezTo>
                  <a:pt x="576" y="5"/>
                  <a:pt x="582" y="0"/>
                  <a:pt x="602" y="16"/>
                </a:cubicBezTo>
                <a:cubicBezTo>
                  <a:pt x="606" y="19"/>
                  <a:pt x="608" y="25"/>
                  <a:pt x="612" y="27"/>
                </a:cubicBezTo>
                <a:cubicBezTo>
                  <a:pt x="622" y="32"/>
                  <a:pt x="633" y="34"/>
                  <a:pt x="643" y="37"/>
                </a:cubicBezTo>
                <a:cubicBezTo>
                  <a:pt x="648" y="39"/>
                  <a:pt x="659" y="42"/>
                  <a:pt x="659" y="42"/>
                </a:cubicBezTo>
                <a:cubicBezTo>
                  <a:pt x="712" y="32"/>
                  <a:pt x="766" y="22"/>
                  <a:pt x="820" y="16"/>
                </a:cubicBezTo>
                <a:cubicBezTo>
                  <a:pt x="839" y="11"/>
                  <a:pt x="858" y="6"/>
                  <a:pt x="877" y="1"/>
                </a:cubicBezTo>
                <a:cubicBezTo>
                  <a:pt x="892" y="3"/>
                  <a:pt x="908" y="2"/>
                  <a:pt x="923" y="6"/>
                </a:cubicBezTo>
                <a:cubicBezTo>
                  <a:pt x="944" y="11"/>
                  <a:pt x="954" y="35"/>
                  <a:pt x="975" y="42"/>
                </a:cubicBezTo>
                <a:cubicBezTo>
                  <a:pt x="1011" y="66"/>
                  <a:pt x="1042" y="74"/>
                  <a:pt x="1084" y="84"/>
                </a:cubicBezTo>
                <a:cubicBezTo>
                  <a:pt x="1245" y="79"/>
                  <a:pt x="1245" y="45"/>
                  <a:pt x="1323" y="131"/>
                </a:cubicBezTo>
                <a:cubicBezTo>
                  <a:pt x="1336" y="171"/>
                  <a:pt x="1399" y="170"/>
                  <a:pt x="1432" y="182"/>
                </a:cubicBezTo>
                <a:cubicBezTo>
                  <a:pt x="1452" y="190"/>
                  <a:pt x="1494" y="203"/>
                  <a:pt x="1494" y="203"/>
                </a:cubicBezTo>
                <a:cubicBezTo>
                  <a:pt x="1525" y="234"/>
                  <a:pt x="1513" y="219"/>
                  <a:pt x="1531" y="245"/>
                </a:cubicBezTo>
                <a:cubicBezTo>
                  <a:pt x="1543" y="283"/>
                  <a:pt x="1536" y="266"/>
                  <a:pt x="1551" y="297"/>
                </a:cubicBezTo>
                <a:cubicBezTo>
                  <a:pt x="1562" y="366"/>
                  <a:pt x="1535" y="434"/>
                  <a:pt x="1515" y="499"/>
                </a:cubicBezTo>
                <a:cubicBezTo>
                  <a:pt x="1517" y="521"/>
                  <a:pt x="1514" y="544"/>
                  <a:pt x="1520" y="566"/>
                </a:cubicBezTo>
                <a:cubicBezTo>
                  <a:pt x="1523" y="578"/>
                  <a:pt x="1534" y="587"/>
                  <a:pt x="1541" y="598"/>
                </a:cubicBezTo>
                <a:cubicBezTo>
                  <a:pt x="1544" y="603"/>
                  <a:pt x="1551" y="613"/>
                  <a:pt x="1551" y="613"/>
                </a:cubicBezTo>
                <a:cubicBezTo>
                  <a:pt x="1566" y="662"/>
                  <a:pt x="1565" y="714"/>
                  <a:pt x="1536" y="758"/>
                </a:cubicBezTo>
                <a:cubicBezTo>
                  <a:pt x="1525" y="793"/>
                  <a:pt x="1489" y="803"/>
                  <a:pt x="1458" y="816"/>
                </a:cubicBezTo>
                <a:cubicBezTo>
                  <a:pt x="1434" y="813"/>
                  <a:pt x="1403" y="811"/>
                  <a:pt x="1380" y="800"/>
                </a:cubicBezTo>
                <a:cubicBezTo>
                  <a:pt x="1343" y="783"/>
                  <a:pt x="1384" y="796"/>
                  <a:pt x="1349" y="784"/>
                </a:cubicBezTo>
                <a:cubicBezTo>
                  <a:pt x="1315" y="772"/>
                  <a:pt x="1318" y="785"/>
                  <a:pt x="1318" y="76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090" name="Text Box 1034"/>
          <p:cNvSpPr txBox="1">
            <a:spLocks noChangeArrowheads="1"/>
          </p:cNvSpPr>
          <p:nvPr/>
        </p:nvSpPr>
        <p:spPr bwMode="auto">
          <a:xfrm>
            <a:off x="6248400" y="2209800"/>
            <a:ext cx="20574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i="1"/>
              <a:t>User’s Model</a:t>
            </a:r>
          </a:p>
        </p:txBody>
      </p:sp>
      <p:sp>
        <p:nvSpPr>
          <p:cNvPr id="174091" name="Freeform 1035"/>
          <p:cNvSpPr>
            <a:spLocks/>
          </p:cNvSpPr>
          <p:nvPr/>
        </p:nvSpPr>
        <p:spPr bwMode="auto">
          <a:xfrm>
            <a:off x="3484563" y="5124450"/>
            <a:ext cx="2282825" cy="1143000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10" y="15"/>
              </a:cxn>
              <a:cxn ang="0">
                <a:pos x="0" y="46"/>
              </a:cxn>
              <a:cxn ang="0">
                <a:pos x="5" y="88"/>
              </a:cxn>
              <a:cxn ang="0">
                <a:pos x="57" y="150"/>
              </a:cxn>
              <a:cxn ang="0">
                <a:pos x="57" y="223"/>
              </a:cxn>
              <a:cxn ang="0">
                <a:pos x="57" y="321"/>
              </a:cxn>
              <a:cxn ang="0">
                <a:pos x="104" y="368"/>
              </a:cxn>
              <a:cxn ang="0">
                <a:pos x="125" y="415"/>
              </a:cxn>
              <a:cxn ang="0">
                <a:pos x="161" y="534"/>
              </a:cxn>
              <a:cxn ang="0">
                <a:pos x="192" y="555"/>
              </a:cxn>
              <a:cxn ang="0">
                <a:pos x="223" y="565"/>
              </a:cxn>
              <a:cxn ang="0">
                <a:pos x="306" y="596"/>
              </a:cxn>
              <a:cxn ang="0">
                <a:pos x="654" y="638"/>
              </a:cxn>
              <a:cxn ang="0">
                <a:pos x="701" y="664"/>
              </a:cxn>
              <a:cxn ang="0">
                <a:pos x="763" y="690"/>
              </a:cxn>
              <a:cxn ang="0">
                <a:pos x="924" y="716"/>
              </a:cxn>
              <a:cxn ang="0">
                <a:pos x="1022" y="711"/>
              </a:cxn>
              <a:cxn ang="0">
                <a:pos x="1095" y="659"/>
              </a:cxn>
              <a:cxn ang="0">
                <a:pos x="1131" y="628"/>
              </a:cxn>
              <a:cxn ang="0">
                <a:pos x="1214" y="570"/>
              </a:cxn>
              <a:cxn ang="0">
                <a:pos x="1313" y="576"/>
              </a:cxn>
              <a:cxn ang="0">
                <a:pos x="1360" y="560"/>
              </a:cxn>
              <a:cxn ang="0">
                <a:pos x="1375" y="555"/>
              </a:cxn>
              <a:cxn ang="0">
                <a:pos x="1411" y="524"/>
              </a:cxn>
              <a:cxn ang="0">
                <a:pos x="1417" y="508"/>
              </a:cxn>
              <a:cxn ang="0">
                <a:pos x="1427" y="493"/>
              </a:cxn>
              <a:cxn ang="0">
                <a:pos x="1437" y="462"/>
              </a:cxn>
              <a:cxn ang="0">
                <a:pos x="1365" y="259"/>
              </a:cxn>
              <a:cxn ang="0">
                <a:pos x="1323" y="238"/>
              </a:cxn>
              <a:cxn ang="0">
                <a:pos x="1245" y="57"/>
              </a:cxn>
              <a:cxn ang="0">
                <a:pos x="1225" y="5"/>
              </a:cxn>
            </a:cxnLst>
            <a:rect l="0" t="0" r="r" b="b"/>
            <a:pathLst>
              <a:path w="1438" h="720">
                <a:moveTo>
                  <a:pt x="26" y="0"/>
                </a:moveTo>
                <a:cubicBezTo>
                  <a:pt x="21" y="5"/>
                  <a:pt x="14" y="9"/>
                  <a:pt x="10" y="15"/>
                </a:cubicBezTo>
                <a:cubicBezTo>
                  <a:pt x="5" y="24"/>
                  <a:pt x="0" y="46"/>
                  <a:pt x="0" y="46"/>
                </a:cubicBezTo>
                <a:cubicBezTo>
                  <a:pt x="2" y="60"/>
                  <a:pt x="1" y="75"/>
                  <a:pt x="5" y="88"/>
                </a:cubicBezTo>
                <a:cubicBezTo>
                  <a:pt x="6" y="92"/>
                  <a:pt x="50" y="140"/>
                  <a:pt x="57" y="150"/>
                </a:cubicBezTo>
                <a:cubicBezTo>
                  <a:pt x="68" y="183"/>
                  <a:pt x="67" y="190"/>
                  <a:pt x="57" y="223"/>
                </a:cubicBezTo>
                <a:cubicBezTo>
                  <a:pt x="51" y="265"/>
                  <a:pt x="48" y="272"/>
                  <a:pt x="57" y="321"/>
                </a:cubicBezTo>
                <a:cubicBezTo>
                  <a:pt x="61" y="344"/>
                  <a:pt x="91" y="352"/>
                  <a:pt x="104" y="368"/>
                </a:cubicBezTo>
                <a:cubicBezTo>
                  <a:pt x="115" y="382"/>
                  <a:pt x="119" y="399"/>
                  <a:pt x="125" y="415"/>
                </a:cubicBezTo>
                <a:cubicBezTo>
                  <a:pt x="113" y="466"/>
                  <a:pt x="127" y="498"/>
                  <a:pt x="161" y="534"/>
                </a:cubicBezTo>
                <a:cubicBezTo>
                  <a:pt x="164" y="537"/>
                  <a:pt x="188" y="553"/>
                  <a:pt x="192" y="555"/>
                </a:cubicBezTo>
                <a:cubicBezTo>
                  <a:pt x="202" y="559"/>
                  <a:pt x="223" y="565"/>
                  <a:pt x="223" y="565"/>
                </a:cubicBezTo>
                <a:cubicBezTo>
                  <a:pt x="249" y="583"/>
                  <a:pt x="277" y="587"/>
                  <a:pt x="306" y="596"/>
                </a:cubicBezTo>
                <a:cubicBezTo>
                  <a:pt x="442" y="636"/>
                  <a:pt x="479" y="634"/>
                  <a:pt x="654" y="638"/>
                </a:cubicBezTo>
                <a:cubicBezTo>
                  <a:pt x="690" y="662"/>
                  <a:pt x="673" y="655"/>
                  <a:pt x="701" y="664"/>
                </a:cubicBezTo>
                <a:cubicBezTo>
                  <a:pt x="720" y="677"/>
                  <a:pt x="741" y="683"/>
                  <a:pt x="763" y="690"/>
                </a:cubicBezTo>
                <a:cubicBezTo>
                  <a:pt x="808" y="720"/>
                  <a:pt x="874" y="713"/>
                  <a:pt x="924" y="716"/>
                </a:cubicBezTo>
                <a:cubicBezTo>
                  <a:pt x="957" y="714"/>
                  <a:pt x="989" y="714"/>
                  <a:pt x="1022" y="711"/>
                </a:cubicBezTo>
                <a:cubicBezTo>
                  <a:pt x="1051" y="708"/>
                  <a:pt x="1072" y="673"/>
                  <a:pt x="1095" y="659"/>
                </a:cubicBezTo>
                <a:cubicBezTo>
                  <a:pt x="1106" y="641"/>
                  <a:pt x="1111" y="635"/>
                  <a:pt x="1131" y="628"/>
                </a:cubicBezTo>
                <a:cubicBezTo>
                  <a:pt x="1155" y="604"/>
                  <a:pt x="1183" y="582"/>
                  <a:pt x="1214" y="570"/>
                </a:cubicBezTo>
                <a:cubicBezTo>
                  <a:pt x="1252" y="575"/>
                  <a:pt x="1276" y="582"/>
                  <a:pt x="1313" y="576"/>
                </a:cubicBezTo>
                <a:cubicBezTo>
                  <a:pt x="1340" y="565"/>
                  <a:pt x="1320" y="573"/>
                  <a:pt x="1360" y="560"/>
                </a:cubicBezTo>
                <a:cubicBezTo>
                  <a:pt x="1365" y="558"/>
                  <a:pt x="1375" y="555"/>
                  <a:pt x="1375" y="555"/>
                </a:cubicBezTo>
                <a:cubicBezTo>
                  <a:pt x="1387" y="544"/>
                  <a:pt x="1397" y="533"/>
                  <a:pt x="1411" y="524"/>
                </a:cubicBezTo>
                <a:cubicBezTo>
                  <a:pt x="1413" y="519"/>
                  <a:pt x="1414" y="513"/>
                  <a:pt x="1417" y="508"/>
                </a:cubicBezTo>
                <a:cubicBezTo>
                  <a:pt x="1420" y="503"/>
                  <a:pt x="1425" y="499"/>
                  <a:pt x="1427" y="493"/>
                </a:cubicBezTo>
                <a:cubicBezTo>
                  <a:pt x="1431" y="483"/>
                  <a:pt x="1437" y="462"/>
                  <a:pt x="1437" y="462"/>
                </a:cubicBezTo>
                <a:cubicBezTo>
                  <a:pt x="1434" y="407"/>
                  <a:pt x="1438" y="283"/>
                  <a:pt x="1365" y="259"/>
                </a:cubicBezTo>
                <a:cubicBezTo>
                  <a:pt x="1352" y="247"/>
                  <a:pt x="1340" y="244"/>
                  <a:pt x="1323" y="238"/>
                </a:cubicBezTo>
                <a:cubicBezTo>
                  <a:pt x="1279" y="194"/>
                  <a:pt x="1285" y="112"/>
                  <a:pt x="1245" y="57"/>
                </a:cubicBezTo>
                <a:cubicBezTo>
                  <a:pt x="1239" y="39"/>
                  <a:pt x="1225" y="24"/>
                  <a:pt x="1225" y="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092" name="Text Box 1036"/>
          <p:cNvSpPr txBox="1">
            <a:spLocks noChangeArrowheads="1"/>
          </p:cNvSpPr>
          <p:nvPr/>
        </p:nvSpPr>
        <p:spPr bwMode="auto">
          <a:xfrm>
            <a:off x="3581400" y="5181600"/>
            <a:ext cx="20574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i="1"/>
              <a:t>System Image</a:t>
            </a:r>
          </a:p>
        </p:txBody>
      </p:sp>
      <p:cxnSp>
        <p:nvCxnSpPr>
          <p:cNvPr id="174096" name="AutoShape 1040"/>
          <p:cNvCxnSpPr>
            <a:cxnSpLocks noChangeShapeType="1"/>
          </p:cNvCxnSpPr>
          <p:nvPr/>
        </p:nvCxnSpPr>
        <p:spPr bwMode="auto">
          <a:xfrm flipV="1">
            <a:off x="5638800" y="3581400"/>
            <a:ext cx="914400" cy="13017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097" name="AutoShape 1041"/>
          <p:cNvCxnSpPr>
            <a:cxnSpLocks noChangeShapeType="1"/>
          </p:cNvCxnSpPr>
          <p:nvPr/>
        </p:nvCxnSpPr>
        <p:spPr bwMode="auto">
          <a:xfrm flipV="1">
            <a:off x="6019800" y="3810000"/>
            <a:ext cx="914400" cy="13017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74098" name="AutoShape 1042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609600" cy="11493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74099" name="AutoShape 1043"/>
          <p:cNvSpPr>
            <a:spLocks noChangeArrowheads="1"/>
          </p:cNvSpPr>
          <p:nvPr/>
        </p:nvSpPr>
        <p:spPr bwMode="auto">
          <a:xfrm>
            <a:off x="152400" y="4683125"/>
            <a:ext cx="2667000" cy="1501775"/>
          </a:xfrm>
          <a:prstGeom prst="wedgeEllipseCallout">
            <a:avLst>
              <a:gd name="adj1" fmla="val 16903"/>
              <a:gd name="adj2" fmla="val -122514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1600"/>
              <a:t>Designer implements design model in system image</a:t>
            </a:r>
            <a:endParaRPr lang="en-US"/>
          </a:p>
        </p:txBody>
      </p:sp>
      <p:sp>
        <p:nvSpPr>
          <p:cNvPr id="174100" name="AutoShape 1044"/>
          <p:cNvSpPr>
            <a:spLocks noChangeArrowheads="1"/>
          </p:cNvSpPr>
          <p:nvPr/>
        </p:nvSpPr>
        <p:spPr bwMode="auto">
          <a:xfrm>
            <a:off x="6324600" y="4775200"/>
            <a:ext cx="2667000" cy="1155700"/>
          </a:xfrm>
          <a:prstGeom prst="wedgeEllipseCallout">
            <a:avLst>
              <a:gd name="adj1" fmla="val -71963"/>
              <a:gd name="adj2" fmla="val 1056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1600"/>
              <a:t>System Image conveys design model to user</a:t>
            </a:r>
            <a:endParaRPr lang="en-US"/>
          </a:p>
        </p:txBody>
      </p:sp>
      <p:sp>
        <p:nvSpPr>
          <p:cNvPr id="174101" name="AutoShape 1045"/>
          <p:cNvSpPr>
            <a:spLocks noChangeArrowheads="1"/>
          </p:cNvSpPr>
          <p:nvPr/>
        </p:nvSpPr>
        <p:spPr bwMode="auto">
          <a:xfrm>
            <a:off x="3810000" y="3048000"/>
            <a:ext cx="2208213" cy="1501775"/>
          </a:xfrm>
          <a:prstGeom prst="wedgeEllipseCallout">
            <a:avLst>
              <a:gd name="adj1" fmla="val 53236"/>
              <a:gd name="adj2" fmla="val -63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sz="1600"/>
              <a:t>User model determines what’s understood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9" grpId="0" animBg="1" autoUpdateAnimBg="0"/>
      <p:bldP spid="174100" grpId="0" animBg="1" autoUpdateAnimBg="0"/>
      <p:bldP spid="17410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CB81C4-2D8A-44A4-BBEA-58DDAA3A79B6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Supplement: What are Constraints?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4313"/>
            <a:ext cx="8839200" cy="4652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Perceived limitations of the actions that are possible with an object, based on object’s appearance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Limit set of possible actions with an object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/>
              <a:t>Helps prevent user from selecting incorrect options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dirty="0"/>
              <a:t>Four types of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Physical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Cultural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Semantic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600" dirty="0"/>
              <a:t>Logical</a:t>
            </a:r>
            <a:endParaRPr lang="en-US" sz="26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Supplement: Physical constraints (Micro USB vs. USB-A)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1638"/>
            <a:ext cx="5257800" cy="4652962"/>
          </a:xfrm>
        </p:spPr>
        <p:txBody>
          <a:bodyPr/>
          <a:lstStyle/>
          <a:p>
            <a:r>
              <a:rPr lang="en-US" dirty="0"/>
              <a:t>USB-A: Reversible!</a:t>
            </a:r>
          </a:p>
          <a:p>
            <a:r>
              <a:rPr lang="en-US" dirty="0"/>
              <a:t>Micro-USB: Not Reversible!</a:t>
            </a:r>
          </a:p>
          <a:p>
            <a:r>
              <a:rPr lang="en-US" dirty="0"/>
              <a:t>But: Micro-USB is a </a:t>
            </a:r>
            <a:r>
              <a:rPr lang="en-US" i="1" dirty="0"/>
              <a:t>legacy</a:t>
            </a:r>
            <a:r>
              <a:rPr lang="en-US" dirty="0"/>
              <a:t> cable and easier to find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46225"/>
            <a:ext cx="2362200" cy="2023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73" y="3505200"/>
            <a:ext cx="2152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225A39-0BC9-4C40-B96F-B832AEB6B41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Supplement: Cultural Constraints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Allowable actions in social situations</a:t>
            </a:r>
          </a:p>
          <a:p>
            <a:pPr lvl="1" eaLnBrk="1" hangingPunct="1"/>
            <a:r>
              <a:rPr lang="en-GB" dirty="0"/>
              <a:t>Face forward in elevator</a:t>
            </a:r>
          </a:p>
          <a:p>
            <a:pPr lvl="1" eaLnBrk="1" hangingPunct="1"/>
            <a:r>
              <a:rPr lang="en-GB" dirty="0"/>
              <a:t>Give your seat up to someone older on a bus</a:t>
            </a:r>
          </a:p>
          <a:p>
            <a:pPr eaLnBrk="1" hangingPunct="1"/>
            <a:r>
              <a:rPr lang="en-GB" dirty="0"/>
              <a:t>Can be universal or culturally specific</a:t>
            </a:r>
          </a:p>
          <a:p>
            <a:pPr eaLnBrk="1" hangingPunct="1"/>
            <a:r>
              <a:rPr lang="en-GB" dirty="0"/>
              <a:t>Can change over time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Supplement: Semantic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1638"/>
            <a:ext cx="4571999" cy="4652962"/>
          </a:xfrm>
        </p:spPr>
        <p:txBody>
          <a:bodyPr/>
          <a:lstStyle/>
          <a:p>
            <a:r>
              <a:rPr lang="en-US" sz="2400" dirty="0"/>
              <a:t>Semantic = meaning</a:t>
            </a:r>
          </a:p>
          <a:p>
            <a:r>
              <a:rPr lang="en-US" sz="2400" dirty="0"/>
              <a:t>Possible actions constrained by meaning of situation</a:t>
            </a:r>
          </a:p>
          <a:p>
            <a:pPr lvl="1"/>
            <a:r>
              <a:rPr lang="en-US" sz="2400" dirty="0"/>
              <a:t>Driver faces toward road in a car</a:t>
            </a:r>
          </a:p>
          <a:p>
            <a:pPr lvl="1"/>
            <a:r>
              <a:rPr lang="en-US" sz="2400" dirty="0"/>
              <a:t>Downhill skier faces down mountain (most of the time)</a:t>
            </a:r>
          </a:p>
          <a:p>
            <a:pPr lvl="1"/>
            <a:r>
              <a:rPr lang="en-US" sz="2400" dirty="0"/>
              <a:t>Person faces toward a computer screen while 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4100" name="Picture 4" descr="Young woman driving a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1638"/>
            <a:ext cx="2929918" cy="18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ppy-computer-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59056"/>
            <a:ext cx="22098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54549" y="6015883"/>
            <a:ext cx="42640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http://www.rjperformancepc.com/tag/highquality-computers/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832927" y="3505200"/>
            <a:ext cx="4191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http://www.telegraph.co.uk/news/uknews/road-and-rail-transport/11605509/Women-are-after-all-better-drivers-than-men.html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958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Supplement: Logical Constraints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71638"/>
            <a:ext cx="5791200" cy="4652962"/>
          </a:xfrm>
        </p:spPr>
        <p:txBody>
          <a:bodyPr/>
          <a:lstStyle/>
          <a:p>
            <a:r>
              <a:rPr lang="en-US" sz="3000" dirty="0"/>
              <a:t>Actions constrained by what is left over when all other actions are exhausted</a:t>
            </a:r>
          </a:p>
          <a:p>
            <a:r>
              <a:rPr lang="en-US" sz="3000" dirty="0"/>
              <a:t>Relationships defined by logical relationships between functional or spatial layout of items (similar to natural mappings)</a:t>
            </a:r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BE7E1B-7975-469F-9267-93D88EF26A13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733800"/>
            <a:ext cx="263753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://www.tecni-cable.co.uk/No-10-5mm-x-40mm-A2-AISI-304-Stainless-Wood-Screw-303-010-040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06" y="1797627"/>
            <a:ext cx="277812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374363-90EE-48B0-8225-03DF6751CCA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Cultural Norms, Conventions, Standards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Assumptions about a group of people with regard to how they act or how they use an object</a:t>
            </a:r>
          </a:p>
          <a:p>
            <a:pPr eaLnBrk="1" hangingPunct="1"/>
            <a:r>
              <a:rPr lang="en-US" sz="2800" dirty="0"/>
              <a:t>Can be cultural and physical</a:t>
            </a:r>
          </a:p>
          <a:p>
            <a:pPr eaLnBrk="1" hangingPunct="1"/>
            <a:r>
              <a:rPr lang="en-US" sz="2800" dirty="0"/>
              <a:t>Examples</a:t>
            </a:r>
          </a:p>
          <a:p>
            <a:pPr lvl="1" eaLnBrk="1" hangingPunct="1"/>
            <a:r>
              <a:rPr lang="en-US" sz="2400" dirty="0"/>
              <a:t>Greetings</a:t>
            </a:r>
          </a:p>
          <a:p>
            <a:pPr lvl="1" eaLnBrk="1" hangingPunct="1"/>
            <a:r>
              <a:rPr lang="en-US" sz="2400" dirty="0"/>
              <a:t>In US, people expect light switch down to be “off”; in UK down is “on”</a:t>
            </a:r>
          </a:p>
          <a:p>
            <a:pPr lvl="1" eaLnBrk="1" hangingPunct="1"/>
            <a:r>
              <a:rPr lang="en-US" sz="2400" dirty="0"/>
              <a:t>People understand concept of “restart”</a:t>
            </a:r>
          </a:p>
          <a:p>
            <a:pPr lvl="1" eaLnBrk="1" hangingPunct="1"/>
            <a:r>
              <a:rPr lang="en-US" sz="2400" dirty="0"/>
              <a:t>What flashing </a:t>
            </a:r>
            <a:r>
              <a:rPr lang="en-US" sz="2400"/>
              <a:t>a car’s headlights </a:t>
            </a:r>
            <a:r>
              <a:rPr lang="en-US" sz="2400" dirty="0"/>
              <a:t>means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Effects (not in Norman): </a:t>
            </a:r>
            <a:br>
              <a:rPr lang="en-US" dirty="0"/>
            </a:br>
            <a:r>
              <a:rPr lang="en-US" dirty="0"/>
              <a:t>MS Word Ribbons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676400"/>
            <a:ext cx="7996989" cy="449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326376-2BC3-40C2-A31F-E6CB51B18A2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Visibility</a:t>
            </a:r>
            <a:br>
              <a:rPr lang="en-GB" dirty="0"/>
            </a:br>
            <a:r>
              <a:rPr lang="en-GB" dirty="0"/>
              <a:t>(Old Norman book)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18907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4600" y="1676400"/>
            <a:ext cx="6248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/>
              <a:t>• This is a control panel for an elevator.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/>
              <a:t>• How does it work?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/>
              <a:t>• Push a button for the floor you want?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/>
              <a:t>• Nothing happens. Push any other button? Still nothing. What do you need to do?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/>
              <a:t>What to do is not visible!</a:t>
            </a:r>
            <a:endParaRPr lang="en-GB" sz="2800">
              <a:latin typeface="Times" pitchFamily="18" charset="0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81000" y="4572000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800">
                <a:latin typeface="Geneva"/>
              </a:rPr>
              <a:t>From: www.baddesigns.com</a:t>
            </a:r>
            <a:endParaRPr lang="en-GB" sz="180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E84667-CCF1-49CD-A7F0-00E2207C8B3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Visibility: Elevator </a:t>
            </a:r>
            <a:r>
              <a:rPr lang="en-GB" sz="2400"/>
              <a:t>(cont.)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3962400"/>
            <a:ext cx="5154613" cy="7620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GB" sz="1600"/>
              <a:t>	</a:t>
            </a:r>
            <a:r>
              <a:rPr lang="en-GB" sz="2400"/>
              <a:t>You need to insert your room card in the slot by the buttons to get the elevator to work!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GB" sz="240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GB" sz="1600"/>
              <a:t>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GB" sz="1600"/>
              <a:t>	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33575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Line 5"/>
          <p:cNvSpPr>
            <a:spLocks noChangeShapeType="1"/>
          </p:cNvSpPr>
          <p:nvPr/>
        </p:nvSpPr>
        <p:spPr bwMode="auto">
          <a:xfrm flipH="1" flipV="1">
            <a:off x="3505200" y="3200400"/>
            <a:ext cx="1524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Norman on Good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“The lack of clear communication among the people and organizations constructing parts of a system is perhaps the most common cause of complicated, confusing designs. A usable design starts with careful observations of how the tasks being supported are actually performed, followed by a design process that results in a good fit to the actual ways the tasks get performed. The technical name for this method is task analysis. The name for the entire process is human-centered design” (p. 138).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74067-E920-4098-955B-3AED8930346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8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Class is About Norman’s Design Concepts (Ch. 1 and 4)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763000" cy="4267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Today’s Class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Reading Quiz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few additional concepts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Modeling the application of Norman’s Design Concepts 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Presentation and Discussion of examples of good and bad design (IA#1)</a:t>
            </a:r>
          </a:p>
        </p:txBody>
      </p:sp>
    </p:spTree>
    <p:extLst>
      <p:ext uri="{BB962C8B-B14F-4D97-AF65-F5344CB8AC3E}">
        <p14:creationId xmlns:p14="http://schemas.microsoft.com/office/powerpoint/2010/main" val="24901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295400"/>
          </a:xfrm>
        </p:spPr>
        <p:txBody>
          <a:bodyPr/>
          <a:lstStyle/>
          <a:p>
            <a:r>
              <a:rPr lang="en-US" dirty="0"/>
              <a:t>Analysis: Android Clock</a:t>
            </a:r>
            <a:br>
              <a:rPr lang="en-US" dirty="0"/>
            </a:br>
            <a:r>
              <a:rPr lang="en-US" sz="1500" dirty="0"/>
              <a:t>https://play.google.com/store/apps/details?id=com.google.android.deskclock&amp;hl=en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  <a:p>
            <a:r>
              <a:rPr lang="en-US" dirty="0"/>
              <a:t>Affordances</a:t>
            </a:r>
          </a:p>
          <a:p>
            <a:r>
              <a:rPr lang="en-US" dirty="0"/>
              <a:t>Signifiers</a:t>
            </a:r>
          </a:p>
          <a:p>
            <a:r>
              <a:rPr lang="en-US" dirty="0"/>
              <a:t>Natural Mapping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8" y="1671638"/>
            <a:ext cx="4352925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89" y="3133726"/>
            <a:ext cx="4295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AntennaPod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  <a:p>
            <a:r>
              <a:rPr lang="en-US" dirty="0"/>
              <a:t>Affordances</a:t>
            </a:r>
          </a:p>
          <a:p>
            <a:r>
              <a:rPr lang="en-US" dirty="0"/>
              <a:t>Signifiers</a:t>
            </a:r>
          </a:p>
          <a:p>
            <a:r>
              <a:rPr lang="en-US" dirty="0"/>
              <a:t>Natural Mapping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05" y="1546225"/>
            <a:ext cx="4012096" cy="3209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51839"/>
          <a:stretch/>
        </p:blipFill>
        <p:spPr>
          <a:xfrm>
            <a:off x="4652203" y="4868063"/>
            <a:ext cx="4286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Class is About Norman’s Design Concepts (Ch. 1 and 4)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763000" cy="4267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Today’s Class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Reading Quiz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few additional concepts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Modeling the application of Norman’s Design Concepts 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Presentation and Discussion of examples of good and bad design (IA#1)</a:t>
            </a:r>
          </a:p>
        </p:txBody>
      </p:sp>
    </p:spTree>
    <p:extLst>
      <p:ext uri="{BB962C8B-B14F-4D97-AF65-F5344CB8AC3E}">
        <p14:creationId xmlns:p14="http://schemas.microsoft.com/office/powerpoint/2010/main" val="150657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of Good/Bad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1638"/>
            <a:ext cx="7391400" cy="4652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Presenters:</a:t>
            </a:r>
          </a:p>
          <a:p>
            <a:pPr lvl="1"/>
            <a:r>
              <a:rPr lang="en-US" dirty="0" err="1"/>
              <a:t>Sananeh</a:t>
            </a:r>
            <a:endParaRPr lang="en-US" dirty="0"/>
          </a:p>
          <a:p>
            <a:pPr lvl="1"/>
            <a:r>
              <a:rPr lang="en-US" dirty="0"/>
              <a:t>Jeff A.</a:t>
            </a:r>
          </a:p>
          <a:p>
            <a:pPr lvl="1"/>
            <a:r>
              <a:rPr lang="en-US" dirty="0"/>
              <a:t>Sandra</a:t>
            </a:r>
          </a:p>
          <a:p>
            <a:pPr lvl="1"/>
            <a:r>
              <a:rPr lang="en-US" dirty="0"/>
              <a:t>William</a:t>
            </a:r>
          </a:p>
          <a:p>
            <a:pPr lvl="1"/>
            <a:r>
              <a:rPr lang="en-US" dirty="0"/>
              <a:t>Oliver</a:t>
            </a:r>
          </a:p>
          <a:p>
            <a:pPr lvl="1"/>
            <a:r>
              <a:rPr lang="en-US" dirty="0"/>
              <a:t>Josh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6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652962"/>
          </a:xfrm>
        </p:spPr>
        <p:txBody>
          <a:bodyPr/>
          <a:lstStyle/>
          <a:p>
            <a:r>
              <a:rPr lang="en-US" sz="2800" dirty="0"/>
              <a:t>For next class: Read Norman 2 and Read Cognitive Walkthrough Supplement</a:t>
            </a:r>
          </a:p>
          <a:p>
            <a:r>
              <a:rPr lang="en-US" sz="2800" dirty="0"/>
              <a:t>Individual Assignment #2 due </a:t>
            </a:r>
            <a:r>
              <a:rPr lang="en-US" sz="2800" dirty="0" smtClean="0"/>
              <a:t>on 1/24</a:t>
            </a:r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Class is About Norman’s Design Concepts (Ch. 1 and 4)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763000" cy="4267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Today’s Class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Reading Quiz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A few additional concepts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Modeling the application of Norman’s Design Concepts 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Presentation and Discussion of examples of good and bad design (IA#1)</a:t>
            </a:r>
          </a:p>
        </p:txBody>
      </p:sp>
    </p:spTree>
    <p:extLst>
      <p:ext uri="{BB962C8B-B14F-4D97-AF65-F5344CB8AC3E}">
        <p14:creationId xmlns:p14="http://schemas.microsoft.com/office/powerpoint/2010/main" val="320284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Quiz Question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Which of the following are the elements of Norman’s conceptual model?</a:t>
            </a:r>
          </a:p>
          <a:p>
            <a:pPr marL="514350" indent="-514350">
              <a:buAutoNum type="alphaUcPeriod"/>
            </a:pPr>
            <a:r>
              <a:rPr lang="en-US" sz="2800" dirty="0"/>
              <a:t>Implementation model, design model, interaction model</a:t>
            </a:r>
          </a:p>
          <a:p>
            <a:pPr marL="514350" indent="-514350">
              <a:buAutoNum type="alphaUcPeriod"/>
            </a:pPr>
            <a:r>
              <a:rPr lang="en-US" sz="2800" dirty="0"/>
              <a:t>System image, Designer’s model, User’s model</a:t>
            </a:r>
          </a:p>
          <a:p>
            <a:pPr marL="514350" indent="-514350">
              <a:buAutoNum type="alphaUcPeriod"/>
            </a:pPr>
            <a:r>
              <a:rPr lang="en-US" sz="2800" dirty="0"/>
              <a:t>Designer’s model, Implementer’s model, User’s model</a:t>
            </a:r>
          </a:p>
          <a:p>
            <a:pPr marL="514350" indent="-514350">
              <a:buAutoNum type="alphaUcPeriod"/>
            </a:pPr>
            <a:r>
              <a:rPr lang="en-US" sz="2800" dirty="0"/>
              <a:t>System model, User Model, Interface Model</a:t>
            </a:r>
          </a:p>
          <a:p>
            <a:pPr marL="514350" indent="-514350">
              <a:buAutoNum type="alphaUcPeriod"/>
            </a:pPr>
            <a:r>
              <a:rPr lang="en-US" sz="2800" dirty="0"/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76CEA1-0B5B-41F4-B663-D49C8F1633B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Reading Question #2</a:t>
            </a:r>
          </a:p>
        </p:txBody>
      </p:sp>
      <p:pic>
        <p:nvPicPr>
          <p:cNvPr id="19460" name="Picture 4" descr="light-switches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94939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96000" y="2703733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sz="2800" dirty="0"/>
              <a:t>Physical</a:t>
            </a:r>
          </a:p>
          <a:p>
            <a:pPr marL="457200" indent="-457200">
              <a:buAutoNum type="alphaUcPeriod"/>
            </a:pPr>
            <a:r>
              <a:rPr lang="en-US" sz="2800" dirty="0"/>
              <a:t>Cultural</a:t>
            </a:r>
          </a:p>
          <a:p>
            <a:pPr marL="457200" indent="-457200">
              <a:buAutoNum type="alphaUcPeriod"/>
            </a:pPr>
            <a:r>
              <a:rPr lang="en-US" sz="2800" dirty="0"/>
              <a:t>Semantic</a:t>
            </a:r>
          </a:p>
          <a:p>
            <a:pPr marL="457200" indent="-457200">
              <a:buAutoNum type="alphaUcPeriod"/>
            </a:pPr>
            <a:r>
              <a:rPr lang="en-US" sz="2800" dirty="0"/>
              <a:t>Logical</a:t>
            </a:r>
          </a:p>
          <a:p>
            <a:pPr marL="457200" indent="-457200">
              <a:buAutoNum type="alphaUcPeriod"/>
            </a:pPr>
            <a:r>
              <a:rPr lang="en-US" sz="2800" dirty="0"/>
              <a:t>None of above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491538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type of constraints do switches have?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Question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" name="Picture 5" descr="roadsig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627" y="2326596"/>
            <a:ext cx="68365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5791200"/>
            <a:ext cx="845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Physical	B. Logical	C. Semantic	D. Cultural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742" y="1532880"/>
            <a:ext cx="8345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type of constraint is used to determine the correct course of action in the following picture:</a:t>
            </a:r>
          </a:p>
        </p:txBody>
      </p:sp>
    </p:spTree>
    <p:extLst>
      <p:ext uri="{BB962C8B-B14F-4D97-AF65-F5344CB8AC3E}">
        <p14:creationId xmlns:p14="http://schemas.microsoft.com/office/powerpoint/2010/main" val="227446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Quiz Question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type of constraint best determines the direction the person is facing in the following picture: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A. Physical	B. Cultural	C. Logical	D.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5" name="Picture 4" descr="Young woman driving a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88909"/>
            <a:ext cx="4495800" cy="281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23075" y="2592222"/>
            <a:ext cx="1787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Credit: </a:t>
            </a:r>
            <a:r>
              <a:rPr lang="en-US" sz="1000" dirty="0">
                <a:hlinkClick r:id="rId3"/>
              </a:rPr>
              <a:t>http://www.telegraph.co.uk/news/uknews/road-and-rail-transport/11605509/Women-are-after-all-better-drivers-than-men.html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56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Quiz Question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type of constraint best applies when determining which labels apply to which ports in the following picture: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sz="2400" dirty="0"/>
              <a:t>Physical	B. Cultural	C. Logical	D.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1A877-898D-489F-A108-627FC232239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601912"/>
            <a:ext cx="3200400" cy="305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524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Class is About Norman’s Design Concepts (Ch. 1 and 4)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763000" cy="4267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Today’s Class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Reading Quiz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A few additional concepts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Modeling the application of Norman’s Design Concepts </a:t>
            </a:r>
          </a:p>
          <a:p>
            <a:pPr marL="744538" indent="-744538">
              <a:buFont typeface="+mj-lt"/>
              <a:buAutoNum type="arabicPeriod"/>
            </a:pPr>
            <a:r>
              <a:rPr lang="en-US" dirty="0"/>
              <a:t>Presentation and Discussion of examples of good and bad design (IA#1)</a:t>
            </a:r>
          </a:p>
        </p:txBody>
      </p:sp>
    </p:spTree>
    <p:extLst>
      <p:ext uri="{BB962C8B-B14F-4D97-AF65-F5344CB8AC3E}">
        <p14:creationId xmlns:p14="http://schemas.microsoft.com/office/powerpoint/2010/main" val="1605458110"/>
      </p:ext>
    </p:extLst>
  </p:cSld>
  <p:clrMapOvr>
    <a:masterClrMapping/>
  </p:clrMapOvr>
</p:sld>
</file>

<file path=ppt/theme/theme1.xml><?xml version="1.0" encoding="utf-8"?>
<a:theme xmlns:a="http://schemas.openxmlformats.org/drawingml/2006/main" name="idboo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idboo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d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d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d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\\penelope\MCSUsers\Staff\hcs2\Interaction Design\website\idbook.pot</Template>
  <TotalTime>4631</TotalTime>
  <Words>1784</Words>
  <Application>Microsoft Office PowerPoint</Application>
  <PresentationFormat>On-screen Show (4:3)</PresentationFormat>
  <Paragraphs>259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Geneva</vt:lpstr>
      <vt:lpstr>Times</vt:lpstr>
      <vt:lpstr>Verdana</vt:lpstr>
      <vt:lpstr>idbook</vt:lpstr>
      <vt:lpstr> </vt:lpstr>
      <vt:lpstr>Norman on Good Design</vt:lpstr>
      <vt:lpstr>This Class is About Norman’s Design Concepts (Ch. 1 and 4)</vt:lpstr>
      <vt:lpstr>Reading Quiz Question #1</vt:lpstr>
      <vt:lpstr>Reading Question #2</vt:lpstr>
      <vt:lpstr>Reading Question #3</vt:lpstr>
      <vt:lpstr>Reading Quiz Question #4</vt:lpstr>
      <vt:lpstr>Reading Quiz Question #5</vt:lpstr>
      <vt:lpstr>This Class is About Norman’s Design Concepts (Ch. 1 and 4)</vt:lpstr>
      <vt:lpstr>Supplement: Norman’s model explained (see Figure 1.11)</vt:lpstr>
      <vt:lpstr>Supplement: What are Constraints?</vt:lpstr>
      <vt:lpstr>Supplement: Physical constraints (Micro USB vs. USB-A)</vt:lpstr>
      <vt:lpstr>Supplement: Cultural Constraints</vt:lpstr>
      <vt:lpstr>Supplement: Semantic Constraints</vt:lpstr>
      <vt:lpstr>Supplement: Logical Constraints</vt:lpstr>
      <vt:lpstr>Cultural Norms, Conventions, Standards</vt:lpstr>
      <vt:lpstr>Transfer Effects (not in Norman):  MS Word Ribbons</vt:lpstr>
      <vt:lpstr>Visibility (Old Norman book)</vt:lpstr>
      <vt:lpstr>Visibility: Elevator (cont.)</vt:lpstr>
      <vt:lpstr>This Class is About Norman’s Design Concepts (Ch. 1 and 4)</vt:lpstr>
      <vt:lpstr>Analysis: Android Clock https://play.google.com/store/apps/details?id=com.google.android.deskclock&amp;hl=en</vt:lpstr>
      <vt:lpstr>Analysis: AntennaPod</vt:lpstr>
      <vt:lpstr>This Class is About Norman’s Design Concepts (Ch. 1 and 4)</vt:lpstr>
      <vt:lpstr>Discussions of Good/Bad Design</vt:lpstr>
      <vt:lpstr>Announcements</vt:lpstr>
    </vt:vector>
  </TitlesOfParts>
  <Company>COGS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Yvonne Rogers</dc:creator>
  <cp:lastModifiedBy>Microsoft account</cp:lastModifiedBy>
  <cp:revision>292</cp:revision>
  <dcterms:created xsi:type="dcterms:W3CDTF">2001-04-10T10:22:28Z</dcterms:created>
  <dcterms:modified xsi:type="dcterms:W3CDTF">2017-01-19T00:50:53Z</dcterms:modified>
</cp:coreProperties>
</file>