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4"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258BF-62B2-4ACA-82C2-31AD9C5FBADA}" type="datetimeFigureOut">
              <a:rPr lang="en-US" smtClean="0"/>
              <a:t>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E4602D-92D7-4788-89DC-513810534D79}" type="slidenum">
              <a:rPr lang="en-US" smtClean="0"/>
              <a:t>‹#›</a:t>
            </a:fld>
            <a:endParaRPr lang="en-US"/>
          </a:p>
        </p:txBody>
      </p:sp>
    </p:spTree>
    <p:extLst>
      <p:ext uri="{BB962C8B-B14F-4D97-AF65-F5344CB8AC3E}">
        <p14:creationId xmlns:p14="http://schemas.microsoft.com/office/powerpoint/2010/main" val="3478617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9CA330-40D8-4D0D-94EB-671FCF1C0FE4}"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216659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CA330-40D8-4D0D-94EB-671FCF1C0FE4}"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2535022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CA330-40D8-4D0D-94EB-671FCF1C0FE4}"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229137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CA330-40D8-4D0D-94EB-671FCF1C0FE4}"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242576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9CA330-40D8-4D0D-94EB-671FCF1C0FE4}"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159507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9CA330-40D8-4D0D-94EB-671FCF1C0FE4}"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376505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9CA330-40D8-4D0D-94EB-671FCF1C0FE4}"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4110426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9CA330-40D8-4D0D-94EB-671FCF1C0FE4}" type="datetimeFigureOut">
              <a:rPr lang="en-US" smtClean="0"/>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185232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CA330-40D8-4D0D-94EB-671FCF1C0FE4}" type="datetimeFigureOut">
              <a:rPr lang="en-US" smtClean="0"/>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1235614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CA330-40D8-4D0D-94EB-671FCF1C0FE4}"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255416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CA330-40D8-4D0D-94EB-671FCF1C0FE4}"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B72F3-B8A3-4404-AC04-A8519580E5A7}" type="slidenum">
              <a:rPr lang="en-US" smtClean="0"/>
              <a:t>‹#›</a:t>
            </a:fld>
            <a:endParaRPr lang="en-US"/>
          </a:p>
        </p:txBody>
      </p:sp>
    </p:spTree>
    <p:extLst>
      <p:ext uri="{BB962C8B-B14F-4D97-AF65-F5344CB8AC3E}">
        <p14:creationId xmlns:p14="http://schemas.microsoft.com/office/powerpoint/2010/main" val="3492266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CA330-40D8-4D0D-94EB-671FCF1C0FE4}" type="datetimeFigureOut">
              <a:rPr lang="en-US" smtClean="0"/>
              <a:t>11/4/2016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B72F3-B8A3-4404-AC04-A8519580E5A7}" type="slidenum">
              <a:rPr lang="en-US" smtClean="0"/>
              <a:t>‹#›</a:t>
            </a:fld>
            <a:endParaRPr lang="en-US"/>
          </a:p>
        </p:txBody>
      </p:sp>
    </p:spTree>
    <p:extLst>
      <p:ext uri="{BB962C8B-B14F-4D97-AF65-F5344CB8AC3E}">
        <p14:creationId xmlns:p14="http://schemas.microsoft.com/office/powerpoint/2010/main" val="3513103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1981200" y="1295400"/>
            <a:ext cx="81534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Assignment 2: Due </a:t>
            </a:r>
            <a:r>
              <a:rPr lang="en-US" altLang="en-US" dirty="0" smtClean="0"/>
              <a:t>9/8/16</a:t>
            </a:r>
            <a:endParaRPr lang="en-US" altLang="en-US" dirty="0"/>
          </a:p>
          <a:p>
            <a:pPr eaLnBrk="1" hangingPunct="1"/>
            <a:endParaRPr lang="en-US" altLang="en-US" dirty="0"/>
          </a:p>
          <a:p>
            <a:pPr eaLnBrk="1" hangingPunct="1"/>
            <a:r>
              <a:rPr lang="en-US" altLang="en-US" dirty="0"/>
              <a:t>Use the equality of discriminants to derive a quadratic equation for Bayes’ </a:t>
            </a:r>
          </a:p>
          <a:p>
            <a:pPr eaLnBrk="1" hangingPunct="1"/>
            <a:r>
              <a:rPr lang="en-US" altLang="en-US" dirty="0"/>
              <a:t>discriminant points in a 1D, 2-class problem with Gaussian class likelihoods</a:t>
            </a:r>
          </a:p>
          <a:p>
            <a:pPr eaLnBrk="1" hangingPunct="1"/>
            <a:endParaRPr lang="en-US" altLang="en-US" dirty="0"/>
          </a:p>
          <a:p>
            <a:pPr eaLnBrk="1" hangingPunct="1"/>
            <a:r>
              <a:rPr lang="en-US" altLang="en-US" dirty="0"/>
              <a:t>Mean and variance of C1 </a:t>
            </a:r>
            <a:r>
              <a:rPr lang="en-US" altLang="en-US" dirty="0" smtClean="0"/>
              <a:t>class likelihood are </a:t>
            </a:r>
            <a:r>
              <a:rPr lang="en-US" altLang="en-US" dirty="0"/>
              <a:t>3 and 1, respectively</a:t>
            </a:r>
          </a:p>
          <a:p>
            <a:pPr eaLnBrk="1" hangingPunct="1"/>
            <a:r>
              <a:rPr lang="en-US" altLang="en-US" dirty="0"/>
              <a:t>Mean and variance of C2 </a:t>
            </a:r>
            <a:r>
              <a:rPr lang="en-US" altLang="en-US" dirty="0" smtClean="0"/>
              <a:t>class likelihood are </a:t>
            </a:r>
            <a:r>
              <a:rPr lang="en-US" altLang="en-US" dirty="0"/>
              <a:t>2 and 0.3, respectively </a:t>
            </a:r>
          </a:p>
          <a:p>
            <a:pPr eaLnBrk="1" hangingPunct="1"/>
            <a:r>
              <a:rPr lang="en-US" altLang="en-US" dirty="0" smtClean="0"/>
              <a:t>Assume priors </a:t>
            </a:r>
            <a:r>
              <a:rPr lang="en-US" altLang="en-US" dirty="0"/>
              <a:t>are equal</a:t>
            </a:r>
          </a:p>
          <a:p>
            <a:pPr eaLnBrk="1" hangingPunct="1"/>
            <a:endParaRPr lang="en-US" altLang="en-US" dirty="0"/>
          </a:p>
          <a:p>
            <a:pPr eaLnBrk="1" hangingPunct="1"/>
            <a:r>
              <a:rPr lang="en-US" altLang="en-US" dirty="0"/>
              <a:t>With a sample size of 100, compare the MLE estimators to the true means </a:t>
            </a:r>
          </a:p>
          <a:p>
            <a:pPr eaLnBrk="1" hangingPunct="1"/>
            <a:r>
              <a:rPr lang="en-US" altLang="en-US" dirty="0"/>
              <a:t>and variances.</a:t>
            </a:r>
          </a:p>
          <a:p>
            <a:pPr eaLnBrk="1" hangingPunct="1"/>
            <a:endParaRPr lang="en-US" altLang="en-US" dirty="0"/>
          </a:p>
          <a:p>
            <a:pPr eaLnBrk="1" hangingPunct="1"/>
            <a:r>
              <a:rPr lang="en-US" altLang="en-US" dirty="0"/>
              <a:t>For the same sample, compare Bayes’ discriminant points calculated from </a:t>
            </a:r>
          </a:p>
          <a:p>
            <a:pPr eaLnBrk="1" hangingPunct="1"/>
            <a:r>
              <a:rPr lang="en-US" altLang="en-US" dirty="0"/>
              <a:t>MLE estimators with those derived from the true means and variances.  </a:t>
            </a:r>
          </a:p>
        </p:txBody>
      </p:sp>
    </p:spTree>
    <p:extLst>
      <p:ext uri="{BB962C8B-B14F-4D97-AF65-F5344CB8AC3E}">
        <p14:creationId xmlns:p14="http://schemas.microsoft.com/office/powerpoint/2010/main" val="115908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95586" y="533400"/>
            <a:ext cx="9397124"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Assignment </a:t>
            </a:r>
            <a:r>
              <a:rPr lang="en-US" altLang="en-US" sz="2800" dirty="0" smtClean="0"/>
              <a:t>9 </a:t>
            </a:r>
            <a:r>
              <a:rPr lang="en-US" altLang="en-US" sz="2800" dirty="0"/>
              <a:t>due </a:t>
            </a:r>
            <a:r>
              <a:rPr lang="en-US" altLang="en-US" sz="2800" dirty="0" smtClean="0"/>
              <a:t>11-10-16</a:t>
            </a:r>
            <a:endParaRPr lang="en-US" altLang="en-US" sz="2800" dirty="0"/>
          </a:p>
          <a:p>
            <a:pPr>
              <a:buNone/>
            </a:pPr>
            <a:r>
              <a:rPr lang="en-US" altLang="en-US" sz="2000" dirty="0" smtClean="0"/>
              <a:t>PCA of beer-bottle glass from breweries 1 and 6</a:t>
            </a:r>
          </a:p>
          <a:p>
            <a:pPr>
              <a:buNone/>
            </a:pPr>
            <a:r>
              <a:rPr lang="en-US" altLang="en-US" sz="2000" dirty="0" smtClean="0">
                <a:cs typeface="Arial" panose="020B0604020202020204" pitchFamily="34" charset="0"/>
              </a:rPr>
              <a:t>Data set </a:t>
            </a:r>
            <a:r>
              <a:rPr lang="en-US" altLang="en-US" sz="2000" dirty="0">
                <a:cs typeface="Arial" panose="020B0604020202020204" pitchFamily="34" charset="0"/>
              </a:rPr>
              <a:t>(on class website) </a:t>
            </a:r>
            <a:r>
              <a:rPr lang="en-US" altLang="en-US" sz="2000" dirty="0" smtClean="0">
                <a:cs typeface="Arial" panose="020B0604020202020204" pitchFamily="34" charset="0"/>
              </a:rPr>
              <a:t>contains </a:t>
            </a:r>
            <a:r>
              <a:rPr lang="en-US" altLang="en-US" sz="2000" dirty="0">
                <a:cs typeface="Arial" panose="020B0604020202020204" pitchFamily="34" charset="0"/>
              </a:rPr>
              <a:t>214 samples of bottle </a:t>
            </a:r>
            <a:r>
              <a:rPr lang="en-US" altLang="en-US" sz="2000" dirty="0" smtClean="0">
                <a:cs typeface="Arial" panose="020B0604020202020204" pitchFamily="34" charset="0"/>
              </a:rPr>
              <a:t>glass with 9 attributes.</a:t>
            </a:r>
            <a:endParaRPr lang="en-US" altLang="en-US" sz="2000" dirty="0">
              <a:cs typeface="Arial" panose="020B0604020202020204" pitchFamily="34" charset="0"/>
            </a:endParaRPr>
          </a:p>
          <a:p>
            <a:pPr>
              <a:buNone/>
            </a:pPr>
            <a:r>
              <a:rPr lang="en-US" altLang="en-US" sz="2000" dirty="0" smtClean="0">
                <a:cs typeface="Arial" panose="020B0604020202020204" pitchFamily="34" charset="0"/>
              </a:rPr>
              <a:t>1. Calculate covariance matrix </a:t>
            </a:r>
          </a:p>
          <a:p>
            <a:pPr>
              <a:buNone/>
            </a:pPr>
            <a:r>
              <a:rPr lang="en-US" altLang="en-US" sz="2000" dirty="0">
                <a:cs typeface="Arial" panose="020B0604020202020204" pitchFamily="34" charset="0"/>
              </a:rPr>
              <a:t>	</a:t>
            </a:r>
            <a:r>
              <a:rPr lang="en-US" altLang="en-US" sz="2000" dirty="0" smtClean="0">
                <a:cs typeface="Arial" panose="020B0604020202020204" pitchFamily="34" charset="0"/>
              </a:rPr>
              <a:t>function named </a:t>
            </a:r>
            <a:r>
              <a:rPr lang="en-US" altLang="en-US" sz="2000" dirty="0" err="1" smtClean="0">
                <a:cs typeface="Arial" panose="020B0604020202020204" pitchFamily="34" charset="0"/>
              </a:rPr>
              <a:t>cov</a:t>
            </a:r>
            <a:r>
              <a:rPr lang="en-US" altLang="en-US" sz="2000" dirty="0" smtClean="0">
                <a:cs typeface="Arial" panose="020B0604020202020204" pitchFamily="34" charset="0"/>
              </a:rPr>
              <a:t> in </a:t>
            </a:r>
            <a:r>
              <a:rPr lang="en-US" altLang="en-US" sz="2000" dirty="0" err="1" smtClean="0">
                <a:cs typeface="Arial" panose="020B0604020202020204" pitchFamily="34" charset="0"/>
              </a:rPr>
              <a:t>MatLab</a:t>
            </a:r>
            <a:endParaRPr lang="en-US" altLang="en-US" sz="2000" dirty="0" smtClean="0">
              <a:cs typeface="Arial" panose="020B0604020202020204" pitchFamily="34" charset="0"/>
            </a:endParaRPr>
          </a:p>
          <a:p>
            <a:pPr>
              <a:buNone/>
            </a:pPr>
            <a:r>
              <a:rPr lang="en-US" altLang="en-US" sz="2000" dirty="0" smtClean="0">
                <a:cs typeface="Arial" panose="020B0604020202020204" pitchFamily="34" charset="0"/>
              </a:rPr>
              <a:t>2. Find the eigenvalues and eigenvectors of the covariance matrix</a:t>
            </a:r>
          </a:p>
          <a:p>
            <a:pPr>
              <a:buNone/>
            </a:pPr>
            <a:r>
              <a:rPr lang="en-US" altLang="en-US" sz="2000" dirty="0">
                <a:cs typeface="Arial" panose="020B0604020202020204" pitchFamily="34" charset="0"/>
              </a:rPr>
              <a:t>	 function named </a:t>
            </a:r>
            <a:r>
              <a:rPr lang="en-US" altLang="en-US" sz="2000" dirty="0" err="1" smtClean="0">
                <a:cs typeface="Arial" panose="020B0604020202020204" pitchFamily="34" charset="0"/>
              </a:rPr>
              <a:t>eig</a:t>
            </a:r>
            <a:r>
              <a:rPr lang="en-US" altLang="en-US" sz="2000" dirty="0" smtClean="0">
                <a:cs typeface="Arial" panose="020B0604020202020204" pitchFamily="34" charset="0"/>
              </a:rPr>
              <a:t> </a:t>
            </a:r>
            <a:r>
              <a:rPr lang="en-US" altLang="en-US" sz="2000" dirty="0">
                <a:cs typeface="Arial" panose="020B0604020202020204" pitchFamily="34" charset="0"/>
              </a:rPr>
              <a:t>in </a:t>
            </a:r>
            <a:r>
              <a:rPr lang="en-US" altLang="en-US" sz="2000" dirty="0" err="1" smtClean="0">
                <a:cs typeface="Arial" panose="020B0604020202020204" pitchFamily="34" charset="0"/>
              </a:rPr>
              <a:t>MatLab</a:t>
            </a:r>
            <a:endParaRPr lang="en-US" altLang="en-US" sz="2000" dirty="0" smtClean="0">
              <a:cs typeface="Arial" panose="020B0604020202020204" pitchFamily="34" charset="0"/>
            </a:endParaRPr>
          </a:p>
          <a:p>
            <a:pPr>
              <a:buNone/>
            </a:pPr>
            <a:r>
              <a:rPr lang="en-US" altLang="en-US" sz="2000" dirty="0" smtClean="0">
                <a:cs typeface="Arial" panose="020B0604020202020204" pitchFamily="34" charset="0"/>
              </a:rPr>
              <a:t>3. Plot </a:t>
            </a:r>
            <a:r>
              <a:rPr lang="en-US" altLang="en-US" sz="2000" dirty="0" err="1" smtClean="0">
                <a:cs typeface="Arial" panose="020B0604020202020204" pitchFamily="34" charset="0"/>
              </a:rPr>
              <a:t>PoV</a:t>
            </a:r>
            <a:endParaRPr lang="en-US" altLang="en-US" sz="2000" dirty="0" smtClean="0">
              <a:cs typeface="Arial" panose="020B0604020202020204" pitchFamily="34" charset="0"/>
            </a:endParaRPr>
          </a:p>
          <a:p>
            <a:pPr>
              <a:buNone/>
            </a:pPr>
            <a:r>
              <a:rPr lang="en-US" altLang="en-US" sz="2000" dirty="0">
                <a:cs typeface="Arial" panose="020B0604020202020204" pitchFamily="34" charset="0"/>
              </a:rPr>
              <a:t>	</a:t>
            </a:r>
            <a:r>
              <a:rPr lang="en-US" altLang="en-US" sz="2000" dirty="0" smtClean="0">
                <a:cs typeface="Arial" panose="020B0604020202020204" pitchFamily="34" charset="0"/>
              </a:rPr>
              <a:t>What percent of variance is captured by the 3 largest eigenvalues?</a:t>
            </a:r>
          </a:p>
          <a:p>
            <a:pPr>
              <a:buNone/>
            </a:pPr>
            <a:r>
              <a:rPr lang="en-US" altLang="en-US" sz="2000" dirty="0" smtClean="0">
                <a:cs typeface="Arial" panose="020B0604020202020204" pitchFamily="34" charset="0"/>
              </a:rPr>
              <a:t>4. Make a scatter plot of (pc1, pc2)</a:t>
            </a:r>
            <a:endParaRPr lang="en-US" altLang="en-US" sz="2000" dirty="0"/>
          </a:p>
        </p:txBody>
      </p:sp>
    </p:spTree>
    <p:extLst>
      <p:ext uri="{BB962C8B-B14F-4D97-AF65-F5344CB8AC3E}">
        <p14:creationId xmlns:p14="http://schemas.microsoft.com/office/powerpoint/2010/main" val="3235796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133600" y="381001"/>
            <a:ext cx="792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dirty="0"/>
              <a:t>Assignment  </a:t>
            </a:r>
            <a:r>
              <a:rPr lang="en-US" altLang="en-US" sz="1800" dirty="0" smtClean="0"/>
              <a:t>3 </a:t>
            </a:r>
            <a:r>
              <a:rPr lang="en-US" altLang="en-US" sz="1800" dirty="0"/>
              <a:t>due </a:t>
            </a:r>
            <a:r>
              <a:rPr lang="en-US" altLang="en-US" sz="1800" dirty="0" smtClean="0"/>
              <a:t>9-20-16</a:t>
            </a:r>
            <a:endParaRPr lang="en-US" altLang="en-US" sz="1800" dirty="0"/>
          </a:p>
        </p:txBody>
      </p:sp>
      <p:sp>
        <p:nvSpPr>
          <p:cNvPr id="26627" name="Rectangle 3"/>
          <p:cNvSpPr>
            <a:spLocks noChangeArrowheads="1"/>
          </p:cNvSpPr>
          <p:nvPr/>
        </p:nvSpPr>
        <p:spPr bwMode="auto">
          <a:xfrm>
            <a:off x="576649" y="807476"/>
            <a:ext cx="10470292"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2000" dirty="0"/>
              <a:t>Generate the </a:t>
            </a:r>
            <a:r>
              <a:rPr lang="en-US" altLang="en-US" sz="2000" i="1" dirty="0"/>
              <a:t>in silico</a:t>
            </a:r>
            <a:r>
              <a:rPr lang="en-US" altLang="en-US" sz="2000" dirty="0"/>
              <a:t> data set of 2sin(1.5x)+</a:t>
            </a:r>
            <a:r>
              <a:rPr lang="en-US" altLang="en-US" sz="2000" dirty="0">
                <a:latin typeface="Lucida Calligraphy" pitchFamily="66" charset="0"/>
              </a:rPr>
              <a:t>N</a:t>
            </a:r>
            <a:r>
              <a:rPr lang="en-US" altLang="en-US" sz="2000" dirty="0"/>
              <a:t>(0,1) with 100 </a:t>
            </a:r>
            <a:r>
              <a:rPr lang="en-US" altLang="en-US" sz="2000" dirty="0" smtClean="0"/>
              <a:t>uniformly distributed random </a:t>
            </a:r>
            <a:r>
              <a:rPr lang="en-US" altLang="en-US" sz="2000" dirty="0"/>
              <a:t>values of x between 0 and </a:t>
            </a:r>
            <a:r>
              <a:rPr lang="en-US" altLang="en-US" sz="2000" dirty="0" smtClean="0"/>
              <a:t>5 with 100 normally distributed values of noise</a:t>
            </a:r>
            <a:endParaRPr lang="en-US" altLang="en-US" sz="2000" dirty="0"/>
          </a:p>
          <a:p>
            <a:pPr eaLnBrk="1" hangingPunct="1">
              <a:spcBef>
                <a:spcPct val="0"/>
              </a:spcBef>
              <a:buFontTx/>
              <a:buNone/>
            </a:pPr>
            <a:endParaRPr lang="en-US" altLang="en-US" sz="1600" dirty="0"/>
          </a:p>
          <a:p>
            <a:pPr eaLnBrk="1" hangingPunct="1">
              <a:spcBef>
                <a:spcPct val="0"/>
              </a:spcBef>
              <a:buFontTx/>
              <a:buNone/>
            </a:pPr>
            <a:r>
              <a:rPr lang="en-US" altLang="en-US" sz="2000" dirty="0"/>
              <a:t>Use 25 samples for training, 75 for validation</a:t>
            </a:r>
          </a:p>
          <a:p>
            <a:pPr eaLnBrk="1" hangingPunct="1">
              <a:spcBef>
                <a:spcPct val="0"/>
              </a:spcBef>
              <a:buFontTx/>
              <a:buNone/>
            </a:pPr>
            <a:endParaRPr lang="en-US" altLang="en-US" sz="1600" dirty="0"/>
          </a:p>
          <a:p>
            <a:pPr eaLnBrk="1" hangingPunct="1">
              <a:spcBef>
                <a:spcPct val="0"/>
              </a:spcBef>
              <a:buFontTx/>
              <a:buNone/>
            </a:pPr>
            <a:r>
              <a:rPr lang="en-US" altLang="en-US" sz="2000" dirty="0"/>
              <a:t>Fit polynomials of degree 1 – 5 to the training set.</a:t>
            </a:r>
          </a:p>
          <a:p>
            <a:pPr eaLnBrk="1" hangingPunct="1">
              <a:spcBef>
                <a:spcPct val="0"/>
              </a:spcBef>
              <a:buFontTx/>
              <a:buNone/>
            </a:pPr>
            <a:endParaRPr lang="en-US" altLang="en-US" sz="1600" dirty="0"/>
          </a:p>
          <a:p>
            <a:pPr eaLnBrk="1" hangingPunct="1">
              <a:spcBef>
                <a:spcPct val="0"/>
              </a:spcBef>
              <a:buFontTx/>
              <a:buNone/>
            </a:pPr>
            <a:r>
              <a:rPr lang="en-US" altLang="en-US" sz="2000" dirty="0"/>
              <a:t>Calculate 				at each degree.</a:t>
            </a:r>
          </a:p>
          <a:p>
            <a:pPr eaLnBrk="1" hangingPunct="1">
              <a:spcBef>
                <a:spcPct val="0"/>
              </a:spcBef>
              <a:buFontTx/>
              <a:buNone/>
            </a:pPr>
            <a:endParaRPr lang="en-US" altLang="en-US" sz="1600" dirty="0"/>
          </a:p>
          <a:p>
            <a:pPr eaLnBrk="1" hangingPunct="1">
              <a:spcBef>
                <a:spcPct val="0"/>
              </a:spcBef>
              <a:buFontTx/>
              <a:buNone/>
            </a:pPr>
            <a:r>
              <a:rPr lang="en-US" altLang="en-US" sz="2000" dirty="0"/>
              <a:t>Plot </a:t>
            </a:r>
            <a:r>
              <a:rPr lang="en-US" altLang="en-US" sz="2000" dirty="0" smtClean="0"/>
              <a:t>E</a:t>
            </a:r>
            <a:r>
              <a:rPr lang="en-US" altLang="en-US" sz="2000" baseline="-25000" dirty="0" smtClean="0"/>
              <a:t>in</a:t>
            </a:r>
            <a:r>
              <a:rPr lang="en-US" altLang="en-US" sz="2000" dirty="0" smtClean="0"/>
              <a:t> (min sum squared residuals) and E</a:t>
            </a:r>
            <a:r>
              <a:rPr lang="en-US" altLang="en-US" sz="2000" baseline="-25000" dirty="0" smtClean="0"/>
              <a:t>val</a:t>
            </a:r>
            <a:r>
              <a:rPr lang="en-US" altLang="en-US" sz="2000" dirty="0"/>
              <a:t> </a:t>
            </a:r>
            <a:r>
              <a:rPr lang="en-US" altLang="en-US" sz="2000" dirty="0" smtClean="0"/>
              <a:t>vs degree of polynomial </a:t>
            </a:r>
          </a:p>
          <a:p>
            <a:pPr eaLnBrk="1" hangingPunct="1">
              <a:spcBef>
                <a:spcPct val="0"/>
              </a:spcBef>
              <a:buFontTx/>
              <a:buNone/>
            </a:pPr>
            <a:endParaRPr lang="en-US" altLang="en-US" sz="1600" dirty="0"/>
          </a:p>
          <a:p>
            <a:pPr eaLnBrk="1" hangingPunct="1">
              <a:spcBef>
                <a:spcPct val="0"/>
              </a:spcBef>
              <a:buFontTx/>
              <a:buNone/>
            </a:pPr>
            <a:r>
              <a:rPr lang="en-US" altLang="en-US" sz="2000" dirty="0"/>
              <a:t>F</a:t>
            </a:r>
            <a:r>
              <a:rPr lang="en-US" altLang="en-US" sz="2000" dirty="0" smtClean="0"/>
              <a:t>ind </a:t>
            </a:r>
            <a:r>
              <a:rPr lang="en-US" altLang="en-US" sz="2000" dirty="0"/>
              <a:t>the “elbow” in E</a:t>
            </a:r>
            <a:r>
              <a:rPr lang="en-US" altLang="en-US" sz="2000" baseline="-25000" dirty="0"/>
              <a:t>val</a:t>
            </a:r>
            <a:r>
              <a:rPr lang="en-US" altLang="en-US" sz="2000" dirty="0"/>
              <a:t> </a:t>
            </a:r>
            <a:r>
              <a:rPr lang="en-US" altLang="en-US" sz="2000" dirty="0" smtClean="0"/>
              <a:t>for the </a:t>
            </a:r>
            <a:r>
              <a:rPr lang="en-US" altLang="en-US" sz="2000" dirty="0"/>
              <a:t>best complexity for </a:t>
            </a:r>
            <a:r>
              <a:rPr lang="en-US" altLang="en-US" sz="2000" dirty="0" smtClean="0"/>
              <a:t>polynomial regression</a:t>
            </a:r>
            <a:endParaRPr lang="en-US" altLang="en-US" sz="2000" dirty="0"/>
          </a:p>
          <a:p>
            <a:pPr eaLnBrk="1" hangingPunct="1">
              <a:spcBef>
                <a:spcPct val="0"/>
              </a:spcBef>
              <a:buFontTx/>
              <a:buNone/>
            </a:pPr>
            <a:endParaRPr lang="en-US" altLang="en-US" sz="1600" dirty="0"/>
          </a:p>
          <a:p>
            <a:pPr eaLnBrk="1" hangingPunct="1">
              <a:spcBef>
                <a:spcPct val="0"/>
              </a:spcBef>
              <a:buFontTx/>
              <a:buNone/>
            </a:pPr>
            <a:r>
              <a:rPr lang="en-US" altLang="en-US" sz="2000" dirty="0"/>
              <a:t>Use the full data set to find the optimum polynomial of best complexity</a:t>
            </a:r>
          </a:p>
          <a:p>
            <a:pPr eaLnBrk="1" hangingPunct="1">
              <a:spcBef>
                <a:spcPct val="0"/>
              </a:spcBef>
              <a:buFontTx/>
              <a:buNone/>
            </a:pPr>
            <a:endParaRPr lang="en-US" altLang="en-US" sz="1600" dirty="0"/>
          </a:p>
          <a:p>
            <a:pPr eaLnBrk="1" hangingPunct="1">
              <a:spcBef>
                <a:spcPct val="0"/>
              </a:spcBef>
              <a:buFontTx/>
              <a:buNone/>
            </a:pPr>
            <a:r>
              <a:rPr lang="en-US" altLang="en-US" sz="2000" dirty="0"/>
              <a:t>Show this result as plot of data and fit on the same set of axes.</a:t>
            </a:r>
          </a:p>
          <a:p>
            <a:pPr eaLnBrk="1" hangingPunct="1">
              <a:spcBef>
                <a:spcPct val="0"/>
              </a:spcBef>
              <a:buFontTx/>
              <a:buNone/>
            </a:pPr>
            <a:endParaRPr lang="en-US" altLang="en-US" sz="1600" dirty="0"/>
          </a:p>
          <a:p>
            <a:pPr eaLnBrk="1" hangingPunct="1">
              <a:spcBef>
                <a:spcPct val="0"/>
              </a:spcBef>
              <a:buFontTx/>
              <a:buNone/>
            </a:pPr>
            <a:r>
              <a:rPr lang="en-US" altLang="en-US" sz="2000" dirty="0"/>
              <a:t>Report the minimum sum of squared residuals and coefficient of determination</a:t>
            </a:r>
          </a:p>
        </p:txBody>
      </p:sp>
      <p:graphicFrame>
        <p:nvGraphicFramePr>
          <p:cNvPr id="26628" name="Object 1"/>
          <p:cNvGraphicFramePr>
            <a:graphicFrameLocks noChangeAspect="1"/>
          </p:cNvGraphicFramePr>
          <p:nvPr>
            <p:extLst/>
          </p:nvPr>
        </p:nvGraphicFramePr>
        <p:xfrm>
          <a:off x="1779289" y="2603328"/>
          <a:ext cx="3281363" cy="831850"/>
        </p:xfrm>
        <a:graphic>
          <a:graphicData uri="http://schemas.openxmlformats.org/presentationml/2006/ole">
            <mc:AlternateContent xmlns:mc="http://schemas.openxmlformats.org/markup-compatibility/2006">
              <mc:Choice xmlns:v="urn:schemas-microsoft-com:vml" Requires="v">
                <p:oleObj spid="_x0000_s1038" name="Equation" r:id="rId3" imgW="1854000" imgH="469800" progId="Equation.3">
                  <p:embed/>
                </p:oleObj>
              </mc:Choice>
              <mc:Fallback>
                <p:oleObj name="Equation" r:id="rId3" imgW="1854000" imgH="469800" progId="Equation.3">
                  <p:embed/>
                  <p:pic>
                    <p:nvPicPr>
                      <p:cNvPr id="0" name=""/>
                      <p:cNvPicPr>
                        <a:picLocks noChangeAspect="1" noChangeArrowheads="1"/>
                      </p:cNvPicPr>
                      <p:nvPr/>
                    </p:nvPicPr>
                    <p:blipFill>
                      <a:blip r:embed="rId4"/>
                      <a:srcRect/>
                      <a:stretch>
                        <a:fillRect/>
                      </a:stretch>
                    </p:blipFill>
                    <p:spPr bwMode="auto">
                      <a:xfrm>
                        <a:off x="1779289" y="2603328"/>
                        <a:ext cx="32813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1834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1" y="228601"/>
            <a:ext cx="8708281" cy="954107"/>
          </a:xfrm>
          <a:prstGeom prst="rect">
            <a:avLst/>
          </a:prstGeom>
          <a:noFill/>
        </p:spPr>
        <p:txBody>
          <a:bodyPr wrap="none" rtlCol="0">
            <a:spAutoFit/>
          </a:bodyPr>
          <a:lstStyle/>
          <a:p>
            <a:r>
              <a:rPr lang="en-US" sz="2800" dirty="0"/>
              <a:t>Assignment 4, due </a:t>
            </a:r>
            <a:r>
              <a:rPr lang="en-US" sz="2800" dirty="0" smtClean="0"/>
              <a:t>10-4-16</a:t>
            </a:r>
            <a:endParaRPr lang="en-US" sz="2800" dirty="0"/>
          </a:p>
          <a:p>
            <a:r>
              <a:rPr lang="en-US" sz="2800" dirty="0"/>
              <a:t>Suppose we want </a:t>
            </a:r>
            <a:r>
              <a:rPr lang="en-US" sz="2800" dirty="0">
                <a:latin typeface="Symbol" panose="05050102010706020507" pitchFamily="18" charset="2"/>
              </a:rPr>
              <a:t>e</a:t>
            </a:r>
            <a:r>
              <a:rPr lang="en-US" sz="2800" dirty="0"/>
              <a:t> </a:t>
            </a:r>
            <a:r>
              <a:rPr lang="en-US" sz="2800" u="sng" dirty="0"/>
              <a:t>&lt;</a:t>
            </a:r>
            <a:r>
              <a:rPr lang="en-US" sz="2800" dirty="0"/>
              <a:t> 0.1 with 90% confidence (i.e. </a:t>
            </a:r>
            <a:r>
              <a:rPr lang="en-US" sz="2800" dirty="0">
                <a:latin typeface="Symbol" panose="05050102010706020507" pitchFamily="18" charset="2"/>
              </a:rPr>
              <a:t>d</a:t>
            </a:r>
            <a:r>
              <a:rPr lang="en-US" sz="2800" dirty="0"/>
              <a:t> = 0.1)</a:t>
            </a:r>
          </a:p>
        </p:txBody>
      </p:sp>
      <p:graphicFrame>
        <p:nvGraphicFramePr>
          <p:cNvPr id="4" name="Object 3"/>
          <p:cNvGraphicFramePr>
            <a:graphicFrameLocks noChangeAspect="1"/>
          </p:cNvGraphicFramePr>
          <p:nvPr>
            <p:extLst/>
          </p:nvPr>
        </p:nvGraphicFramePr>
        <p:xfrm>
          <a:off x="4475163" y="1182707"/>
          <a:ext cx="5095875" cy="1519238"/>
        </p:xfrm>
        <a:graphic>
          <a:graphicData uri="http://schemas.openxmlformats.org/presentationml/2006/ole">
            <mc:AlternateContent xmlns:mc="http://schemas.openxmlformats.org/markup-compatibility/2006">
              <mc:Choice xmlns:v="urn:schemas-microsoft-com:vml" Requires="v">
                <p:oleObj spid="_x0000_s2094" name="Equation" r:id="rId3" imgW="1498320" imgH="444240" progId="Equation.3">
                  <p:embed/>
                </p:oleObj>
              </mc:Choice>
              <mc:Fallback>
                <p:oleObj name="Equation" r:id="rId3" imgW="1498320" imgH="444240" progId="Equation.3">
                  <p:embed/>
                  <p:pic>
                    <p:nvPicPr>
                      <p:cNvPr id="0" name=""/>
                      <p:cNvPicPr>
                        <a:picLocks noChangeAspect="1" noChangeArrowheads="1"/>
                      </p:cNvPicPr>
                      <p:nvPr/>
                    </p:nvPicPr>
                    <p:blipFill>
                      <a:blip r:embed="rId4"/>
                      <a:srcRect/>
                      <a:stretch>
                        <a:fillRect/>
                      </a:stretch>
                    </p:blipFill>
                    <p:spPr bwMode="auto">
                      <a:xfrm>
                        <a:off x="4475163" y="1182707"/>
                        <a:ext cx="5095875"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nvPr>
        </p:nvGraphicFramePr>
        <p:xfrm>
          <a:off x="2286000" y="3627905"/>
          <a:ext cx="5786438" cy="1344613"/>
        </p:xfrm>
        <a:graphic>
          <a:graphicData uri="http://schemas.openxmlformats.org/presentationml/2006/ole">
            <mc:AlternateContent xmlns:mc="http://schemas.openxmlformats.org/markup-compatibility/2006">
              <mc:Choice xmlns:v="urn:schemas-microsoft-com:vml" Requires="v">
                <p:oleObj spid="_x0000_s2095" name="Equation" r:id="rId5" imgW="1701720" imgH="393480" progId="Equation.3">
                  <p:embed/>
                </p:oleObj>
              </mc:Choice>
              <mc:Fallback>
                <p:oleObj name="Equation" r:id="rId5" imgW="1701720" imgH="393480" progId="Equation.3">
                  <p:embed/>
                  <p:pic>
                    <p:nvPicPr>
                      <p:cNvPr id="0" name=""/>
                      <p:cNvPicPr>
                        <a:picLocks noChangeAspect="1" noChangeArrowheads="1"/>
                      </p:cNvPicPr>
                      <p:nvPr/>
                    </p:nvPicPr>
                    <p:blipFill>
                      <a:blip r:embed="rId6"/>
                      <a:srcRect/>
                      <a:stretch>
                        <a:fillRect/>
                      </a:stretch>
                    </p:blipFill>
                    <p:spPr bwMode="auto">
                      <a:xfrm>
                        <a:off x="2286000" y="3627905"/>
                        <a:ext cx="5786438"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nvPr>
        </p:nvGraphicFramePr>
        <p:xfrm>
          <a:off x="2745638" y="2734330"/>
          <a:ext cx="3670300" cy="781050"/>
        </p:xfrm>
        <a:graphic>
          <a:graphicData uri="http://schemas.openxmlformats.org/presentationml/2006/ole">
            <mc:AlternateContent xmlns:mc="http://schemas.openxmlformats.org/markup-compatibility/2006">
              <mc:Choice xmlns:v="urn:schemas-microsoft-com:vml" Requires="v">
                <p:oleObj spid="_x0000_s2096" name="Equation" r:id="rId7" imgW="1079280" imgH="228600" progId="Equation.3">
                  <p:embed/>
                </p:oleObj>
              </mc:Choice>
              <mc:Fallback>
                <p:oleObj name="Equation" r:id="rId7" imgW="10792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5638" y="2734330"/>
                        <a:ext cx="36703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2286000" y="1534180"/>
            <a:ext cx="2290692" cy="523220"/>
          </a:xfrm>
          <a:prstGeom prst="rect">
            <a:avLst/>
          </a:prstGeom>
          <a:noFill/>
        </p:spPr>
        <p:txBody>
          <a:bodyPr wrap="none" rtlCol="0">
            <a:spAutoFit/>
          </a:bodyPr>
          <a:lstStyle/>
          <a:p>
            <a:r>
              <a:rPr lang="en-US" sz="2800" dirty="0"/>
              <a:t>VC bound says</a:t>
            </a:r>
          </a:p>
        </p:txBody>
      </p:sp>
      <p:sp>
        <p:nvSpPr>
          <p:cNvPr id="8" name="TextBox 7"/>
          <p:cNvSpPr txBox="1"/>
          <p:nvPr/>
        </p:nvSpPr>
        <p:spPr>
          <a:xfrm>
            <a:off x="2362200" y="2895600"/>
            <a:ext cx="383438" cy="523220"/>
          </a:xfrm>
          <a:prstGeom prst="rect">
            <a:avLst/>
          </a:prstGeom>
          <a:noFill/>
        </p:spPr>
        <p:txBody>
          <a:bodyPr wrap="none" rtlCol="0">
            <a:spAutoFit/>
          </a:bodyPr>
          <a:lstStyle/>
          <a:p>
            <a:r>
              <a:rPr lang="en-US" sz="2800" dirty="0"/>
              <a:t>If</a:t>
            </a:r>
          </a:p>
        </p:txBody>
      </p:sp>
      <p:sp>
        <p:nvSpPr>
          <p:cNvPr id="9" name="TextBox 8"/>
          <p:cNvSpPr txBox="1"/>
          <p:nvPr/>
        </p:nvSpPr>
        <p:spPr>
          <a:xfrm>
            <a:off x="6474620" y="2890509"/>
            <a:ext cx="861133" cy="523220"/>
          </a:xfrm>
          <a:prstGeom prst="rect">
            <a:avLst/>
          </a:prstGeom>
          <a:noFill/>
        </p:spPr>
        <p:txBody>
          <a:bodyPr wrap="none" rtlCol="0">
            <a:spAutoFit/>
          </a:bodyPr>
          <a:lstStyle/>
          <a:p>
            <a:r>
              <a:rPr lang="en-US" sz="2800" dirty="0"/>
              <a:t>then</a:t>
            </a:r>
          </a:p>
        </p:txBody>
      </p:sp>
      <p:sp>
        <p:nvSpPr>
          <p:cNvPr id="10" name="TextBox 9"/>
          <p:cNvSpPr txBox="1"/>
          <p:nvPr/>
        </p:nvSpPr>
        <p:spPr>
          <a:xfrm>
            <a:off x="1828801" y="4876801"/>
            <a:ext cx="8251233" cy="954107"/>
          </a:xfrm>
          <a:prstGeom prst="rect">
            <a:avLst/>
          </a:prstGeom>
          <a:noFill/>
        </p:spPr>
        <p:txBody>
          <a:bodyPr wrap="none" rtlCol="0">
            <a:spAutoFit/>
          </a:bodyPr>
          <a:lstStyle/>
          <a:p>
            <a:r>
              <a:rPr lang="en-US" sz="2800" dirty="0"/>
              <a:t>Use a non-linear root-finding code to solve this implicit </a:t>
            </a:r>
          </a:p>
          <a:p>
            <a:r>
              <a:rPr lang="en-US" sz="2800" dirty="0"/>
              <a:t>relationship for N with </a:t>
            </a:r>
            <a:r>
              <a:rPr lang="en-US" sz="2800" dirty="0" err="1"/>
              <a:t>d</a:t>
            </a:r>
            <a:r>
              <a:rPr lang="en-US" sz="2800" baseline="-25000" dirty="0" err="1"/>
              <a:t>VC</a:t>
            </a:r>
            <a:r>
              <a:rPr lang="en-US" sz="2800" baseline="-25000" dirty="0"/>
              <a:t> </a:t>
            </a:r>
            <a:r>
              <a:rPr lang="en-US" sz="2800" dirty="0"/>
              <a:t>= 3 and 6. Hint </a:t>
            </a:r>
          </a:p>
        </p:txBody>
      </p:sp>
      <p:graphicFrame>
        <p:nvGraphicFramePr>
          <p:cNvPr id="11" name="Object 10"/>
          <p:cNvGraphicFramePr>
            <a:graphicFrameLocks noChangeAspect="1"/>
          </p:cNvGraphicFramePr>
          <p:nvPr>
            <p:extLst/>
          </p:nvPr>
        </p:nvGraphicFramePr>
        <p:xfrm>
          <a:off x="7924801" y="5319824"/>
          <a:ext cx="2079033" cy="569175"/>
        </p:xfrm>
        <a:graphic>
          <a:graphicData uri="http://schemas.openxmlformats.org/presentationml/2006/ole">
            <mc:AlternateContent xmlns:mc="http://schemas.openxmlformats.org/markup-compatibility/2006">
              <mc:Choice xmlns:v="urn:schemas-microsoft-com:vml" Requires="v">
                <p:oleObj spid="_x0000_s2097" name="Equation" r:id="rId9" imgW="838080" imgH="228600" progId="Equation.3">
                  <p:embed/>
                </p:oleObj>
              </mc:Choice>
              <mc:Fallback>
                <p:oleObj name="Equation" r:id="rId9" imgW="838080" imgH="228600" progId="Equation.3">
                  <p:embed/>
                  <p:pic>
                    <p:nvPicPr>
                      <p:cNvPr id="0" name=""/>
                      <p:cNvPicPr>
                        <a:picLocks noChangeAspect="1" noChangeArrowheads="1"/>
                      </p:cNvPicPr>
                      <p:nvPr/>
                    </p:nvPicPr>
                    <p:blipFill>
                      <a:blip r:embed="rId10"/>
                      <a:srcRect/>
                      <a:stretch>
                        <a:fillRect/>
                      </a:stretch>
                    </p:blipFill>
                    <p:spPr bwMode="auto">
                      <a:xfrm>
                        <a:off x="7924801" y="5319824"/>
                        <a:ext cx="2079033" cy="56917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733709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5547" y="1438505"/>
            <a:ext cx="11244648" cy="3277820"/>
          </a:xfrm>
          <a:prstGeom prst="rect">
            <a:avLst/>
          </a:prstGeom>
        </p:spPr>
        <p:txBody>
          <a:bodyPr wrap="square">
            <a:spAutoFit/>
          </a:bodyPr>
          <a:lstStyle/>
          <a:p>
            <a:pPr>
              <a:lnSpc>
                <a:spcPct val="115000"/>
              </a:lnSpc>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Assignment 5: due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10-18-16</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Apply linear regression to 1vs5 classification (text 81-88)</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ttribute file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intensity</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symmetry)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with 424 examples is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class webpage.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1</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Report in-sample error as mean sum squared residuals and number misclassified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Calculate 2x2 confusion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matrix </a:t>
            </a:r>
            <a:endPar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pP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3</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Make a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scatter plot </a:t>
            </a:r>
            <a:r>
              <a:rPr lang="en-US"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like figure 3.2, </a:t>
            </a:r>
            <a:r>
              <a:rPr lang="en-US">
                <a:solidFill>
                  <a:srgbClr val="000000"/>
                </a:solidFill>
                <a:latin typeface="Arial" panose="020B0604020202020204" pitchFamily="34" charset="0"/>
                <a:ea typeface="Times New Roman" panose="02020603050405020304" pitchFamily="18" charset="0"/>
                <a:cs typeface="Times New Roman" panose="02020603050405020304" pitchFamily="18" charset="0"/>
              </a:rPr>
              <a:t>text </a:t>
            </a:r>
            <a:r>
              <a:rPr lang="en-US"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p83</a:t>
            </a:r>
            <a:endPar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pP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4) Include discriminant, </a:t>
            </a:r>
            <a:r>
              <a:rPr lang="en-US" b="1"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w</a:t>
            </a:r>
            <a:r>
              <a:rPr lang="en-US" baseline="30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T</a:t>
            </a:r>
            <a:r>
              <a:rPr lang="en-US" b="1"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x</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=bin average, in plot as boundary between classes</a:t>
            </a:r>
          </a:p>
          <a:p>
            <a:pPr>
              <a:lnSpc>
                <a:spcPct val="115000"/>
              </a:lnSpc>
            </a:pP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5)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Calculate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E</a:t>
            </a:r>
            <a:r>
              <a:rPr lang="en-US" baseline="-25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CV-1</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by leave-one-out </a:t>
            </a:r>
          </a:p>
          <a:p>
            <a:pPr>
              <a:lnSpc>
                <a:spcPct val="115000"/>
              </a:lnSpc>
            </a:pP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6) Compare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a:t>
            </a:r>
            <a:r>
              <a:rPr lang="en-US"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CV-1</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with </a:t>
            </a:r>
            <a:r>
              <a:rPr lang="en-US" dirty="0" err="1"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E</a:t>
            </a:r>
            <a:r>
              <a:rPr lang="en-US" baseline="-25000" dirty="0" err="1"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in</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as mean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sum squared residuals and number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misclassified</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267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1714" y="609601"/>
            <a:ext cx="8930086" cy="461665"/>
          </a:xfrm>
          <a:prstGeom prst="rect">
            <a:avLst/>
          </a:prstGeom>
          <a:noFill/>
        </p:spPr>
        <p:txBody>
          <a:bodyPr wrap="square" rtlCol="0">
            <a:spAutoFit/>
          </a:bodyPr>
          <a:lstStyle/>
          <a:p>
            <a:r>
              <a:rPr lang="en-US" sz="2400" dirty="0" smtClean="0"/>
              <a:t>Expanded Assignment 6: </a:t>
            </a:r>
            <a:r>
              <a:rPr lang="en-US" sz="2400" dirty="0"/>
              <a:t>Due </a:t>
            </a:r>
            <a:r>
              <a:rPr lang="en-US" sz="2400" dirty="0" smtClean="0"/>
              <a:t>10-25-16</a:t>
            </a:r>
            <a:endParaRPr lang="en-US" sz="2400" dirty="0"/>
          </a:p>
        </p:txBody>
      </p:sp>
      <p:sp>
        <p:nvSpPr>
          <p:cNvPr id="3" name="Rectangle 2"/>
          <p:cNvSpPr/>
          <p:nvPr/>
        </p:nvSpPr>
        <p:spPr>
          <a:xfrm>
            <a:off x="689783" y="1063375"/>
            <a:ext cx="10873947" cy="4537781"/>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Start WEKA 3.8 and start the </a:t>
            </a:r>
            <a:r>
              <a:rPr lang="en-US" dirty="0" smtClean="0">
                <a:latin typeface="Calibri" panose="020F0502020204030204" pitchFamily="34" charset="0"/>
                <a:ea typeface="Calibri" panose="020F0502020204030204" pitchFamily="34" charset="0"/>
                <a:cs typeface="Times New Roman" panose="02020603050405020304" pitchFamily="18" charset="0"/>
              </a:rPr>
              <a:t>“Explorer </a:t>
            </a:r>
            <a:r>
              <a:rPr lang="en-US" dirty="0">
                <a:latin typeface="Calibri" panose="020F0502020204030204" pitchFamily="34" charset="0"/>
                <a:ea typeface="Calibri" panose="020F0502020204030204" pitchFamily="34" charset="0"/>
                <a:cs typeface="Times New Roman" panose="02020603050405020304" pitchFamily="18" charset="0"/>
              </a:rPr>
              <a:t>window”</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On the Preprocess tab, open the “logit-data.csv” file</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Filter the data by clicking on “Choose” button -&gt; filters -&gt; unsupervised -&gt; attribute -&gt; </a:t>
            </a:r>
            <a:r>
              <a:rPr lang="en-US" dirty="0" err="1">
                <a:latin typeface="Calibri" panose="020F0502020204030204" pitchFamily="34" charset="0"/>
                <a:ea typeface="Calibri" panose="020F0502020204030204" pitchFamily="34" charset="0"/>
                <a:cs typeface="Times New Roman" panose="02020603050405020304" pitchFamily="18" charset="0"/>
              </a:rPr>
              <a:t>NumericToNominal</a:t>
            </a:r>
            <a:r>
              <a:rPr lang="en-US" dirty="0">
                <a:latin typeface="Calibri" panose="020F0502020204030204" pitchFamily="34" charset="0"/>
                <a:ea typeface="Calibri" panose="020F0502020204030204" pitchFamily="34" charset="0"/>
                <a:cs typeface="Times New Roman" panose="02020603050405020304" pitchFamily="18" charset="0"/>
              </a:rPr>
              <a:t>, then click “</a:t>
            </a:r>
            <a:r>
              <a:rPr lang="en-US" dirty="0" smtClean="0">
                <a:latin typeface="Calibri" panose="020F0502020204030204" pitchFamily="34" charset="0"/>
                <a:ea typeface="Calibri" panose="020F0502020204030204" pitchFamily="34" charset="0"/>
                <a:cs typeface="Times New Roman" panose="02020603050405020304" pitchFamily="18" charset="0"/>
              </a:rPr>
              <a:t>Apply” to generate a .</a:t>
            </a:r>
            <a:r>
              <a:rPr lang="en-US" dirty="0" err="1" smtClean="0">
                <a:latin typeface="Calibri" panose="020F0502020204030204" pitchFamily="34" charset="0"/>
                <a:ea typeface="Calibri" panose="020F0502020204030204" pitchFamily="34" charset="0"/>
                <a:cs typeface="Times New Roman" panose="02020603050405020304" pitchFamily="18" charset="0"/>
              </a:rPr>
              <a:t>arff</a:t>
            </a:r>
            <a:r>
              <a:rPr lang="en-US" dirty="0" smtClean="0">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Go </a:t>
            </a:r>
            <a:r>
              <a:rPr lang="en-US" dirty="0">
                <a:latin typeface="Calibri" panose="020F0502020204030204" pitchFamily="34" charset="0"/>
                <a:ea typeface="Calibri" panose="020F0502020204030204" pitchFamily="34" charset="0"/>
                <a:cs typeface="Times New Roman" panose="02020603050405020304" pitchFamily="18" charset="0"/>
              </a:rPr>
              <a:t>to the “Classify” tab and click the “Choose” </a:t>
            </a:r>
            <a:r>
              <a:rPr lang="en-US" dirty="0" smtClean="0">
                <a:latin typeface="Calibri" panose="020F0502020204030204" pitchFamily="34" charset="0"/>
                <a:ea typeface="Calibri" panose="020F0502020204030204" pitchFamily="34" charset="0"/>
                <a:cs typeface="Times New Roman" panose="02020603050405020304" pitchFamily="18" charset="0"/>
              </a:rPr>
              <a:t>button.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alibri" panose="020F0502020204030204" pitchFamily="34" charset="0"/>
                <a:ea typeface="Calibri" panose="020F0502020204030204" pitchFamily="34" charset="0"/>
                <a:cs typeface="Times New Roman" panose="02020603050405020304" pitchFamily="18" charset="0"/>
              </a:rPr>
              <a:t>Choose “</a:t>
            </a:r>
            <a:r>
              <a:rPr lang="en-US" dirty="0" err="1">
                <a:latin typeface="Calibri" panose="020F0502020204030204" pitchFamily="34" charset="0"/>
                <a:ea typeface="Calibri" panose="020F0502020204030204" pitchFamily="34" charset="0"/>
                <a:cs typeface="Times New Roman" panose="02020603050405020304" pitchFamily="18" charset="0"/>
              </a:rPr>
              <a:t>SimpleLogistic</a:t>
            </a:r>
            <a:r>
              <a:rPr lang="en-US" dirty="0">
                <a:latin typeface="Calibri" panose="020F0502020204030204" pitchFamily="34" charset="0"/>
                <a:ea typeface="Calibri" panose="020F0502020204030204" pitchFamily="34" charset="0"/>
                <a:cs typeface="Times New Roman" panose="02020603050405020304" pitchFamily="18" charset="0"/>
              </a:rPr>
              <a:t>” classifiers under “functions”.</a:t>
            </a:r>
          </a:p>
          <a:p>
            <a:pPr marL="342900" marR="0" lvl="0" indent="-342900">
              <a:lnSpc>
                <a:spcPct val="107000"/>
              </a:lnSpc>
              <a:spcBef>
                <a:spcPts val="0"/>
              </a:spcBef>
              <a:spcAft>
                <a:spcPts val="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Run with </a:t>
            </a:r>
            <a:r>
              <a:rPr lang="en-US" dirty="0">
                <a:latin typeface="Calibri" panose="020F0502020204030204" pitchFamily="34" charset="0"/>
                <a:ea typeface="Calibri" panose="020F0502020204030204" pitchFamily="34" charset="0"/>
                <a:cs typeface="Times New Roman" panose="02020603050405020304" pitchFamily="18" charset="0"/>
              </a:rPr>
              <a:t>default settings </a:t>
            </a:r>
            <a:r>
              <a:rPr lang="en-US" dirty="0" smtClean="0">
                <a:latin typeface="Calibri" panose="020F0502020204030204" pitchFamily="34" charset="0"/>
                <a:ea typeface="Calibri" panose="020F0502020204030204" pitchFamily="34" charset="0"/>
                <a:cs typeface="Times New Roman" panose="02020603050405020304" pitchFamily="18" charset="0"/>
              </a:rPr>
              <a:t>and </a:t>
            </a:r>
            <a:r>
              <a:rPr lang="en-US" dirty="0">
                <a:latin typeface="Calibri" panose="020F0502020204030204" pitchFamily="34" charset="0"/>
                <a:ea typeface="Calibri" panose="020F0502020204030204" pitchFamily="34" charset="0"/>
                <a:cs typeface="Times New Roman" panose="02020603050405020304" pitchFamily="18" charset="0"/>
              </a:rPr>
              <a:t>10-fold </a:t>
            </a:r>
            <a:r>
              <a:rPr lang="en-US" dirty="0" smtClean="0">
                <a:latin typeface="Calibri" panose="020F0502020204030204" pitchFamily="34" charset="0"/>
                <a:ea typeface="Calibri" panose="020F0502020204030204" pitchFamily="34" charset="0"/>
                <a:cs typeface="Times New Roman" panose="02020603050405020304" pitchFamily="18" charset="0"/>
              </a:rPr>
              <a:t>cross-validation.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Include the results </a:t>
            </a:r>
            <a:r>
              <a:rPr lang="en-US" dirty="0">
                <a:latin typeface="Calibri" panose="020F0502020204030204" pitchFamily="34" charset="0"/>
                <a:ea typeface="Calibri" panose="020F0502020204030204" pitchFamily="34" charset="0"/>
                <a:cs typeface="Times New Roman" panose="02020603050405020304" pitchFamily="18" charset="0"/>
              </a:rPr>
              <a:t>summary and confusion </a:t>
            </a:r>
            <a:r>
              <a:rPr lang="en-US" dirty="0" smtClean="0">
                <a:latin typeface="Calibri" panose="020F0502020204030204" pitchFamily="34" charset="0"/>
                <a:ea typeface="Calibri" panose="020F0502020204030204" pitchFamily="34" charset="0"/>
                <a:cs typeface="Times New Roman" panose="02020603050405020304" pitchFamily="18" charset="0"/>
              </a:rPr>
              <a:t>matrix in your report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Right-click in the result list </a:t>
            </a:r>
            <a:r>
              <a:rPr lang="en-US" dirty="0" smtClean="0">
                <a:latin typeface="Calibri" panose="020F0502020204030204" pitchFamily="34" charset="0"/>
                <a:ea typeface="Calibri" panose="020F0502020204030204" pitchFamily="34" charset="0"/>
                <a:cs typeface="Times New Roman" panose="02020603050405020304" pitchFamily="18" charset="0"/>
              </a:rPr>
              <a:t>to open visualization options.  Include class-specific ROC curves in your report.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Return </a:t>
            </a:r>
            <a:r>
              <a:rPr lang="en-US" dirty="0">
                <a:latin typeface="Calibri" panose="020F0502020204030204" pitchFamily="34" charset="0"/>
                <a:ea typeface="Calibri" panose="020F0502020204030204" pitchFamily="34" charset="0"/>
                <a:cs typeface="Times New Roman" panose="02020603050405020304" pitchFamily="18" charset="0"/>
              </a:rPr>
              <a:t>to the “Classify” tab </a:t>
            </a:r>
            <a:r>
              <a:rPr lang="en-US" dirty="0" smtClean="0">
                <a:latin typeface="Calibri" panose="020F0502020204030204" pitchFamily="34" charset="0"/>
                <a:ea typeface="Calibri" panose="020F0502020204030204" pitchFamily="34" charset="0"/>
                <a:cs typeface="Times New Roman" panose="02020603050405020304" pitchFamily="18" charset="0"/>
              </a:rPr>
              <a:t>and “Logistic” </a:t>
            </a:r>
            <a:r>
              <a:rPr lang="en-US" dirty="0">
                <a:latin typeface="Calibri" panose="020F0502020204030204" pitchFamily="34" charset="0"/>
                <a:ea typeface="Calibri" panose="020F0502020204030204" pitchFamily="34" charset="0"/>
                <a:cs typeface="Times New Roman" panose="02020603050405020304" pitchFamily="18" charset="0"/>
              </a:rPr>
              <a:t>classifiers under “functions”.</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Run with default settings and 10-fold cross-validation.</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Include the results summary and confusion matrix in your </a:t>
            </a:r>
            <a:r>
              <a:rPr lang="en-US" dirty="0" smtClean="0">
                <a:latin typeface="Calibri" panose="020F0502020204030204" pitchFamily="34" charset="0"/>
                <a:ea typeface="Calibri" panose="020F0502020204030204" pitchFamily="34" charset="0"/>
                <a:cs typeface="Times New Roman" panose="02020603050405020304" pitchFamily="18" charset="0"/>
              </a:rPr>
              <a:t>report</a:t>
            </a:r>
          </a:p>
          <a:p>
            <a:pPr marL="342900" indent="-342900">
              <a:lnSpc>
                <a:spcPct val="107000"/>
              </a:lnSpc>
              <a:buFont typeface="+mj-lt"/>
              <a:buAutoNum type="arabicPeriod"/>
            </a:pPr>
            <a:r>
              <a:rPr lang="en-US" dirty="0"/>
              <a:t>The secret to the success of Simple Logistics may be its automatic attribute selection.   </a:t>
            </a:r>
            <a:r>
              <a:rPr lang="en-US" dirty="0" smtClean="0"/>
              <a:t>In the output for Simple Logistics, find the attributes in be base case.  </a:t>
            </a:r>
            <a:r>
              <a:rPr lang="en-US" dirty="0"/>
              <a:t>M</a:t>
            </a:r>
            <a:r>
              <a:rPr lang="en-US" dirty="0" smtClean="0"/>
              <a:t>odify </a:t>
            </a:r>
            <a:r>
              <a:rPr lang="en-US" dirty="0"/>
              <a:t>the excel file of logistic data to include only these attributes and rerun the Logistics </a:t>
            </a:r>
            <a:r>
              <a:rPr lang="en-US" dirty="0" smtClean="0"/>
              <a:t>case</a:t>
            </a:r>
            <a:r>
              <a:rPr lang="en-US" dirty="0">
                <a:latin typeface="Calibri" panose="020F0502020204030204" pitchFamily="34" charset="0"/>
                <a:ea typeface="Calibri" panose="020F0502020204030204" pitchFamily="34" charset="0"/>
                <a:cs typeface="Times New Roman" panose="02020603050405020304" pitchFamily="18" charset="0"/>
              </a:rPr>
              <a:t> with default settings and 10-fold cross-validation</a:t>
            </a:r>
            <a:r>
              <a:rPr lang="en-US" dirty="0" smtClean="0"/>
              <a:t>. </a:t>
            </a:r>
            <a:r>
              <a:rPr lang="en-US" dirty="0">
                <a:latin typeface="Calibri" panose="020F0502020204030204" pitchFamily="34" charset="0"/>
                <a:ea typeface="Calibri" panose="020F0502020204030204" pitchFamily="34" charset="0"/>
                <a:cs typeface="Times New Roman" panose="02020603050405020304" pitchFamily="18" charset="0"/>
              </a:rPr>
              <a:t>Include the results summary and confusion matrix in your </a:t>
            </a:r>
            <a:r>
              <a:rPr lang="en-US" dirty="0" smtClean="0">
                <a:latin typeface="Calibri" panose="020F0502020204030204" pitchFamily="34" charset="0"/>
                <a:ea typeface="Calibri" panose="020F0502020204030204" pitchFamily="34" charset="0"/>
                <a:cs typeface="Times New Roman" panose="02020603050405020304" pitchFamily="18" charset="0"/>
              </a:rPr>
              <a:t>report</a:t>
            </a:r>
            <a:r>
              <a:rPr lang="en-US"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050996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914400"/>
            <a:ext cx="7620000" cy="3908762"/>
          </a:xfrm>
          <a:prstGeom prst="rect">
            <a:avLst/>
          </a:prstGeom>
        </p:spPr>
        <p:txBody>
          <a:bodyPr wrap="square">
            <a:spAutoFit/>
          </a:bodyPr>
          <a:lstStyle/>
          <a:p>
            <a:r>
              <a:rPr lang="en-US" sz="1600" dirty="0">
                <a:solidFill>
                  <a:srgbClr val="000000"/>
                </a:solidFill>
                <a:latin typeface="Arial" panose="020B0604020202020204" pitchFamily="34" charset="0"/>
                <a:ea typeface="Times New Roman" panose="02020603050405020304" pitchFamily="18" charset="0"/>
              </a:rPr>
              <a:t>Assignment 7 due 11-3-16</a:t>
            </a:r>
            <a:endParaRPr lang="en-US" sz="1400" dirty="0">
              <a:latin typeface="Times New Roman" panose="02020603050405020304" pitchFamily="18" charset="0"/>
              <a:ea typeface="Times New Roman" panose="02020603050405020304" pitchFamily="18" charset="0"/>
            </a:endParaRPr>
          </a:p>
          <a:p>
            <a:r>
              <a:rPr lang="en-US" sz="1600" dirty="0">
                <a:solidFill>
                  <a:srgbClr val="000000"/>
                </a:solidFill>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rPr>
              <a:t>Generate an in silico dataset with 55 examples of y(x) = 1 + 9x</a:t>
            </a:r>
            <a:r>
              <a:rPr lang="en-US" baseline="30000" dirty="0">
                <a:latin typeface="Arial" panose="020B0604020202020204" pitchFamily="34" charset="0"/>
                <a:ea typeface="Times New Roman" panose="02020603050405020304" pitchFamily="18" charset="0"/>
              </a:rPr>
              <a:t>2</a:t>
            </a:r>
            <a:r>
              <a:rPr lang="en-US" dirty="0">
                <a:latin typeface="Arial" panose="020B0604020202020204" pitchFamily="34" charset="0"/>
                <a:ea typeface="Times New Roman" panose="02020603050405020304" pitchFamily="18" charset="0"/>
              </a:rPr>
              <a:t> + N(0,1) </a:t>
            </a:r>
            <a:endParaRPr lang="en-US" sz="1400"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rPr>
              <a:t>with randomly selected values of x between -1 and +1.</a:t>
            </a:r>
            <a:endParaRPr lang="en-US" sz="1400"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rPr>
              <a:t>With training set of 5 samples, fit a 4</a:t>
            </a:r>
            <a:r>
              <a:rPr lang="en-US" baseline="30000" dirty="0">
                <a:latin typeface="Arial" panose="020B0604020202020204" pitchFamily="34" charset="0"/>
                <a:ea typeface="Times New Roman" panose="02020603050405020304" pitchFamily="18" charset="0"/>
              </a:rPr>
              <a:t>th</a:t>
            </a:r>
            <a:r>
              <a:rPr lang="en-US" dirty="0">
                <a:latin typeface="Arial" panose="020B0604020202020204" pitchFamily="34" charset="0"/>
                <a:ea typeface="Times New Roman" panose="02020603050405020304" pitchFamily="18" charset="0"/>
              </a:rPr>
              <a:t> degree polynomial to the data with and without regularization by choosing </a:t>
            </a:r>
            <a:r>
              <a:rPr lang="en-US" dirty="0">
                <a:latin typeface="Symbol" panose="05050102010706020507" pitchFamily="18" charset="2"/>
                <a:ea typeface="Times New Roman" panose="02020603050405020304" pitchFamily="18" charset="0"/>
                <a:cs typeface="Arial" panose="020B0604020202020204" pitchFamily="34" charset="0"/>
              </a:rPr>
              <a:t>l</a:t>
            </a:r>
            <a:r>
              <a:rPr lang="en-US" dirty="0">
                <a:latin typeface="Arial" panose="020B0604020202020204" pitchFamily="34" charset="0"/>
                <a:ea typeface="Times New Roman" panose="02020603050405020304" pitchFamily="18" charset="0"/>
              </a:rPr>
              <a:t> = 0, 0.0001, 0.001, 0.01, 0.1, 1, and 10.  Plot E</a:t>
            </a:r>
            <a:r>
              <a:rPr lang="en-US" baseline="-25000" dirty="0">
                <a:latin typeface="Arial" panose="020B0604020202020204" pitchFamily="34" charset="0"/>
                <a:ea typeface="Times New Roman" panose="02020603050405020304" pitchFamily="18" charset="0"/>
              </a:rPr>
              <a:t>in</a:t>
            </a:r>
            <a:r>
              <a:rPr lang="en-US" dirty="0">
                <a:latin typeface="Arial" panose="020B0604020202020204" pitchFamily="34" charset="0"/>
                <a:ea typeface="Times New Roman" panose="02020603050405020304" pitchFamily="18" charset="0"/>
              </a:rPr>
              <a:t> vs </a:t>
            </a:r>
            <a:r>
              <a:rPr lang="en-US" dirty="0">
                <a:latin typeface="Symbol" panose="05050102010706020507" pitchFamily="18" charset="2"/>
                <a:ea typeface="Times New Roman" panose="02020603050405020304" pitchFamily="18" charset="0"/>
              </a:rPr>
              <a:t>l</a:t>
            </a:r>
            <a:endParaRPr lang="en-US" sz="1400" dirty="0">
              <a:latin typeface="Symbol" panose="05050102010706020507" pitchFamily="18" charset="2"/>
              <a:ea typeface="Times New Roman" panose="02020603050405020304" pitchFamily="18" charset="0"/>
            </a:endParaRPr>
          </a:p>
          <a:p>
            <a:r>
              <a:rPr lang="en-US" dirty="0">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a:tabLst>
                <a:tab pos="5305425" algn="l"/>
              </a:tabLst>
            </a:pPr>
            <a:r>
              <a:rPr lang="en-US" dirty="0">
                <a:latin typeface="Arial" panose="020B0604020202020204" pitchFamily="34" charset="0"/>
                <a:ea typeface="Times New Roman" panose="02020603050405020304" pitchFamily="18" charset="0"/>
              </a:rPr>
              <a:t>Use the remaining 50 examples as a validation set. Plot </a:t>
            </a:r>
            <a:r>
              <a:rPr lang="en-US" dirty="0" err="1">
                <a:latin typeface="Arial" panose="020B0604020202020204" pitchFamily="34" charset="0"/>
                <a:ea typeface="Times New Roman" panose="02020603050405020304" pitchFamily="18" charset="0"/>
              </a:rPr>
              <a:t>E</a:t>
            </a:r>
            <a:r>
              <a:rPr lang="en-US" baseline="-25000" dirty="0" err="1">
                <a:latin typeface="Arial" panose="020B0604020202020204" pitchFamily="34" charset="0"/>
                <a:ea typeface="Times New Roman" panose="02020603050405020304" pitchFamily="18" charset="0"/>
              </a:rPr>
              <a:t>val</a:t>
            </a:r>
            <a:r>
              <a:rPr lang="en-US" dirty="0">
                <a:latin typeface="Arial" panose="020B0604020202020204" pitchFamily="34" charset="0"/>
                <a:ea typeface="Times New Roman" panose="02020603050405020304" pitchFamily="18" charset="0"/>
              </a:rPr>
              <a:t> vs </a:t>
            </a:r>
            <a:r>
              <a:rPr lang="en-US" dirty="0">
                <a:latin typeface="Symbol" panose="05050102010706020507" pitchFamily="18" charset="2"/>
                <a:ea typeface="Times New Roman" panose="02020603050405020304" pitchFamily="18" charset="0"/>
              </a:rPr>
              <a:t>l. </a:t>
            </a:r>
            <a:r>
              <a:rPr lang="en-US" dirty="0">
                <a:latin typeface="Arial" panose="020B0604020202020204" pitchFamily="34" charset="0"/>
                <a:ea typeface="Times New Roman" panose="02020603050405020304" pitchFamily="18" charset="0"/>
              </a:rPr>
              <a:t>Estimate the best value of </a:t>
            </a:r>
            <a:r>
              <a:rPr lang="en-US" dirty="0">
                <a:latin typeface="Symbol" panose="05050102010706020507" pitchFamily="18" charset="2"/>
                <a:ea typeface="Times New Roman" panose="02020603050405020304" pitchFamily="18" charset="0"/>
              </a:rPr>
              <a:t>l</a:t>
            </a:r>
            <a:r>
              <a:rPr lang="en-US" dirty="0">
                <a:latin typeface="Arial" panose="020B0604020202020204" pitchFamily="34" charset="0"/>
                <a:ea typeface="Times New Roman" panose="02020603050405020304" pitchFamily="18" charset="0"/>
              </a:rPr>
              <a:t> from the plot. </a:t>
            </a:r>
          </a:p>
          <a:p>
            <a:pPr>
              <a:tabLst>
                <a:tab pos="5305425" algn="l"/>
              </a:tabLst>
            </a:pPr>
            <a:endParaRPr lang="en-US" dirty="0">
              <a:latin typeface="Arial" panose="020B0604020202020204" pitchFamily="34" charset="0"/>
              <a:ea typeface="Times New Roman" panose="02020603050405020304" pitchFamily="18" charset="0"/>
            </a:endParaRPr>
          </a:p>
          <a:p>
            <a:pPr>
              <a:tabLst>
                <a:tab pos="5305425" algn="l"/>
              </a:tabLst>
            </a:pPr>
            <a:r>
              <a:rPr lang="en-US" dirty="0">
                <a:latin typeface="Arial" panose="020B0604020202020204" pitchFamily="34" charset="0"/>
                <a:ea typeface="Times New Roman" panose="02020603050405020304" pitchFamily="18" charset="0"/>
              </a:rPr>
              <a:t>Run your code 5 times.  Does the best </a:t>
            </a:r>
            <a:r>
              <a:rPr lang="en-US" dirty="0">
                <a:latin typeface="Symbol" panose="05050102010706020507" pitchFamily="18" charset="2"/>
                <a:ea typeface="Times New Roman" panose="02020603050405020304" pitchFamily="18" charset="0"/>
              </a:rPr>
              <a:t>l</a:t>
            </a:r>
            <a:r>
              <a:rPr lang="en-US" dirty="0">
                <a:latin typeface="Arial" panose="020B0604020202020204" pitchFamily="34" charset="0"/>
                <a:ea typeface="Times New Roman" panose="02020603050405020304" pitchFamily="18" charset="0"/>
              </a:rPr>
              <a:t> change dramatically from run to run?	</a:t>
            </a:r>
            <a:endParaRPr lang="en-US" sz="1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49627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52400"/>
            <a:ext cx="4400125" cy="6504686"/>
          </a:xfrm>
          <a:prstGeom prst="rect">
            <a:avLst/>
          </a:prstGeom>
        </p:spPr>
      </p:pic>
      <p:sp>
        <p:nvSpPr>
          <p:cNvPr id="5" name="TextBox 4"/>
          <p:cNvSpPr txBox="1"/>
          <p:nvPr/>
        </p:nvSpPr>
        <p:spPr>
          <a:xfrm>
            <a:off x="3400510" y="1126958"/>
            <a:ext cx="2063322" cy="461665"/>
          </a:xfrm>
          <a:prstGeom prst="rect">
            <a:avLst/>
          </a:prstGeom>
          <a:noFill/>
        </p:spPr>
        <p:txBody>
          <a:bodyPr wrap="none" rtlCol="0">
            <a:spAutoFit/>
          </a:bodyPr>
          <a:lstStyle/>
          <a:p>
            <a:r>
              <a:rPr lang="en-US" sz="2400" dirty="0" smtClean="0"/>
              <a:t>Codes </a:t>
            </a:r>
            <a:r>
              <a:rPr lang="en-US" sz="2400" dirty="0"/>
              <a:t>for HW7</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716" y="180474"/>
            <a:ext cx="5693228" cy="6376415"/>
          </a:xfrm>
          <a:prstGeom prst="rect">
            <a:avLst/>
          </a:prstGeom>
        </p:spPr>
      </p:pic>
    </p:spTree>
    <p:extLst>
      <p:ext uri="{BB962C8B-B14F-4D97-AF65-F5344CB8AC3E}">
        <p14:creationId xmlns:p14="http://schemas.microsoft.com/office/powerpoint/2010/main" val="182901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905000" y="533400"/>
            <a:ext cx="8792792"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Assignment 8 due 11-1-16</a:t>
            </a:r>
          </a:p>
          <a:p>
            <a:pPr eaLnBrk="1" hangingPunct="1">
              <a:spcBef>
                <a:spcPct val="0"/>
              </a:spcBef>
              <a:buFontTx/>
              <a:buNone/>
            </a:pPr>
            <a:r>
              <a:rPr lang="en-US" altLang="en-US" sz="2400" dirty="0"/>
              <a:t>Use the information-gain ranking filter on the </a:t>
            </a:r>
            <a:r>
              <a:rPr lang="en-US" altLang="en-US" sz="2400" i="1" dirty="0"/>
              <a:t>leukemia gene </a:t>
            </a:r>
          </a:p>
          <a:p>
            <a:pPr eaLnBrk="1" hangingPunct="1">
              <a:spcBef>
                <a:spcPct val="0"/>
              </a:spcBef>
              <a:buFontTx/>
              <a:buNone/>
            </a:pPr>
            <a:r>
              <a:rPr lang="en-US" altLang="en-US" sz="2400" i="1"/>
              <a:t>expression</a:t>
            </a:r>
            <a:r>
              <a:rPr lang="en-US" altLang="en-US" sz="2400"/>
              <a:t> dataset from assignment #</a:t>
            </a:r>
            <a:r>
              <a:rPr lang="en-US" altLang="en-US" sz="2400" smtClean="0"/>
              <a:t>1 to </a:t>
            </a:r>
            <a:r>
              <a:rPr lang="en-US" altLang="en-US" sz="2400"/>
              <a:t>find the top-5 genes.</a:t>
            </a:r>
          </a:p>
          <a:p>
            <a:pPr eaLnBrk="1" hangingPunct="1">
              <a:spcBef>
                <a:spcPct val="0"/>
              </a:spcBef>
              <a:buFontTx/>
              <a:buNone/>
            </a:pPr>
            <a:r>
              <a:rPr lang="en-US" altLang="en-US" sz="2400" dirty="0"/>
              <a:t>Use </a:t>
            </a:r>
            <a:r>
              <a:rPr lang="en-US" altLang="en-US" sz="2400" dirty="0" err="1"/>
              <a:t>IBk</a:t>
            </a:r>
            <a:r>
              <a:rPr lang="en-US" altLang="en-US" sz="2400" dirty="0"/>
              <a:t> (K=5) with these 5 attributes to classify AML vs ALL.</a:t>
            </a:r>
          </a:p>
          <a:p>
            <a:pPr eaLnBrk="1" hangingPunct="1">
              <a:spcBef>
                <a:spcPct val="0"/>
              </a:spcBef>
              <a:buFontTx/>
              <a:buNone/>
            </a:pPr>
            <a:r>
              <a:rPr lang="en-US" altLang="en-US" sz="2400" dirty="0"/>
              <a:t>Compare performance with results from HW1 where all genes </a:t>
            </a:r>
          </a:p>
          <a:p>
            <a:pPr eaLnBrk="1" hangingPunct="1">
              <a:spcBef>
                <a:spcPct val="0"/>
              </a:spcBef>
              <a:buFontTx/>
              <a:buNone/>
            </a:pPr>
            <a:r>
              <a:rPr lang="en-US" altLang="en-US" sz="2400" dirty="0"/>
              <a:t>were used for classification. </a:t>
            </a:r>
          </a:p>
        </p:txBody>
      </p:sp>
    </p:spTree>
    <p:extLst>
      <p:ext uri="{BB962C8B-B14F-4D97-AF65-F5344CB8AC3E}">
        <p14:creationId xmlns:p14="http://schemas.microsoft.com/office/powerpoint/2010/main" val="912042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1016000" y="1219201"/>
            <a:ext cx="10566400" cy="4427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15000"/>
              </a:lnSpc>
              <a:spcAft>
                <a:spcPts val="1000"/>
              </a:spcAft>
            </a:pPr>
            <a:r>
              <a:rPr lang="en-US" altLang="en-US" dirty="0" smtClean="0">
                <a:solidFill>
                  <a:srgbClr val="000000"/>
                </a:solidFill>
                <a:latin typeface="Times New Roman" pitchFamily="18" charset="0"/>
                <a:ea typeface="Calibri" pitchFamily="34" charset="0"/>
                <a:cs typeface="Times New Roman" pitchFamily="18" charset="0"/>
              </a:rPr>
              <a:t>As in HW1, open </a:t>
            </a:r>
            <a:r>
              <a:rPr lang="en-US" altLang="en-US" dirty="0">
                <a:solidFill>
                  <a:srgbClr val="000000"/>
                </a:solidFill>
                <a:latin typeface="Times New Roman" pitchFamily="18" charset="0"/>
                <a:ea typeface="Calibri" pitchFamily="34" charset="0"/>
                <a:cs typeface="Times New Roman" pitchFamily="18" charset="0"/>
              </a:rPr>
              <a:t>the leukemia gene expression file in </a:t>
            </a:r>
            <a:r>
              <a:rPr lang="en-US" altLang="en-US" dirty="0" err="1">
                <a:solidFill>
                  <a:srgbClr val="000000"/>
                </a:solidFill>
                <a:latin typeface="Times New Roman" pitchFamily="18" charset="0"/>
                <a:ea typeface="Calibri" pitchFamily="34" charset="0"/>
                <a:cs typeface="Times New Roman" pitchFamily="18" charset="0"/>
              </a:rPr>
              <a:t>Weka</a:t>
            </a:r>
            <a:r>
              <a:rPr lang="en-US" altLang="en-US" dirty="0">
                <a:solidFill>
                  <a:srgbClr val="000000"/>
                </a:solidFill>
                <a:latin typeface="Times New Roman" pitchFamily="18" charset="0"/>
                <a:ea typeface="Calibri" pitchFamily="34" charset="0"/>
                <a:cs typeface="Times New Roman" pitchFamily="18" charset="0"/>
              </a:rPr>
              <a:t> (see class website). This file has data from 72 leukemia patients (rows). The expression values are for 150 genes (columns).  The last column is the type of leukemia (ALL or AML) for each patient</a:t>
            </a:r>
            <a:r>
              <a:rPr lang="en-US" altLang="en-US" dirty="0" smtClean="0">
                <a:solidFill>
                  <a:srgbClr val="000000"/>
                </a:solidFill>
                <a:latin typeface="Times New Roman" pitchFamily="18" charset="0"/>
                <a:ea typeface="Calibri" pitchFamily="34" charset="0"/>
                <a:cs typeface="Times New Roman" pitchFamily="18" charset="0"/>
              </a:rPr>
              <a:t>.</a:t>
            </a:r>
          </a:p>
          <a:p>
            <a:pPr eaLnBrk="1" hangingPunct="1">
              <a:lnSpc>
                <a:spcPct val="115000"/>
              </a:lnSpc>
              <a:spcAft>
                <a:spcPts val="1000"/>
              </a:spcAft>
            </a:pPr>
            <a:r>
              <a:rPr lang="en-US" altLang="en-US" dirty="0" smtClean="0">
                <a:solidFill>
                  <a:srgbClr val="000000"/>
                </a:solidFill>
                <a:latin typeface="Times New Roman" pitchFamily="18" charset="0"/>
                <a:ea typeface="Calibri" pitchFamily="34" charset="0"/>
                <a:cs typeface="Times New Roman" pitchFamily="18" charset="0"/>
              </a:rPr>
              <a:t>Choose “Select Attributes” tab.   Under “Attribute Evaluator” choose  “</a:t>
            </a:r>
            <a:r>
              <a:rPr lang="en-US" altLang="en-US" dirty="0" err="1" smtClean="0">
                <a:solidFill>
                  <a:srgbClr val="000000"/>
                </a:solidFill>
                <a:latin typeface="Times New Roman" pitchFamily="18" charset="0"/>
                <a:ea typeface="Calibri" pitchFamily="34" charset="0"/>
                <a:cs typeface="Times New Roman" pitchFamily="18" charset="0"/>
              </a:rPr>
              <a:t>InfoGainAttribeEval</a:t>
            </a:r>
            <a:r>
              <a:rPr lang="en-US" altLang="en-US" dirty="0" smtClean="0">
                <a:solidFill>
                  <a:srgbClr val="000000"/>
                </a:solidFill>
                <a:latin typeface="Times New Roman" pitchFamily="18" charset="0"/>
                <a:ea typeface="Calibri" pitchFamily="34" charset="0"/>
                <a:cs typeface="Times New Roman" pitchFamily="18" charset="0"/>
              </a:rPr>
              <a:t>” and Search Method “Ranker”  Start</a:t>
            </a:r>
          </a:p>
          <a:p>
            <a:pPr eaLnBrk="1" hangingPunct="1">
              <a:lnSpc>
                <a:spcPct val="115000"/>
              </a:lnSpc>
              <a:spcAft>
                <a:spcPts val="1000"/>
              </a:spcAft>
            </a:pPr>
            <a:r>
              <a:rPr lang="en-US" altLang="en-US" dirty="0" smtClean="0">
                <a:solidFill>
                  <a:srgbClr val="000000"/>
                </a:solidFill>
                <a:latin typeface="Times New Roman" pitchFamily="18" charset="0"/>
                <a:ea typeface="Calibri" pitchFamily="34" charset="0"/>
                <a:cs typeface="Times New Roman" pitchFamily="18" charset="0"/>
              </a:rPr>
              <a:t>Output shows genes ranked by information gain.  Record which are the top-5 genes by this metric.</a:t>
            </a:r>
          </a:p>
          <a:p>
            <a:pPr eaLnBrk="1" hangingPunct="1">
              <a:lnSpc>
                <a:spcPct val="115000"/>
              </a:lnSpc>
              <a:spcAft>
                <a:spcPts val="1000"/>
              </a:spcAft>
            </a:pPr>
            <a:r>
              <a:rPr lang="en-US" altLang="en-US" dirty="0" smtClean="0">
                <a:solidFill>
                  <a:srgbClr val="000000"/>
                </a:solidFill>
                <a:latin typeface="Times New Roman" pitchFamily="18" charset="0"/>
                <a:ea typeface="Calibri" pitchFamily="34" charset="0"/>
                <a:cs typeface="Times New Roman" pitchFamily="18" charset="0"/>
              </a:rPr>
              <a:t>Choose “Preprocess” tab in Explorer.  Mark the checkbox next to the top-5 genes.  Go to the bottom of the gene list and mark “leukemia type”.  Click on the “Invert” button above the gene list, which will change the marked checkboxes to the one you did not mark.  Click on the “Remove” button at the below the gene list.  Now you have a dataset of  top-5 genes and their class label.</a:t>
            </a:r>
          </a:p>
          <a:p>
            <a:pPr eaLnBrk="1" hangingPunct="1">
              <a:lnSpc>
                <a:spcPct val="115000"/>
              </a:lnSpc>
              <a:spcAft>
                <a:spcPts val="1000"/>
              </a:spcAft>
            </a:pPr>
            <a:r>
              <a:rPr lang="en-US" altLang="en-US" dirty="0" smtClean="0">
                <a:solidFill>
                  <a:srgbClr val="000000"/>
                </a:solidFill>
                <a:latin typeface="Times New Roman" pitchFamily="18" charset="0"/>
                <a:ea typeface="Calibri" pitchFamily="34" charset="0"/>
                <a:cs typeface="Times New Roman" pitchFamily="18" charset="0"/>
              </a:rPr>
              <a:t>As in HW1 use </a:t>
            </a:r>
            <a:r>
              <a:rPr lang="en-US" altLang="en-US" dirty="0" err="1" smtClean="0">
                <a:solidFill>
                  <a:srgbClr val="000000"/>
                </a:solidFill>
                <a:latin typeface="Times New Roman" pitchFamily="18" charset="0"/>
                <a:ea typeface="Calibri" pitchFamily="34" charset="0"/>
                <a:cs typeface="Times New Roman" pitchFamily="18" charset="0"/>
              </a:rPr>
              <a:t>IBk</a:t>
            </a:r>
            <a:r>
              <a:rPr lang="en-US" altLang="en-US" dirty="0" smtClean="0">
                <a:solidFill>
                  <a:srgbClr val="000000"/>
                </a:solidFill>
                <a:latin typeface="Times New Roman" pitchFamily="18" charset="0"/>
                <a:ea typeface="Calibri" pitchFamily="34" charset="0"/>
                <a:cs typeface="Times New Roman" pitchFamily="18" charset="0"/>
              </a:rPr>
              <a:t> with K=5 to train as class predictor.  Report performance as in HW1 and compare to </a:t>
            </a:r>
            <a:r>
              <a:rPr lang="en-US" altLang="en-US" smtClean="0">
                <a:solidFill>
                  <a:srgbClr val="000000"/>
                </a:solidFill>
                <a:latin typeface="Times New Roman" pitchFamily="18" charset="0"/>
                <a:ea typeface="Calibri" pitchFamily="34" charset="0"/>
                <a:cs typeface="Times New Roman" pitchFamily="18" charset="0"/>
              </a:rPr>
              <a:t>that result.</a:t>
            </a:r>
            <a:endParaRPr lang="en-US" altLang="en-US" dirty="0" smtClean="0">
              <a:solidFill>
                <a:srgbClr val="000000"/>
              </a:solidFill>
              <a:latin typeface="Times New Roman" pitchFamily="18" charset="0"/>
              <a:ea typeface="Calibri" pitchFamily="34" charset="0"/>
              <a:cs typeface="Times New Roman" pitchFamily="18" charset="0"/>
            </a:endParaRPr>
          </a:p>
        </p:txBody>
      </p:sp>
      <p:sp>
        <p:nvSpPr>
          <p:cNvPr id="2" name="TextBox 1"/>
          <p:cNvSpPr txBox="1"/>
          <p:nvPr/>
        </p:nvSpPr>
        <p:spPr>
          <a:xfrm>
            <a:off x="4295274" y="454966"/>
            <a:ext cx="3812069" cy="461665"/>
          </a:xfrm>
          <a:prstGeom prst="rect">
            <a:avLst/>
          </a:prstGeom>
          <a:noFill/>
        </p:spPr>
        <p:txBody>
          <a:bodyPr wrap="none" rtlCol="0">
            <a:spAutoFit/>
          </a:bodyPr>
          <a:lstStyle/>
          <a:p>
            <a:r>
              <a:rPr lang="en-US" sz="2400" dirty="0" smtClean="0"/>
              <a:t>Hints on use of </a:t>
            </a:r>
            <a:r>
              <a:rPr lang="en-US" sz="2400" dirty="0" err="1" smtClean="0"/>
              <a:t>Weka</a:t>
            </a:r>
            <a:r>
              <a:rPr lang="en-US" sz="2400" dirty="0" smtClean="0"/>
              <a:t> in HW8</a:t>
            </a:r>
            <a:endParaRPr lang="en-US" sz="2400" dirty="0"/>
          </a:p>
        </p:txBody>
      </p:sp>
    </p:spTree>
    <p:extLst>
      <p:ext uri="{BB962C8B-B14F-4D97-AF65-F5344CB8AC3E}">
        <p14:creationId xmlns:p14="http://schemas.microsoft.com/office/powerpoint/2010/main" val="4290596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516</Words>
  <Application>Microsoft Office PowerPoint</Application>
  <PresentationFormat>Widescreen</PresentationFormat>
  <Paragraphs>94</Paragraphs>
  <Slides>10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Arial</vt:lpstr>
      <vt:lpstr>Calibri</vt:lpstr>
      <vt:lpstr>Calibri Light</vt:lpstr>
      <vt:lpstr>Lucida Calligraphy</vt:lpstr>
      <vt:lpstr>Symbol</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H. Miller</dc:creator>
  <cp:lastModifiedBy>John H. Miller</cp:lastModifiedBy>
  <cp:revision>14</cp:revision>
  <dcterms:created xsi:type="dcterms:W3CDTF">2016-09-02T18:10:51Z</dcterms:created>
  <dcterms:modified xsi:type="dcterms:W3CDTF">2016-11-05T00:23:55Z</dcterms:modified>
</cp:coreProperties>
</file>