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19" r:id="rId2"/>
    <p:sldId id="320" r:id="rId3"/>
    <p:sldId id="321" r:id="rId4"/>
    <p:sldId id="331" r:id="rId5"/>
    <p:sldId id="322" r:id="rId6"/>
    <p:sldId id="323" r:id="rId7"/>
    <p:sldId id="324" r:id="rId8"/>
    <p:sldId id="325" r:id="rId9"/>
    <p:sldId id="326" r:id="rId10"/>
    <p:sldId id="327" r:id="rId11"/>
    <p:sldId id="328" r:id="rId12"/>
    <p:sldId id="332" r:id="rId13"/>
    <p:sldId id="329" r:id="rId14"/>
    <p:sldId id="330" r:id="rId15"/>
    <p:sldId id="379" r:id="rId16"/>
    <p:sldId id="333" r:id="rId17"/>
    <p:sldId id="334" r:id="rId18"/>
    <p:sldId id="335" r:id="rId19"/>
    <p:sldId id="336" r:id="rId20"/>
    <p:sldId id="337" r:id="rId21"/>
    <p:sldId id="338" r:id="rId22"/>
    <p:sldId id="339" r:id="rId23"/>
    <p:sldId id="377" r:id="rId24"/>
    <p:sldId id="373" r:id="rId25"/>
    <p:sldId id="374" r:id="rId26"/>
    <p:sldId id="375" r:id="rId27"/>
    <p:sldId id="376" r:id="rId28"/>
    <p:sldId id="340" r:id="rId29"/>
    <p:sldId id="348" r:id="rId30"/>
    <p:sldId id="341" r:id="rId31"/>
    <p:sldId id="342" r:id="rId32"/>
    <p:sldId id="343" r:id="rId33"/>
    <p:sldId id="299" r:id="rId34"/>
    <p:sldId id="310" r:id="rId35"/>
    <p:sldId id="301" r:id="rId36"/>
    <p:sldId id="302" r:id="rId37"/>
    <p:sldId id="347"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49" r:id="rId54"/>
    <p:sldId id="350" r:id="rId55"/>
    <p:sldId id="351" r:id="rId56"/>
    <p:sldId id="352" r:id="rId57"/>
    <p:sldId id="353" r:id="rId58"/>
    <p:sldId id="354" r:id="rId59"/>
    <p:sldId id="380" r:id="rId60"/>
    <p:sldId id="303" r:id="rId61"/>
    <p:sldId id="304" r:id="rId62"/>
    <p:sldId id="305" r:id="rId63"/>
    <p:sldId id="306" r:id="rId64"/>
    <p:sldId id="307" r:id="rId65"/>
    <p:sldId id="308" r:id="rId66"/>
    <p:sldId id="309" r:id="rId67"/>
    <p:sldId id="315" r:id="rId68"/>
    <p:sldId id="346" r:id="rId69"/>
    <p:sldId id="371" r:id="rId70"/>
    <p:sldId id="37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1" d="100"/>
          <a:sy n="81" d="100"/>
        </p:scale>
        <p:origin x="114"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24200-513A-4E0D-B411-86473F2BE813}" type="datetimeFigureOut">
              <a:rPr lang="en-US" smtClean="0"/>
              <a:t>8/24/2016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8A1D-2FDA-486D-89A6-FCE11AC61083}" type="slidenum">
              <a:rPr lang="en-US" smtClean="0"/>
              <a:t>‹#›</a:t>
            </a:fld>
            <a:endParaRPr lang="en-US"/>
          </a:p>
        </p:txBody>
      </p:sp>
    </p:spTree>
    <p:extLst>
      <p:ext uri="{BB962C8B-B14F-4D97-AF65-F5344CB8AC3E}">
        <p14:creationId xmlns:p14="http://schemas.microsoft.com/office/powerpoint/2010/main" val="326008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r>
              <a:rPr lang="en-US" altLang="en-US" smtClean="0"/>
              <a:t>Prior is what we know about credit risk before we observe a clients attributes; might be per-capita bankrupties</a:t>
            </a:r>
          </a:p>
          <a:p>
            <a:endParaRPr lang="en-US" altLang="en-US" smtClean="0"/>
          </a:p>
          <a:p>
            <a:r>
              <a:rPr lang="en-US" altLang="en-US" smtClean="0"/>
              <a:t>Class likelihood, p(x|C), probability of observing x conditioned on the event being in class C</a:t>
            </a:r>
          </a:p>
          <a:p>
            <a:r>
              <a:rPr lang="en-US" altLang="en-US" smtClean="0"/>
              <a:t>	given client is high-risk (C = 1) how likely is X = {x</a:t>
            </a:r>
            <a:r>
              <a:rPr lang="en-US" altLang="en-US" baseline="-25000" smtClean="0"/>
              <a:t>1</a:t>
            </a:r>
            <a:r>
              <a:rPr lang="en-US" altLang="en-US" smtClean="0"/>
              <a:t>, x</a:t>
            </a:r>
            <a:r>
              <a:rPr lang="en-US" altLang="en-US" baseline="-25000" smtClean="0"/>
              <a:t>2</a:t>
            </a:r>
            <a:r>
              <a:rPr lang="en-US" altLang="en-US" smtClean="0"/>
              <a:t>}</a:t>
            </a:r>
          </a:p>
          <a:p>
            <a:r>
              <a:rPr lang="en-US" altLang="en-US" smtClean="0"/>
              <a:t>	deduced by data on a set of known high-risk clients</a:t>
            </a:r>
          </a:p>
          <a:p>
            <a:endParaRPr lang="en-US" altLang="en-US" smtClean="0"/>
          </a:p>
          <a:p>
            <a:r>
              <a:rPr lang="en-US" altLang="en-US" smtClean="0"/>
              <a:t>Evidence, p(x), is essentially a normalization; also called “marginal probability” that x is seen regardless of class</a:t>
            </a:r>
          </a:p>
          <a:p>
            <a:endParaRPr lang="en-US" altLang="en-US" smtClean="0"/>
          </a:p>
          <a:p>
            <a:r>
              <a:rPr lang="en-US" altLang="en-US" smtClean="0"/>
              <a:t>Posterior, P(C|x), probability that client belongs to class C conditioned on attributes being X</a:t>
            </a:r>
          </a:p>
          <a:p>
            <a:r>
              <a:rPr lang="en-US" altLang="en-US" smtClean="0"/>
              <a:t>	When normalized by evidence, posteriors add up to 1</a:t>
            </a:r>
          </a:p>
        </p:txBody>
      </p:sp>
    </p:spTree>
    <p:extLst>
      <p:ext uri="{BB962C8B-B14F-4D97-AF65-F5344CB8AC3E}">
        <p14:creationId xmlns:p14="http://schemas.microsoft.com/office/powerpoint/2010/main" val="245079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91FD2-F799-411D-A951-C89BFE4B8743}" type="slidenum">
              <a:rPr lang="en-US" altLang="en-US"/>
              <a:pPr/>
              <a:t>22</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tr-TR" altLang="en-US" sz="2400" dirty="0">
                <a:solidFill>
                  <a:schemeClr val="tx2"/>
                </a:solidFill>
                <a:latin typeface="Lucida Calligraphy" pitchFamily="66" charset="0"/>
                <a:sym typeface="Symbol" pitchFamily="18" charset="2"/>
              </a:rPr>
              <a:t></a:t>
            </a:r>
            <a:r>
              <a:rPr lang="tr-TR" altLang="en-US" sz="2400" dirty="0">
                <a:solidFill>
                  <a:schemeClr val="tx2"/>
                </a:solidFill>
                <a:latin typeface="Lucida Calligraphy" pitchFamily="66" charset="0"/>
              </a:rPr>
              <a:t>L</a:t>
            </a:r>
            <a:r>
              <a:rPr lang="en-US" altLang="en-US" sz="2400" dirty="0">
                <a:solidFill>
                  <a:schemeClr val="tx2"/>
                </a:solidFill>
                <a:latin typeface="Lucida Calligraphy" pitchFamily="66" charset="0"/>
              </a:rPr>
              <a:t>/</a:t>
            </a:r>
            <a:r>
              <a:rPr lang="en-US" altLang="en-US" sz="2400" dirty="0">
                <a:solidFill>
                  <a:schemeClr val="tx2"/>
                </a:solidFill>
                <a:latin typeface="Lucida Calligraphy" pitchFamily="66" charset="0"/>
                <a:sym typeface="Symbol" pitchFamily="18" charset="2"/>
              </a:rPr>
              <a:t></a:t>
            </a:r>
            <a:r>
              <a:rPr lang="en-US" altLang="en-US" sz="2400" i="1" dirty="0">
                <a:solidFill>
                  <a:schemeClr val="tx2"/>
                </a:solidFill>
                <a:sym typeface="Symbol" pitchFamily="18" charset="2"/>
              </a:rPr>
              <a:t>p</a:t>
            </a:r>
            <a:r>
              <a:rPr lang="en-US" altLang="en-US" sz="2400" b="1" i="1" baseline="-25000" dirty="0">
                <a:solidFill>
                  <a:schemeClr val="tx2"/>
                </a:solidFill>
                <a:sym typeface="Symbol" pitchFamily="18" charset="2"/>
              </a:rPr>
              <a:t>0</a:t>
            </a:r>
            <a:r>
              <a:rPr lang="tr-TR" altLang="en-US" sz="2400" dirty="0">
                <a:solidFill>
                  <a:schemeClr val="tx2"/>
                </a:solidFill>
              </a:rPr>
              <a:t> = </a:t>
            </a:r>
            <a:r>
              <a:rPr lang="en-US" altLang="en-US" sz="2400" dirty="0">
                <a:solidFill>
                  <a:schemeClr val="tx2"/>
                </a:solidFill>
                <a:latin typeface="Symbol" pitchFamily="18" charset="2"/>
              </a:rPr>
              <a:t>S</a:t>
            </a:r>
            <a:r>
              <a:rPr lang="en-US" altLang="en-US" sz="2400" b="1" baseline="-25000" dirty="0">
                <a:solidFill>
                  <a:schemeClr val="tx2"/>
                </a:solidFill>
              </a:rPr>
              <a:t>t </a:t>
            </a:r>
            <a:r>
              <a:rPr lang="en-US" altLang="en-US" sz="2400" dirty="0" err="1">
                <a:solidFill>
                  <a:schemeClr val="tx2"/>
                </a:solidFill>
              </a:rPr>
              <a:t>x</a:t>
            </a:r>
            <a:r>
              <a:rPr lang="en-US" altLang="en-US" sz="2400" baseline="-25000" dirty="0" err="1">
                <a:solidFill>
                  <a:schemeClr val="tx2"/>
                </a:solidFill>
              </a:rPr>
              <a:t>t</a:t>
            </a:r>
            <a:r>
              <a:rPr lang="en-US" altLang="en-US" sz="2400" dirty="0">
                <a:solidFill>
                  <a:schemeClr val="tx2"/>
                </a:solidFill>
              </a:rPr>
              <a:t>/</a:t>
            </a:r>
            <a:r>
              <a:rPr lang="tr-TR" altLang="en-US" sz="2400" i="1" dirty="0">
                <a:solidFill>
                  <a:schemeClr val="tx2"/>
                </a:solidFill>
              </a:rPr>
              <a:t>p</a:t>
            </a:r>
            <a:r>
              <a:rPr lang="tr-TR" altLang="en-US" sz="2400" i="1" baseline="-25000" dirty="0">
                <a:solidFill>
                  <a:schemeClr val="tx2"/>
                </a:solidFill>
              </a:rPr>
              <a:t>o</a:t>
            </a:r>
            <a:r>
              <a:rPr lang="en-US" altLang="en-US" sz="2400" dirty="0">
                <a:solidFill>
                  <a:schemeClr val="tx2"/>
                </a:solidFill>
              </a:rPr>
              <a:t> - (1 - </a:t>
            </a:r>
            <a:r>
              <a:rPr lang="en-US" altLang="en-US" sz="2400" dirty="0" err="1">
                <a:solidFill>
                  <a:schemeClr val="tx2"/>
                </a:solidFill>
              </a:rPr>
              <a:t>x</a:t>
            </a:r>
            <a:r>
              <a:rPr lang="en-US" altLang="en-US" sz="2400" baseline="-25000" dirty="0" err="1">
                <a:solidFill>
                  <a:schemeClr val="tx2"/>
                </a:solidFill>
              </a:rPr>
              <a:t>t</a:t>
            </a:r>
            <a:r>
              <a:rPr lang="en-US" altLang="en-US" sz="2400" dirty="0">
                <a:solidFill>
                  <a:schemeClr val="tx2"/>
                </a:solidFill>
              </a:rPr>
              <a:t> )/</a:t>
            </a:r>
            <a:r>
              <a:rPr lang="tr-TR" altLang="en-US" sz="2400" dirty="0">
                <a:solidFill>
                  <a:schemeClr val="tx2"/>
                </a:solidFill>
              </a:rPr>
              <a:t>(1 – </a:t>
            </a:r>
            <a:r>
              <a:rPr lang="tr-TR" altLang="en-US" sz="2400" i="1" dirty="0">
                <a:solidFill>
                  <a:schemeClr val="tx2"/>
                </a:solidFill>
              </a:rPr>
              <a:t>p</a:t>
            </a:r>
            <a:r>
              <a:rPr lang="tr-TR" altLang="en-US" sz="2400" i="1" baseline="-25000" dirty="0">
                <a:solidFill>
                  <a:schemeClr val="tx2"/>
                </a:solidFill>
              </a:rPr>
              <a:t>o </a:t>
            </a:r>
            <a:r>
              <a:rPr lang="tr-TR" altLang="en-US" sz="2400" dirty="0">
                <a:solidFill>
                  <a:schemeClr val="tx2"/>
                </a:solidFill>
              </a:rPr>
              <a:t>)</a:t>
            </a:r>
            <a:r>
              <a:rPr lang="en-US" altLang="en-US" sz="2400" dirty="0">
                <a:solidFill>
                  <a:schemeClr val="tx2"/>
                </a:solidFill>
              </a:rPr>
              <a:t> = 0</a:t>
            </a:r>
          </a:p>
          <a:p>
            <a:endParaRPr lang="en-US" altLang="en-US" sz="2400" dirty="0"/>
          </a:p>
        </p:txBody>
      </p:sp>
    </p:spTree>
    <p:extLst>
      <p:ext uri="{BB962C8B-B14F-4D97-AF65-F5344CB8AC3E}">
        <p14:creationId xmlns:p14="http://schemas.microsoft.com/office/powerpoint/2010/main" val="27777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4ECB9E-95FB-46F8-89A4-2B621CCA775D}" type="slidenum">
              <a:rPr lang="en-US" altLang="en-US" smtClean="0"/>
              <a:pPr>
                <a:spcBef>
                  <a:spcPct val="0"/>
                </a:spcBef>
              </a:pPr>
              <a:t>24</a:t>
            </a:fld>
            <a:endParaRPr lang="en-US" alt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685800" y="4343400"/>
            <a:ext cx="5943600" cy="4114800"/>
          </a:xfrm>
          <a:noFill/>
        </p:spPr>
        <p:txBody>
          <a:bodyPr/>
          <a:lstStyle/>
          <a:p>
            <a:endParaRPr lang="en-US" altLang="en-US" sz="2800" smtClean="0">
              <a:latin typeface="Arial" panose="020B0604020202020204" pitchFamily="34" charset="0"/>
            </a:endParaRPr>
          </a:p>
        </p:txBody>
      </p:sp>
    </p:spTree>
    <p:extLst>
      <p:ext uri="{BB962C8B-B14F-4D97-AF65-F5344CB8AC3E}">
        <p14:creationId xmlns:p14="http://schemas.microsoft.com/office/powerpoint/2010/main" val="163946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79A3EB-A013-49DA-8148-0678BD3283D2}" type="slidenum">
              <a:rPr lang="en-US" altLang="en-US" smtClean="0"/>
              <a:pPr>
                <a:spcBef>
                  <a:spcPct val="0"/>
                </a:spcBef>
              </a:pPr>
              <a:t>26</a:t>
            </a:fld>
            <a:endParaRPr lang="en-US" alt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r>
              <a:rPr lang="en-US" altLang="en-US" sz="3200" smtClean="0">
                <a:latin typeface="Arial" panose="020B0604020202020204" pitchFamily="34" charset="0"/>
              </a:rPr>
              <a:t>-2x</a:t>
            </a:r>
            <a:r>
              <a:rPr lang="en-US" altLang="en-US" sz="3200" baseline="-25000" smtClean="0">
                <a:latin typeface="Arial" panose="020B0604020202020204" pitchFamily="34" charset="0"/>
              </a:rPr>
              <a:t>1</a:t>
            </a:r>
            <a:r>
              <a:rPr lang="en-US" altLang="en-US" sz="3200" smtClean="0">
                <a:latin typeface="Arial" panose="020B0604020202020204" pitchFamily="34" charset="0"/>
              </a:rPr>
              <a:t> + </a:t>
            </a:r>
            <a:r>
              <a:rPr lang="en-US" altLang="en-US" sz="3200" smtClean="0">
                <a:latin typeface="Symbol" panose="05050102010706020507" pitchFamily="18" charset="2"/>
              </a:rPr>
              <a:t>l</a:t>
            </a:r>
            <a:r>
              <a:rPr lang="en-US" altLang="en-US" sz="3200" smtClean="0">
                <a:latin typeface="Arial" panose="020B0604020202020204" pitchFamily="34" charset="0"/>
              </a:rPr>
              <a:t> = 0</a:t>
            </a:r>
          </a:p>
          <a:p>
            <a:r>
              <a:rPr lang="en-US" altLang="en-US" sz="3200" smtClean="0">
                <a:latin typeface="Arial" panose="020B0604020202020204" pitchFamily="34" charset="0"/>
              </a:rPr>
              <a:t>-2x</a:t>
            </a:r>
            <a:r>
              <a:rPr lang="en-US" altLang="en-US" sz="3200" baseline="-25000" smtClean="0">
                <a:latin typeface="Arial" panose="020B0604020202020204" pitchFamily="34" charset="0"/>
              </a:rPr>
              <a:t>2</a:t>
            </a:r>
            <a:r>
              <a:rPr lang="en-US" altLang="en-US" sz="3200" smtClean="0">
                <a:latin typeface="Arial" panose="020B0604020202020204" pitchFamily="34" charset="0"/>
              </a:rPr>
              <a:t> + </a:t>
            </a:r>
            <a:r>
              <a:rPr lang="en-US" altLang="en-US" sz="3200" smtClean="0">
                <a:latin typeface="Symbol" panose="05050102010706020507" pitchFamily="18" charset="2"/>
              </a:rPr>
              <a:t>l</a:t>
            </a:r>
            <a:r>
              <a:rPr lang="en-US" altLang="en-US" sz="3200" smtClean="0">
                <a:latin typeface="Arial" panose="020B0604020202020204" pitchFamily="34" charset="0"/>
              </a:rPr>
              <a:t> = 0</a:t>
            </a:r>
          </a:p>
          <a:p>
            <a:r>
              <a:rPr lang="en-US" altLang="en-US" sz="3200" smtClean="0">
                <a:latin typeface="Arial" panose="020B0604020202020204" pitchFamily="34" charset="0"/>
              </a:rPr>
              <a:t>x</a:t>
            </a:r>
            <a:r>
              <a:rPr lang="en-US" altLang="en-US" sz="3200" baseline="-25000" smtClean="0">
                <a:latin typeface="Arial" panose="020B0604020202020204" pitchFamily="34" charset="0"/>
              </a:rPr>
              <a:t>1</a:t>
            </a:r>
            <a:r>
              <a:rPr lang="en-US" altLang="en-US" sz="3200" smtClean="0">
                <a:latin typeface="Arial" panose="020B0604020202020204" pitchFamily="34" charset="0"/>
              </a:rPr>
              <a:t> + x</a:t>
            </a:r>
            <a:r>
              <a:rPr lang="en-US" altLang="en-US" sz="3200" baseline="-25000" smtClean="0">
                <a:latin typeface="Arial" panose="020B0604020202020204" pitchFamily="34" charset="0"/>
              </a:rPr>
              <a:t>2</a:t>
            </a:r>
            <a:r>
              <a:rPr lang="en-US" altLang="en-US" sz="3200" smtClean="0">
                <a:latin typeface="Arial" panose="020B0604020202020204" pitchFamily="34" charset="0"/>
              </a:rPr>
              <a:t> -1 = 0</a:t>
            </a:r>
          </a:p>
          <a:p>
            <a:r>
              <a:rPr lang="en-US" altLang="en-US" sz="3200" smtClean="0">
                <a:latin typeface="Arial" panose="020B0604020202020204" pitchFamily="34" charset="0"/>
              </a:rPr>
              <a:t>Solve for x</a:t>
            </a:r>
            <a:r>
              <a:rPr lang="en-US" altLang="en-US" sz="3200" baseline="-25000" smtClean="0">
                <a:latin typeface="Arial" panose="020B0604020202020204" pitchFamily="34" charset="0"/>
              </a:rPr>
              <a:t>1</a:t>
            </a:r>
            <a:r>
              <a:rPr lang="en-US" altLang="en-US" sz="3200" smtClean="0">
                <a:latin typeface="Arial" panose="020B0604020202020204" pitchFamily="34" charset="0"/>
              </a:rPr>
              <a:t> and x</a:t>
            </a:r>
            <a:r>
              <a:rPr lang="en-US" altLang="en-US" sz="3200" baseline="-25000" smtClean="0">
                <a:latin typeface="Arial" panose="020B0604020202020204" pitchFamily="34" charset="0"/>
              </a:rPr>
              <a:t>2</a:t>
            </a:r>
            <a:endParaRPr lang="en-US" altLang="en-US" sz="3200" smtClean="0">
              <a:latin typeface="Arial" panose="020B0604020202020204" pitchFamily="34" charset="0"/>
            </a:endParaRPr>
          </a:p>
          <a:p>
            <a:endParaRPr lang="en-US" altLang="en-US" sz="2400" smtClean="0">
              <a:latin typeface="Arial" panose="020B0604020202020204" pitchFamily="34" charset="0"/>
            </a:endParaRPr>
          </a:p>
        </p:txBody>
      </p:sp>
    </p:spTree>
    <p:extLst>
      <p:ext uri="{BB962C8B-B14F-4D97-AF65-F5344CB8AC3E}">
        <p14:creationId xmlns:p14="http://schemas.microsoft.com/office/powerpoint/2010/main" val="2461849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2285A2-16B4-44C1-9F4A-D43C588877B5}" type="slidenum">
              <a:rPr lang="en-US" altLang="en-US" smtClean="0"/>
              <a:pPr>
                <a:spcBef>
                  <a:spcPct val="0"/>
                </a:spcBef>
              </a:pPr>
              <a:t>27</a:t>
            </a:fld>
            <a:endParaRPr lang="en-US"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638790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9223B2-FF05-414D-A011-2810EF49D739}" type="slidenum">
              <a:rPr lang="en-US" altLang="en-US"/>
              <a:pPr/>
              <a:t>40</a:t>
            </a:fld>
            <a:endParaRPr lang="en-US" altLang="en-US"/>
          </a:p>
        </p:txBody>
      </p:sp>
      <p:sp>
        <p:nvSpPr>
          <p:cNvPr id="45059" name="Rectangle 2"/>
          <p:cNvSpPr>
            <a:spLocks noGrp="1" noRot="1" noChangeAspect="1" noChangeArrowheads="1" noTextEdit="1"/>
          </p:cNvSpPr>
          <p:nvPr>
            <p:ph type="sldImg"/>
          </p:nvPr>
        </p:nvSpPr>
        <p:spPr>
          <a:xfrm>
            <a:off x="381000" y="684213"/>
            <a:ext cx="6096000" cy="3429000"/>
          </a:xfrm>
          <a:ln/>
        </p:spPr>
      </p:sp>
      <p:sp>
        <p:nvSpPr>
          <p:cNvPr id="45060" name="Rectangle 3"/>
          <p:cNvSpPr>
            <a:spLocks noGrp="1" noChangeArrowheads="1"/>
          </p:cNvSpPr>
          <p:nvPr>
            <p:ph type="body" idx="1"/>
          </p:nvPr>
        </p:nvSpPr>
        <p:spPr>
          <a:xfrm>
            <a:off x="685800" y="4343400"/>
            <a:ext cx="5486400" cy="4116388"/>
          </a:xfrm>
          <a:noFill/>
        </p:spPr>
        <p:txBody>
          <a:bodyPr lIns="99048" tIns="49524" rIns="99048" bIns="49524"/>
          <a:lstStyle/>
          <a:p>
            <a:pPr eaLnBrk="1" hangingPunct="1"/>
            <a:endParaRPr lang="en-US" altLang="en-US" smtClean="0"/>
          </a:p>
        </p:txBody>
      </p:sp>
    </p:spTree>
    <p:extLst>
      <p:ext uri="{BB962C8B-B14F-4D97-AF65-F5344CB8AC3E}">
        <p14:creationId xmlns:p14="http://schemas.microsoft.com/office/powerpoint/2010/main" val="54548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06275C-935F-42A8-A067-CBDF5BAB9976}" type="slidenum">
              <a:rPr lang="en-US" altLang="en-US"/>
              <a:pPr/>
              <a:t>42</a:t>
            </a:fld>
            <a:endParaRPr lang="en-US" altLang="en-US"/>
          </a:p>
        </p:txBody>
      </p:sp>
      <p:sp>
        <p:nvSpPr>
          <p:cNvPr id="48131" name="Rectangle 2"/>
          <p:cNvSpPr>
            <a:spLocks noGrp="1" noRot="1" noChangeAspect="1" noChangeArrowheads="1" noTextEdit="1"/>
          </p:cNvSpPr>
          <p:nvPr>
            <p:ph type="sldImg"/>
          </p:nvPr>
        </p:nvSpPr>
        <p:spPr>
          <a:xfrm>
            <a:off x="381000" y="684213"/>
            <a:ext cx="6096000" cy="3429000"/>
          </a:xfrm>
          <a:ln/>
        </p:spPr>
      </p:sp>
      <p:sp>
        <p:nvSpPr>
          <p:cNvPr id="48132" name="Rectangle 3"/>
          <p:cNvSpPr>
            <a:spLocks noGrp="1" noChangeArrowheads="1"/>
          </p:cNvSpPr>
          <p:nvPr>
            <p:ph type="body" idx="1"/>
          </p:nvPr>
        </p:nvSpPr>
        <p:spPr>
          <a:xfrm>
            <a:off x="685800" y="4343400"/>
            <a:ext cx="5486400" cy="4116388"/>
          </a:xfrm>
          <a:noFill/>
        </p:spPr>
        <p:txBody>
          <a:bodyPr lIns="99048" tIns="49524" rIns="99048" bIns="49524"/>
          <a:lstStyle/>
          <a:p>
            <a:pPr eaLnBrk="1" hangingPunct="1"/>
            <a:endParaRPr lang="en-US" altLang="en-US" smtClean="0"/>
          </a:p>
        </p:txBody>
      </p:sp>
    </p:spTree>
    <p:extLst>
      <p:ext uri="{BB962C8B-B14F-4D97-AF65-F5344CB8AC3E}">
        <p14:creationId xmlns:p14="http://schemas.microsoft.com/office/powerpoint/2010/main" val="148378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539F32-05AF-4BE6-93AE-255E19EB20D7}" type="slidenum">
              <a:rPr lang="en-US" altLang="en-US"/>
              <a:pPr/>
              <a:t>44</a:t>
            </a:fld>
            <a:endParaRPr lang="en-US" altLang="en-US"/>
          </a:p>
        </p:txBody>
      </p:sp>
      <p:sp>
        <p:nvSpPr>
          <p:cNvPr id="51203" name="Rectangle 2"/>
          <p:cNvSpPr>
            <a:spLocks noGrp="1" noRot="1" noChangeAspect="1" noChangeArrowheads="1" noTextEdit="1"/>
          </p:cNvSpPr>
          <p:nvPr>
            <p:ph type="sldImg"/>
          </p:nvPr>
        </p:nvSpPr>
        <p:spPr>
          <a:xfrm>
            <a:off x="381000" y="684213"/>
            <a:ext cx="6096000" cy="3429000"/>
          </a:xfrm>
          <a:ln/>
        </p:spPr>
      </p:sp>
      <p:sp>
        <p:nvSpPr>
          <p:cNvPr id="51204" name="Rectangle 3"/>
          <p:cNvSpPr>
            <a:spLocks noGrp="1" noChangeArrowheads="1"/>
          </p:cNvSpPr>
          <p:nvPr>
            <p:ph type="body" idx="1"/>
          </p:nvPr>
        </p:nvSpPr>
        <p:spPr>
          <a:xfrm>
            <a:off x="685800" y="4343400"/>
            <a:ext cx="5486400" cy="4116388"/>
          </a:xfrm>
          <a:noFill/>
        </p:spPr>
        <p:txBody>
          <a:bodyPr lIns="99048" tIns="49524" rIns="99048" bIns="49524"/>
          <a:lstStyle/>
          <a:p>
            <a:pPr eaLnBrk="1" hangingPunct="1"/>
            <a:r>
              <a:rPr lang="en-US" altLang="en-US" smtClean="0"/>
              <a:t>Example: 2 classes </a:t>
            </a:r>
          </a:p>
          <a:p>
            <a:pPr eaLnBrk="1" hangingPunct="1"/>
            <a:r>
              <a:rPr lang="en-US" altLang="en-US" smtClean="0"/>
              <a:t>Class likelihoods have means </a:t>
            </a:r>
            <a:r>
              <a:rPr lang="en-US" altLang="en-US" u="sng" smtClean="0"/>
              <a:t>+</a:t>
            </a:r>
            <a:r>
              <a:rPr lang="en-US" altLang="en-US" smtClean="0"/>
              <a:t> 2 and equal variance</a:t>
            </a:r>
          </a:p>
          <a:p>
            <a:pPr eaLnBrk="1" hangingPunct="1"/>
            <a:r>
              <a:rPr lang="en-US" altLang="en-US" smtClean="0"/>
              <a:t>Priors are also equal.</a:t>
            </a:r>
          </a:p>
          <a:p>
            <a:pPr eaLnBrk="1" hangingPunct="1"/>
            <a:r>
              <a:rPr lang="en-US" altLang="en-US" smtClean="0"/>
              <a:t>Between -2 and 2 have transition between essentially certain classification of classes as a function of x</a:t>
            </a:r>
            <a:endParaRPr lang="en-US" altLang="en-US" u="sng" smtClean="0"/>
          </a:p>
        </p:txBody>
      </p:sp>
    </p:spTree>
    <p:extLst>
      <p:ext uri="{BB962C8B-B14F-4D97-AF65-F5344CB8AC3E}">
        <p14:creationId xmlns:p14="http://schemas.microsoft.com/office/powerpoint/2010/main" val="3750043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Rot="1" noChangeAspect="1" noChangeArrowheads="1" noTextEdit="1"/>
          </p:cNvSpPr>
          <p:nvPr>
            <p:ph type="sldImg"/>
          </p:nvPr>
        </p:nvSpPr>
        <p:spPr>
          <a:ln/>
        </p:spPr>
      </p:sp>
      <p:sp>
        <p:nvSpPr>
          <p:cNvPr id="215042" name="Rectangle 3"/>
          <p:cNvSpPr>
            <a:spLocks noGrp="1" noChangeArrowheads="1"/>
          </p:cNvSpPr>
          <p:nvPr>
            <p:ph type="body" idx="1"/>
          </p:nvPr>
        </p:nvSpPr>
        <p:spPr>
          <a:noFill/>
          <a:ln/>
        </p:spPr>
        <p:txBody>
          <a:bodyPr/>
          <a:lstStyle/>
          <a:p>
            <a:r>
              <a:rPr lang="en-US" smtClean="0"/>
              <a:t>If the risk of making an assignment is low (large </a:t>
            </a:r>
            <a:r>
              <a:rPr lang="en-US" smtClean="0">
                <a:latin typeface="Symbol" pitchFamily="18" charset="2"/>
              </a:rPr>
              <a:t>l</a:t>
            </a:r>
            <a:r>
              <a:rPr lang="en-US" smtClean="0"/>
              <a:t>), then the threshold on max posterior for choosing that class is lower.  We can make class assignments even when posteriors are not very discriminating (i.e. even when the classifier is weak).  We use such a classifier when the risk associated with no decision is high. </a:t>
            </a:r>
          </a:p>
          <a:p>
            <a:endParaRPr lang="en-US" smtClean="0"/>
          </a:p>
          <a:p>
            <a:r>
              <a:rPr lang="en-US" smtClean="0"/>
              <a:t>If the risk of making an assignment is high (low </a:t>
            </a:r>
            <a:r>
              <a:rPr lang="en-US" smtClean="0">
                <a:latin typeface="Symbol" pitchFamily="18" charset="2"/>
              </a:rPr>
              <a:t>l</a:t>
            </a:r>
            <a:r>
              <a:rPr lang="en-US" smtClean="0"/>
              <a:t>), then we want a classifier that is very discriminating (i.e. generates a posterior for the correct class that are near unity)</a:t>
            </a:r>
            <a:endParaRPr lang="en-US" smtClean="0">
              <a:latin typeface="Symbol" pitchFamily="18" charset="2"/>
            </a:endParaRPr>
          </a:p>
        </p:txBody>
      </p:sp>
    </p:spTree>
    <p:extLst>
      <p:ext uri="{BB962C8B-B14F-4D97-AF65-F5344CB8AC3E}">
        <p14:creationId xmlns:p14="http://schemas.microsoft.com/office/powerpoint/2010/main" val="2190354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E01133-AAAB-4509-B102-19BF12D08F9D}" type="slidenum">
              <a:rPr lang="en-US" altLang="en-US"/>
              <a:pPr/>
              <a:t>59</a:t>
            </a:fld>
            <a:endParaRPr lang="en-US" altLang="en-US"/>
          </a:p>
        </p:txBody>
      </p:sp>
      <p:sp>
        <p:nvSpPr>
          <p:cNvPr id="40963" name="Rectangle 2"/>
          <p:cNvSpPr>
            <a:spLocks noGrp="1" noRot="1" noChangeAspect="1" noChangeArrowheads="1" noTextEdit="1"/>
          </p:cNvSpPr>
          <p:nvPr>
            <p:ph type="sldImg"/>
          </p:nvPr>
        </p:nvSpPr>
        <p:spPr>
          <a:xfrm>
            <a:off x="381000" y="684213"/>
            <a:ext cx="6096000" cy="3429000"/>
          </a:xfrm>
          <a:ln/>
        </p:spPr>
      </p:sp>
      <p:sp>
        <p:nvSpPr>
          <p:cNvPr id="40964" name="Rectangle 3"/>
          <p:cNvSpPr>
            <a:spLocks noGrp="1" noChangeArrowheads="1"/>
          </p:cNvSpPr>
          <p:nvPr>
            <p:ph type="body" idx="1"/>
          </p:nvPr>
        </p:nvSpPr>
        <p:spPr>
          <a:xfrm>
            <a:off x="685800" y="4343400"/>
            <a:ext cx="5486400" cy="4116388"/>
          </a:xfrm>
          <a:noFill/>
        </p:spPr>
        <p:txBody>
          <a:bodyPr lIns="99048" tIns="49524" rIns="99048" bIns="49524"/>
          <a:lstStyle/>
          <a:p>
            <a:pPr eaLnBrk="1" hangingPunct="1"/>
            <a:endParaRPr lang="en-US" altLang="en-US" smtClean="0"/>
          </a:p>
        </p:txBody>
      </p:sp>
    </p:spTree>
    <p:extLst>
      <p:ext uri="{BB962C8B-B14F-4D97-AF65-F5344CB8AC3E}">
        <p14:creationId xmlns:p14="http://schemas.microsoft.com/office/powerpoint/2010/main" val="4002643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Rot="1" noChangeAspect="1" noChangeArrowheads="1" noTextEdit="1"/>
          </p:cNvSpPr>
          <p:nvPr>
            <p:ph type="sldImg"/>
          </p:nvPr>
        </p:nvSpPr>
        <p:spPr>
          <a:ln/>
        </p:spPr>
      </p:sp>
      <p:sp>
        <p:nvSpPr>
          <p:cNvPr id="225282" name="Rectangle 3"/>
          <p:cNvSpPr>
            <a:spLocks noGrp="1" noChangeArrowheads="1"/>
          </p:cNvSpPr>
          <p:nvPr>
            <p:ph type="body" idx="1"/>
          </p:nvPr>
        </p:nvSpPr>
        <p:spPr>
          <a:noFill/>
          <a:ln/>
        </p:spPr>
        <p:txBody>
          <a:bodyPr/>
          <a:lstStyle/>
          <a:p>
            <a:r>
              <a:rPr lang="en-US" smtClean="0"/>
              <a:t>Evidence, p(x), is essentially a normalization; also called “marginal probability” that x is seen regardless of class</a:t>
            </a:r>
          </a:p>
        </p:txBody>
      </p:sp>
    </p:spTree>
    <p:extLst>
      <p:ext uri="{BB962C8B-B14F-4D97-AF65-F5344CB8AC3E}">
        <p14:creationId xmlns:p14="http://schemas.microsoft.com/office/powerpoint/2010/main" val="59415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r>
              <a:rPr lang="en-US" altLang="en-US" smtClean="0"/>
              <a:t>Priors, likelihoods, posteriors, and margins are class specific</a:t>
            </a:r>
          </a:p>
          <a:p>
            <a:r>
              <a:rPr lang="en-US" altLang="en-US" smtClean="0"/>
              <a:t>Evidence is sum of margins over classes</a:t>
            </a:r>
          </a:p>
        </p:txBody>
      </p:sp>
    </p:spTree>
    <p:extLst>
      <p:ext uri="{BB962C8B-B14F-4D97-AF65-F5344CB8AC3E}">
        <p14:creationId xmlns:p14="http://schemas.microsoft.com/office/powerpoint/2010/main" val="205300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noRot="1" noChangeAspect="1" noChangeArrowheads="1" noTextEdit="1"/>
          </p:cNvSpPr>
          <p:nvPr>
            <p:ph type="sldImg"/>
          </p:nvPr>
        </p:nvSpPr>
        <p:spPr>
          <a:ln/>
        </p:spPr>
      </p:sp>
      <p:sp>
        <p:nvSpPr>
          <p:cNvPr id="239618" name="Rectangle 3"/>
          <p:cNvSpPr>
            <a:spLocks noGrp="1" noChangeArrowheads="1"/>
          </p:cNvSpPr>
          <p:nvPr>
            <p:ph type="body" idx="1"/>
          </p:nvPr>
        </p:nvSpPr>
        <p:spPr>
          <a:noFill/>
          <a:ln/>
        </p:spPr>
        <p:txBody>
          <a:bodyPr/>
          <a:lstStyle/>
          <a:p>
            <a:r>
              <a:rPr lang="en-US" smtClean="0"/>
              <a:t>Prior is what we know about credit risk before we observe a clients attributes; might be per-capita bankrupties</a:t>
            </a:r>
          </a:p>
          <a:p>
            <a:endParaRPr lang="en-US" smtClean="0"/>
          </a:p>
          <a:p>
            <a:r>
              <a:rPr lang="en-US" smtClean="0"/>
              <a:t>Class likelihood, p(x|C), probability of observing x conditioned on the event being in class C</a:t>
            </a:r>
          </a:p>
          <a:p>
            <a:r>
              <a:rPr lang="en-US" smtClean="0"/>
              <a:t>	given client is high-risk (C = 1) how likely is X = {x</a:t>
            </a:r>
            <a:r>
              <a:rPr lang="en-US" baseline="-25000" smtClean="0"/>
              <a:t>1</a:t>
            </a:r>
            <a:r>
              <a:rPr lang="en-US" smtClean="0"/>
              <a:t>, x</a:t>
            </a:r>
            <a:r>
              <a:rPr lang="en-US" baseline="-25000" smtClean="0"/>
              <a:t>2</a:t>
            </a:r>
            <a:r>
              <a:rPr lang="en-US" smtClean="0"/>
              <a:t>}</a:t>
            </a:r>
          </a:p>
          <a:p>
            <a:r>
              <a:rPr lang="en-US" smtClean="0"/>
              <a:t>	deduced by data on a set of known high-risk clients</a:t>
            </a:r>
          </a:p>
          <a:p>
            <a:endParaRPr lang="en-US" smtClean="0"/>
          </a:p>
          <a:p>
            <a:r>
              <a:rPr lang="en-US" smtClean="0"/>
              <a:t>Evidence, p(x), is essentially a normalization; also called “marginal probability” that x is seen regardless of class</a:t>
            </a:r>
          </a:p>
          <a:p>
            <a:endParaRPr lang="en-US" smtClean="0"/>
          </a:p>
          <a:p>
            <a:r>
              <a:rPr lang="en-US" smtClean="0"/>
              <a:t>Posterior, P(C|x), probability that client belongs to class C conditioned on attributes being X</a:t>
            </a:r>
          </a:p>
          <a:p>
            <a:r>
              <a:rPr lang="en-US" smtClean="0"/>
              <a:t>	When normalized by evidence, posteriors add up to 1</a:t>
            </a:r>
          </a:p>
        </p:txBody>
      </p:sp>
    </p:spTree>
    <p:extLst>
      <p:ext uri="{BB962C8B-B14F-4D97-AF65-F5344CB8AC3E}">
        <p14:creationId xmlns:p14="http://schemas.microsoft.com/office/powerpoint/2010/main" val="254365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r>
              <a:rPr lang="en-US" smtClean="0"/>
              <a:t>Ideal is TP-rate = 1 when FP-rate = 0 (upper-left courner)</a:t>
            </a:r>
          </a:p>
          <a:p>
            <a:endParaRPr lang="en-US" smtClean="0"/>
          </a:p>
          <a:p>
            <a:r>
              <a:rPr lang="en-US" smtClean="0"/>
              <a:t>Classify by chance alone, expect TP-rate = FP-rate (diagonal)</a:t>
            </a:r>
          </a:p>
          <a:p>
            <a:endParaRPr lang="en-US" smtClean="0"/>
          </a:p>
          <a:p>
            <a:r>
              <a:rPr lang="en-US" smtClean="0"/>
              <a:t>Shape of ROC curve provides a basis for comparing classifiers</a:t>
            </a:r>
          </a:p>
        </p:txBody>
      </p:sp>
    </p:spTree>
    <p:extLst>
      <p:ext uri="{BB962C8B-B14F-4D97-AF65-F5344CB8AC3E}">
        <p14:creationId xmlns:p14="http://schemas.microsoft.com/office/powerpoint/2010/main" val="4002209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8B0EA3-0ACA-4E72-959A-1E4E5C6BA823}" type="slidenum">
              <a:rPr lang="en-US" altLang="en-US"/>
              <a:pPr/>
              <a:t>17</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257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8B0EA3-0ACA-4E72-959A-1E4E5C6BA823}" type="slidenum">
              <a:rPr lang="en-US" altLang="en-US"/>
              <a:pPr/>
              <a:t>18</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999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06CA3-08E6-4537-8B5E-C1D739984C47}" type="slidenum">
              <a:rPr lang="en-US" altLang="en-US"/>
              <a:pPr/>
              <a:t>19</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943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EABBF-F4CC-4A6E-BF55-6A0A064023BE}" type="slidenum">
              <a:rPr lang="en-US" altLang="en-US"/>
              <a:pPr/>
              <a:t>20</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420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B100D-9B38-494E-A4CF-20E3EC0D6D65}" type="slidenum">
              <a:rPr lang="en-US" altLang="en-US"/>
              <a:pPr/>
              <a:t>21</a:t>
            </a:fld>
            <a:endParaRPr lang="en-US" altLang="en-US"/>
          </a:p>
        </p:txBody>
      </p:sp>
      <p:sp>
        <p:nvSpPr>
          <p:cNvPr id="64514" name="Rectangle 2"/>
          <p:cNvSpPr>
            <a:spLocks noGrp="1" noRot="1" noChangeAspect="1" noChangeArrowheads="1" noTextEdit="1"/>
          </p:cNvSpPr>
          <p:nvPr>
            <p:ph type="sldImg"/>
          </p:nvPr>
        </p:nvSpPr>
        <p:spPr>
          <a:xfrm>
            <a:off x="1103313" y="696913"/>
            <a:ext cx="4648200" cy="3486150"/>
          </a:xfrm>
          <a:ln/>
        </p:spPr>
      </p:sp>
      <p:sp>
        <p:nvSpPr>
          <p:cNvPr id="64515" name="Rectangle 3"/>
          <p:cNvSpPr>
            <a:spLocks noGrp="1" noChangeArrowheads="1"/>
          </p:cNvSpPr>
          <p:nvPr>
            <p:ph type="body" idx="1"/>
          </p:nvPr>
        </p:nvSpPr>
        <p:spPr>
          <a:xfrm>
            <a:off x="701040" y="4415790"/>
            <a:ext cx="6075680" cy="4183380"/>
          </a:xfrm>
        </p:spPr>
        <p:txBody>
          <a:bodyPr/>
          <a:lstStyle/>
          <a:p>
            <a:r>
              <a:rPr lang="tr-TR" altLang="en-US" sz="2900" dirty="0">
                <a:solidFill>
                  <a:schemeClr val="tx2"/>
                </a:solidFill>
                <a:latin typeface="Lucida Calligraphy" pitchFamily="66" charset="0"/>
              </a:rPr>
              <a:t>L </a:t>
            </a:r>
            <a:r>
              <a:rPr lang="tr-TR" altLang="en-US" sz="2900" dirty="0">
                <a:solidFill>
                  <a:schemeClr val="tx2"/>
                </a:solidFill>
              </a:rPr>
              <a:t>(</a:t>
            </a:r>
            <a:r>
              <a:rPr lang="tr-TR" altLang="en-US" sz="2900" i="1" dirty="0">
                <a:solidFill>
                  <a:schemeClr val="tx2"/>
                </a:solidFill>
              </a:rPr>
              <a:t>p</a:t>
            </a:r>
            <a:r>
              <a:rPr lang="tr-TR" altLang="en-US" sz="2900" i="1" baseline="-25000" dirty="0">
                <a:solidFill>
                  <a:schemeClr val="tx2"/>
                </a:solidFill>
              </a:rPr>
              <a:t>o</a:t>
            </a:r>
            <a:r>
              <a:rPr lang="tr-TR" altLang="en-US" sz="2900" dirty="0">
                <a:solidFill>
                  <a:schemeClr val="tx2"/>
                </a:solidFill>
              </a:rPr>
              <a:t>|</a:t>
            </a:r>
            <a:r>
              <a:rPr lang="tr-TR" altLang="en-US" sz="2900" dirty="0">
                <a:solidFill>
                  <a:schemeClr val="tx2"/>
                </a:solidFill>
                <a:latin typeface="Lucida Calligraphy" pitchFamily="66" charset="0"/>
              </a:rPr>
              <a:t>X</a:t>
            </a:r>
            <a:r>
              <a:rPr lang="tr-TR" altLang="en-US" sz="2900" dirty="0">
                <a:solidFill>
                  <a:schemeClr val="tx2"/>
                </a:solidFill>
              </a:rPr>
              <a:t>) = log</a:t>
            </a:r>
            <a:r>
              <a:rPr lang="en-US" altLang="en-US" sz="2900" dirty="0">
                <a:solidFill>
                  <a:schemeClr val="tx2"/>
                </a:solidFill>
              </a:rPr>
              <a:t>(</a:t>
            </a:r>
            <a:r>
              <a:rPr lang="tr-TR" altLang="en-US" sz="2900" dirty="0">
                <a:solidFill>
                  <a:schemeClr val="tx2"/>
                </a:solidFill>
              </a:rPr>
              <a:t> ∏</a:t>
            </a:r>
            <a:r>
              <a:rPr lang="tr-TR" altLang="en-US" sz="2900" i="1" baseline="-40000" dirty="0">
                <a:solidFill>
                  <a:schemeClr val="tx2"/>
                </a:solidFill>
              </a:rPr>
              <a:t>t</a:t>
            </a:r>
            <a:r>
              <a:rPr lang="tr-TR" altLang="en-US" sz="2900" dirty="0">
                <a:solidFill>
                  <a:schemeClr val="tx2"/>
                </a:solidFill>
              </a:rPr>
              <a:t> </a:t>
            </a:r>
            <a:r>
              <a:rPr lang="tr-TR" altLang="en-US" sz="2900" i="1" dirty="0">
                <a:solidFill>
                  <a:schemeClr val="tx2"/>
                </a:solidFill>
              </a:rPr>
              <a:t>p</a:t>
            </a:r>
            <a:r>
              <a:rPr lang="tr-TR" altLang="en-US" sz="2900" i="1" baseline="-25000" dirty="0">
                <a:solidFill>
                  <a:schemeClr val="tx2"/>
                </a:solidFill>
              </a:rPr>
              <a:t>o</a:t>
            </a:r>
            <a:r>
              <a:rPr lang="tr-TR" altLang="en-US" sz="2900" i="1" baseline="30000" dirty="0">
                <a:solidFill>
                  <a:schemeClr val="tx2"/>
                </a:solidFill>
              </a:rPr>
              <a:t>x</a:t>
            </a:r>
            <a:r>
              <a:rPr lang="tr-TR" altLang="en-US" sz="2900" i="1" baseline="50000" dirty="0">
                <a:solidFill>
                  <a:schemeClr val="tx2"/>
                </a:solidFill>
              </a:rPr>
              <a:t>t</a:t>
            </a:r>
            <a:r>
              <a:rPr lang="tr-TR" altLang="en-US" sz="2900" baseline="30000" dirty="0">
                <a:solidFill>
                  <a:schemeClr val="tx2"/>
                </a:solidFill>
              </a:rPr>
              <a:t> </a:t>
            </a:r>
            <a:r>
              <a:rPr lang="tr-TR" altLang="en-US" sz="2900" dirty="0">
                <a:solidFill>
                  <a:schemeClr val="tx2"/>
                </a:solidFill>
              </a:rPr>
              <a:t>(1 – </a:t>
            </a:r>
            <a:r>
              <a:rPr lang="tr-TR" altLang="en-US" sz="2900" i="1" dirty="0">
                <a:solidFill>
                  <a:schemeClr val="tx2"/>
                </a:solidFill>
              </a:rPr>
              <a:t>p</a:t>
            </a:r>
            <a:r>
              <a:rPr lang="tr-TR" altLang="en-US" sz="2900" i="1" baseline="-25000" dirty="0">
                <a:solidFill>
                  <a:schemeClr val="tx2"/>
                </a:solidFill>
              </a:rPr>
              <a:t>o </a:t>
            </a:r>
            <a:r>
              <a:rPr lang="tr-TR" altLang="en-US" sz="2900" dirty="0">
                <a:solidFill>
                  <a:schemeClr val="tx2"/>
                </a:solidFill>
              </a:rPr>
              <a:t>)</a:t>
            </a:r>
            <a:r>
              <a:rPr lang="tr-TR" altLang="en-US" sz="2900" i="1" baseline="-25000" dirty="0">
                <a:solidFill>
                  <a:schemeClr val="tx2"/>
                </a:solidFill>
              </a:rPr>
              <a:t> </a:t>
            </a:r>
            <a:r>
              <a:rPr lang="tr-TR" altLang="en-US" sz="2900" baseline="30000" dirty="0">
                <a:solidFill>
                  <a:schemeClr val="tx2"/>
                </a:solidFill>
              </a:rPr>
              <a:t>(1 – </a:t>
            </a:r>
            <a:r>
              <a:rPr lang="tr-TR" altLang="en-US" sz="2900" i="1" baseline="30000" dirty="0">
                <a:solidFill>
                  <a:schemeClr val="tx2"/>
                </a:solidFill>
              </a:rPr>
              <a:t>x</a:t>
            </a:r>
            <a:r>
              <a:rPr lang="tr-TR" altLang="en-US" sz="2900" i="1" baseline="50000" dirty="0">
                <a:solidFill>
                  <a:schemeClr val="tx2"/>
                </a:solidFill>
              </a:rPr>
              <a:t>t</a:t>
            </a:r>
            <a:r>
              <a:rPr lang="tr-TR" altLang="en-US" sz="2900" baseline="30000" dirty="0">
                <a:solidFill>
                  <a:schemeClr val="tx2"/>
                </a:solidFill>
              </a:rPr>
              <a:t>) </a:t>
            </a:r>
            <a:r>
              <a:rPr lang="en-US" altLang="en-US" sz="2900" dirty="0">
                <a:solidFill>
                  <a:schemeClr val="tx2"/>
                </a:solidFill>
              </a:rPr>
              <a:t>)</a:t>
            </a:r>
            <a:endParaRPr lang="en-US" altLang="en-US" sz="2900" dirty="0">
              <a:solidFill>
                <a:schemeClr val="tx2"/>
              </a:solidFill>
              <a:latin typeface="Lucida Calligraphy" pitchFamily="66" charset="0"/>
            </a:endParaRPr>
          </a:p>
          <a:p>
            <a:endParaRPr lang="en-US" altLang="en-US" sz="2900" dirty="0">
              <a:solidFill>
                <a:schemeClr val="tx2"/>
              </a:solidFill>
              <a:latin typeface="Lucida Calligraphy" pitchFamily="66" charset="0"/>
            </a:endParaRPr>
          </a:p>
          <a:p>
            <a:r>
              <a:rPr lang="tr-TR" altLang="en-US" sz="2900" dirty="0">
                <a:solidFill>
                  <a:schemeClr val="tx2"/>
                </a:solidFill>
                <a:latin typeface="Lucida Calligraphy" pitchFamily="66" charset="0"/>
              </a:rPr>
              <a:t>L </a:t>
            </a:r>
            <a:r>
              <a:rPr lang="tr-TR" altLang="en-US" sz="2900" dirty="0">
                <a:solidFill>
                  <a:schemeClr val="tx2"/>
                </a:solidFill>
              </a:rPr>
              <a:t>(</a:t>
            </a:r>
            <a:r>
              <a:rPr lang="tr-TR" altLang="en-US" sz="2900" i="1" dirty="0">
                <a:solidFill>
                  <a:schemeClr val="tx2"/>
                </a:solidFill>
              </a:rPr>
              <a:t>p</a:t>
            </a:r>
            <a:r>
              <a:rPr lang="tr-TR" altLang="en-US" sz="2900" i="1" baseline="-25000" dirty="0">
                <a:solidFill>
                  <a:schemeClr val="tx2"/>
                </a:solidFill>
              </a:rPr>
              <a:t>o</a:t>
            </a:r>
            <a:r>
              <a:rPr lang="tr-TR" altLang="en-US" sz="2900" dirty="0">
                <a:solidFill>
                  <a:schemeClr val="tx2"/>
                </a:solidFill>
              </a:rPr>
              <a:t>|</a:t>
            </a:r>
            <a:r>
              <a:rPr lang="tr-TR" altLang="en-US" sz="2900" dirty="0">
                <a:solidFill>
                  <a:schemeClr val="tx2"/>
                </a:solidFill>
                <a:latin typeface="Lucida Calligraphy" pitchFamily="66" charset="0"/>
              </a:rPr>
              <a:t>X</a:t>
            </a:r>
            <a:r>
              <a:rPr lang="tr-TR" altLang="en-US" sz="2900" dirty="0">
                <a:solidFill>
                  <a:schemeClr val="tx2"/>
                </a:solidFill>
              </a:rPr>
              <a:t>) = </a:t>
            </a:r>
            <a:r>
              <a:rPr lang="en-US" altLang="en-US" sz="2900" dirty="0">
                <a:solidFill>
                  <a:schemeClr val="tx2"/>
                </a:solidFill>
                <a:latin typeface="Symbol" pitchFamily="18" charset="2"/>
              </a:rPr>
              <a:t>S</a:t>
            </a:r>
            <a:r>
              <a:rPr lang="en-US" altLang="en-US" sz="2900" b="1" baseline="-25000" dirty="0">
                <a:solidFill>
                  <a:schemeClr val="tx2"/>
                </a:solidFill>
              </a:rPr>
              <a:t>t</a:t>
            </a:r>
            <a:r>
              <a:rPr lang="tr-TR" altLang="en-US" sz="2900" dirty="0">
                <a:solidFill>
                  <a:schemeClr val="tx2"/>
                </a:solidFill>
              </a:rPr>
              <a:t>log</a:t>
            </a:r>
            <a:r>
              <a:rPr lang="en-US" altLang="en-US" sz="2900" dirty="0">
                <a:solidFill>
                  <a:schemeClr val="tx2"/>
                </a:solidFill>
              </a:rPr>
              <a:t>(</a:t>
            </a:r>
            <a:r>
              <a:rPr lang="tr-TR" altLang="en-US" sz="2900" i="1" dirty="0">
                <a:solidFill>
                  <a:schemeClr val="tx2"/>
                </a:solidFill>
              </a:rPr>
              <a:t>p</a:t>
            </a:r>
            <a:r>
              <a:rPr lang="tr-TR" altLang="en-US" sz="2900" i="1" baseline="-25000" dirty="0">
                <a:solidFill>
                  <a:schemeClr val="tx2"/>
                </a:solidFill>
              </a:rPr>
              <a:t>o</a:t>
            </a:r>
            <a:r>
              <a:rPr lang="tr-TR" altLang="en-US" sz="2900" i="1" baseline="30000" dirty="0">
                <a:solidFill>
                  <a:schemeClr val="tx2"/>
                </a:solidFill>
              </a:rPr>
              <a:t>x</a:t>
            </a:r>
            <a:r>
              <a:rPr lang="tr-TR" altLang="en-US" sz="2900" i="1" baseline="50000" dirty="0">
                <a:solidFill>
                  <a:schemeClr val="tx2"/>
                </a:solidFill>
              </a:rPr>
              <a:t>t</a:t>
            </a:r>
            <a:r>
              <a:rPr lang="tr-TR" altLang="en-US" sz="2900" baseline="30000" dirty="0">
                <a:solidFill>
                  <a:schemeClr val="tx2"/>
                </a:solidFill>
              </a:rPr>
              <a:t> </a:t>
            </a:r>
            <a:r>
              <a:rPr lang="tr-TR" altLang="en-US" sz="2900" dirty="0">
                <a:solidFill>
                  <a:schemeClr val="tx2"/>
                </a:solidFill>
              </a:rPr>
              <a:t>(1 – </a:t>
            </a:r>
            <a:r>
              <a:rPr lang="tr-TR" altLang="en-US" sz="2900" i="1" dirty="0">
                <a:solidFill>
                  <a:schemeClr val="tx2"/>
                </a:solidFill>
              </a:rPr>
              <a:t>p</a:t>
            </a:r>
            <a:r>
              <a:rPr lang="tr-TR" altLang="en-US" sz="2900" i="1" baseline="-25000" dirty="0">
                <a:solidFill>
                  <a:schemeClr val="tx2"/>
                </a:solidFill>
              </a:rPr>
              <a:t>o </a:t>
            </a:r>
            <a:r>
              <a:rPr lang="tr-TR" altLang="en-US" sz="2900" dirty="0">
                <a:solidFill>
                  <a:schemeClr val="tx2"/>
                </a:solidFill>
              </a:rPr>
              <a:t>)</a:t>
            </a:r>
            <a:r>
              <a:rPr lang="tr-TR" altLang="en-US" sz="2900" i="1" baseline="-25000" dirty="0">
                <a:solidFill>
                  <a:schemeClr val="tx2"/>
                </a:solidFill>
              </a:rPr>
              <a:t> </a:t>
            </a:r>
            <a:r>
              <a:rPr lang="tr-TR" altLang="en-US" sz="2900" baseline="30000" dirty="0">
                <a:solidFill>
                  <a:schemeClr val="tx2"/>
                </a:solidFill>
              </a:rPr>
              <a:t>(1 – </a:t>
            </a:r>
            <a:r>
              <a:rPr lang="tr-TR" altLang="en-US" sz="2900" i="1" baseline="30000" dirty="0">
                <a:solidFill>
                  <a:schemeClr val="tx2"/>
                </a:solidFill>
              </a:rPr>
              <a:t>x</a:t>
            </a:r>
            <a:r>
              <a:rPr lang="tr-TR" altLang="en-US" sz="2900" i="1" baseline="50000" dirty="0">
                <a:solidFill>
                  <a:schemeClr val="tx2"/>
                </a:solidFill>
              </a:rPr>
              <a:t>t</a:t>
            </a:r>
            <a:r>
              <a:rPr lang="tr-TR" altLang="en-US" sz="2900" baseline="30000" dirty="0">
                <a:solidFill>
                  <a:schemeClr val="tx2"/>
                </a:solidFill>
              </a:rPr>
              <a:t>) </a:t>
            </a:r>
            <a:r>
              <a:rPr lang="en-US" altLang="en-US" sz="2900" dirty="0">
                <a:solidFill>
                  <a:schemeClr val="tx2"/>
                </a:solidFill>
              </a:rPr>
              <a:t>)</a:t>
            </a:r>
            <a:endParaRPr lang="en-US" altLang="en-US" sz="2900" baseline="-25000" dirty="0">
              <a:solidFill>
                <a:schemeClr val="tx2"/>
              </a:solidFill>
            </a:endParaRPr>
          </a:p>
        </p:txBody>
      </p:sp>
    </p:spTree>
    <p:extLst>
      <p:ext uri="{BB962C8B-B14F-4D97-AF65-F5344CB8AC3E}">
        <p14:creationId xmlns:p14="http://schemas.microsoft.com/office/powerpoint/2010/main" val="101587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71CAC-1162-4DA9-9EAA-2A0F07A41A82}"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113572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71CAC-1162-4DA9-9EAA-2A0F07A41A82}"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403625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71CAC-1162-4DA9-9EAA-2A0F07A41A82}"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21287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09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97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1" y="6642100"/>
            <a:ext cx="8064500" cy="215900"/>
          </a:xfrm>
        </p:spPr>
        <p:txBody>
          <a:bodyPr/>
          <a:lstStyle>
            <a:lvl1pPr>
              <a:defRPr/>
            </a:lvl1pPr>
          </a:lstStyle>
          <a:p>
            <a:pPr>
              <a:defRPr/>
            </a:pPr>
            <a:r>
              <a:rPr lang="en-US"/>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8784167" y="6237288"/>
            <a:ext cx="2844800" cy="457200"/>
          </a:xfrm>
        </p:spPr>
        <p:txBody>
          <a:bodyPr/>
          <a:lstStyle>
            <a:lvl1pPr>
              <a:defRPr/>
            </a:lvl1pPr>
          </a:lstStyle>
          <a:p>
            <a:pPr>
              <a:defRPr/>
            </a:pPr>
            <a:fld id="{4603159E-8EAD-4963-B156-7C5DEB573152}" type="slidenum">
              <a:rPr lang="tr-TR"/>
              <a:pPr>
                <a:defRPr/>
              </a:pPr>
              <a:t>‹#›</a:t>
            </a:fld>
            <a:endParaRPr lang="tr-TR"/>
          </a:p>
        </p:txBody>
      </p:sp>
    </p:spTree>
    <p:extLst>
      <p:ext uri="{BB962C8B-B14F-4D97-AF65-F5344CB8AC3E}">
        <p14:creationId xmlns:p14="http://schemas.microsoft.com/office/powerpoint/2010/main" val="1061605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09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quarter" idx="2"/>
          </p:nvPr>
        </p:nvSpPr>
        <p:spPr>
          <a:xfrm>
            <a:off x="6197600" y="19812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Content Placeholder 4"/>
          <p:cNvSpPr>
            <a:spLocks noGrp="1"/>
          </p:cNvSpPr>
          <p:nvPr>
            <p:ph sz="quarter" idx="3"/>
          </p:nvPr>
        </p:nvSpPr>
        <p:spPr>
          <a:xfrm>
            <a:off x="6197600" y="40005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10"/>
          </p:nvPr>
        </p:nvSpPr>
        <p:spPr>
          <a:xfrm>
            <a:off x="1" y="6642100"/>
            <a:ext cx="8064500" cy="215900"/>
          </a:xfrm>
        </p:spPr>
        <p:txBody>
          <a:bodyPr/>
          <a:lstStyle>
            <a:lvl1pPr>
              <a:defRPr/>
            </a:lvl1pPr>
          </a:lstStyle>
          <a:p>
            <a:pPr>
              <a:defRPr/>
            </a:pPr>
            <a:r>
              <a:rPr lang="en-US"/>
              <a:t>Lecture Notes for E Alpaydın 2010 Introduction to Machine Learning 2e © The MIT Press (V1.0)</a:t>
            </a:r>
            <a:endParaRPr lang="tr-TR"/>
          </a:p>
        </p:txBody>
      </p:sp>
      <p:sp>
        <p:nvSpPr>
          <p:cNvPr id="7" name="Slide Number Placeholder 6"/>
          <p:cNvSpPr>
            <a:spLocks noGrp="1"/>
          </p:cNvSpPr>
          <p:nvPr>
            <p:ph type="sldNum" sz="quarter" idx="11"/>
          </p:nvPr>
        </p:nvSpPr>
        <p:spPr>
          <a:xfrm>
            <a:off x="8784167" y="6237288"/>
            <a:ext cx="2844800" cy="457200"/>
          </a:xfrm>
        </p:spPr>
        <p:txBody>
          <a:bodyPr/>
          <a:lstStyle>
            <a:lvl1pPr>
              <a:defRPr/>
            </a:lvl1pPr>
          </a:lstStyle>
          <a:p>
            <a:pPr>
              <a:defRPr/>
            </a:pPr>
            <a:fld id="{D2863B47-401A-44C2-8CCC-FC67DFFA1088}" type="slidenum">
              <a:rPr lang="tr-TR"/>
              <a:pPr>
                <a:defRPr/>
              </a:pPr>
              <a:t>‹#›</a:t>
            </a:fld>
            <a:endParaRPr lang="tr-TR"/>
          </a:p>
        </p:txBody>
      </p:sp>
    </p:spTree>
    <p:extLst>
      <p:ext uri="{BB962C8B-B14F-4D97-AF65-F5344CB8AC3E}">
        <p14:creationId xmlns:p14="http://schemas.microsoft.com/office/powerpoint/2010/main" val="359921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457200"/>
            <a:ext cx="10972800" cy="1371600"/>
          </a:xfrm>
        </p:spPr>
        <p:txBody>
          <a:bodyPr/>
          <a:lstStyle/>
          <a:p>
            <a:r>
              <a:rPr lang="en-US" smtClean="0"/>
              <a:t>Click to edit Master title style</a:t>
            </a:r>
            <a:endParaRPr lang="tr-TR"/>
          </a:p>
        </p:txBody>
      </p:sp>
      <p:sp>
        <p:nvSpPr>
          <p:cNvPr id="3" name="Content Placeholder 2"/>
          <p:cNvSpPr>
            <a:spLocks noGrp="1"/>
          </p:cNvSpPr>
          <p:nvPr>
            <p:ph sz="quarter" idx="1"/>
          </p:nvPr>
        </p:nvSpPr>
        <p:spPr>
          <a:xfrm>
            <a:off x="609600" y="19812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quarter" idx="2"/>
          </p:nvPr>
        </p:nvSpPr>
        <p:spPr>
          <a:xfrm>
            <a:off x="6197600" y="19812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Content Placeholder 4"/>
          <p:cNvSpPr>
            <a:spLocks noGrp="1"/>
          </p:cNvSpPr>
          <p:nvPr>
            <p:ph sz="quarter" idx="3"/>
          </p:nvPr>
        </p:nvSpPr>
        <p:spPr>
          <a:xfrm>
            <a:off x="609600" y="40005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Content Placeholder 5"/>
          <p:cNvSpPr>
            <a:spLocks noGrp="1"/>
          </p:cNvSpPr>
          <p:nvPr>
            <p:ph sz="quarter" idx="4"/>
          </p:nvPr>
        </p:nvSpPr>
        <p:spPr>
          <a:xfrm>
            <a:off x="6197600" y="4000500"/>
            <a:ext cx="53848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Footer Placeholder 6"/>
          <p:cNvSpPr>
            <a:spLocks noGrp="1"/>
          </p:cNvSpPr>
          <p:nvPr>
            <p:ph type="ftr" sz="quarter" idx="10"/>
          </p:nvPr>
        </p:nvSpPr>
        <p:spPr>
          <a:xfrm>
            <a:off x="1" y="6642100"/>
            <a:ext cx="8064500" cy="215900"/>
          </a:xfrm>
        </p:spPr>
        <p:txBody>
          <a:bodyPr/>
          <a:lstStyle>
            <a:lvl1pPr>
              <a:defRPr/>
            </a:lvl1pPr>
          </a:lstStyle>
          <a:p>
            <a:pPr>
              <a:defRPr/>
            </a:pPr>
            <a:r>
              <a:rPr lang="en-US"/>
              <a:t>Lecture Notes for E Alpaydın 2010 Introduction to Machine Learning 2e © The MIT Press (V1.0)</a:t>
            </a:r>
            <a:endParaRPr lang="tr-TR"/>
          </a:p>
        </p:txBody>
      </p:sp>
      <p:sp>
        <p:nvSpPr>
          <p:cNvPr id="8" name="Slide Number Placeholder 7"/>
          <p:cNvSpPr>
            <a:spLocks noGrp="1"/>
          </p:cNvSpPr>
          <p:nvPr>
            <p:ph type="sldNum" sz="quarter" idx="11"/>
          </p:nvPr>
        </p:nvSpPr>
        <p:spPr>
          <a:xfrm>
            <a:off x="8784167" y="6237288"/>
            <a:ext cx="2844800" cy="457200"/>
          </a:xfrm>
        </p:spPr>
        <p:txBody>
          <a:bodyPr/>
          <a:lstStyle>
            <a:lvl1pPr>
              <a:defRPr/>
            </a:lvl1pPr>
          </a:lstStyle>
          <a:p>
            <a:pPr>
              <a:defRPr/>
            </a:pPr>
            <a:fld id="{19F52837-3B65-4192-AA1C-D834161E697C}" type="slidenum">
              <a:rPr lang="tr-TR"/>
              <a:pPr>
                <a:defRPr/>
              </a:pPr>
              <a:t>‹#›</a:t>
            </a:fld>
            <a:endParaRPr lang="tr-TR"/>
          </a:p>
        </p:txBody>
      </p:sp>
    </p:spTree>
    <p:extLst>
      <p:ext uri="{BB962C8B-B14F-4D97-AF65-F5344CB8AC3E}">
        <p14:creationId xmlns:p14="http://schemas.microsoft.com/office/powerpoint/2010/main" val="290209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71CAC-1162-4DA9-9EAA-2A0F07A41A82}"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204409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71CAC-1162-4DA9-9EAA-2A0F07A41A82}"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281932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71CAC-1162-4DA9-9EAA-2A0F07A41A82}"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394196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71CAC-1162-4DA9-9EAA-2A0F07A41A82}"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55736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71CAC-1162-4DA9-9EAA-2A0F07A41A82}"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35872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71CAC-1162-4DA9-9EAA-2A0F07A41A82}" type="datetimeFigureOut">
              <a:rPr lang="en-US" smtClean="0"/>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106614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71CAC-1162-4DA9-9EAA-2A0F07A41A82}"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185428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71CAC-1162-4DA9-9EAA-2A0F07A41A82}"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C145A-B4D5-4A09-8D5C-1E0F1C25C253}" type="slidenum">
              <a:rPr lang="en-US" smtClean="0"/>
              <a:t>‹#›</a:t>
            </a:fld>
            <a:endParaRPr lang="en-US"/>
          </a:p>
        </p:txBody>
      </p:sp>
    </p:spTree>
    <p:extLst>
      <p:ext uri="{BB962C8B-B14F-4D97-AF65-F5344CB8AC3E}">
        <p14:creationId xmlns:p14="http://schemas.microsoft.com/office/powerpoint/2010/main" val="373074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71CAC-1162-4DA9-9EAA-2A0F07A41A82}" type="datetimeFigureOut">
              <a:rPr lang="en-US" smtClean="0"/>
              <a:t>8/24/2016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C145A-B4D5-4A09-8D5C-1E0F1C25C253}" type="slidenum">
              <a:rPr lang="en-US" smtClean="0"/>
              <a:t>‹#›</a:t>
            </a:fld>
            <a:endParaRPr lang="en-US"/>
          </a:p>
        </p:txBody>
      </p:sp>
    </p:spTree>
    <p:extLst>
      <p:ext uri="{BB962C8B-B14F-4D97-AF65-F5344CB8AC3E}">
        <p14:creationId xmlns:p14="http://schemas.microsoft.com/office/powerpoint/2010/main" val="836082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 Id="rId9"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wmf"/><Relationship Id="rId5" Type="http://schemas.openxmlformats.org/officeDocument/2006/relationships/oleObject" Target="../embeddings/oleObject19.bin"/><Relationship Id="rId4" Type="http://schemas.openxmlformats.org/officeDocument/2006/relationships/image" Target="../media/image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1.vml"/><Relationship Id="rId5" Type="http://schemas.openxmlformats.org/officeDocument/2006/relationships/image" Target="../media/image26.png"/><Relationship Id="rId4" Type="http://schemas.openxmlformats.org/officeDocument/2006/relationships/image" Target="../media/image2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4.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image" Target="../media/image33.wmf"/><Relationship Id="rId4" Type="http://schemas.openxmlformats.org/officeDocument/2006/relationships/oleObject" Target="../embeddings/oleObject27.bin"/><Relationship Id="rId9" Type="http://schemas.openxmlformats.org/officeDocument/2006/relationships/image" Target="../media/image3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5.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36.wmf"/><Relationship Id="rId4" Type="http://schemas.openxmlformats.org/officeDocument/2006/relationships/oleObject" Target="../embeddings/oleObject31.bin"/><Relationship Id="rId9" Type="http://schemas.openxmlformats.org/officeDocument/2006/relationships/image" Target="../media/image3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1.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4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45.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7.xml"/><Relationship Id="rId7"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45.bin"/><Relationship Id="rId5" Type="http://schemas.openxmlformats.org/officeDocument/2006/relationships/image" Target="../media/image48.wmf"/><Relationship Id="rId4" Type="http://schemas.openxmlformats.org/officeDocument/2006/relationships/oleObject" Target="../embeddings/oleObject44.bin"/><Relationship Id="rId9" Type="http://schemas.openxmlformats.org/officeDocument/2006/relationships/image" Target="../media/image50.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4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1.wmf"/><Relationship Id="rId4" Type="http://schemas.openxmlformats.org/officeDocument/2006/relationships/oleObject" Target="../embeddings/oleObject4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29.vml"/><Relationship Id="rId4" Type="http://schemas.openxmlformats.org/officeDocument/2006/relationships/image" Target="../media/image5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image" Target="../media/image5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2.xml"/><Relationship Id="rId1" Type="http://schemas.openxmlformats.org/officeDocument/2006/relationships/vmlDrawing" Target="../drawings/vmlDrawing32.vml"/><Relationship Id="rId4" Type="http://schemas.openxmlformats.org/officeDocument/2006/relationships/image" Target="../media/image56.wmf"/></Relationships>
</file>

<file path=ppt/slides/_rels/slide6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58.wmf"/><Relationship Id="rId5" Type="http://schemas.openxmlformats.org/officeDocument/2006/relationships/oleObject" Target="../embeddings/oleObject55.bin"/><Relationship Id="rId4" Type="http://schemas.openxmlformats.org/officeDocument/2006/relationships/image" Target="../media/image57.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1866900"/>
            <a:ext cx="7283532" cy="3539430"/>
          </a:xfrm>
          <a:prstGeom prst="rect">
            <a:avLst/>
          </a:prstGeom>
          <a:noFill/>
        </p:spPr>
        <p:txBody>
          <a:bodyPr wrap="none" rtlCol="0">
            <a:spAutoFit/>
          </a:bodyPr>
          <a:lstStyle/>
          <a:p>
            <a:r>
              <a:rPr lang="en-US" sz="2800" dirty="0" smtClean="0"/>
              <a:t>Bayesian classification</a:t>
            </a:r>
          </a:p>
          <a:p>
            <a:r>
              <a:rPr lang="en-US" sz="2800" dirty="0"/>
              <a:t>	</a:t>
            </a:r>
            <a:r>
              <a:rPr lang="en-US" sz="2800" dirty="0" smtClean="0"/>
              <a:t>review Bayesian statistics</a:t>
            </a:r>
          </a:p>
          <a:p>
            <a:r>
              <a:rPr lang="en-US" sz="2800" dirty="0"/>
              <a:t>	</a:t>
            </a:r>
            <a:r>
              <a:rPr lang="en-US" sz="2800" dirty="0" smtClean="0"/>
              <a:t>derive K nearest neighbors (KNN) classifier</a:t>
            </a:r>
          </a:p>
          <a:p>
            <a:r>
              <a:rPr lang="en-US" sz="2800" dirty="0"/>
              <a:t>	</a:t>
            </a:r>
            <a:r>
              <a:rPr lang="en-US" sz="2800" dirty="0" smtClean="0"/>
              <a:t>analysis of 2-way classification results</a:t>
            </a:r>
          </a:p>
          <a:p>
            <a:r>
              <a:rPr lang="en-US" sz="2800" dirty="0"/>
              <a:t>	</a:t>
            </a:r>
            <a:r>
              <a:rPr lang="en-US" sz="2800" dirty="0" smtClean="0"/>
              <a:t>homework assignment</a:t>
            </a:r>
          </a:p>
          <a:p>
            <a:r>
              <a:rPr lang="en-US" sz="2800" dirty="0"/>
              <a:t>	</a:t>
            </a:r>
            <a:r>
              <a:rPr lang="en-US" sz="2800" dirty="0" smtClean="0"/>
              <a:t>parametric Bayesian classification</a:t>
            </a:r>
          </a:p>
          <a:p>
            <a:r>
              <a:rPr lang="en-US" sz="2800" dirty="0"/>
              <a:t>	</a:t>
            </a:r>
            <a:r>
              <a:rPr lang="en-US" sz="2800" dirty="0" smtClean="0"/>
              <a:t>homework assignment</a:t>
            </a:r>
          </a:p>
          <a:p>
            <a:r>
              <a:rPr lang="en-US" sz="2800" dirty="0"/>
              <a:t>	</a:t>
            </a:r>
            <a:r>
              <a:rPr lang="en-US" sz="2800" dirty="0" smtClean="0"/>
              <a:t>connection to neural networks</a:t>
            </a:r>
            <a:endParaRPr lang="en-US" sz="2800" dirty="0"/>
          </a:p>
        </p:txBody>
      </p:sp>
    </p:spTree>
    <p:extLst>
      <p:ext uri="{BB962C8B-B14F-4D97-AF65-F5344CB8AC3E}">
        <p14:creationId xmlns:p14="http://schemas.microsoft.com/office/powerpoint/2010/main" val="2019812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3A09E208-AB4E-4FE6-8D15-A5A69CD6EE39}" type="slidenum">
              <a:rPr lang="tr-TR" sz="1200">
                <a:solidFill>
                  <a:schemeClr val="tx2"/>
                </a:solidFill>
                <a:latin typeface="+mj-lt"/>
              </a:rPr>
              <a:pPr algn="r">
                <a:defRPr/>
              </a:pPr>
              <a:t>10</a:t>
            </a:fld>
            <a:endParaRPr lang="tr-TR" sz="1200">
              <a:solidFill>
                <a:schemeClr val="tx2"/>
              </a:solidFill>
              <a:latin typeface="+mj-lt"/>
            </a:endParaRPr>
          </a:p>
        </p:txBody>
      </p:sp>
      <p:pic>
        <p:nvPicPr>
          <p:cNvPr id="244740" name="Picture 4"/>
          <p:cNvPicPr>
            <a:picLocks noChangeAspect="1" noChangeArrowheads="1"/>
          </p:cNvPicPr>
          <p:nvPr/>
        </p:nvPicPr>
        <p:blipFill>
          <a:blip r:embed="rId2"/>
          <a:srcRect/>
          <a:stretch>
            <a:fillRect/>
          </a:stretch>
        </p:blipFill>
        <p:spPr bwMode="auto">
          <a:xfrm>
            <a:off x="3267358" y="1307845"/>
            <a:ext cx="4954021" cy="1138650"/>
          </a:xfrm>
          <a:prstGeom prst="rect">
            <a:avLst/>
          </a:prstGeom>
          <a:noFill/>
          <a:ln w="9525">
            <a:noFill/>
            <a:miter lim="800000"/>
            <a:headEnd/>
            <a:tailEnd/>
          </a:ln>
        </p:spPr>
      </p:pic>
      <p:sp>
        <p:nvSpPr>
          <p:cNvPr id="2" name="TextBox 1"/>
          <p:cNvSpPr txBox="1"/>
          <p:nvPr/>
        </p:nvSpPr>
        <p:spPr>
          <a:xfrm>
            <a:off x="2796058" y="590848"/>
            <a:ext cx="6484467"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Receiver operating characteristic (ROC) </a:t>
            </a:r>
            <a:r>
              <a:rPr lang="en-US" sz="2400" dirty="0">
                <a:latin typeface="Arial" panose="020B0604020202020204" pitchFamily="34" charset="0"/>
                <a:cs typeface="Arial" panose="020B0604020202020204" pitchFamily="34" charset="0"/>
              </a:rPr>
              <a:t>curve</a:t>
            </a:r>
          </a:p>
        </p:txBody>
      </p:sp>
      <p:sp>
        <p:nvSpPr>
          <p:cNvPr id="3" name="TextBox 2"/>
          <p:cNvSpPr txBox="1"/>
          <p:nvPr/>
        </p:nvSpPr>
        <p:spPr>
          <a:xfrm>
            <a:off x="868446" y="2861752"/>
            <a:ext cx="10339690" cy="2677656"/>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Let C1 be positive class</a:t>
            </a:r>
          </a:p>
          <a:p>
            <a:r>
              <a:rPr lang="en-US" sz="2400" dirty="0" smtClean="0">
                <a:latin typeface="Arial" panose="020B0604020202020204" pitchFamily="34" charset="0"/>
                <a:cs typeface="Arial" panose="020B0604020202020204" pitchFamily="34" charset="0"/>
              </a:rPr>
              <a:t>Let </a:t>
            </a:r>
            <a:r>
              <a:rPr lang="en-US" sz="2400" dirty="0" smtClean="0">
                <a:latin typeface="Symbol" panose="05050102010706020507" pitchFamily="18" charset="2"/>
                <a:cs typeface="Arial" panose="020B0604020202020204" pitchFamily="34" charset="0"/>
              </a:rPr>
              <a:t>q</a:t>
            </a:r>
            <a:r>
              <a:rPr lang="en-US" sz="2400" dirty="0" smtClean="0">
                <a:latin typeface="Arial" panose="020B0604020202020204" pitchFamily="34" charset="0"/>
                <a:cs typeface="Arial" panose="020B0604020202020204" pitchFamily="34" charset="0"/>
              </a:rPr>
              <a:t> be the threshold of P(C1|</a:t>
            </a:r>
            <a:r>
              <a:rPr lang="en-US" sz="2400" b="1" dirty="0"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for assignment of </a:t>
            </a:r>
            <a:r>
              <a:rPr lang="en-US" sz="2400" b="1" dirty="0"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to C1</a:t>
            </a:r>
          </a:p>
          <a:p>
            <a:r>
              <a:rPr lang="en-US" sz="2400" dirty="0" smtClean="0">
                <a:latin typeface="Arial" panose="020B0604020202020204" pitchFamily="34" charset="0"/>
                <a:cs typeface="Arial" panose="020B0604020202020204" pitchFamily="34" charset="0"/>
              </a:rPr>
              <a:t>If </a:t>
            </a:r>
            <a:r>
              <a:rPr lang="en-US" sz="2400" dirty="0" smtClean="0">
                <a:latin typeface="Symbol" panose="05050102010706020507" pitchFamily="18" charset="2"/>
                <a:cs typeface="Arial" panose="020B0604020202020204" pitchFamily="34" charset="0"/>
              </a:rPr>
              <a:t>q</a:t>
            </a:r>
            <a:r>
              <a:rPr lang="en-US" sz="2400" dirty="0" smtClean="0">
                <a:latin typeface="Arial" panose="020B0604020202020204" pitchFamily="34" charset="0"/>
                <a:cs typeface="Arial" panose="020B0604020202020204" pitchFamily="34" charset="0"/>
              </a:rPr>
              <a:t> is near 1, rare assignments to C1 have high probability of being correct</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both FP-rate and TP-rate are small</a:t>
            </a:r>
          </a:p>
          <a:p>
            <a:r>
              <a:rPr lang="en-US" sz="2400" dirty="0" smtClean="0">
                <a:latin typeface="Arial" panose="020B0604020202020204" pitchFamily="34" charset="0"/>
                <a:cs typeface="Arial" panose="020B0604020202020204" pitchFamily="34" charset="0"/>
              </a:rPr>
              <a:t>As </a:t>
            </a:r>
            <a:r>
              <a:rPr lang="en-US" sz="2400" dirty="0" smtClean="0">
                <a:latin typeface="Symbol" panose="05050102010706020507" pitchFamily="18" charset="2"/>
                <a:cs typeface="Arial" panose="020B0604020202020204" pitchFamily="34" charset="0"/>
              </a:rPr>
              <a:t>q</a:t>
            </a:r>
            <a:r>
              <a:rPr lang="en-US" sz="2400" dirty="0" smtClean="0">
                <a:latin typeface="Arial" panose="020B0604020202020204" pitchFamily="34" charset="0"/>
                <a:cs typeface="Arial" panose="020B0604020202020204" pitchFamily="34" charset="0"/>
              </a:rPr>
              <a:t> decreases both FP-rate and TP-rate increase</a:t>
            </a:r>
          </a:p>
          <a:p>
            <a:r>
              <a:rPr lang="en-US" sz="2400" dirty="0" smtClean="0">
                <a:latin typeface="Arial" panose="020B0604020202020204" pitchFamily="34" charset="0"/>
                <a:cs typeface="Arial" panose="020B0604020202020204" pitchFamily="34" charset="0"/>
              </a:rPr>
              <a:t>For every value of </a:t>
            </a:r>
            <a:r>
              <a:rPr lang="en-US" sz="2400" dirty="0" smtClean="0">
                <a:latin typeface="Symbol" panose="05050102010706020507" pitchFamily="18" charset="2"/>
                <a:cs typeface="Arial" panose="020B0604020202020204" pitchFamily="34" charset="0"/>
              </a:rPr>
              <a:t>q</a:t>
            </a:r>
            <a:r>
              <a:rPr lang="en-US" sz="2400" dirty="0" smtClean="0">
                <a:latin typeface="Arial" panose="020B0604020202020204" pitchFamily="34" charset="0"/>
                <a:cs typeface="Arial" panose="020B0604020202020204" pitchFamily="34" charset="0"/>
              </a:rPr>
              <a:t>, (FP-rate, TP-rate) is point on the ROC curve</a:t>
            </a:r>
          </a:p>
          <a:p>
            <a:r>
              <a:rPr lang="en-US" sz="2400" dirty="0" smtClean="0">
                <a:latin typeface="Arial" panose="020B0604020202020204" pitchFamily="34" charset="0"/>
                <a:cs typeface="Arial" panose="020B0604020202020204" pitchFamily="34" charset="0"/>
              </a:rPr>
              <a:t>Objective: find value of </a:t>
            </a:r>
            <a:r>
              <a:rPr lang="en-US" sz="2400" dirty="0">
                <a:latin typeface="Symbol" panose="05050102010706020507" pitchFamily="18" charset="2"/>
                <a:cs typeface="Arial" panose="020B0604020202020204" pitchFamily="34" charset="0"/>
              </a:rPr>
              <a:t>q</a:t>
            </a:r>
            <a:r>
              <a:rPr lang="en-US" sz="2400" dirty="0" smtClean="0">
                <a:latin typeface="Arial" panose="020B0604020202020204" pitchFamily="34" charset="0"/>
                <a:cs typeface="Arial" panose="020B0604020202020204" pitchFamily="34" charset="0"/>
              </a:rPr>
              <a:t> such that TP-rate near 1 when FP-rate &lt;&lt; 1</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277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8AC6770B-616C-4A34-8B60-762AF68C61D8}" type="slidenum">
              <a:rPr lang="tr-TR" sz="1200">
                <a:solidFill>
                  <a:schemeClr val="tx2">
                    <a:shade val="90000"/>
                  </a:schemeClr>
                </a:solidFill>
                <a:latin typeface="+mj-lt"/>
              </a:rPr>
              <a:pPr algn="r">
                <a:defRPr/>
              </a:pPr>
              <a:t>11</a:t>
            </a:fld>
            <a:endParaRPr lang="tr-TR" sz="1200">
              <a:solidFill>
                <a:schemeClr val="tx2">
                  <a:shade val="90000"/>
                </a:schemeClr>
              </a:solidFill>
              <a:latin typeface="+mj-lt"/>
            </a:endParaRPr>
          </a:p>
        </p:txBody>
      </p:sp>
      <p:pic>
        <p:nvPicPr>
          <p:cNvPr id="245762" name="Picture 2"/>
          <p:cNvPicPr>
            <a:picLocks noChangeAspect="1" noChangeArrowheads="1"/>
          </p:cNvPicPr>
          <p:nvPr/>
        </p:nvPicPr>
        <p:blipFill>
          <a:blip r:embed="rId3"/>
          <a:srcRect/>
          <a:stretch>
            <a:fillRect/>
          </a:stretch>
        </p:blipFill>
        <p:spPr bwMode="auto">
          <a:xfrm>
            <a:off x="1727201" y="1314347"/>
            <a:ext cx="8648700" cy="5224566"/>
          </a:xfrm>
          <a:prstGeom prst="rect">
            <a:avLst/>
          </a:prstGeom>
          <a:noFill/>
          <a:ln w="9525">
            <a:noFill/>
            <a:miter lim="800000"/>
            <a:headEnd/>
            <a:tailEnd/>
          </a:ln>
        </p:spPr>
      </p:pic>
      <p:cxnSp>
        <p:nvCxnSpPr>
          <p:cNvPr id="3" name="Straight Arrow Connector 2"/>
          <p:cNvCxnSpPr/>
          <p:nvPr/>
        </p:nvCxnSpPr>
        <p:spPr>
          <a:xfrm flipH="1" flipV="1">
            <a:off x="3835400" y="3678980"/>
            <a:ext cx="266700" cy="4953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35400" y="4174280"/>
            <a:ext cx="1608133"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Chance alone</a:t>
            </a:r>
            <a:endParaRPr lang="en-US" dirty="0">
              <a:latin typeface="Arial" panose="020B0604020202020204" pitchFamily="34" charset="0"/>
              <a:cs typeface="Arial" panose="020B0604020202020204" pitchFamily="34" charset="0"/>
            </a:endParaRPr>
          </a:p>
        </p:txBody>
      </p:sp>
      <p:cxnSp>
        <p:nvCxnSpPr>
          <p:cNvPr id="10" name="Straight Arrow Connector 9"/>
          <p:cNvCxnSpPr/>
          <p:nvPr/>
        </p:nvCxnSpPr>
        <p:spPr>
          <a:xfrm>
            <a:off x="3162300" y="2167680"/>
            <a:ext cx="266700" cy="4953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16210" y="1866241"/>
            <a:ext cx="1967205"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marginal success</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4419600" y="723900"/>
            <a:ext cx="4219425"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Examples of ROC curves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190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3195" y="2146987"/>
            <a:ext cx="8338758" cy="1815882"/>
          </a:xfrm>
          <a:prstGeom prst="rect">
            <a:avLst/>
          </a:prstGeom>
          <a:noFill/>
        </p:spPr>
        <p:txBody>
          <a:bodyPr wrap="none" rtlCol="0">
            <a:spAutoFit/>
          </a:bodyPr>
          <a:lstStyle/>
          <a:p>
            <a:r>
              <a:rPr lang="en-US" sz="2800" dirty="0" smtClean="0"/>
              <a:t>Calculating smooth ROC curves</a:t>
            </a:r>
          </a:p>
          <a:p>
            <a:r>
              <a:rPr lang="en-US" sz="2800" dirty="0"/>
              <a:t>	</a:t>
            </a:r>
            <a:r>
              <a:rPr lang="en-US" sz="2800" dirty="0" smtClean="0"/>
              <a:t>at selected </a:t>
            </a:r>
            <a:r>
              <a:rPr lang="en-US" sz="2800" dirty="0" smtClean="0">
                <a:latin typeface="Symbol" panose="05050102010706020507" pitchFamily="18" charset="2"/>
              </a:rPr>
              <a:t>q</a:t>
            </a:r>
            <a:r>
              <a:rPr lang="en-US" sz="2800" dirty="0" smtClean="0"/>
              <a:t>-values, calculate FP-rate and TP-rate</a:t>
            </a:r>
          </a:p>
          <a:p>
            <a:r>
              <a:rPr lang="en-US" sz="2800" dirty="0"/>
              <a:t>	</a:t>
            </a:r>
            <a:r>
              <a:rPr lang="en-US" sz="2800" dirty="0" smtClean="0"/>
              <a:t>call plot routine</a:t>
            </a:r>
          </a:p>
          <a:p>
            <a:r>
              <a:rPr lang="en-US" sz="2800" dirty="0" smtClean="0"/>
              <a:t>Calculating digital ROC curves</a:t>
            </a:r>
            <a:endParaRPr lang="en-US" sz="2800" dirty="0"/>
          </a:p>
        </p:txBody>
      </p:sp>
    </p:spTree>
    <p:extLst>
      <p:ext uri="{BB962C8B-B14F-4D97-AF65-F5344CB8AC3E}">
        <p14:creationId xmlns:p14="http://schemas.microsoft.com/office/powerpoint/2010/main" val="295525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5760" y="145500"/>
            <a:ext cx="2837572" cy="523220"/>
          </a:xfrm>
          <a:prstGeom prst="rect">
            <a:avLst/>
          </a:prstGeom>
          <a:noFill/>
        </p:spPr>
        <p:txBody>
          <a:bodyPr wrap="none" rtlCol="0">
            <a:spAutoFit/>
          </a:bodyPr>
          <a:lstStyle/>
          <a:p>
            <a:r>
              <a:rPr lang="en-US" sz="2800" dirty="0" smtClean="0"/>
              <a:t>Digital ROC curves</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234" y="2197916"/>
            <a:ext cx="6390476" cy="3999164"/>
          </a:xfrm>
          <a:prstGeom prst="rect">
            <a:avLst/>
          </a:prstGeom>
        </p:spPr>
      </p:pic>
      <p:sp>
        <p:nvSpPr>
          <p:cNvPr id="6" name="TextBox 5"/>
          <p:cNvSpPr txBox="1"/>
          <p:nvPr/>
        </p:nvSpPr>
        <p:spPr>
          <a:xfrm>
            <a:off x="534400" y="739747"/>
            <a:ext cx="10790390" cy="1015663"/>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Assume C1 is the positive class. Rank all examples by decreasing </a:t>
            </a:r>
            <a:r>
              <a:rPr lang="en-US" sz="2000" dirty="0">
                <a:latin typeface="Arial" panose="020B0604020202020204" pitchFamily="34" charset="0"/>
                <a:cs typeface="Arial" panose="020B0604020202020204" pitchFamily="34" charset="0"/>
              </a:rPr>
              <a:t>P(C1|</a:t>
            </a:r>
            <a:r>
              <a:rPr lang="en-US" sz="2000" b="1" dirty="0">
                <a:latin typeface="Arial" panose="020B0604020202020204" pitchFamily="34" charset="0"/>
                <a:cs typeface="Arial" panose="020B0604020202020204" pitchFamily="34" charset="0"/>
              </a:rPr>
              <a:t>x</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In decreasing rank order, move up 1/P(C1) for each positive example and move right 1/P(C2) </a:t>
            </a:r>
          </a:p>
          <a:p>
            <a:r>
              <a:rPr lang="en-US" sz="2000" dirty="0" smtClean="0">
                <a:latin typeface="Arial" panose="020B0604020202020204" pitchFamily="34" charset="0"/>
                <a:cs typeface="Arial" panose="020B0604020202020204" pitchFamily="34" charset="0"/>
              </a:rPr>
              <a:t>for each negative example</a:t>
            </a: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7743190" y="2815754"/>
            <a:ext cx="4134465" cy="2308324"/>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If all examples are correctly classified, </a:t>
            </a:r>
          </a:p>
          <a:p>
            <a:r>
              <a:rPr lang="en-US" dirty="0" smtClean="0">
                <a:latin typeface="Arial" panose="020B0604020202020204" pitchFamily="34" charset="0"/>
                <a:cs typeface="Arial" panose="020B0604020202020204" pitchFamily="34" charset="0"/>
              </a:rPr>
              <a:t>ROC curve will be in upper left.</a:t>
            </a:r>
          </a:p>
          <a:p>
            <a:r>
              <a:rPr lang="en-US" dirty="0" smtClean="0">
                <a:latin typeface="Arial" panose="020B0604020202020204" pitchFamily="34" charset="0"/>
                <a:cs typeface="Arial" panose="020B0604020202020204" pitchFamily="34" charset="0"/>
              </a:rPr>
              <a:t>Area under the ROC = 1</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P(C1|x) is not correlated with class </a:t>
            </a:r>
          </a:p>
          <a:p>
            <a:r>
              <a:rPr lang="en-US" dirty="0" smtClean="0">
                <a:latin typeface="Arial" panose="020B0604020202020204" pitchFamily="34" charset="0"/>
                <a:cs typeface="Arial" panose="020B0604020202020204" pitchFamily="34" charset="0"/>
              </a:rPr>
              <a:t>labels, ROC curve will be close to the </a:t>
            </a:r>
          </a:p>
          <a:p>
            <a:r>
              <a:rPr lang="en-US" dirty="0" smtClean="0">
                <a:latin typeface="Arial" panose="020B0604020202020204" pitchFamily="34" charset="0"/>
                <a:cs typeface="Arial" panose="020B0604020202020204" pitchFamily="34" charset="0"/>
              </a:rPr>
              <a:t>diagonal.</a:t>
            </a:r>
          </a:p>
          <a:p>
            <a:r>
              <a:rPr lang="en-US" dirty="0" smtClean="0">
                <a:latin typeface="Arial" panose="020B0604020202020204" pitchFamily="34" charset="0"/>
                <a:cs typeface="Arial" panose="020B0604020202020204" pitchFamily="34" charset="0"/>
              </a:rPr>
              <a:t>Area under the ROC ~ 0.5</a:t>
            </a:r>
          </a:p>
        </p:txBody>
      </p:sp>
    </p:spTree>
    <p:extLst>
      <p:ext uri="{BB962C8B-B14F-4D97-AF65-F5344CB8AC3E}">
        <p14:creationId xmlns:p14="http://schemas.microsoft.com/office/powerpoint/2010/main" val="859859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2120900" y="545175"/>
            <a:ext cx="73699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smtClean="0"/>
              <a:t>Confusion matrix and ROC statistics in WEKA output</a:t>
            </a:r>
            <a:endParaRPr lang="en-US" altLang="en-US" sz="2400" dirty="0"/>
          </a:p>
        </p:txBody>
      </p:sp>
      <p:pic>
        <p:nvPicPr>
          <p:cNvPr id="53251" name="Picture 5" descr="selected attribute performance breast cancer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9201"/>
            <a:ext cx="85344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6"/>
          <p:cNvSpPr>
            <a:spLocks noChangeArrowheads="1"/>
          </p:cNvSpPr>
          <p:nvPr/>
        </p:nvSpPr>
        <p:spPr bwMode="auto">
          <a:xfrm>
            <a:off x="1781175" y="1190625"/>
            <a:ext cx="70866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53" name="Rectangle 7"/>
          <p:cNvSpPr>
            <a:spLocks noChangeArrowheads="1"/>
          </p:cNvSpPr>
          <p:nvPr/>
        </p:nvSpPr>
        <p:spPr bwMode="auto">
          <a:xfrm>
            <a:off x="1828800" y="5238750"/>
            <a:ext cx="2971800" cy="1219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 name="Rectangle 7"/>
          <p:cNvSpPr>
            <a:spLocks noChangeArrowheads="1"/>
          </p:cNvSpPr>
          <p:nvPr/>
        </p:nvSpPr>
        <p:spPr bwMode="auto">
          <a:xfrm>
            <a:off x="8732108" y="3823431"/>
            <a:ext cx="930876" cy="1219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595374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762000"/>
            <a:ext cx="8153400" cy="4154984"/>
          </a:xfrm>
          <a:prstGeom prst="rect">
            <a:avLst/>
          </a:prstGeom>
        </p:spPr>
        <p:txBody>
          <a:bodyPr wrap="square">
            <a:spAutoFit/>
          </a:bodyPr>
          <a:lstStyle/>
          <a:p>
            <a:r>
              <a:rPr lang="en-US" altLang="en-US" sz="2400" dirty="0">
                <a:latin typeface="Arial" panose="020B0604020202020204" pitchFamily="34" charset="0"/>
                <a:cs typeface="Arial" panose="020B0604020202020204" pitchFamily="34" charset="0"/>
              </a:rPr>
              <a:t>Assignment 1: Due </a:t>
            </a:r>
            <a:r>
              <a:rPr lang="en-US" altLang="en-US" sz="2400" dirty="0" smtClean="0">
                <a:latin typeface="Arial" panose="020B0604020202020204" pitchFamily="34" charset="0"/>
                <a:cs typeface="Arial" panose="020B0604020202020204" pitchFamily="34" charset="0"/>
              </a:rPr>
              <a:t>8/30/16</a:t>
            </a:r>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Classification by K Nearest Neighbors (KNN) technique</a:t>
            </a:r>
          </a:p>
          <a:p>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Dataset on class web page from Golub et al, Science, 286 (1999) 531-537</a:t>
            </a:r>
          </a:p>
          <a:p>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Can 2 types of </a:t>
            </a:r>
            <a:r>
              <a:rPr lang="en-US" altLang="en-US" sz="2400" dirty="0" smtClean="0">
                <a:latin typeface="Arial" panose="020B0604020202020204" pitchFamily="34" charset="0"/>
                <a:cs typeface="Arial" panose="020B0604020202020204" pitchFamily="34" charset="0"/>
              </a:rPr>
              <a:t>leukemia, </a:t>
            </a:r>
            <a:r>
              <a:rPr lang="en-US" altLang="en-US" sz="2400" dirty="0">
                <a:latin typeface="Arial" panose="020B0604020202020204" pitchFamily="34" charset="0"/>
                <a:cs typeface="Arial" panose="020B0604020202020204" pitchFamily="34" charset="0"/>
              </a:rPr>
              <a:t>AML and </a:t>
            </a:r>
            <a:r>
              <a:rPr lang="en-US" altLang="en-US" sz="2400" dirty="0" smtClean="0">
                <a:latin typeface="Arial" panose="020B0604020202020204" pitchFamily="34" charset="0"/>
                <a:cs typeface="Arial" panose="020B0604020202020204" pitchFamily="34" charset="0"/>
              </a:rPr>
              <a:t>ALL, </a:t>
            </a:r>
            <a:r>
              <a:rPr lang="en-US" altLang="en-US" sz="2400" dirty="0">
                <a:latin typeface="Arial" panose="020B0604020202020204" pitchFamily="34" charset="0"/>
                <a:cs typeface="Arial" panose="020B0604020202020204" pitchFamily="34" charset="0"/>
              </a:rPr>
              <a:t>be distinguished by gene-expression data?</a:t>
            </a:r>
          </a:p>
          <a:p>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See class website for details</a:t>
            </a:r>
          </a:p>
        </p:txBody>
      </p:sp>
    </p:spTree>
    <p:extLst>
      <p:ext uri="{BB962C8B-B14F-4D97-AF65-F5344CB8AC3E}">
        <p14:creationId xmlns:p14="http://schemas.microsoft.com/office/powerpoint/2010/main" val="2805291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82600" y="1022287"/>
            <a:ext cx="11290299" cy="42664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charset="0"/>
              </a:rPr>
              <a:t>Parametric Bayesian classification:</a:t>
            </a:r>
          </a:p>
          <a:p>
            <a:pPr marL="0" indent="0">
              <a:buFont typeface="Arial" panose="020B0604020202020204" pitchFamily="34" charset="0"/>
              <a:buNone/>
            </a:pPr>
            <a:r>
              <a:rPr lang="en-US" dirty="0">
                <a:latin typeface="Arial" charset="0"/>
              </a:rPr>
              <a:t>	</a:t>
            </a:r>
            <a:r>
              <a:rPr lang="en-US" dirty="0" smtClean="0">
                <a:latin typeface="Arial" charset="0"/>
              </a:rPr>
              <a:t>assume a distribution function for class likelihoods, p(x|C</a:t>
            </a:r>
            <a:r>
              <a:rPr lang="en-US" baseline="-25000" dirty="0" smtClean="0">
                <a:latin typeface="Arial" charset="0"/>
              </a:rPr>
              <a:t>i</a:t>
            </a:r>
            <a:r>
              <a:rPr lang="en-US" dirty="0" smtClean="0">
                <a:latin typeface="Arial" charset="0"/>
              </a:rPr>
              <a:t>) 			(Gaussian, for example)</a:t>
            </a:r>
          </a:p>
          <a:p>
            <a:pPr marL="0" indent="0">
              <a:buFont typeface="Arial" panose="020B0604020202020204" pitchFamily="34" charset="0"/>
              <a:buNone/>
            </a:pPr>
            <a:r>
              <a:rPr lang="en-US" dirty="0">
                <a:latin typeface="Arial" charset="0"/>
              </a:rPr>
              <a:t>	</a:t>
            </a:r>
            <a:r>
              <a:rPr lang="en-US" dirty="0" smtClean="0">
                <a:latin typeface="Arial" charset="0"/>
              </a:rPr>
              <a:t>estimate parameters </a:t>
            </a:r>
            <a:r>
              <a:rPr lang="en-US" dirty="0" smtClean="0">
                <a:latin typeface="Arial" charset="0"/>
              </a:rPr>
              <a:t>of distribution from </a:t>
            </a:r>
            <a:r>
              <a:rPr lang="en-US" dirty="0" smtClean="0">
                <a:latin typeface="Arial" charset="0"/>
              </a:rPr>
              <a:t>data </a:t>
            </a:r>
          </a:p>
          <a:p>
            <a:pPr marL="0" indent="0">
              <a:buFont typeface="Arial" panose="020B0604020202020204" pitchFamily="34" charset="0"/>
              <a:buNone/>
            </a:pPr>
            <a:r>
              <a:rPr lang="en-US" dirty="0">
                <a:latin typeface="Arial" charset="0"/>
              </a:rPr>
              <a:t>	</a:t>
            </a:r>
            <a:r>
              <a:rPr lang="en-US" dirty="0" smtClean="0">
                <a:latin typeface="Arial" charset="0"/>
              </a:rPr>
              <a:t>	(by Maximum </a:t>
            </a:r>
            <a:r>
              <a:rPr lang="en-US" dirty="0" smtClean="0">
                <a:latin typeface="Arial" charset="0"/>
              </a:rPr>
              <a:t>Likelihood Estimation, </a:t>
            </a:r>
            <a:r>
              <a:rPr lang="en-US" dirty="0" smtClean="0">
                <a:latin typeface="Arial" charset="0"/>
              </a:rPr>
              <a:t>for example)</a:t>
            </a:r>
          </a:p>
          <a:p>
            <a:pPr marL="0" indent="0">
              <a:buNone/>
            </a:pPr>
            <a:r>
              <a:rPr lang="en-US" dirty="0">
                <a:latin typeface="Arial" charset="0"/>
              </a:rPr>
              <a:t>	</a:t>
            </a:r>
            <a:r>
              <a:rPr lang="en-US" dirty="0" smtClean="0">
                <a:latin typeface="Arial" charset="0"/>
              </a:rPr>
              <a:t>use relative class sizes in dataset for </a:t>
            </a:r>
            <a:r>
              <a:rPr lang="en-US" dirty="0">
                <a:latin typeface="Arial" charset="0"/>
              </a:rPr>
              <a:t>priors, </a:t>
            </a:r>
            <a:r>
              <a:rPr lang="en-US" dirty="0" smtClean="0">
                <a:latin typeface="Arial" charset="0"/>
              </a:rPr>
              <a:t>p(C</a:t>
            </a:r>
            <a:r>
              <a:rPr lang="en-US" baseline="-25000" dirty="0" smtClean="0">
                <a:latin typeface="Arial" charset="0"/>
              </a:rPr>
              <a:t>i</a:t>
            </a:r>
            <a:r>
              <a:rPr lang="en-US" dirty="0">
                <a:latin typeface="Arial" charset="0"/>
              </a:rPr>
              <a:t>) </a:t>
            </a:r>
            <a:endParaRPr lang="en-US" dirty="0" smtClean="0">
              <a:latin typeface="Arial" charset="0"/>
            </a:endParaRPr>
          </a:p>
          <a:p>
            <a:pPr marL="0" indent="0">
              <a:buNone/>
            </a:pPr>
            <a:r>
              <a:rPr lang="en-US" dirty="0">
                <a:latin typeface="Arial" charset="0"/>
              </a:rPr>
              <a:t>	</a:t>
            </a:r>
            <a:r>
              <a:rPr lang="en-US" dirty="0" smtClean="0">
                <a:latin typeface="Arial" charset="0"/>
              </a:rPr>
              <a:t>assign examples to classes based on </a:t>
            </a:r>
            <a:r>
              <a:rPr lang="en-US" dirty="0">
                <a:latin typeface="Arial" charset="0"/>
              </a:rPr>
              <a:t>posteriors, </a:t>
            </a:r>
            <a:r>
              <a:rPr lang="en-US" dirty="0" smtClean="0">
                <a:latin typeface="Arial" charset="0"/>
              </a:rPr>
              <a:t>p(</a:t>
            </a:r>
            <a:r>
              <a:rPr lang="en-US" dirty="0" err="1" smtClean="0">
                <a:latin typeface="Arial" charset="0"/>
              </a:rPr>
              <a:t>C</a:t>
            </a:r>
            <a:r>
              <a:rPr lang="en-US" baseline="-25000" dirty="0" err="1" smtClean="0">
                <a:latin typeface="Arial" charset="0"/>
              </a:rPr>
              <a:t>i</a:t>
            </a:r>
            <a:r>
              <a:rPr lang="en-US" dirty="0" err="1" smtClean="0">
                <a:latin typeface="Arial" charset="0"/>
              </a:rPr>
              <a:t>|x</a:t>
            </a:r>
            <a:r>
              <a:rPr lang="en-US" dirty="0" smtClean="0">
                <a:latin typeface="Arial" charset="0"/>
              </a:rPr>
              <a:t>)</a:t>
            </a:r>
          </a:p>
          <a:p>
            <a:pPr marL="0" indent="0">
              <a:buFont typeface="Arial" panose="020B0604020202020204" pitchFamily="34" charset="0"/>
              <a:buNone/>
            </a:pPr>
            <a:r>
              <a:rPr lang="en-US" dirty="0">
                <a:latin typeface="Arial" charset="0"/>
              </a:rPr>
              <a:t>	</a:t>
            </a:r>
            <a:r>
              <a:rPr lang="en-US" dirty="0" smtClean="0">
                <a:latin typeface="Arial" charset="0"/>
              </a:rPr>
              <a:t>define a “discriminant” in attribute space (optional)  </a:t>
            </a:r>
          </a:p>
        </p:txBody>
      </p:sp>
    </p:spTree>
    <p:extLst>
      <p:ext uri="{BB962C8B-B14F-4D97-AF65-F5344CB8AC3E}">
        <p14:creationId xmlns:p14="http://schemas.microsoft.com/office/powerpoint/2010/main" val="3214814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4294967295"/>
          </p:nvPr>
        </p:nvSpPr>
        <p:spPr>
          <a:xfrm>
            <a:off x="658228" y="1018377"/>
            <a:ext cx="10955866" cy="4846964"/>
          </a:xfrm>
        </p:spPr>
        <p:txBody>
          <a:bodyPr>
            <a:normAutofit/>
          </a:bodyPr>
          <a:lstStyle/>
          <a:p>
            <a:pPr marL="0" indent="0">
              <a:buNone/>
            </a:pPr>
            <a:r>
              <a:rPr lang="en-US" altLang="en-US" dirty="0" smtClean="0">
                <a:latin typeface="Calibri" pitchFamily="34" charset="0"/>
              </a:rPr>
              <a:t>Procedure to extract information from data for parametric classification</a:t>
            </a:r>
          </a:p>
          <a:p>
            <a:pPr marL="0" indent="0">
              <a:buNone/>
            </a:pPr>
            <a:endParaRPr lang="en-US" altLang="en-US" sz="1400" dirty="0">
              <a:latin typeface="Calibri" pitchFamily="34" charset="0"/>
            </a:endParaRPr>
          </a:p>
          <a:p>
            <a:pPr marL="0" indent="0">
              <a:buNone/>
            </a:pPr>
            <a:r>
              <a:rPr lang="en-US" altLang="en-US" dirty="0" smtClean="0">
                <a:latin typeface="Calibri" pitchFamily="34" charset="0"/>
              </a:rPr>
              <a:t>Find the value of parameters {</a:t>
            </a:r>
            <a:r>
              <a:rPr lang="tr-TR" altLang="en-US" i="1" dirty="0" smtClean="0">
                <a:latin typeface="Symbol" pitchFamily="18" charset="2"/>
              </a:rPr>
              <a:t>q</a:t>
            </a:r>
            <a:r>
              <a:rPr lang="tr-TR" altLang="en-US" dirty="0" smtClean="0">
                <a:latin typeface="Calibri" pitchFamily="34" charset="0"/>
              </a:rPr>
              <a:t> </a:t>
            </a:r>
            <a:r>
              <a:rPr lang="en-US" altLang="en-US" dirty="0" smtClean="0">
                <a:latin typeface="Calibri" pitchFamily="34" charset="0"/>
              </a:rPr>
              <a:t>} that maximize the probability that the dataset </a:t>
            </a:r>
            <a:r>
              <a:rPr lang="tr-TR" altLang="en-US" dirty="0" smtClean="0">
                <a:latin typeface="Lucida Calligraphy" pitchFamily="66" charset="0"/>
              </a:rPr>
              <a:t>X</a:t>
            </a:r>
            <a:r>
              <a:rPr lang="en-US" altLang="en-US" dirty="0" smtClean="0">
                <a:latin typeface="Calibri" panose="020F0502020204030204" pitchFamily="34" charset="0"/>
              </a:rPr>
              <a:t> was drawn from the assumed probability distribution</a:t>
            </a:r>
          </a:p>
          <a:p>
            <a:pPr marL="0" indent="0">
              <a:buNone/>
            </a:pPr>
            <a:endParaRPr lang="en-US" altLang="en-US" sz="1600" dirty="0">
              <a:latin typeface="Calibri" panose="020F0502020204030204" pitchFamily="34" charset="0"/>
            </a:endParaRPr>
          </a:p>
          <a:p>
            <a:pPr marL="0" indent="0">
              <a:buNone/>
            </a:pPr>
            <a:r>
              <a:rPr lang="en-US" altLang="en-US" dirty="0">
                <a:latin typeface="Calibri" panose="020F0502020204030204" pitchFamily="34" charset="0"/>
              </a:rPr>
              <a:t>In simple cases, procedure is </a:t>
            </a:r>
            <a:r>
              <a:rPr lang="en-US" altLang="en-US" dirty="0" smtClean="0">
                <a:latin typeface="Calibri" panose="020F0502020204030204" pitchFamily="34" charset="0"/>
              </a:rPr>
              <a:t>analytic</a:t>
            </a:r>
          </a:p>
          <a:p>
            <a:pPr marL="0" indent="0">
              <a:buNone/>
            </a:pPr>
            <a:r>
              <a:rPr lang="en-US" altLang="en-US" sz="2400" dirty="0" smtClean="0">
                <a:latin typeface="Arial" panose="020B0604020202020204" pitchFamily="34" charset="0"/>
                <a:cs typeface="Arial" panose="020B0604020202020204" pitchFamily="34" charset="0"/>
              </a:rPr>
              <a:t>Example</a:t>
            </a: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mean and variance of Gaussian distribution</a:t>
            </a:r>
          </a:p>
          <a:p>
            <a:pPr marL="0" indent="0">
              <a:buNone/>
            </a:pPr>
            <a:endParaRPr lang="en-US" altLang="en-US" sz="1600" dirty="0">
              <a:latin typeface="Calibri" panose="020F0502020204030204" pitchFamily="34" charset="0"/>
            </a:endParaRPr>
          </a:p>
          <a:p>
            <a:pPr marL="0" indent="0">
              <a:buNone/>
            </a:pPr>
            <a:r>
              <a:rPr lang="en-US" altLang="en-US" dirty="0" smtClean="0">
                <a:latin typeface="Calibri" panose="020F0502020204030204" pitchFamily="34" charset="0"/>
              </a:rPr>
              <a:t>When analytical method is not possible, iterative method can be used (expectation-maximization)</a:t>
            </a:r>
            <a:endParaRPr lang="en-US" altLang="en-US" dirty="0">
              <a:latin typeface="Calibri" panose="020F0502020204030204" pitchFamily="34" charset="0"/>
            </a:endParaRPr>
          </a:p>
        </p:txBody>
      </p:sp>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402A83A1-2BC2-4891-A99E-26ABDED9AA10}" type="slidenum">
              <a:rPr lang="tr-TR" sz="1200">
                <a:solidFill>
                  <a:schemeClr val="tx2">
                    <a:shade val="90000"/>
                  </a:schemeClr>
                </a:solidFill>
                <a:latin typeface="Palatino Linotype" pitchFamily="18" charset="0"/>
              </a:rPr>
              <a:pPr algn="r">
                <a:defRPr/>
              </a:pPr>
              <a:t>17</a:t>
            </a:fld>
            <a:endParaRPr lang="tr-TR" sz="1200">
              <a:solidFill>
                <a:schemeClr val="tx2">
                  <a:shade val="90000"/>
                </a:schemeClr>
              </a:solidFill>
              <a:latin typeface="Palatino Linotype" pitchFamily="18" charset="0"/>
            </a:endParaRPr>
          </a:p>
        </p:txBody>
      </p:sp>
      <p:sp>
        <p:nvSpPr>
          <p:cNvPr id="2" name="TextBox 1"/>
          <p:cNvSpPr txBox="1"/>
          <p:nvPr/>
        </p:nvSpPr>
        <p:spPr>
          <a:xfrm>
            <a:off x="2339546" y="453081"/>
            <a:ext cx="6322565" cy="523220"/>
          </a:xfrm>
          <a:prstGeom prst="rect">
            <a:avLst/>
          </a:prstGeom>
          <a:noFill/>
        </p:spPr>
        <p:txBody>
          <a:bodyPr wrap="none" rtlCol="0">
            <a:spAutoFit/>
          </a:bodyPr>
          <a:lstStyle/>
          <a:p>
            <a:r>
              <a:rPr lang="tr-TR" altLang="en-US" sz="2800" dirty="0">
                <a:latin typeface="Arial" panose="020B0604020202020204" pitchFamily="34" charset="0"/>
                <a:cs typeface="Arial" panose="020B0604020202020204" pitchFamily="34" charset="0"/>
              </a:rPr>
              <a:t>Maximum Likelihood Estimation</a:t>
            </a:r>
            <a:r>
              <a:rPr lang="en-US" altLang="en-US" sz="2800" dirty="0">
                <a:latin typeface="Arial" panose="020B0604020202020204" pitchFamily="34" charset="0"/>
                <a:cs typeface="Arial" panose="020B0604020202020204" pitchFamily="34" charset="0"/>
              </a:rPr>
              <a:t> (MLE)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7102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3441700" y="393700"/>
            <a:ext cx="4289136" cy="655638"/>
          </a:xfrm>
        </p:spPr>
        <p:txBody>
          <a:bodyPr vert="horz" lIns="0" tIns="45720" rIns="0" bIns="0" rtlCol="0" anchor="b">
            <a:normAutofit/>
          </a:bodyPr>
          <a:lstStyle/>
          <a:p>
            <a:r>
              <a:rPr lang="en-US" altLang="en-US" sz="2800" dirty="0" smtClean="0">
                <a:latin typeface="Arial" panose="020B0604020202020204" pitchFamily="34" charset="0"/>
                <a:cs typeface="Arial" panose="020B0604020202020204" pitchFamily="34" charset="0"/>
              </a:rPr>
              <a:t>Analytic MLE </a:t>
            </a:r>
            <a:r>
              <a:rPr lang="en-US" altLang="en-US" sz="2800" dirty="0" smtClean="0">
                <a:latin typeface="Arial" panose="020B0604020202020204" pitchFamily="34" charset="0"/>
                <a:cs typeface="Arial" panose="020B0604020202020204" pitchFamily="34" charset="0"/>
              </a:rPr>
              <a:t>procedure</a:t>
            </a:r>
            <a:endParaRPr lang="en-GB" altLang="en-US" sz="2800" dirty="0">
              <a:latin typeface="Arial" panose="020B0604020202020204" pitchFamily="34" charset="0"/>
              <a:cs typeface="Arial" panose="020B0604020202020204" pitchFamily="34" charset="0"/>
            </a:endParaRPr>
          </a:p>
        </p:txBody>
      </p:sp>
      <p:sp>
        <p:nvSpPr>
          <p:cNvPr id="163843" name="Rectangle 3"/>
          <p:cNvSpPr>
            <a:spLocks noGrp="1" noChangeArrowheads="1"/>
          </p:cNvSpPr>
          <p:nvPr>
            <p:ph idx="4294967295"/>
          </p:nvPr>
        </p:nvSpPr>
        <p:spPr>
          <a:xfrm>
            <a:off x="1388074" y="1318056"/>
            <a:ext cx="9288163" cy="2870199"/>
          </a:xfrm>
        </p:spPr>
        <p:txBody>
          <a:bodyPr>
            <a:noAutofit/>
          </a:bodyPr>
          <a:lstStyle/>
          <a:p>
            <a:pPr marL="273050" indent="-273050"/>
            <a:r>
              <a:rPr lang="en-US" altLang="en-US" sz="3200" dirty="0" smtClean="0">
                <a:latin typeface="Calibri" pitchFamily="34" charset="0"/>
              </a:rPr>
              <a:t>construct the </a:t>
            </a:r>
            <a:r>
              <a:rPr lang="en-US" altLang="en-US" sz="3200" dirty="0">
                <a:latin typeface="Calibri" pitchFamily="34" charset="0"/>
              </a:rPr>
              <a:t>l</a:t>
            </a:r>
            <a:r>
              <a:rPr lang="tr-TR" altLang="en-US" sz="3200" dirty="0" smtClean="0">
                <a:latin typeface="Calibri" pitchFamily="34" charset="0"/>
              </a:rPr>
              <a:t>ikelihood </a:t>
            </a:r>
            <a:r>
              <a:rPr lang="tr-TR" altLang="en-US" sz="3200" dirty="0">
                <a:latin typeface="Calibri" pitchFamily="34" charset="0"/>
              </a:rPr>
              <a:t>of </a:t>
            </a:r>
            <a:r>
              <a:rPr lang="en-US" altLang="en-US" sz="3200" dirty="0" smtClean="0">
                <a:latin typeface="Calibri" pitchFamily="34" charset="0"/>
              </a:rPr>
              <a:t>{</a:t>
            </a:r>
            <a:r>
              <a:rPr lang="tr-TR" altLang="en-US" sz="3200" i="1" dirty="0" smtClean="0">
                <a:latin typeface="Symbol" pitchFamily="18" charset="2"/>
              </a:rPr>
              <a:t>q</a:t>
            </a:r>
            <a:r>
              <a:rPr lang="en-US" altLang="en-US" sz="3200" i="1" dirty="0" smtClean="0">
                <a:latin typeface="Symbol" pitchFamily="18" charset="2"/>
              </a:rPr>
              <a:t> </a:t>
            </a:r>
            <a:r>
              <a:rPr lang="en-US" altLang="en-US" sz="3200" dirty="0" smtClean="0">
                <a:latin typeface="Symbol" pitchFamily="18" charset="2"/>
              </a:rPr>
              <a:t>}</a:t>
            </a:r>
            <a:r>
              <a:rPr lang="tr-TR" altLang="en-US" sz="3200" dirty="0" smtClean="0">
                <a:latin typeface="Calibri" pitchFamily="34" charset="0"/>
              </a:rPr>
              <a:t> </a:t>
            </a:r>
            <a:r>
              <a:rPr lang="tr-TR" altLang="en-US" sz="3200" dirty="0">
                <a:latin typeface="Calibri" pitchFamily="34" charset="0"/>
              </a:rPr>
              <a:t>given the sample </a:t>
            </a:r>
            <a:r>
              <a:rPr lang="tr-TR" altLang="en-US" sz="3200" dirty="0">
                <a:latin typeface="Lucida Calligraphy" pitchFamily="66" charset="0"/>
              </a:rPr>
              <a:t>X</a:t>
            </a:r>
          </a:p>
          <a:p>
            <a:pPr marL="273050" indent="-273050">
              <a:buNone/>
            </a:pPr>
            <a:r>
              <a:rPr lang="tr-TR" altLang="en-US" sz="3200" dirty="0"/>
              <a:t>		</a:t>
            </a:r>
            <a:r>
              <a:rPr lang="tr-TR" altLang="en-US" sz="3200" i="1" dirty="0">
                <a:latin typeface="Palatino Linotype" pitchFamily="18" charset="0"/>
              </a:rPr>
              <a:t>l</a:t>
            </a:r>
            <a:r>
              <a:rPr lang="tr-TR" altLang="en-US" sz="3200" dirty="0"/>
              <a:t>(</a:t>
            </a:r>
            <a:r>
              <a:rPr lang="en-GB" altLang="en-US" sz="3200" i="1" dirty="0"/>
              <a:t>θ</a:t>
            </a:r>
            <a:r>
              <a:rPr lang="tr-TR" altLang="en-US" sz="3200" dirty="0"/>
              <a:t>|</a:t>
            </a:r>
            <a:r>
              <a:rPr lang="tr-TR" altLang="en-US" sz="3200" dirty="0">
                <a:latin typeface="Lucida Calligraphy" pitchFamily="66" charset="0"/>
              </a:rPr>
              <a:t>X</a:t>
            </a:r>
            <a:r>
              <a:rPr lang="tr-TR" altLang="en-US" sz="3200" dirty="0"/>
              <a:t>) = </a:t>
            </a:r>
            <a:r>
              <a:rPr lang="tr-TR" altLang="en-US" sz="3200" i="1" dirty="0"/>
              <a:t>p </a:t>
            </a:r>
            <a:r>
              <a:rPr lang="tr-TR" altLang="en-US" sz="3200" dirty="0"/>
              <a:t>(</a:t>
            </a:r>
            <a:r>
              <a:rPr lang="tr-TR" altLang="en-US" sz="3200" dirty="0">
                <a:latin typeface="Lucida Calligraphy" pitchFamily="66" charset="0"/>
              </a:rPr>
              <a:t>X</a:t>
            </a:r>
            <a:r>
              <a:rPr lang="tr-TR" altLang="en-US" sz="3200" b="1" i="1" dirty="0"/>
              <a:t> </a:t>
            </a:r>
            <a:r>
              <a:rPr lang="tr-TR" altLang="en-US" sz="3200" dirty="0"/>
              <a:t>|</a:t>
            </a:r>
            <a:r>
              <a:rPr lang="en-GB" altLang="en-US" sz="3200" i="1" dirty="0"/>
              <a:t>θ</a:t>
            </a:r>
            <a:r>
              <a:rPr lang="tr-TR" altLang="en-US" sz="3200" dirty="0"/>
              <a:t>) = ∏</a:t>
            </a:r>
            <a:r>
              <a:rPr lang="tr-TR" altLang="en-US" sz="3200" i="1" baseline="-40000" dirty="0"/>
              <a:t>t</a:t>
            </a:r>
            <a:r>
              <a:rPr lang="tr-TR" altLang="en-US" sz="3200" dirty="0"/>
              <a:t> </a:t>
            </a:r>
            <a:r>
              <a:rPr lang="tr-TR" altLang="en-US" sz="3200" i="1" dirty="0"/>
              <a:t>p</a:t>
            </a:r>
            <a:r>
              <a:rPr lang="tr-TR" altLang="en-US" sz="3200" dirty="0"/>
              <a:t>(</a:t>
            </a:r>
            <a:r>
              <a:rPr lang="tr-TR" altLang="en-US" sz="3200" i="1" dirty="0"/>
              <a:t>x</a:t>
            </a:r>
            <a:r>
              <a:rPr lang="tr-TR" altLang="en-US" sz="3200" i="1" baseline="30000" dirty="0"/>
              <a:t>t</a:t>
            </a:r>
            <a:r>
              <a:rPr lang="tr-TR" altLang="en-US" sz="3200" dirty="0"/>
              <a:t>|</a:t>
            </a:r>
            <a:r>
              <a:rPr lang="en-GB" altLang="en-US" sz="3200" i="1" dirty="0"/>
              <a:t>θ</a:t>
            </a:r>
            <a:r>
              <a:rPr lang="tr-TR" altLang="en-US" sz="3200" dirty="0"/>
              <a:t>)</a:t>
            </a:r>
          </a:p>
          <a:p>
            <a:pPr marL="273050" indent="-273050"/>
            <a:r>
              <a:rPr lang="en-US" altLang="en-US" sz="3200" dirty="0" smtClean="0">
                <a:latin typeface="Calibri" pitchFamily="34" charset="0"/>
              </a:rPr>
              <a:t>Take the log to convert product to sum</a:t>
            </a:r>
            <a:endParaRPr lang="tr-TR" altLang="en-US" sz="3200" dirty="0">
              <a:latin typeface="Calibri" pitchFamily="34" charset="0"/>
            </a:endParaRPr>
          </a:p>
          <a:p>
            <a:pPr marL="273050" indent="-273050">
              <a:buNone/>
            </a:pPr>
            <a:r>
              <a:rPr lang="tr-TR" altLang="en-US" sz="3200" dirty="0"/>
              <a:t>		 </a:t>
            </a:r>
            <a:r>
              <a:rPr lang="tr-TR" altLang="en-US" sz="3200" dirty="0">
                <a:latin typeface="Lucida Calligraphy" pitchFamily="66" charset="0"/>
              </a:rPr>
              <a:t>L</a:t>
            </a:r>
            <a:r>
              <a:rPr lang="tr-TR" altLang="en-US" sz="3200" dirty="0"/>
              <a:t>(</a:t>
            </a:r>
            <a:r>
              <a:rPr lang="en-GB" altLang="en-US" sz="3200" i="1" dirty="0"/>
              <a:t>θ</a:t>
            </a:r>
            <a:r>
              <a:rPr lang="tr-TR" altLang="en-US" sz="3200" dirty="0"/>
              <a:t>|</a:t>
            </a:r>
            <a:r>
              <a:rPr lang="tr-TR" altLang="en-US" sz="3200" dirty="0">
                <a:latin typeface="Lucida Calligraphy" pitchFamily="66" charset="0"/>
              </a:rPr>
              <a:t>X</a:t>
            </a:r>
            <a:r>
              <a:rPr lang="tr-TR" altLang="en-US" sz="3200" dirty="0"/>
              <a:t>) = </a:t>
            </a:r>
            <a:r>
              <a:rPr lang="tr-TR" altLang="en-US" sz="3200" dirty="0">
                <a:latin typeface="Calibri" pitchFamily="34" charset="0"/>
              </a:rPr>
              <a:t>log</a:t>
            </a:r>
            <a:r>
              <a:rPr lang="en-US" altLang="en-US" sz="3200" dirty="0">
                <a:latin typeface="Calibri" pitchFamily="34" charset="0"/>
              </a:rPr>
              <a:t>(</a:t>
            </a:r>
            <a:r>
              <a:rPr lang="tr-TR" altLang="en-US" sz="3200" i="1" dirty="0">
                <a:latin typeface="Palatino Linotype" pitchFamily="18" charset="0"/>
              </a:rPr>
              <a:t>l</a:t>
            </a:r>
            <a:r>
              <a:rPr lang="tr-TR" altLang="en-US" sz="3200" dirty="0"/>
              <a:t>(</a:t>
            </a:r>
            <a:r>
              <a:rPr lang="en-GB" altLang="en-US" sz="3200" i="1" dirty="0"/>
              <a:t>θ</a:t>
            </a:r>
            <a:r>
              <a:rPr lang="tr-TR" altLang="en-US" sz="3200" dirty="0"/>
              <a:t>|</a:t>
            </a:r>
            <a:r>
              <a:rPr lang="tr-TR" altLang="en-US" sz="3200" dirty="0">
                <a:latin typeface="Lucida Calligraphy" pitchFamily="66" charset="0"/>
              </a:rPr>
              <a:t>X</a:t>
            </a:r>
            <a:r>
              <a:rPr lang="tr-TR" altLang="en-US" sz="3200" dirty="0"/>
              <a:t>)</a:t>
            </a:r>
            <a:r>
              <a:rPr lang="en-US" altLang="en-US" sz="3200" dirty="0"/>
              <a:t>)</a:t>
            </a:r>
            <a:r>
              <a:rPr lang="tr-TR" altLang="en-US" sz="3200" dirty="0"/>
              <a:t> = ∑</a:t>
            </a:r>
            <a:r>
              <a:rPr lang="tr-TR" altLang="en-US" sz="3200" i="1" baseline="-40000" dirty="0"/>
              <a:t>t</a:t>
            </a:r>
            <a:r>
              <a:rPr lang="tr-TR" altLang="en-US" sz="3200" dirty="0"/>
              <a:t> log </a:t>
            </a:r>
            <a:r>
              <a:rPr lang="tr-TR" altLang="en-US" sz="3200" i="1" dirty="0"/>
              <a:t>p</a:t>
            </a:r>
            <a:r>
              <a:rPr lang="tr-TR" altLang="en-US" sz="3200" dirty="0"/>
              <a:t>(</a:t>
            </a:r>
            <a:r>
              <a:rPr lang="tr-TR" altLang="en-US" sz="3200" i="1" dirty="0"/>
              <a:t>x</a:t>
            </a:r>
            <a:r>
              <a:rPr lang="tr-TR" altLang="en-US" sz="3200" i="1" baseline="30000" dirty="0"/>
              <a:t>t</a:t>
            </a:r>
            <a:r>
              <a:rPr lang="tr-TR" altLang="en-US" sz="3200" dirty="0"/>
              <a:t>|</a:t>
            </a:r>
            <a:r>
              <a:rPr lang="en-GB" altLang="en-US" sz="3200" i="1" dirty="0"/>
              <a:t>θ</a:t>
            </a:r>
            <a:r>
              <a:rPr lang="tr-TR" altLang="en-US" sz="3200" dirty="0"/>
              <a:t>)</a:t>
            </a:r>
          </a:p>
          <a:p>
            <a:pPr marL="273050" indent="-273050"/>
            <a:r>
              <a:rPr lang="en-US" altLang="en-US" sz="3200" dirty="0" smtClean="0">
                <a:latin typeface="Calibri" pitchFamily="34" charset="0"/>
              </a:rPr>
              <a:t>Fine </a:t>
            </a:r>
            <a:r>
              <a:rPr lang="en-US" altLang="en-US" sz="3200" dirty="0" smtClean="0"/>
              <a:t>the values </a:t>
            </a:r>
            <a:r>
              <a:rPr lang="en-US" altLang="en-US" sz="3200" dirty="0"/>
              <a:t>of </a:t>
            </a:r>
            <a:r>
              <a:rPr lang="en-US" altLang="en-US" sz="3200" dirty="0" smtClean="0"/>
              <a:t>{</a:t>
            </a:r>
            <a:r>
              <a:rPr lang="en-GB" altLang="en-US" sz="3200" i="1" dirty="0" smtClean="0"/>
              <a:t>θ </a:t>
            </a:r>
            <a:r>
              <a:rPr lang="en-GB" altLang="en-US" sz="3200" dirty="0" smtClean="0"/>
              <a:t>} </a:t>
            </a:r>
            <a:r>
              <a:rPr lang="en-GB" altLang="en-US" sz="3200" dirty="0"/>
              <a:t>that maximizes </a:t>
            </a:r>
            <a:r>
              <a:rPr lang="tr-TR" altLang="en-US" sz="3200" dirty="0">
                <a:latin typeface="Lucida Calligraphy" pitchFamily="66" charset="0"/>
              </a:rPr>
              <a:t>L</a:t>
            </a:r>
            <a:r>
              <a:rPr lang="tr-TR" altLang="en-US" sz="3200" dirty="0"/>
              <a:t>(</a:t>
            </a:r>
            <a:r>
              <a:rPr lang="en-GB" altLang="en-US" sz="3200" i="1" dirty="0"/>
              <a:t>θ</a:t>
            </a:r>
            <a:r>
              <a:rPr lang="tr-TR" altLang="en-US" sz="3200" dirty="0"/>
              <a:t>|</a:t>
            </a:r>
            <a:r>
              <a:rPr lang="tr-TR" altLang="en-US" sz="3200" dirty="0">
                <a:latin typeface="Lucida Calligraphy" pitchFamily="66" charset="0"/>
              </a:rPr>
              <a:t>X</a:t>
            </a:r>
            <a:r>
              <a:rPr lang="tr-TR" altLang="en-US" sz="3200" dirty="0"/>
              <a:t>)</a:t>
            </a:r>
            <a:r>
              <a:rPr lang="en-US" altLang="en-US" sz="3200" dirty="0"/>
              <a:t> </a:t>
            </a:r>
            <a:endParaRPr lang="en-GB" altLang="en-US" sz="3200" dirty="0"/>
          </a:p>
        </p:txBody>
      </p:sp>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402A83A1-2BC2-4891-A99E-26ABDED9AA10}" type="slidenum">
              <a:rPr lang="tr-TR" sz="1200">
                <a:solidFill>
                  <a:schemeClr val="tx2">
                    <a:shade val="90000"/>
                  </a:schemeClr>
                </a:solidFill>
                <a:latin typeface="Palatino Linotype" pitchFamily="18" charset="0"/>
              </a:rPr>
              <a:pPr algn="r">
                <a:defRPr/>
              </a:pPr>
              <a:t>18</a:t>
            </a:fld>
            <a:endParaRPr lang="tr-TR" sz="1200">
              <a:solidFill>
                <a:schemeClr val="tx2">
                  <a:shade val="90000"/>
                </a:schemeClr>
              </a:solidFill>
              <a:latin typeface="Palatino Linotype" pitchFamily="18" charset="0"/>
            </a:endParaRPr>
          </a:p>
        </p:txBody>
      </p:sp>
    </p:spTree>
    <p:extLst>
      <p:ext uri="{BB962C8B-B14F-4D97-AF65-F5344CB8AC3E}">
        <p14:creationId xmlns:p14="http://schemas.microsoft.com/office/powerpoint/2010/main" val="252893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092629" y="228600"/>
            <a:ext cx="8511871" cy="655638"/>
          </a:xfrm>
        </p:spPr>
        <p:txBody>
          <a:bodyPr vert="horz" lIns="0" tIns="45720" rIns="0" bIns="0" rtlCol="0" anchor="b">
            <a:normAutofit fontScale="90000"/>
          </a:bodyPr>
          <a:lstStyle/>
          <a:p>
            <a:r>
              <a:rPr lang="en-US" altLang="en-US" sz="2800" dirty="0" smtClean="0">
                <a:latin typeface="Arial" panose="020B0604020202020204" pitchFamily="34" charset="0"/>
                <a:cs typeface="Arial" panose="020B0604020202020204" pitchFamily="34" charset="0"/>
              </a:rPr>
              <a:t>Simple </a:t>
            </a:r>
            <a:r>
              <a:rPr lang="tr-TR" altLang="en-US" sz="2800" dirty="0" smtClean="0">
                <a:latin typeface="Arial" panose="020B0604020202020204" pitchFamily="34" charset="0"/>
                <a:cs typeface="Arial" panose="020B0604020202020204" pitchFamily="34" charset="0"/>
              </a:rPr>
              <a:t>Example</a:t>
            </a:r>
            <a:r>
              <a:rPr lang="tr-TR" altLang="en-US" sz="2800" dirty="0">
                <a:latin typeface="Arial" panose="020B0604020202020204" pitchFamily="34" charset="0"/>
                <a:cs typeface="Arial" panose="020B0604020202020204" pitchFamily="34" charset="0"/>
              </a:rPr>
              <a:t>: Bernoulli</a:t>
            </a:r>
            <a:r>
              <a:rPr lang="en-US" altLang="en-US" sz="2800" dirty="0">
                <a:latin typeface="Arial" panose="020B0604020202020204" pitchFamily="34" charset="0"/>
                <a:cs typeface="Arial" panose="020B0604020202020204" pitchFamily="34" charset="0"/>
              </a:rPr>
              <a:t> </a:t>
            </a:r>
            <a:r>
              <a:rPr lang="en-US" altLang="en-US" sz="2800" dirty="0" smtClean="0">
                <a:latin typeface="Arial" panose="020B0604020202020204" pitchFamily="34" charset="0"/>
                <a:cs typeface="Arial" panose="020B0604020202020204" pitchFamily="34" charset="0"/>
              </a:rPr>
              <a:t>distribution of Boolean variables</a:t>
            </a:r>
            <a:endParaRPr lang="en-GB" altLang="en-US" sz="2800" dirty="0">
              <a:latin typeface="Arial" panose="020B0604020202020204" pitchFamily="34" charset="0"/>
              <a:cs typeface="Arial" panose="020B0604020202020204" pitchFamily="34" charset="0"/>
            </a:endParaRPr>
          </a:p>
        </p:txBody>
      </p:sp>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21A13283-122D-48A9-9326-966AF51A45C0}" type="slidenum">
              <a:rPr lang="tr-TR" sz="1200">
                <a:solidFill>
                  <a:schemeClr val="tx2">
                    <a:shade val="90000"/>
                  </a:schemeClr>
                </a:solidFill>
                <a:latin typeface="Palatino Linotype" pitchFamily="18" charset="0"/>
              </a:rPr>
              <a:pPr algn="r">
                <a:defRPr/>
              </a:pPr>
              <a:t>19</a:t>
            </a:fld>
            <a:endParaRPr lang="tr-TR" sz="1200">
              <a:solidFill>
                <a:schemeClr val="tx2">
                  <a:shade val="90000"/>
                </a:schemeClr>
              </a:solidFill>
              <a:latin typeface="Palatino Linotype" pitchFamily="18" charset="0"/>
            </a:endParaRPr>
          </a:p>
        </p:txBody>
      </p:sp>
      <p:sp>
        <p:nvSpPr>
          <p:cNvPr id="6" name="Footer Placeholder 3"/>
          <p:cNvSpPr txBox="1">
            <a:spLocks noGrp="1"/>
          </p:cNvSpPr>
          <p:nvPr/>
        </p:nvSpPr>
        <p:spPr>
          <a:xfrm>
            <a:off x="2095501" y="6356351"/>
            <a:ext cx="7072313" cy="365125"/>
          </a:xfrm>
          <a:prstGeom prst="rect">
            <a:avLst/>
          </a:prstGeom>
          <a:noFill/>
        </p:spPr>
        <p:txBody>
          <a:bodyPr lIns="0" tIns="0" rIns="0" bIns="0" anchor="b"/>
          <a:lstStyle/>
          <a:p>
            <a:pPr>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5125" name="Rectangle 3"/>
          <p:cNvSpPr>
            <a:spLocks noGrp="1" noChangeArrowheads="1"/>
          </p:cNvSpPr>
          <p:nvPr>
            <p:ph idx="4294967295"/>
          </p:nvPr>
        </p:nvSpPr>
        <p:spPr>
          <a:xfrm>
            <a:off x="495300" y="1174751"/>
            <a:ext cx="11379200" cy="5181600"/>
          </a:xfrm>
        </p:spPr>
        <p:txBody>
          <a:bodyPr>
            <a:normAutofit fontScale="32500" lnSpcReduction="20000"/>
          </a:bodyPr>
          <a:lstStyle/>
          <a:p>
            <a:pPr marL="273050" indent="-273050">
              <a:buNone/>
            </a:pPr>
            <a:r>
              <a:rPr lang="tr-TR" altLang="en-US" sz="8000" i="1" dirty="0">
                <a:latin typeface="Calibri" pitchFamily="34" charset="0"/>
              </a:rPr>
              <a:t>x</a:t>
            </a:r>
            <a:r>
              <a:rPr lang="tr-TR" altLang="en-US" sz="8000" dirty="0">
                <a:latin typeface="Calibri" pitchFamily="34" charset="0"/>
              </a:rPr>
              <a:t> </a:t>
            </a:r>
            <a:r>
              <a:rPr lang="en-US" altLang="en-US" sz="8000" dirty="0">
                <a:latin typeface="Calibri" pitchFamily="34" charset="0"/>
              </a:rPr>
              <a:t>=</a:t>
            </a:r>
            <a:r>
              <a:rPr lang="tr-TR" altLang="en-US" sz="8000" dirty="0">
                <a:latin typeface="Calibri" pitchFamily="34" charset="0"/>
              </a:rPr>
              <a:t> {0,1}</a:t>
            </a:r>
            <a:endParaRPr lang="en-US" altLang="en-US" sz="8000" dirty="0">
              <a:latin typeface="Calibri" pitchFamily="34" charset="0"/>
            </a:endParaRPr>
          </a:p>
          <a:p>
            <a:pPr marL="273050" indent="-273050">
              <a:buNone/>
            </a:pPr>
            <a:r>
              <a:rPr lang="en-US" altLang="en-US" sz="8000" dirty="0">
                <a:latin typeface="Calibri" pitchFamily="34" charset="0"/>
              </a:rPr>
              <a:t>x = 0 implies </a:t>
            </a:r>
            <a:r>
              <a:rPr lang="tr-TR" altLang="en-US" sz="8000" dirty="0">
                <a:latin typeface="Calibri" pitchFamily="34" charset="0"/>
              </a:rPr>
              <a:t>failure</a:t>
            </a:r>
            <a:r>
              <a:rPr lang="en-US" altLang="en-US" sz="8000" dirty="0">
                <a:latin typeface="Calibri" pitchFamily="34" charset="0"/>
              </a:rPr>
              <a:t> </a:t>
            </a:r>
          </a:p>
          <a:p>
            <a:pPr marL="273050" indent="-273050">
              <a:buNone/>
            </a:pPr>
            <a:r>
              <a:rPr lang="en-US" altLang="en-US" sz="8000" dirty="0">
                <a:latin typeface="Calibri" pitchFamily="34" charset="0"/>
              </a:rPr>
              <a:t>x = 1 implies success</a:t>
            </a:r>
          </a:p>
          <a:p>
            <a:pPr marL="273050" indent="-273050">
              <a:buNone/>
            </a:pPr>
            <a:endParaRPr lang="en-US" altLang="en-US" sz="8000" dirty="0">
              <a:latin typeface="Calibri" pitchFamily="34" charset="0"/>
            </a:endParaRPr>
          </a:p>
          <a:p>
            <a:pPr marL="273050" lvl="1" indent="-273050">
              <a:buNone/>
            </a:pPr>
            <a:r>
              <a:rPr lang="en-US" altLang="en-US" sz="8000" i="1" dirty="0" err="1"/>
              <a:t>p</a:t>
            </a:r>
            <a:r>
              <a:rPr lang="en-US" altLang="en-US" sz="8000" baseline="-25000" dirty="0" err="1"/>
              <a:t>o</a:t>
            </a:r>
            <a:r>
              <a:rPr lang="en-US" altLang="en-US" sz="8000" dirty="0"/>
              <a:t> = probability of success: </a:t>
            </a:r>
          </a:p>
          <a:p>
            <a:pPr marL="273050" lvl="1" indent="-273050">
              <a:buNone/>
            </a:pPr>
            <a:r>
              <a:rPr lang="en-US" altLang="en-US" sz="8000" dirty="0"/>
              <a:t>parameter to be determined from data</a:t>
            </a:r>
          </a:p>
          <a:p>
            <a:pPr marL="273050" lvl="1" indent="-273050">
              <a:buNone/>
            </a:pPr>
            <a:endParaRPr lang="en-US" altLang="en-US" sz="8000" dirty="0">
              <a:latin typeface="Calibri" pitchFamily="34" charset="0"/>
            </a:endParaRPr>
          </a:p>
          <a:p>
            <a:pPr marL="273050" lvl="1" indent="-273050">
              <a:buNone/>
            </a:pPr>
            <a:r>
              <a:rPr lang="en-US" altLang="en-US" sz="8000" i="1" dirty="0"/>
              <a:t>p</a:t>
            </a:r>
            <a:r>
              <a:rPr lang="tr-TR" altLang="en-US" sz="8000" dirty="0"/>
              <a:t>(</a:t>
            </a:r>
            <a:r>
              <a:rPr lang="tr-TR" altLang="en-US" sz="8000" i="1" dirty="0"/>
              <a:t>x</a:t>
            </a:r>
            <a:r>
              <a:rPr lang="tr-TR" altLang="en-US" sz="8000" dirty="0"/>
              <a:t>) = </a:t>
            </a:r>
            <a:r>
              <a:rPr lang="tr-TR" altLang="en-US" sz="8000" i="1" dirty="0"/>
              <a:t>p</a:t>
            </a:r>
            <a:r>
              <a:rPr lang="tr-TR" altLang="en-US" sz="8000" i="1" baseline="-25000" dirty="0"/>
              <a:t>o</a:t>
            </a:r>
            <a:r>
              <a:rPr lang="tr-TR" altLang="en-US" sz="8000" i="1" baseline="30000" dirty="0"/>
              <a:t>x</a:t>
            </a:r>
            <a:r>
              <a:rPr lang="tr-TR" altLang="en-US" sz="8000" baseline="30000" dirty="0"/>
              <a:t> </a:t>
            </a:r>
            <a:r>
              <a:rPr lang="tr-TR" altLang="en-US" sz="8000" dirty="0"/>
              <a:t>(1 – </a:t>
            </a:r>
            <a:r>
              <a:rPr lang="tr-TR" altLang="en-US" sz="8000" i="1" dirty="0"/>
              <a:t>p</a:t>
            </a:r>
            <a:r>
              <a:rPr lang="tr-TR" altLang="en-US" sz="8000" i="1" baseline="-25000" dirty="0"/>
              <a:t>o </a:t>
            </a:r>
            <a:r>
              <a:rPr lang="tr-TR" altLang="en-US" sz="8000" dirty="0"/>
              <a:t>)</a:t>
            </a:r>
            <a:r>
              <a:rPr lang="tr-TR" altLang="en-US" sz="8000" i="1" baseline="-25000" dirty="0"/>
              <a:t> </a:t>
            </a:r>
            <a:r>
              <a:rPr lang="tr-TR" altLang="en-US" sz="8000" baseline="30000" dirty="0"/>
              <a:t>(1 – </a:t>
            </a:r>
            <a:r>
              <a:rPr lang="tr-TR" altLang="en-US" sz="8000" i="1" baseline="30000" dirty="0"/>
              <a:t>x</a:t>
            </a:r>
            <a:r>
              <a:rPr lang="tr-TR" altLang="en-US" sz="8000" baseline="30000" dirty="0"/>
              <a:t>)</a:t>
            </a:r>
            <a:endParaRPr lang="en-US" altLang="en-US" sz="8000" dirty="0"/>
          </a:p>
          <a:p>
            <a:pPr marL="273050" lvl="1" indent="-273050">
              <a:buNone/>
            </a:pPr>
            <a:r>
              <a:rPr lang="en-US" altLang="en-US" sz="8000" i="1" dirty="0"/>
              <a:t>p</a:t>
            </a:r>
            <a:r>
              <a:rPr lang="en-US" altLang="en-US" sz="8000" dirty="0"/>
              <a:t>(1) = </a:t>
            </a:r>
            <a:r>
              <a:rPr lang="tr-TR" altLang="en-US" sz="8000" i="1" dirty="0"/>
              <a:t>p</a:t>
            </a:r>
            <a:r>
              <a:rPr lang="tr-TR" altLang="en-US" sz="8000" i="1" baseline="-25000" dirty="0"/>
              <a:t>o</a:t>
            </a:r>
            <a:r>
              <a:rPr lang="en-US" altLang="en-US" sz="8000" i="1" dirty="0"/>
              <a:t>		p</a:t>
            </a:r>
            <a:r>
              <a:rPr lang="en-US" altLang="en-US" sz="8000" dirty="0"/>
              <a:t>(0)=</a:t>
            </a:r>
            <a:r>
              <a:rPr lang="tr-TR" altLang="en-US" sz="8000" dirty="0"/>
              <a:t> 1 – </a:t>
            </a:r>
            <a:r>
              <a:rPr lang="tr-TR" altLang="en-US" sz="8000" i="1" dirty="0"/>
              <a:t>p</a:t>
            </a:r>
            <a:r>
              <a:rPr lang="tr-TR" altLang="en-US" sz="8000" i="1" baseline="-25000" dirty="0"/>
              <a:t>o</a:t>
            </a:r>
            <a:r>
              <a:rPr lang="en-US" altLang="en-US" sz="8000" i="1" dirty="0"/>
              <a:t> </a:t>
            </a:r>
          </a:p>
          <a:p>
            <a:pPr marL="273050" lvl="1" indent="-273050">
              <a:buNone/>
            </a:pPr>
            <a:r>
              <a:rPr lang="en-US" altLang="en-US" sz="8000" i="1" dirty="0"/>
              <a:t>p</a:t>
            </a:r>
            <a:r>
              <a:rPr lang="en-US" altLang="en-US" sz="8000" dirty="0"/>
              <a:t>(1) + </a:t>
            </a:r>
            <a:r>
              <a:rPr lang="en-US" altLang="en-US" sz="8000" i="1" dirty="0"/>
              <a:t>p</a:t>
            </a:r>
            <a:r>
              <a:rPr lang="en-US" altLang="en-US" sz="8000" dirty="0"/>
              <a:t>(0)=</a:t>
            </a:r>
            <a:r>
              <a:rPr lang="tr-TR" altLang="en-US" sz="8000" dirty="0"/>
              <a:t> 1 </a:t>
            </a:r>
            <a:r>
              <a:rPr lang="en-US" altLang="en-US" sz="8000" i="1" dirty="0"/>
              <a:t> </a:t>
            </a:r>
            <a:r>
              <a:rPr lang="en-US" altLang="en-US" sz="8000" dirty="0"/>
              <a:t>distribution is normalized</a:t>
            </a:r>
            <a:endParaRPr lang="en-US" altLang="en-US" sz="8000" i="1" dirty="0"/>
          </a:p>
          <a:p>
            <a:pPr marL="273050" lvl="1" indent="-273050">
              <a:buNone/>
            </a:pPr>
            <a:endParaRPr lang="en-US" altLang="en-US" sz="8000" dirty="0">
              <a:latin typeface="Lucida Calligraphy" pitchFamily="66" charset="0"/>
            </a:endParaRPr>
          </a:p>
          <a:p>
            <a:pPr marL="273050" lvl="1" indent="-273050">
              <a:buNone/>
            </a:pPr>
            <a:r>
              <a:rPr lang="en-US" altLang="en-US" sz="8000" dirty="0"/>
              <a:t>Given a sample of N trials,</a:t>
            </a:r>
          </a:p>
          <a:p>
            <a:pPr marL="273050" lvl="1" indent="-273050">
              <a:buNone/>
            </a:pPr>
            <a:r>
              <a:rPr lang="en-US" altLang="en-US" sz="8000" dirty="0"/>
              <a:t>show that </a:t>
            </a:r>
            <a:r>
              <a:rPr lang="tr-TR" altLang="en-US" sz="8000" dirty="0" smtClean="0"/>
              <a:t>∑</a:t>
            </a:r>
            <a:r>
              <a:rPr lang="tr-TR" altLang="en-US" sz="8000" i="1" baseline="-40000" dirty="0"/>
              <a:t>t</a:t>
            </a:r>
            <a:r>
              <a:rPr lang="tr-TR" altLang="en-US" sz="8000" dirty="0"/>
              <a:t> </a:t>
            </a:r>
            <a:r>
              <a:rPr lang="tr-TR" altLang="en-US" sz="8000" i="1" dirty="0"/>
              <a:t>x</a:t>
            </a:r>
            <a:r>
              <a:rPr lang="tr-TR" altLang="en-US" sz="8000" i="1" baseline="30000" dirty="0"/>
              <a:t>t </a:t>
            </a:r>
            <a:r>
              <a:rPr lang="tr-TR" altLang="en-US" sz="8000" dirty="0"/>
              <a:t>/ </a:t>
            </a:r>
            <a:r>
              <a:rPr lang="tr-TR" altLang="en-US" sz="8000" i="1" dirty="0"/>
              <a:t>N</a:t>
            </a:r>
            <a:r>
              <a:rPr lang="en-US" altLang="en-US" sz="8000" i="1" dirty="0"/>
              <a:t> = </a:t>
            </a:r>
            <a:r>
              <a:rPr lang="en-US" altLang="en-US" sz="8000" dirty="0"/>
              <a:t>successes/trial </a:t>
            </a:r>
            <a:r>
              <a:rPr lang="en-US" altLang="en-US" sz="8000" dirty="0" smtClean="0"/>
              <a:t>is </a:t>
            </a:r>
            <a:r>
              <a:rPr lang="en-US" altLang="en-US" sz="8000" dirty="0"/>
              <a:t>the maximum likelihood estimator of </a:t>
            </a:r>
            <a:r>
              <a:rPr lang="en-US" altLang="en-US" sz="8000" i="1" dirty="0"/>
              <a:t>p</a:t>
            </a:r>
            <a:r>
              <a:rPr lang="en-US" altLang="en-US" sz="8000" i="1" baseline="-25000" dirty="0"/>
              <a:t>0</a:t>
            </a:r>
            <a:r>
              <a:rPr lang="en-US" altLang="en-US" sz="8000" dirty="0"/>
              <a:t> </a:t>
            </a:r>
            <a:endParaRPr lang="tr-TR" altLang="en-US" sz="8000" dirty="0"/>
          </a:p>
        </p:txBody>
      </p:sp>
    </p:spTree>
    <p:extLst>
      <p:ext uri="{BB962C8B-B14F-4D97-AF65-F5344CB8AC3E}">
        <p14:creationId xmlns:p14="http://schemas.microsoft.com/office/powerpoint/2010/main" val="189863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5"/>
          <p:cNvGraphicFramePr>
            <a:graphicFrameLocks noGrp="1" noChangeAspect="1"/>
          </p:cNvGraphicFramePr>
          <p:nvPr>
            <p:ph sz="half" idx="1"/>
          </p:nvPr>
        </p:nvGraphicFramePr>
        <p:xfrm>
          <a:off x="4800600" y="1935164"/>
          <a:ext cx="2463800" cy="731837"/>
        </p:xfrm>
        <a:graphic>
          <a:graphicData uri="http://schemas.openxmlformats.org/presentationml/2006/ole">
            <mc:AlternateContent xmlns:mc="http://schemas.openxmlformats.org/markup-compatibility/2006">
              <mc:Choice xmlns:v="urn:schemas-microsoft-com:vml" Requires="v">
                <p:oleObj spid="_x0000_s34857" name="Equation" r:id="rId4" imgW="1409700" imgH="419100" progId="Equation.3">
                  <p:embed/>
                </p:oleObj>
              </mc:Choice>
              <mc:Fallback>
                <p:oleObj name="Equation" r:id="rId4" imgW="1409700" imgH="419100" progId="Equation.3">
                  <p:embed/>
                  <p:pic>
                    <p:nvPicPr>
                      <p:cNvPr id="30722" name="Object 2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35164"/>
                        <a:ext cx="24638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 name="Slide Number Placeholder 5"/>
          <p:cNvSpPr>
            <a:spLocks noGrp="1"/>
          </p:cNvSpPr>
          <p:nvPr>
            <p:ph type="sldNum" sz="quarter" idx="12"/>
          </p:nvPr>
        </p:nvSpPr>
        <p:spPr/>
        <p:txBody>
          <a:bodyPr/>
          <a:lstStyle/>
          <a:p>
            <a:pPr>
              <a:defRPr/>
            </a:pPr>
            <a:fld id="{DEABF501-E6C6-4D00-95EC-55131F547DA4}" type="slidenum">
              <a:rPr lang="tr-TR">
                <a:solidFill>
                  <a:schemeClr val="tx2"/>
                </a:solidFill>
                <a:latin typeface="+mj-lt"/>
              </a:rPr>
              <a:pPr>
                <a:defRPr/>
              </a:pPr>
              <a:t>2</a:t>
            </a:fld>
            <a:endParaRPr lang="tr-TR">
              <a:solidFill>
                <a:schemeClr val="tx2"/>
              </a:solidFill>
              <a:latin typeface="+mj-lt"/>
            </a:endParaRPr>
          </a:p>
        </p:txBody>
      </p:sp>
      <p:sp>
        <p:nvSpPr>
          <p:cNvPr id="137221" name="Text Box 5"/>
          <p:cNvSpPr txBox="1">
            <a:spLocks noChangeArrowheads="1"/>
          </p:cNvSpPr>
          <p:nvPr/>
        </p:nvSpPr>
        <p:spPr bwMode="auto">
          <a:xfrm>
            <a:off x="3833814" y="1531938"/>
            <a:ext cx="1025525" cy="322262"/>
          </a:xfrm>
          <a:prstGeom prst="rect">
            <a:avLst/>
          </a:prstGeom>
          <a:noFill/>
          <a:ln w="9525">
            <a:noFill/>
            <a:miter lim="800000"/>
            <a:headEnd/>
            <a:tailEnd/>
          </a:ln>
          <a:effectLst/>
        </p:spPr>
        <p:txBody>
          <a:bodyPr>
            <a:spAutoFit/>
          </a:bodyPr>
          <a:lstStyle/>
          <a:p>
            <a:pPr>
              <a:defRPr/>
            </a:pPr>
            <a:r>
              <a:rPr lang="tr-TR" sz="1500" i="1" dirty="0">
                <a:solidFill>
                  <a:schemeClr val="tx2"/>
                </a:solidFill>
                <a:latin typeface="+mj-lt"/>
              </a:rPr>
              <a:t>posterior</a:t>
            </a:r>
          </a:p>
        </p:txBody>
      </p:sp>
      <p:cxnSp>
        <p:nvCxnSpPr>
          <p:cNvPr id="30725" name="AutoShape 7"/>
          <p:cNvCxnSpPr>
            <a:cxnSpLocks noChangeShapeType="1"/>
          </p:cNvCxnSpPr>
          <p:nvPr/>
        </p:nvCxnSpPr>
        <p:spPr bwMode="auto">
          <a:xfrm rot="16200000" flipH="1">
            <a:off x="4502151" y="1889126"/>
            <a:ext cx="307975" cy="34925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7224" name="Text Box 8"/>
          <p:cNvSpPr txBox="1">
            <a:spLocks noChangeArrowheads="1"/>
          </p:cNvSpPr>
          <p:nvPr/>
        </p:nvSpPr>
        <p:spPr bwMode="auto">
          <a:xfrm>
            <a:off x="6640514" y="1235076"/>
            <a:ext cx="1341393" cy="323165"/>
          </a:xfrm>
          <a:prstGeom prst="rect">
            <a:avLst/>
          </a:prstGeom>
          <a:noFill/>
          <a:ln w="9525">
            <a:noFill/>
            <a:miter lim="800000"/>
            <a:headEnd/>
            <a:tailEnd/>
          </a:ln>
          <a:effectLst/>
        </p:spPr>
        <p:txBody>
          <a:bodyPr wrap="none">
            <a:spAutoFit/>
          </a:bodyPr>
          <a:lstStyle/>
          <a:p>
            <a:pPr>
              <a:defRPr/>
            </a:pPr>
            <a:r>
              <a:rPr lang="en-US" sz="1500" i="1" dirty="0">
                <a:solidFill>
                  <a:schemeClr val="tx2"/>
                </a:solidFill>
                <a:latin typeface="+mj-lt"/>
              </a:rPr>
              <a:t>Class </a:t>
            </a:r>
            <a:r>
              <a:rPr lang="tr-TR" sz="1500" i="1" dirty="0">
                <a:solidFill>
                  <a:schemeClr val="tx2"/>
                </a:solidFill>
                <a:latin typeface="+mj-lt"/>
              </a:rPr>
              <a:t>likelihood</a:t>
            </a:r>
          </a:p>
        </p:txBody>
      </p:sp>
      <p:sp>
        <p:nvSpPr>
          <p:cNvPr id="137225" name="Text Box 9"/>
          <p:cNvSpPr txBox="1">
            <a:spLocks noChangeArrowheads="1"/>
          </p:cNvSpPr>
          <p:nvPr/>
        </p:nvSpPr>
        <p:spPr bwMode="auto">
          <a:xfrm>
            <a:off x="5722938" y="1235076"/>
            <a:ext cx="569912" cy="322263"/>
          </a:xfrm>
          <a:prstGeom prst="rect">
            <a:avLst/>
          </a:prstGeom>
          <a:noFill/>
          <a:ln w="9525">
            <a:noFill/>
            <a:miter lim="800000"/>
            <a:headEnd/>
            <a:tailEnd/>
          </a:ln>
          <a:effectLst/>
        </p:spPr>
        <p:txBody>
          <a:bodyPr wrap="none">
            <a:spAutoFit/>
          </a:bodyPr>
          <a:lstStyle/>
          <a:p>
            <a:pPr>
              <a:defRPr/>
            </a:pPr>
            <a:r>
              <a:rPr lang="tr-TR" sz="1500" i="1">
                <a:solidFill>
                  <a:schemeClr val="tx2"/>
                </a:solidFill>
                <a:latin typeface="+mj-lt"/>
              </a:rPr>
              <a:t>prior</a:t>
            </a:r>
          </a:p>
        </p:txBody>
      </p:sp>
      <p:sp>
        <p:nvSpPr>
          <p:cNvPr id="137226" name="Text Box 10"/>
          <p:cNvSpPr txBox="1">
            <a:spLocks noChangeArrowheads="1"/>
          </p:cNvSpPr>
          <p:nvPr/>
        </p:nvSpPr>
        <p:spPr bwMode="auto">
          <a:xfrm>
            <a:off x="6964363" y="2667001"/>
            <a:ext cx="1246880" cy="323165"/>
          </a:xfrm>
          <a:prstGeom prst="rect">
            <a:avLst/>
          </a:prstGeom>
          <a:noFill/>
          <a:ln w="9525">
            <a:noFill/>
            <a:miter lim="800000"/>
            <a:headEnd/>
            <a:tailEnd/>
          </a:ln>
          <a:effectLst/>
        </p:spPr>
        <p:txBody>
          <a:bodyPr wrap="none">
            <a:spAutoFit/>
          </a:bodyPr>
          <a:lstStyle/>
          <a:p>
            <a:pPr>
              <a:defRPr/>
            </a:pPr>
            <a:r>
              <a:rPr lang="en-US" sz="1500" i="1" dirty="0">
                <a:solidFill>
                  <a:schemeClr val="tx2"/>
                </a:solidFill>
                <a:latin typeface="+mj-lt"/>
              </a:rPr>
              <a:t>normalization</a:t>
            </a:r>
            <a:endParaRPr lang="tr-TR" sz="1500" i="1" dirty="0">
              <a:solidFill>
                <a:schemeClr val="tx2"/>
              </a:solidFill>
              <a:latin typeface="+mj-lt"/>
            </a:endParaRPr>
          </a:p>
        </p:txBody>
      </p:sp>
      <p:sp>
        <p:nvSpPr>
          <p:cNvPr id="137229" name="Line 13"/>
          <p:cNvSpPr>
            <a:spLocks noChangeShapeType="1"/>
          </p:cNvSpPr>
          <p:nvPr/>
        </p:nvSpPr>
        <p:spPr bwMode="auto">
          <a:xfrm flipH="1" flipV="1">
            <a:off x="6802439" y="2611439"/>
            <a:ext cx="161925" cy="269875"/>
          </a:xfrm>
          <a:prstGeom prst="line">
            <a:avLst/>
          </a:prstGeom>
          <a:noFill/>
          <a:ln w="9525">
            <a:solidFill>
              <a:schemeClr val="tx1"/>
            </a:solidFill>
            <a:round/>
            <a:headEnd/>
            <a:tailEnd type="triangle" w="med" len="med"/>
          </a:ln>
          <a:effectLst/>
        </p:spPr>
        <p:txBody>
          <a:bodyPr/>
          <a:lstStyle/>
          <a:p>
            <a:pPr>
              <a:defRPr/>
            </a:pPr>
            <a:endParaRPr lang="tr-TR">
              <a:solidFill>
                <a:schemeClr val="tx2"/>
              </a:solidFill>
              <a:latin typeface="+mj-lt"/>
            </a:endParaRPr>
          </a:p>
        </p:txBody>
      </p:sp>
      <p:sp>
        <p:nvSpPr>
          <p:cNvPr id="137230" name="Line 14"/>
          <p:cNvSpPr>
            <a:spLocks noChangeShapeType="1"/>
          </p:cNvSpPr>
          <p:nvPr/>
        </p:nvSpPr>
        <p:spPr bwMode="auto">
          <a:xfrm>
            <a:off x="6100764" y="1585914"/>
            <a:ext cx="161925" cy="269875"/>
          </a:xfrm>
          <a:prstGeom prst="line">
            <a:avLst/>
          </a:prstGeom>
          <a:noFill/>
          <a:ln w="9525">
            <a:solidFill>
              <a:schemeClr val="tx1"/>
            </a:solidFill>
            <a:round/>
            <a:headEnd/>
            <a:tailEnd type="triangle" w="med" len="med"/>
          </a:ln>
          <a:effectLst/>
        </p:spPr>
        <p:txBody>
          <a:bodyPr/>
          <a:lstStyle/>
          <a:p>
            <a:pPr>
              <a:defRPr/>
            </a:pPr>
            <a:endParaRPr lang="tr-TR">
              <a:solidFill>
                <a:schemeClr val="tx2"/>
              </a:solidFill>
              <a:latin typeface="+mj-lt"/>
            </a:endParaRPr>
          </a:p>
        </p:txBody>
      </p:sp>
      <p:sp>
        <p:nvSpPr>
          <p:cNvPr id="137231" name="Line 15"/>
          <p:cNvSpPr>
            <a:spLocks noChangeShapeType="1"/>
          </p:cNvSpPr>
          <p:nvPr/>
        </p:nvSpPr>
        <p:spPr bwMode="auto">
          <a:xfrm flipH="1">
            <a:off x="7072314" y="1585914"/>
            <a:ext cx="109537" cy="269875"/>
          </a:xfrm>
          <a:prstGeom prst="line">
            <a:avLst/>
          </a:prstGeom>
          <a:noFill/>
          <a:ln w="9525">
            <a:solidFill>
              <a:schemeClr val="tx1"/>
            </a:solidFill>
            <a:round/>
            <a:headEnd/>
            <a:tailEnd type="triangle" w="med" len="med"/>
          </a:ln>
          <a:effectLst/>
        </p:spPr>
        <p:txBody>
          <a:bodyPr/>
          <a:lstStyle/>
          <a:p>
            <a:pPr>
              <a:defRPr/>
            </a:pPr>
            <a:endParaRPr lang="tr-TR">
              <a:solidFill>
                <a:schemeClr val="tx2"/>
              </a:solidFill>
              <a:latin typeface="+mj-lt"/>
            </a:endParaRPr>
          </a:p>
        </p:txBody>
      </p:sp>
      <p:sp>
        <p:nvSpPr>
          <p:cNvPr id="30733" name="Text Box 40"/>
          <p:cNvSpPr txBox="1">
            <a:spLocks noChangeArrowheads="1"/>
          </p:cNvSpPr>
          <p:nvPr/>
        </p:nvSpPr>
        <p:spPr bwMode="auto">
          <a:xfrm>
            <a:off x="2362411" y="3055789"/>
            <a:ext cx="7787709"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100" dirty="0"/>
              <a:t>Prior is information relevant to classifying that is independent </a:t>
            </a:r>
          </a:p>
          <a:p>
            <a:pPr>
              <a:spcBef>
                <a:spcPct val="0"/>
              </a:spcBef>
              <a:buFontTx/>
              <a:buNone/>
            </a:pPr>
            <a:r>
              <a:rPr lang="en-US" altLang="en-US" sz="2100" dirty="0"/>
              <a:t>of </a:t>
            </a:r>
            <a:r>
              <a:rPr lang="en-US" altLang="en-US" sz="2100" dirty="0" smtClean="0"/>
              <a:t>attributes </a:t>
            </a:r>
            <a:r>
              <a:rPr lang="en-US" altLang="en-US" sz="2100" b="1" dirty="0" smtClean="0"/>
              <a:t>x</a:t>
            </a:r>
            <a:endParaRPr lang="en-US" altLang="en-US" sz="2100" b="1" dirty="0"/>
          </a:p>
          <a:p>
            <a:pPr>
              <a:spcBef>
                <a:spcPct val="0"/>
              </a:spcBef>
              <a:buFontTx/>
              <a:buNone/>
            </a:pPr>
            <a:r>
              <a:rPr lang="en-US" altLang="en-US" sz="2100" dirty="0"/>
              <a:t>Class likelihood is probability that </a:t>
            </a:r>
            <a:r>
              <a:rPr lang="en-US" altLang="en-US" sz="2100" dirty="0" smtClean="0"/>
              <a:t>a member </a:t>
            </a:r>
            <a:r>
              <a:rPr lang="en-US" altLang="en-US" sz="2100" dirty="0"/>
              <a:t>of class C will have </a:t>
            </a:r>
          </a:p>
          <a:p>
            <a:pPr>
              <a:spcBef>
                <a:spcPct val="0"/>
              </a:spcBef>
              <a:buFontTx/>
              <a:buNone/>
            </a:pPr>
            <a:r>
              <a:rPr lang="en-US" altLang="en-US" sz="2100" dirty="0"/>
              <a:t>attribute </a:t>
            </a:r>
            <a:r>
              <a:rPr lang="en-US" altLang="en-US" sz="2100" b="1" dirty="0" smtClean="0"/>
              <a:t>x</a:t>
            </a:r>
          </a:p>
          <a:p>
            <a:pPr>
              <a:spcBef>
                <a:spcPct val="0"/>
              </a:spcBef>
              <a:buFontTx/>
              <a:buNone/>
            </a:pPr>
            <a:r>
              <a:rPr lang="en-US" altLang="en-US" sz="2100" dirty="0" smtClean="0"/>
              <a:t>Assign example with attributes </a:t>
            </a:r>
            <a:r>
              <a:rPr lang="en-US" altLang="en-US" sz="2100" b="1" dirty="0" smtClean="0"/>
              <a:t>x</a:t>
            </a:r>
            <a:r>
              <a:rPr lang="en-US" altLang="en-US" sz="2100" dirty="0" smtClean="0"/>
              <a:t> to class C if P(</a:t>
            </a:r>
            <a:r>
              <a:rPr lang="en-US" altLang="en-US" sz="2100" dirty="0" err="1" smtClean="0"/>
              <a:t>C|</a:t>
            </a:r>
            <a:r>
              <a:rPr lang="en-US" altLang="en-US" sz="2100" b="1" dirty="0" err="1" smtClean="0"/>
              <a:t>x</a:t>
            </a:r>
            <a:r>
              <a:rPr lang="en-US" altLang="en-US" sz="2100" dirty="0" smtClean="0"/>
              <a:t>) &gt; 0.5</a:t>
            </a:r>
            <a:endParaRPr lang="en-US" altLang="en-US" sz="2100" dirty="0"/>
          </a:p>
        </p:txBody>
      </p:sp>
      <p:sp>
        <p:nvSpPr>
          <p:cNvPr id="30734" name="TextBox 2"/>
          <p:cNvSpPr txBox="1">
            <a:spLocks noChangeArrowheads="1"/>
          </p:cNvSpPr>
          <p:nvPr/>
        </p:nvSpPr>
        <p:spPr bwMode="auto">
          <a:xfrm>
            <a:off x="3081454" y="666106"/>
            <a:ext cx="6200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dirty="0" smtClean="0"/>
              <a:t>Review: </a:t>
            </a:r>
            <a:r>
              <a:rPr lang="tr-TR" altLang="en-US" sz="2400" dirty="0" smtClean="0"/>
              <a:t>Bayes</a:t>
            </a:r>
            <a:r>
              <a:rPr lang="tr-TR" altLang="en-US" sz="2400" dirty="0"/>
              <a:t>’ Rule</a:t>
            </a:r>
            <a:r>
              <a:rPr lang="en-US" altLang="en-US" sz="2400" dirty="0"/>
              <a:t> for binary classification</a:t>
            </a:r>
          </a:p>
        </p:txBody>
      </p:sp>
    </p:spTree>
    <p:extLst>
      <p:ext uri="{BB962C8B-B14F-4D97-AF65-F5344CB8AC3E}">
        <p14:creationId xmlns:p14="http://schemas.microsoft.com/office/powerpoint/2010/main" val="2187308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5"/>
          <p:cNvSpPr>
            <a:spLocks noChangeArrowheads="1"/>
          </p:cNvSpPr>
          <p:nvPr/>
        </p:nvSpPr>
        <p:spPr bwMode="auto">
          <a:xfrm>
            <a:off x="1981200" y="762000"/>
            <a:ext cx="83058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r>
              <a:rPr lang="en-US" altLang="en-US" sz="3200" dirty="0"/>
              <a:t>Since </a:t>
            </a:r>
            <a:r>
              <a:rPr lang="tr-TR" altLang="en-US" sz="3200" dirty="0">
                <a:cs typeface="Arial" panose="020B0604020202020204" pitchFamily="34" charset="0"/>
              </a:rPr>
              <a:t>Bernoulli</a:t>
            </a:r>
            <a:r>
              <a:rPr lang="tr-TR" altLang="en-US" sz="3200" dirty="0">
                <a:latin typeface="Arial" panose="020B0604020202020204" pitchFamily="34" charset="0"/>
                <a:cs typeface="Arial" panose="020B0604020202020204" pitchFamily="34" charset="0"/>
              </a:rPr>
              <a:t> </a:t>
            </a:r>
            <a:r>
              <a:rPr lang="en-US" altLang="en-US" sz="3200" dirty="0" smtClean="0"/>
              <a:t>distribution </a:t>
            </a:r>
            <a:r>
              <a:rPr lang="en-US" altLang="en-US" sz="3200" dirty="0"/>
              <a:t>is normalized,</a:t>
            </a:r>
            <a:endParaRPr lang="en-US" altLang="en-US" sz="2000" b="1" i="1" baseline="-25000" dirty="0"/>
          </a:p>
          <a:p>
            <a:pPr lvl="1"/>
            <a:r>
              <a:rPr lang="en-US" altLang="en-US" sz="3200" dirty="0"/>
              <a:t>MLE can be applied without constraints</a:t>
            </a:r>
          </a:p>
          <a:p>
            <a:pPr lvl="1"/>
            <a:endParaRPr lang="en-US" altLang="en-US" sz="3200" dirty="0"/>
          </a:p>
          <a:p>
            <a:pPr lvl="1"/>
            <a:r>
              <a:rPr lang="en-US" altLang="en-US" sz="3200" dirty="0"/>
              <a:t>Log likelihood function</a:t>
            </a:r>
          </a:p>
          <a:p>
            <a:pPr lvl="1"/>
            <a:r>
              <a:rPr lang="tr-TR" altLang="en-US" sz="3200" dirty="0">
                <a:latin typeface="Lucida Calligraphy" pitchFamily="66" charset="0"/>
              </a:rPr>
              <a:t>L </a:t>
            </a:r>
            <a:r>
              <a:rPr lang="tr-TR" altLang="en-US" sz="3200" dirty="0"/>
              <a:t>(</a:t>
            </a:r>
            <a:r>
              <a:rPr lang="tr-TR" altLang="en-US" sz="3200" i="1" dirty="0"/>
              <a:t>p</a:t>
            </a:r>
            <a:r>
              <a:rPr lang="tr-TR" altLang="en-US" sz="3200" i="1" baseline="-25000" dirty="0"/>
              <a:t>o</a:t>
            </a:r>
            <a:r>
              <a:rPr lang="tr-TR" altLang="en-US" sz="3200" dirty="0"/>
              <a:t>|</a:t>
            </a:r>
            <a:r>
              <a:rPr lang="tr-TR" altLang="en-US" sz="3200" dirty="0">
                <a:latin typeface="Lucida Calligraphy" pitchFamily="66" charset="0"/>
              </a:rPr>
              <a:t>X</a:t>
            </a:r>
            <a:r>
              <a:rPr lang="tr-TR" altLang="en-US" sz="3200" dirty="0"/>
              <a:t>) = log</a:t>
            </a:r>
            <a:r>
              <a:rPr lang="en-US" altLang="en-US" sz="3200" dirty="0"/>
              <a:t>(</a:t>
            </a:r>
            <a:r>
              <a:rPr lang="tr-TR" altLang="en-US" sz="3200" dirty="0"/>
              <a:t> ∏</a:t>
            </a:r>
            <a:r>
              <a:rPr lang="tr-TR" altLang="en-US" sz="3200" i="1" baseline="-40000" dirty="0"/>
              <a:t>t</a:t>
            </a:r>
            <a:r>
              <a:rPr lang="tr-TR" altLang="en-US" sz="3200" dirty="0"/>
              <a:t> </a:t>
            </a:r>
            <a:r>
              <a:rPr lang="tr-TR" altLang="en-US" sz="3200" i="1" dirty="0"/>
              <a:t>p</a:t>
            </a:r>
            <a:r>
              <a:rPr lang="tr-TR" altLang="en-US" sz="3200" i="1" baseline="-25000" dirty="0"/>
              <a:t>o</a:t>
            </a:r>
            <a:r>
              <a:rPr lang="tr-TR" altLang="en-US" sz="3200" i="1" baseline="30000" dirty="0"/>
              <a:t>x</a:t>
            </a:r>
            <a:r>
              <a:rPr lang="tr-TR" altLang="en-US" sz="3200" i="1" baseline="50000" dirty="0"/>
              <a:t>t</a:t>
            </a:r>
            <a:r>
              <a:rPr lang="tr-TR" altLang="en-US" sz="3200" baseline="30000" dirty="0"/>
              <a:t> </a:t>
            </a:r>
            <a:r>
              <a:rPr lang="tr-TR" altLang="en-US" sz="3200" dirty="0"/>
              <a:t>(1 – </a:t>
            </a:r>
            <a:r>
              <a:rPr lang="tr-TR" altLang="en-US" sz="3200" i="1" dirty="0"/>
              <a:t>p</a:t>
            </a:r>
            <a:r>
              <a:rPr lang="tr-TR" altLang="en-US" sz="3200" i="1" baseline="-25000" dirty="0"/>
              <a:t>o </a:t>
            </a:r>
            <a:r>
              <a:rPr lang="tr-TR" altLang="en-US" sz="3200" dirty="0"/>
              <a:t>)</a:t>
            </a:r>
            <a:r>
              <a:rPr lang="tr-TR" altLang="en-US" sz="3200" i="1" baseline="-25000" dirty="0"/>
              <a:t> </a:t>
            </a:r>
            <a:r>
              <a:rPr lang="tr-TR" altLang="en-US" sz="3200" baseline="30000" dirty="0"/>
              <a:t>(1 – </a:t>
            </a:r>
            <a:r>
              <a:rPr lang="tr-TR" altLang="en-US" sz="3200" i="1" baseline="30000" dirty="0"/>
              <a:t>x</a:t>
            </a:r>
            <a:r>
              <a:rPr lang="tr-TR" altLang="en-US" sz="3200" i="1" baseline="50000" dirty="0"/>
              <a:t>t</a:t>
            </a:r>
            <a:r>
              <a:rPr lang="tr-TR" altLang="en-US" sz="3200" baseline="30000" dirty="0"/>
              <a:t>) </a:t>
            </a:r>
            <a:r>
              <a:rPr lang="en-US" altLang="en-US" sz="3200" dirty="0"/>
              <a:t>)</a:t>
            </a:r>
          </a:p>
          <a:p>
            <a:pPr lvl="1"/>
            <a:endParaRPr lang="en-US" altLang="en-US" dirty="0"/>
          </a:p>
          <a:p>
            <a:pPr lvl="1"/>
            <a:r>
              <a:rPr lang="en-US" altLang="en-US" sz="3200" dirty="0"/>
              <a:t>Solve </a:t>
            </a:r>
            <a:r>
              <a:rPr lang="en-US" altLang="en-US" sz="3200" dirty="0" err="1"/>
              <a:t>d</a:t>
            </a:r>
            <a:r>
              <a:rPr lang="en-US" altLang="en-US" sz="3200" i="1" dirty="0" err="1">
                <a:latin typeface="Lucida Calligraphy" pitchFamily="66" charset="0"/>
              </a:rPr>
              <a:t>L</a:t>
            </a:r>
            <a:r>
              <a:rPr lang="en-US" altLang="en-US" sz="3200" i="1" dirty="0"/>
              <a:t> </a:t>
            </a:r>
            <a:r>
              <a:rPr lang="en-US" altLang="en-US" sz="3200" dirty="0"/>
              <a:t>/</a:t>
            </a:r>
            <a:r>
              <a:rPr lang="en-US" altLang="en-US" sz="3200" dirty="0" err="1"/>
              <a:t>d</a:t>
            </a:r>
            <a:r>
              <a:rPr lang="en-US" altLang="en-US" sz="3200" i="1" dirty="0" err="1"/>
              <a:t>p</a:t>
            </a:r>
            <a:r>
              <a:rPr lang="en-US" altLang="en-US" sz="3200" dirty="0"/>
              <a:t> </a:t>
            </a:r>
            <a:r>
              <a:rPr lang="en-US" altLang="en-US" sz="3200" dirty="0" smtClean="0"/>
              <a:t>= 0 </a:t>
            </a:r>
            <a:r>
              <a:rPr lang="en-US" altLang="en-US" sz="3200" dirty="0"/>
              <a:t>for </a:t>
            </a:r>
            <a:r>
              <a:rPr lang="tr-TR" altLang="en-US" sz="3200" i="1" dirty="0"/>
              <a:t>p</a:t>
            </a:r>
            <a:r>
              <a:rPr lang="en-US" altLang="en-US" sz="3200" b="1" i="1" baseline="-25000" dirty="0"/>
              <a:t>0</a:t>
            </a:r>
            <a:endParaRPr lang="en-US" altLang="en-US" sz="3200" b="1" i="1" dirty="0"/>
          </a:p>
          <a:p>
            <a:pPr lvl="1"/>
            <a:endParaRPr lang="en-US" altLang="en-US" sz="2000" b="1" i="1" dirty="0"/>
          </a:p>
          <a:p>
            <a:pPr lvl="1"/>
            <a:r>
              <a:rPr lang="en-US" altLang="en-US" sz="3200" dirty="0"/>
              <a:t>First step: simply the log-likelihood function</a:t>
            </a:r>
          </a:p>
        </p:txBody>
      </p:sp>
    </p:spTree>
    <p:extLst>
      <p:ext uri="{BB962C8B-B14F-4D97-AF65-F5344CB8AC3E}">
        <p14:creationId xmlns:p14="http://schemas.microsoft.com/office/powerpoint/2010/main" val="4259156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295401"/>
            <a:ext cx="7696200" cy="4524315"/>
          </a:xfrm>
          <a:prstGeom prst="rect">
            <a:avLst/>
          </a:prstGeom>
        </p:spPr>
        <p:txBody>
          <a:bodyPr wrap="square">
            <a:spAutoFit/>
          </a:bodyPr>
          <a:lstStyle/>
          <a:p>
            <a:r>
              <a:rPr lang="tr-TR" altLang="en-US" sz="3200" dirty="0">
                <a:latin typeface="Lucida Calligraphy" pitchFamily="66" charset="0"/>
              </a:rPr>
              <a:t>L </a:t>
            </a:r>
            <a:r>
              <a:rPr lang="tr-TR" altLang="en-US" sz="3200" dirty="0"/>
              <a:t>(</a:t>
            </a:r>
            <a:r>
              <a:rPr lang="tr-TR" altLang="en-US" sz="3200" i="1" dirty="0"/>
              <a:t>p</a:t>
            </a:r>
            <a:r>
              <a:rPr lang="tr-TR" altLang="en-US" sz="3200" i="1" baseline="-25000" dirty="0"/>
              <a:t>o</a:t>
            </a:r>
            <a:r>
              <a:rPr lang="tr-TR" altLang="en-US" sz="3200" dirty="0"/>
              <a:t>|</a:t>
            </a:r>
            <a:r>
              <a:rPr lang="tr-TR" altLang="en-US" sz="3200" dirty="0">
                <a:latin typeface="Lucida Calligraphy" pitchFamily="66" charset="0"/>
              </a:rPr>
              <a:t>X</a:t>
            </a:r>
            <a:r>
              <a:rPr lang="tr-TR" altLang="en-US" sz="3200" dirty="0"/>
              <a:t>) = log</a:t>
            </a:r>
            <a:r>
              <a:rPr lang="en-US" altLang="en-US" sz="3200" dirty="0"/>
              <a:t>(</a:t>
            </a:r>
            <a:r>
              <a:rPr lang="tr-TR" altLang="en-US" sz="3200" dirty="0"/>
              <a:t> ∏</a:t>
            </a:r>
            <a:r>
              <a:rPr lang="tr-TR" altLang="en-US" sz="3200" i="1" baseline="-40000" dirty="0"/>
              <a:t>t</a:t>
            </a:r>
            <a:r>
              <a:rPr lang="tr-TR" altLang="en-US" sz="3200" dirty="0"/>
              <a:t> </a:t>
            </a:r>
            <a:r>
              <a:rPr lang="tr-TR" altLang="en-US" sz="3200" i="1" dirty="0"/>
              <a:t>p</a:t>
            </a:r>
            <a:r>
              <a:rPr lang="tr-TR" altLang="en-US" sz="3200" i="1" baseline="-25000" dirty="0"/>
              <a:t>o</a:t>
            </a:r>
            <a:r>
              <a:rPr lang="tr-TR" altLang="en-US" sz="3200" i="1" baseline="30000" dirty="0"/>
              <a:t>x</a:t>
            </a:r>
            <a:r>
              <a:rPr lang="tr-TR" altLang="en-US" sz="3200" i="1" baseline="50000" dirty="0"/>
              <a:t>t</a:t>
            </a:r>
            <a:r>
              <a:rPr lang="tr-TR" altLang="en-US" sz="3200" baseline="30000" dirty="0"/>
              <a:t> </a:t>
            </a:r>
            <a:r>
              <a:rPr lang="tr-TR" altLang="en-US" sz="3200" dirty="0"/>
              <a:t>(1 – </a:t>
            </a:r>
            <a:r>
              <a:rPr lang="tr-TR" altLang="en-US" sz="3200" i="1" dirty="0"/>
              <a:t>p</a:t>
            </a:r>
            <a:r>
              <a:rPr lang="tr-TR" altLang="en-US" sz="3200" i="1" baseline="-25000" dirty="0"/>
              <a:t>o </a:t>
            </a:r>
            <a:r>
              <a:rPr lang="tr-TR" altLang="en-US" sz="3200" dirty="0"/>
              <a:t>)</a:t>
            </a:r>
            <a:r>
              <a:rPr lang="tr-TR" altLang="en-US" sz="3200" i="1" baseline="-25000" dirty="0"/>
              <a:t> </a:t>
            </a:r>
            <a:r>
              <a:rPr lang="tr-TR" altLang="en-US" sz="3200" baseline="30000" dirty="0"/>
              <a:t>(1 – </a:t>
            </a:r>
            <a:r>
              <a:rPr lang="tr-TR" altLang="en-US" sz="3200" i="1" baseline="30000" dirty="0"/>
              <a:t>x</a:t>
            </a:r>
            <a:r>
              <a:rPr lang="tr-TR" altLang="en-US" sz="3200" i="1" baseline="50000" dirty="0"/>
              <a:t>t</a:t>
            </a:r>
            <a:r>
              <a:rPr lang="tr-TR" altLang="en-US" sz="3200" baseline="30000" dirty="0"/>
              <a:t>) </a:t>
            </a:r>
            <a:r>
              <a:rPr lang="en-US" altLang="en-US" sz="3200" dirty="0"/>
              <a:t>)</a:t>
            </a:r>
            <a:endParaRPr lang="en-US" altLang="en-US" sz="3200" dirty="0">
              <a:latin typeface="Lucida Calligraphy" pitchFamily="66" charset="0"/>
            </a:endParaRPr>
          </a:p>
          <a:p>
            <a:endParaRPr lang="en-US" altLang="en-US" sz="3200" dirty="0">
              <a:latin typeface="Lucida Calligraphy" pitchFamily="66" charset="0"/>
            </a:endParaRPr>
          </a:p>
          <a:p>
            <a:r>
              <a:rPr lang="tr-TR" altLang="en-US" sz="3200" dirty="0">
                <a:latin typeface="Lucida Calligraphy" pitchFamily="66" charset="0"/>
              </a:rPr>
              <a:t>L </a:t>
            </a:r>
            <a:r>
              <a:rPr lang="tr-TR" altLang="en-US" sz="3200" dirty="0"/>
              <a:t>(</a:t>
            </a:r>
            <a:r>
              <a:rPr lang="tr-TR" altLang="en-US" sz="3200" i="1" dirty="0"/>
              <a:t>p</a:t>
            </a:r>
            <a:r>
              <a:rPr lang="tr-TR" altLang="en-US" sz="3200" i="1" baseline="-25000" dirty="0"/>
              <a:t>o</a:t>
            </a:r>
            <a:r>
              <a:rPr lang="tr-TR" altLang="en-US" sz="3200" dirty="0"/>
              <a:t>|</a:t>
            </a:r>
            <a:r>
              <a:rPr lang="tr-TR" altLang="en-US" sz="3200" dirty="0">
                <a:latin typeface="Lucida Calligraphy" pitchFamily="66" charset="0"/>
              </a:rPr>
              <a:t>X</a:t>
            </a:r>
            <a:r>
              <a:rPr lang="tr-TR" altLang="en-US" sz="3200" dirty="0"/>
              <a:t>) = </a:t>
            </a:r>
            <a:r>
              <a:rPr lang="en-US" altLang="en-US" sz="3200" dirty="0">
                <a:latin typeface="Symbol" pitchFamily="18" charset="2"/>
              </a:rPr>
              <a:t>S</a:t>
            </a:r>
            <a:r>
              <a:rPr lang="en-US" altLang="en-US" sz="3200" b="1" baseline="-25000" dirty="0"/>
              <a:t>t</a:t>
            </a:r>
            <a:r>
              <a:rPr lang="en-US" altLang="en-US" sz="3200" b="1" dirty="0"/>
              <a:t>{</a:t>
            </a:r>
            <a:r>
              <a:rPr lang="tr-TR" altLang="en-US" sz="3200" dirty="0"/>
              <a:t>log</a:t>
            </a:r>
            <a:r>
              <a:rPr lang="en-US" altLang="en-US" sz="3200" dirty="0"/>
              <a:t>(</a:t>
            </a:r>
            <a:r>
              <a:rPr lang="tr-TR" altLang="en-US" sz="3200" i="1" dirty="0"/>
              <a:t>p</a:t>
            </a:r>
            <a:r>
              <a:rPr lang="tr-TR" altLang="en-US" sz="3200" i="1" baseline="-25000" dirty="0"/>
              <a:t>o</a:t>
            </a:r>
            <a:r>
              <a:rPr lang="tr-TR" altLang="en-US" sz="3200" i="1" baseline="30000" dirty="0"/>
              <a:t>x</a:t>
            </a:r>
            <a:r>
              <a:rPr lang="tr-TR" altLang="en-US" sz="3200" i="1" baseline="50000" dirty="0"/>
              <a:t>t</a:t>
            </a:r>
            <a:r>
              <a:rPr lang="tr-TR" altLang="en-US" sz="3200" baseline="30000" dirty="0"/>
              <a:t> </a:t>
            </a:r>
            <a:r>
              <a:rPr lang="tr-TR" altLang="en-US" sz="3200" dirty="0"/>
              <a:t>(1 – </a:t>
            </a:r>
            <a:r>
              <a:rPr lang="tr-TR" altLang="en-US" sz="3200" i="1" dirty="0"/>
              <a:t>p</a:t>
            </a:r>
            <a:r>
              <a:rPr lang="tr-TR" altLang="en-US" sz="3200" i="1" baseline="-25000" dirty="0"/>
              <a:t>o </a:t>
            </a:r>
            <a:r>
              <a:rPr lang="tr-TR" altLang="en-US" sz="3200" dirty="0"/>
              <a:t>)</a:t>
            </a:r>
            <a:r>
              <a:rPr lang="tr-TR" altLang="en-US" sz="3200" i="1" baseline="-25000" dirty="0"/>
              <a:t> </a:t>
            </a:r>
            <a:r>
              <a:rPr lang="tr-TR" altLang="en-US" sz="3200" baseline="30000" dirty="0"/>
              <a:t>(1 – </a:t>
            </a:r>
            <a:r>
              <a:rPr lang="tr-TR" altLang="en-US" sz="3200" i="1" baseline="30000" dirty="0"/>
              <a:t>x</a:t>
            </a:r>
            <a:r>
              <a:rPr lang="tr-TR" altLang="en-US" sz="3200" i="1" baseline="50000" dirty="0"/>
              <a:t>t</a:t>
            </a:r>
            <a:r>
              <a:rPr lang="tr-TR" altLang="en-US" sz="3200" baseline="30000" dirty="0"/>
              <a:t>) </a:t>
            </a:r>
            <a:r>
              <a:rPr lang="en-US" altLang="en-US" sz="3200" dirty="0"/>
              <a:t>)}</a:t>
            </a:r>
          </a:p>
          <a:p>
            <a:endParaRPr lang="en-US" altLang="en-US" sz="3200" dirty="0"/>
          </a:p>
          <a:p>
            <a:r>
              <a:rPr lang="tr-TR" altLang="en-US" sz="3200" dirty="0">
                <a:latin typeface="Lucida Calligraphy" pitchFamily="66" charset="0"/>
              </a:rPr>
              <a:t>L </a:t>
            </a:r>
            <a:r>
              <a:rPr lang="tr-TR" altLang="en-US" sz="3200" dirty="0"/>
              <a:t>(</a:t>
            </a:r>
            <a:r>
              <a:rPr lang="tr-TR" altLang="en-US" sz="3200" i="1" dirty="0"/>
              <a:t>p</a:t>
            </a:r>
            <a:r>
              <a:rPr lang="tr-TR" altLang="en-US" sz="3200" i="1" baseline="-25000" dirty="0"/>
              <a:t>o</a:t>
            </a:r>
            <a:r>
              <a:rPr lang="tr-TR" altLang="en-US" sz="3200" dirty="0"/>
              <a:t>|</a:t>
            </a:r>
            <a:r>
              <a:rPr lang="tr-TR" altLang="en-US" sz="3200" dirty="0">
                <a:latin typeface="Lucida Calligraphy" pitchFamily="66" charset="0"/>
              </a:rPr>
              <a:t>X</a:t>
            </a:r>
            <a:r>
              <a:rPr lang="tr-TR" altLang="en-US" sz="3200" dirty="0"/>
              <a:t>) = </a:t>
            </a:r>
            <a:r>
              <a:rPr lang="en-US" altLang="en-US" sz="3200" dirty="0">
                <a:latin typeface="Symbol" pitchFamily="18" charset="2"/>
              </a:rPr>
              <a:t>S</a:t>
            </a:r>
            <a:r>
              <a:rPr lang="en-US" altLang="en-US" sz="3200" b="1" baseline="-25000" dirty="0"/>
              <a:t>t</a:t>
            </a:r>
            <a:r>
              <a:rPr lang="en-US" altLang="en-US" sz="3200" b="1" dirty="0"/>
              <a:t>{</a:t>
            </a:r>
            <a:r>
              <a:rPr lang="tr-TR" altLang="en-US" sz="3200" dirty="0"/>
              <a:t>log</a:t>
            </a:r>
            <a:r>
              <a:rPr lang="en-US" altLang="en-US" sz="3200" dirty="0"/>
              <a:t>(</a:t>
            </a:r>
            <a:r>
              <a:rPr lang="tr-TR" altLang="en-US" sz="3200" i="1" dirty="0"/>
              <a:t>p</a:t>
            </a:r>
            <a:r>
              <a:rPr lang="tr-TR" altLang="en-US" sz="3200" i="1" baseline="-25000" dirty="0"/>
              <a:t>o</a:t>
            </a:r>
            <a:r>
              <a:rPr lang="tr-TR" altLang="en-US" sz="3200" i="1" baseline="30000" dirty="0"/>
              <a:t>x</a:t>
            </a:r>
            <a:r>
              <a:rPr lang="tr-TR" altLang="en-US" sz="3200" i="1" baseline="50000" dirty="0"/>
              <a:t>t</a:t>
            </a:r>
            <a:r>
              <a:rPr lang="tr-TR" altLang="en-US" sz="3200" baseline="30000" dirty="0"/>
              <a:t> </a:t>
            </a:r>
            <a:r>
              <a:rPr lang="en-US" altLang="en-US" sz="3200" dirty="0"/>
              <a:t>) + log(</a:t>
            </a:r>
            <a:r>
              <a:rPr lang="tr-TR" altLang="en-US" sz="3200" dirty="0"/>
              <a:t>(1 – </a:t>
            </a:r>
            <a:r>
              <a:rPr lang="tr-TR" altLang="en-US" sz="3200" i="1" dirty="0"/>
              <a:t>p</a:t>
            </a:r>
            <a:r>
              <a:rPr lang="tr-TR" altLang="en-US" sz="3200" i="1" baseline="-25000" dirty="0"/>
              <a:t>o </a:t>
            </a:r>
            <a:r>
              <a:rPr lang="tr-TR" altLang="en-US" sz="3200" dirty="0"/>
              <a:t>)</a:t>
            </a:r>
            <a:r>
              <a:rPr lang="tr-TR" altLang="en-US" sz="3200" baseline="30000" dirty="0"/>
              <a:t>(1 – </a:t>
            </a:r>
            <a:r>
              <a:rPr lang="tr-TR" altLang="en-US" sz="3200" i="1" baseline="30000" dirty="0"/>
              <a:t>x</a:t>
            </a:r>
            <a:r>
              <a:rPr lang="tr-TR" altLang="en-US" sz="3200" i="1" baseline="50000" dirty="0"/>
              <a:t>t</a:t>
            </a:r>
            <a:r>
              <a:rPr lang="tr-TR" altLang="en-US" sz="3200" baseline="30000" dirty="0"/>
              <a:t>)</a:t>
            </a:r>
            <a:r>
              <a:rPr lang="en-US" altLang="en-US" sz="3200" dirty="0"/>
              <a:t>)}</a:t>
            </a:r>
          </a:p>
          <a:p>
            <a:endParaRPr lang="en-US" altLang="en-US" sz="3200" dirty="0"/>
          </a:p>
          <a:p>
            <a:r>
              <a:rPr lang="tr-TR" altLang="en-US" sz="3200" dirty="0">
                <a:latin typeface="Lucida Calligraphy" pitchFamily="66" charset="0"/>
              </a:rPr>
              <a:t>L </a:t>
            </a:r>
            <a:r>
              <a:rPr lang="tr-TR" altLang="en-US" sz="3200" dirty="0"/>
              <a:t>(</a:t>
            </a:r>
            <a:r>
              <a:rPr lang="tr-TR" altLang="en-US" sz="3200" i="1" dirty="0"/>
              <a:t>p</a:t>
            </a:r>
            <a:r>
              <a:rPr lang="tr-TR" altLang="en-US" sz="3200" i="1" baseline="-25000" dirty="0"/>
              <a:t>o</a:t>
            </a:r>
            <a:r>
              <a:rPr lang="tr-TR" altLang="en-US" sz="3200" dirty="0"/>
              <a:t>|</a:t>
            </a:r>
            <a:r>
              <a:rPr lang="tr-TR" altLang="en-US" sz="3200" dirty="0">
                <a:latin typeface="Lucida Calligraphy" pitchFamily="66" charset="0"/>
              </a:rPr>
              <a:t>X</a:t>
            </a:r>
            <a:r>
              <a:rPr lang="tr-TR" altLang="en-US" sz="3200" dirty="0"/>
              <a:t>) = </a:t>
            </a:r>
            <a:r>
              <a:rPr lang="en-US" altLang="en-US" sz="3200" dirty="0">
                <a:latin typeface="Symbol" pitchFamily="18" charset="2"/>
              </a:rPr>
              <a:t>S</a:t>
            </a:r>
            <a:r>
              <a:rPr lang="en-US" altLang="en-US" sz="3200" b="1" baseline="-25000" dirty="0"/>
              <a:t>t</a:t>
            </a:r>
            <a:r>
              <a:rPr lang="en-US" altLang="en-US" sz="3200" b="1" dirty="0"/>
              <a:t>{</a:t>
            </a:r>
            <a:r>
              <a:rPr lang="en-US" altLang="en-US" sz="3200" b="1" baseline="-25000" dirty="0"/>
              <a:t> </a:t>
            </a:r>
            <a:r>
              <a:rPr lang="en-US" altLang="en-US" sz="3200" dirty="0" err="1"/>
              <a:t>x</a:t>
            </a:r>
            <a:r>
              <a:rPr lang="en-US" altLang="en-US" sz="3200" baseline="-25000" dirty="0" err="1"/>
              <a:t>t</a:t>
            </a:r>
            <a:r>
              <a:rPr lang="tr-TR" altLang="en-US" sz="3200" dirty="0"/>
              <a:t>log</a:t>
            </a:r>
            <a:r>
              <a:rPr lang="en-US" altLang="en-US" sz="3200" dirty="0"/>
              <a:t>(</a:t>
            </a:r>
            <a:r>
              <a:rPr lang="tr-TR" altLang="en-US" sz="3200" i="1" dirty="0"/>
              <a:t>p</a:t>
            </a:r>
            <a:r>
              <a:rPr lang="tr-TR" altLang="en-US" sz="3200" i="1" baseline="-25000" dirty="0"/>
              <a:t>o</a:t>
            </a:r>
            <a:r>
              <a:rPr lang="en-US" altLang="en-US" sz="3200" dirty="0"/>
              <a:t>) + (1 - </a:t>
            </a:r>
            <a:r>
              <a:rPr lang="en-US" altLang="en-US" sz="3200" dirty="0" err="1"/>
              <a:t>x</a:t>
            </a:r>
            <a:r>
              <a:rPr lang="en-US" altLang="en-US" sz="3200" baseline="-25000" dirty="0" err="1"/>
              <a:t>t</a:t>
            </a:r>
            <a:r>
              <a:rPr lang="en-US" altLang="en-US" sz="3200" dirty="0"/>
              <a:t> )log</a:t>
            </a:r>
            <a:r>
              <a:rPr lang="tr-TR" altLang="en-US" sz="3200" dirty="0"/>
              <a:t>(1 – </a:t>
            </a:r>
            <a:r>
              <a:rPr lang="tr-TR" altLang="en-US" sz="3200" i="1" dirty="0"/>
              <a:t>p</a:t>
            </a:r>
            <a:r>
              <a:rPr lang="tr-TR" altLang="en-US" sz="3200" i="1" baseline="-25000" dirty="0"/>
              <a:t>o </a:t>
            </a:r>
            <a:r>
              <a:rPr lang="tr-TR" altLang="en-US" sz="3200" dirty="0"/>
              <a:t>)</a:t>
            </a:r>
            <a:r>
              <a:rPr lang="en-US" altLang="en-US" sz="3200" dirty="0"/>
              <a:t>}</a:t>
            </a:r>
          </a:p>
          <a:p>
            <a:endParaRPr lang="en-US" altLang="en-US" sz="3200" dirty="0"/>
          </a:p>
          <a:p>
            <a:endParaRPr lang="en-US" altLang="en-US" sz="3200" dirty="0"/>
          </a:p>
        </p:txBody>
      </p:sp>
      <p:sp>
        <p:nvSpPr>
          <p:cNvPr id="3" name="Rectangle 2"/>
          <p:cNvSpPr/>
          <p:nvPr/>
        </p:nvSpPr>
        <p:spPr>
          <a:xfrm>
            <a:off x="3429001" y="533401"/>
            <a:ext cx="5777159" cy="584775"/>
          </a:xfrm>
          <a:prstGeom prst="rect">
            <a:avLst/>
          </a:prstGeom>
        </p:spPr>
        <p:txBody>
          <a:bodyPr wrap="none">
            <a:spAutoFit/>
          </a:bodyPr>
          <a:lstStyle/>
          <a:p>
            <a:r>
              <a:rPr lang="en-US" altLang="en-US" sz="3200" dirty="0"/>
              <a:t>Simply the log-likelihood function</a:t>
            </a:r>
            <a:endParaRPr lang="en-US" sz="3200" dirty="0"/>
          </a:p>
        </p:txBody>
      </p:sp>
      <p:sp>
        <p:nvSpPr>
          <p:cNvPr id="4" name="Rectangle 3"/>
          <p:cNvSpPr/>
          <p:nvPr/>
        </p:nvSpPr>
        <p:spPr>
          <a:xfrm>
            <a:off x="2362201" y="5029201"/>
            <a:ext cx="7565725" cy="584775"/>
          </a:xfrm>
          <a:prstGeom prst="rect">
            <a:avLst/>
          </a:prstGeom>
        </p:spPr>
        <p:txBody>
          <a:bodyPr wrap="none">
            <a:spAutoFit/>
          </a:bodyPr>
          <a:lstStyle/>
          <a:p>
            <a:r>
              <a:rPr lang="tr-TR" altLang="en-US" sz="3200" dirty="0">
                <a:latin typeface="Lucida Calligraphy" pitchFamily="66" charset="0"/>
              </a:rPr>
              <a:t>L </a:t>
            </a:r>
            <a:r>
              <a:rPr lang="tr-TR" altLang="en-US" sz="3200" dirty="0"/>
              <a:t>(</a:t>
            </a:r>
            <a:r>
              <a:rPr lang="tr-TR" altLang="en-US" sz="3200" i="1" dirty="0"/>
              <a:t>p</a:t>
            </a:r>
            <a:r>
              <a:rPr lang="tr-TR" altLang="en-US" sz="3200" i="1" baseline="-25000" dirty="0"/>
              <a:t>o</a:t>
            </a:r>
            <a:r>
              <a:rPr lang="tr-TR" altLang="en-US" sz="3200" dirty="0"/>
              <a:t>|</a:t>
            </a:r>
            <a:r>
              <a:rPr lang="tr-TR" altLang="en-US" sz="3200" dirty="0">
                <a:latin typeface="Lucida Calligraphy" pitchFamily="66" charset="0"/>
              </a:rPr>
              <a:t>X</a:t>
            </a:r>
            <a:r>
              <a:rPr lang="tr-TR" altLang="en-US" sz="3200" dirty="0"/>
              <a:t>) = log</a:t>
            </a:r>
            <a:r>
              <a:rPr lang="en-US" altLang="en-US" sz="3200" dirty="0"/>
              <a:t>(</a:t>
            </a:r>
            <a:r>
              <a:rPr lang="tr-TR" altLang="en-US" sz="3200" i="1" dirty="0"/>
              <a:t>p</a:t>
            </a:r>
            <a:r>
              <a:rPr lang="tr-TR" altLang="en-US" sz="3200" i="1" baseline="-25000" dirty="0"/>
              <a:t>o</a:t>
            </a:r>
            <a:r>
              <a:rPr lang="en-US" altLang="en-US" sz="3200" dirty="0"/>
              <a:t>) </a:t>
            </a:r>
            <a:r>
              <a:rPr lang="en-US" altLang="en-US" sz="3200" dirty="0">
                <a:latin typeface="Symbol" pitchFamily="18" charset="2"/>
              </a:rPr>
              <a:t>S</a:t>
            </a:r>
            <a:r>
              <a:rPr lang="en-US" altLang="en-US" sz="3200" b="1" baseline="-25000" dirty="0"/>
              <a:t>t </a:t>
            </a:r>
            <a:r>
              <a:rPr lang="en-US" altLang="en-US" sz="3200" dirty="0" err="1"/>
              <a:t>x</a:t>
            </a:r>
            <a:r>
              <a:rPr lang="en-US" altLang="en-US" sz="3200" baseline="-25000" dirty="0" err="1"/>
              <a:t>t</a:t>
            </a:r>
            <a:r>
              <a:rPr lang="en-US" altLang="en-US" sz="3200" baseline="-25000" dirty="0"/>
              <a:t> </a:t>
            </a:r>
            <a:r>
              <a:rPr lang="en-US" altLang="en-US" sz="3200" dirty="0"/>
              <a:t>+ log</a:t>
            </a:r>
            <a:r>
              <a:rPr lang="tr-TR" altLang="en-US" sz="3200" dirty="0"/>
              <a:t>(1 – </a:t>
            </a:r>
            <a:r>
              <a:rPr lang="tr-TR" altLang="en-US" sz="3200" i="1" dirty="0"/>
              <a:t>p</a:t>
            </a:r>
            <a:r>
              <a:rPr lang="tr-TR" altLang="en-US" sz="3200" i="1" baseline="-25000" dirty="0"/>
              <a:t>o </a:t>
            </a:r>
            <a:r>
              <a:rPr lang="tr-TR" altLang="en-US" sz="3200" dirty="0"/>
              <a:t>)</a:t>
            </a:r>
            <a:r>
              <a:rPr lang="en-US" altLang="en-US" sz="3200" dirty="0">
                <a:latin typeface="Symbol" pitchFamily="18" charset="2"/>
              </a:rPr>
              <a:t>S</a:t>
            </a:r>
            <a:r>
              <a:rPr lang="en-US" altLang="en-US" sz="3200" b="1" baseline="-25000" dirty="0"/>
              <a:t>t</a:t>
            </a:r>
            <a:r>
              <a:rPr lang="en-US" altLang="en-US" sz="3200" dirty="0"/>
              <a:t>(1 - </a:t>
            </a:r>
            <a:r>
              <a:rPr lang="en-US" altLang="en-US" sz="3200" dirty="0" err="1"/>
              <a:t>x</a:t>
            </a:r>
            <a:r>
              <a:rPr lang="en-US" altLang="en-US" sz="3200" baseline="-25000" dirty="0" err="1"/>
              <a:t>t</a:t>
            </a:r>
            <a:r>
              <a:rPr lang="en-US" altLang="en-US" sz="3200" dirty="0"/>
              <a:t> )</a:t>
            </a:r>
          </a:p>
        </p:txBody>
      </p:sp>
    </p:spTree>
    <p:extLst>
      <p:ext uri="{BB962C8B-B14F-4D97-AF65-F5344CB8AC3E}">
        <p14:creationId xmlns:p14="http://schemas.microsoft.com/office/powerpoint/2010/main" val="2116020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1524000"/>
            <a:ext cx="7467600" cy="4360168"/>
          </a:xfrm>
          <a:prstGeom prst="rect">
            <a:avLst/>
          </a:prstGeom>
        </p:spPr>
        <p:txBody>
          <a:bodyPr wrap="square">
            <a:spAutoFit/>
          </a:bodyPr>
          <a:lstStyle/>
          <a:p>
            <a:r>
              <a:rPr lang="tr-TR" altLang="en-US" sz="3200" dirty="0">
                <a:latin typeface="Lucida Calligraphy" pitchFamily="66" charset="0"/>
                <a:sym typeface="Symbol" pitchFamily="18" charset="2"/>
              </a:rPr>
              <a:t></a:t>
            </a:r>
            <a:r>
              <a:rPr lang="tr-TR" altLang="en-US" sz="3200" dirty="0">
                <a:latin typeface="Lucida Calligraphy" pitchFamily="66" charset="0"/>
              </a:rPr>
              <a:t>L</a:t>
            </a:r>
            <a:r>
              <a:rPr lang="en-US" altLang="en-US" sz="3200" dirty="0">
                <a:latin typeface="Lucida Calligraphy" pitchFamily="66" charset="0"/>
              </a:rPr>
              <a:t>/</a:t>
            </a:r>
            <a:r>
              <a:rPr lang="en-US" altLang="en-US" sz="3200" dirty="0">
                <a:latin typeface="Lucida Calligraphy" pitchFamily="66" charset="0"/>
                <a:sym typeface="Symbol" pitchFamily="18" charset="2"/>
              </a:rPr>
              <a:t></a:t>
            </a:r>
            <a:r>
              <a:rPr lang="en-US" altLang="en-US" sz="3200" i="1" dirty="0">
                <a:sym typeface="Symbol" pitchFamily="18" charset="2"/>
              </a:rPr>
              <a:t>p</a:t>
            </a:r>
            <a:r>
              <a:rPr lang="en-US" altLang="en-US" sz="3200" b="1" i="1" baseline="-25000" dirty="0">
                <a:sym typeface="Symbol" pitchFamily="18" charset="2"/>
              </a:rPr>
              <a:t>0</a:t>
            </a:r>
            <a:r>
              <a:rPr lang="tr-TR" altLang="en-US" sz="3200" dirty="0"/>
              <a:t> = </a:t>
            </a:r>
            <a:r>
              <a:rPr lang="en-US" altLang="en-US" sz="3200" dirty="0"/>
              <a:t>1/</a:t>
            </a:r>
            <a:r>
              <a:rPr lang="tr-TR" altLang="en-US" sz="3200" i="1" dirty="0"/>
              <a:t>p</a:t>
            </a:r>
            <a:r>
              <a:rPr lang="tr-TR" altLang="en-US" sz="3200" i="1" baseline="-25000" dirty="0"/>
              <a:t>o</a:t>
            </a:r>
            <a:r>
              <a:rPr lang="en-US" altLang="en-US" sz="3200" dirty="0"/>
              <a:t> </a:t>
            </a:r>
            <a:r>
              <a:rPr lang="en-US" altLang="en-US" sz="3200" dirty="0">
                <a:latin typeface="Symbol" pitchFamily="18" charset="2"/>
              </a:rPr>
              <a:t>S</a:t>
            </a:r>
            <a:r>
              <a:rPr lang="en-US" altLang="en-US" sz="3200" b="1" baseline="-25000" dirty="0"/>
              <a:t>t </a:t>
            </a:r>
            <a:r>
              <a:rPr lang="en-US" altLang="en-US" sz="3200" dirty="0" err="1"/>
              <a:t>x</a:t>
            </a:r>
            <a:r>
              <a:rPr lang="en-US" altLang="en-US" sz="3200" baseline="-25000" dirty="0" err="1"/>
              <a:t>t</a:t>
            </a:r>
            <a:r>
              <a:rPr lang="en-US" altLang="en-US" sz="3200" dirty="0"/>
              <a:t>- 1/</a:t>
            </a:r>
            <a:r>
              <a:rPr lang="tr-TR" altLang="en-US" sz="3200" dirty="0"/>
              <a:t>(1 – </a:t>
            </a:r>
            <a:r>
              <a:rPr lang="tr-TR" altLang="en-US" sz="3200" i="1" dirty="0"/>
              <a:t>p</a:t>
            </a:r>
            <a:r>
              <a:rPr lang="tr-TR" altLang="en-US" sz="3200" i="1" baseline="-25000" dirty="0"/>
              <a:t>o </a:t>
            </a:r>
            <a:r>
              <a:rPr lang="tr-TR" altLang="en-US" sz="3200" dirty="0"/>
              <a:t>)</a:t>
            </a:r>
            <a:r>
              <a:rPr lang="en-US" altLang="en-US" sz="3200" dirty="0">
                <a:latin typeface="Symbol" pitchFamily="18" charset="2"/>
              </a:rPr>
              <a:t>S</a:t>
            </a:r>
            <a:r>
              <a:rPr lang="en-US" altLang="en-US" sz="3200" b="1" baseline="-25000" dirty="0"/>
              <a:t>t</a:t>
            </a:r>
            <a:r>
              <a:rPr lang="en-US" altLang="en-US" sz="3200" dirty="0"/>
              <a:t>(1 - </a:t>
            </a:r>
            <a:r>
              <a:rPr lang="en-US" altLang="en-US" sz="3200" dirty="0" err="1"/>
              <a:t>x</a:t>
            </a:r>
            <a:r>
              <a:rPr lang="en-US" altLang="en-US" sz="3200" baseline="-25000" dirty="0" err="1"/>
              <a:t>t</a:t>
            </a:r>
            <a:r>
              <a:rPr lang="en-US" altLang="en-US" sz="3200" dirty="0"/>
              <a:t> ) = 0</a:t>
            </a:r>
          </a:p>
          <a:p>
            <a:endParaRPr lang="en-US" altLang="en-US" sz="3200" dirty="0"/>
          </a:p>
          <a:p>
            <a:r>
              <a:rPr lang="en-US" altLang="en-US" sz="3200" dirty="0"/>
              <a:t>1/</a:t>
            </a:r>
            <a:r>
              <a:rPr lang="tr-TR" altLang="en-US" sz="3200" i="1" dirty="0"/>
              <a:t>p</a:t>
            </a:r>
            <a:r>
              <a:rPr lang="tr-TR" altLang="en-US" sz="3200" i="1" baseline="-25000" dirty="0"/>
              <a:t>o</a:t>
            </a:r>
            <a:r>
              <a:rPr lang="en-US" altLang="en-US" sz="3200" dirty="0"/>
              <a:t> </a:t>
            </a:r>
            <a:r>
              <a:rPr lang="en-US" altLang="en-US" sz="3200" dirty="0">
                <a:latin typeface="Symbol" pitchFamily="18" charset="2"/>
              </a:rPr>
              <a:t>S</a:t>
            </a:r>
            <a:r>
              <a:rPr lang="en-US" altLang="en-US" sz="3200" b="1" baseline="-25000" dirty="0"/>
              <a:t>t </a:t>
            </a:r>
            <a:r>
              <a:rPr lang="en-US" altLang="en-US" sz="3200" dirty="0" err="1"/>
              <a:t>x</a:t>
            </a:r>
            <a:r>
              <a:rPr lang="en-US" altLang="en-US" sz="3200" baseline="-25000" dirty="0" err="1"/>
              <a:t>t</a:t>
            </a:r>
            <a:r>
              <a:rPr lang="en-US" altLang="en-US" sz="3200" i="1" dirty="0"/>
              <a:t>= </a:t>
            </a:r>
            <a:r>
              <a:rPr lang="en-US" altLang="en-US" sz="3200" dirty="0"/>
              <a:t>1/</a:t>
            </a:r>
            <a:r>
              <a:rPr lang="tr-TR" altLang="en-US" sz="3200" dirty="0"/>
              <a:t>(1 – </a:t>
            </a:r>
            <a:r>
              <a:rPr lang="tr-TR" altLang="en-US" sz="3200" i="1" dirty="0"/>
              <a:t>p</a:t>
            </a:r>
            <a:r>
              <a:rPr lang="tr-TR" altLang="en-US" sz="3200" i="1" baseline="-25000" dirty="0"/>
              <a:t>o </a:t>
            </a:r>
            <a:r>
              <a:rPr lang="tr-TR" altLang="en-US" sz="3200" dirty="0"/>
              <a:t>)</a:t>
            </a:r>
            <a:r>
              <a:rPr lang="en-US" altLang="en-US" sz="3200" dirty="0">
                <a:latin typeface="Symbol" pitchFamily="18" charset="2"/>
              </a:rPr>
              <a:t>S</a:t>
            </a:r>
            <a:r>
              <a:rPr lang="en-US" altLang="en-US" sz="3200" b="1" baseline="-25000" dirty="0"/>
              <a:t>t</a:t>
            </a:r>
            <a:r>
              <a:rPr lang="en-US" altLang="en-US" sz="3200" dirty="0"/>
              <a:t>(1 - </a:t>
            </a:r>
            <a:r>
              <a:rPr lang="en-US" altLang="en-US" sz="3200" dirty="0" err="1"/>
              <a:t>x</a:t>
            </a:r>
            <a:r>
              <a:rPr lang="en-US" altLang="en-US" sz="3200" baseline="-25000" dirty="0" err="1"/>
              <a:t>t</a:t>
            </a:r>
            <a:r>
              <a:rPr lang="en-US" altLang="en-US" sz="3200" dirty="0"/>
              <a:t> )</a:t>
            </a:r>
          </a:p>
          <a:p>
            <a:endParaRPr lang="en-US" altLang="en-US" sz="3200" dirty="0"/>
          </a:p>
          <a:p>
            <a:r>
              <a:rPr lang="en-US" altLang="en-US" sz="3200" dirty="0"/>
              <a:t>(</a:t>
            </a:r>
            <a:r>
              <a:rPr lang="tr-TR" altLang="en-US" sz="3200" dirty="0"/>
              <a:t>(1 – </a:t>
            </a:r>
            <a:r>
              <a:rPr lang="tr-TR" altLang="en-US" sz="3200" i="1" dirty="0"/>
              <a:t>p</a:t>
            </a:r>
            <a:r>
              <a:rPr lang="tr-TR" altLang="en-US" sz="3200" i="1" baseline="-25000" dirty="0"/>
              <a:t>o </a:t>
            </a:r>
            <a:r>
              <a:rPr lang="tr-TR" altLang="en-US" sz="3200" dirty="0"/>
              <a:t>)</a:t>
            </a:r>
            <a:r>
              <a:rPr lang="en-US" altLang="en-US" sz="3200" dirty="0"/>
              <a:t>/ </a:t>
            </a:r>
            <a:r>
              <a:rPr lang="tr-TR" altLang="en-US" sz="3200" i="1" dirty="0"/>
              <a:t>p</a:t>
            </a:r>
            <a:r>
              <a:rPr lang="tr-TR" altLang="en-US" sz="3200" i="1" baseline="-25000" dirty="0"/>
              <a:t>o</a:t>
            </a:r>
            <a:r>
              <a:rPr lang="en-US" altLang="en-US" sz="3200" dirty="0"/>
              <a:t>)</a:t>
            </a:r>
            <a:r>
              <a:rPr lang="en-US" altLang="en-US" sz="3200" dirty="0">
                <a:latin typeface="Symbol" pitchFamily="18" charset="2"/>
              </a:rPr>
              <a:t>S</a:t>
            </a:r>
            <a:r>
              <a:rPr lang="en-US" altLang="en-US" sz="3200" b="1" baseline="-25000" dirty="0"/>
              <a:t>t </a:t>
            </a:r>
            <a:r>
              <a:rPr lang="en-US" altLang="en-US" sz="3200" dirty="0" err="1"/>
              <a:t>x</a:t>
            </a:r>
            <a:r>
              <a:rPr lang="en-US" altLang="en-US" sz="3200" baseline="-25000" dirty="0" err="1"/>
              <a:t>t</a:t>
            </a:r>
            <a:r>
              <a:rPr lang="en-US" altLang="en-US" sz="3200" dirty="0"/>
              <a:t> = </a:t>
            </a:r>
            <a:r>
              <a:rPr lang="en-US" altLang="en-US" sz="3200" dirty="0">
                <a:latin typeface="Symbol" pitchFamily="18" charset="2"/>
              </a:rPr>
              <a:t>S</a:t>
            </a:r>
            <a:r>
              <a:rPr lang="en-US" altLang="en-US" sz="3200" b="1" baseline="-25000" dirty="0"/>
              <a:t>t </a:t>
            </a:r>
            <a:r>
              <a:rPr lang="en-US" altLang="en-US" sz="3200" dirty="0"/>
              <a:t>(1 - </a:t>
            </a:r>
            <a:r>
              <a:rPr lang="en-US" altLang="en-US" sz="3200" dirty="0" err="1"/>
              <a:t>x</a:t>
            </a:r>
            <a:r>
              <a:rPr lang="en-US" altLang="en-US" sz="3200" baseline="-25000" dirty="0" err="1"/>
              <a:t>t</a:t>
            </a:r>
            <a:r>
              <a:rPr lang="en-US" altLang="en-US" sz="3200" dirty="0"/>
              <a:t> ) = N - </a:t>
            </a:r>
            <a:r>
              <a:rPr lang="en-US" altLang="en-US" sz="3200" dirty="0">
                <a:latin typeface="Symbol" pitchFamily="18" charset="2"/>
              </a:rPr>
              <a:t>S</a:t>
            </a:r>
            <a:r>
              <a:rPr lang="en-US" altLang="en-US" sz="3200" b="1" baseline="-25000" dirty="0"/>
              <a:t>t </a:t>
            </a:r>
            <a:r>
              <a:rPr lang="en-US" altLang="en-US" sz="3200" dirty="0" err="1"/>
              <a:t>x</a:t>
            </a:r>
            <a:r>
              <a:rPr lang="en-US" altLang="en-US" sz="3200" baseline="-25000" dirty="0" err="1"/>
              <a:t>t</a:t>
            </a:r>
            <a:endParaRPr lang="en-US" altLang="en-US" sz="3200" baseline="-25000" dirty="0"/>
          </a:p>
          <a:p>
            <a:endParaRPr lang="en-US" altLang="en-US" sz="3200" baseline="-25000" dirty="0"/>
          </a:p>
          <a:p>
            <a:r>
              <a:rPr lang="en-US" altLang="en-US" sz="3600" dirty="0">
                <a:latin typeface="Symbol" pitchFamily="18" charset="2"/>
              </a:rPr>
              <a:t>S</a:t>
            </a:r>
            <a:r>
              <a:rPr lang="en-US" altLang="en-US" sz="3600" b="1" baseline="-25000" dirty="0"/>
              <a:t>t </a:t>
            </a:r>
            <a:r>
              <a:rPr lang="en-US" altLang="en-US" sz="3600" dirty="0" err="1"/>
              <a:t>x</a:t>
            </a:r>
            <a:r>
              <a:rPr lang="en-US" altLang="en-US" sz="3600" baseline="-25000" dirty="0" err="1"/>
              <a:t>t</a:t>
            </a:r>
            <a:r>
              <a:rPr lang="en-US" altLang="en-US" sz="3600" dirty="0"/>
              <a:t> = </a:t>
            </a:r>
            <a:r>
              <a:rPr lang="tr-TR" altLang="en-US" sz="3600" i="1" dirty="0"/>
              <a:t>p</a:t>
            </a:r>
            <a:r>
              <a:rPr lang="tr-TR" altLang="en-US" sz="3600" i="1" baseline="-25000" dirty="0"/>
              <a:t>o</a:t>
            </a:r>
            <a:r>
              <a:rPr lang="en-US" altLang="en-US" sz="3600" dirty="0"/>
              <a:t> N</a:t>
            </a:r>
          </a:p>
          <a:p>
            <a:endParaRPr lang="en-US" altLang="en-US" sz="3600" baseline="-25000" dirty="0"/>
          </a:p>
          <a:p>
            <a:r>
              <a:rPr lang="en-US" altLang="en-US" sz="3600" dirty="0">
                <a:latin typeface="Symbol" pitchFamily="18" charset="2"/>
              </a:rPr>
              <a:t>S</a:t>
            </a:r>
            <a:r>
              <a:rPr lang="en-US" altLang="en-US" sz="3600" b="1" baseline="-25000" dirty="0"/>
              <a:t>t </a:t>
            </a:r>
            <a:r>
              <a:rPr lang="en-US" altLang="en-US" sz="3600" dirty="0" err="1"/>
              <a:t>x</a:t>
            </a:r>
            <a:r>
              <a:rPr lang="en-US" altLang="en-US" sz="3600" baseline="-25000" dirty="0" err="1"/>
              <a:t>t</a:t>
            </a:r>
            <a:r>
              <a:rPr lang="en-US" altLang="en-US" sz="3600" dirty="0"/>
              <a:t> / N = </a:t>
            </a:r>
            <a:r>
              <a:rPr lang="tr-TR" altLang="en-US" sz="3600" i="1" dirty="0"/>
              <a:t>p</a:t>
            </a:r>
            <a:r>
              <a:rPr lang="tr-TR" altLang="en-US" sz="3600" i="1" baseline="-25000" dirty="0"/>
              <a:t>o </a:t>
            </a:r>
            <a:r>
              <a:rPr lang="en-US" altLang="en-US" sz="3600" dirty="0"/>
              <a:t>fraction of successful trials</a:t>
            </a:r>
            <a:endParaRPr lang="en-US" altLang="en-US" sz="6600" baseline="-25000" dirty="0"/>
          </a:p>
        </p:txBody>
      </p:sp>
      <p:sp>
        <p:nvSpPr>
          <p:cNvPr id="3" name="Rectangle 2"/>
          <p:cNvSpPr/>
          <p:nvPr/>
        </p:nvSpPr>
        <p:spPr>
          <a:xfrm>
            <a:off x="2209800" y="685801"/>
            <a:ext cx="8198078" cy="646331"/>
          </a:xfrm>
          <a:prstGeom prst="rect">
            <a:avLst/>
          </a:prstGeom>
        </p:spPr>
        <p:txBody>
          <a:bodyPr wrap="none">
            <a:spAutoFit/>
          </a:bodyPr>
          <a:lstStyle/>
          <a:p>
            <a:r>
              <a:rPr lang="en-US" altLang="en-US" sz="3600" dirty="0"/>
              <a:t>Take the derivative, set to zero, solve for </a:t>
            </a:r>
            <a:r>
              <a:rPr lang="en-US" altLang="en-US" sz="3600" i="1" dirty="0"/>
              <a:t>p</a:t>
            </a:r>
            <a:r>
              <a:rPr lang="en-US" altLang="en-US" sz="3600" i="1" baseline="-25000" dirty="0"/>
              <a:t>0</a:t>
            </a:r>
            <a:endParaRPr lang="en-US" sz="3600" i="1" dirty="0"/>
          </a:p>
        </p:txBody>
      </p:sp>
    </p:spTree>
    <p:extLst>
      <p:ext uri="{BB962C8B-B14F-4D97-AF65-F5344CB8AC3E}">
        <p14:creationId xmlns:p14="http://schemas.microsoft.com/office/powerpoint/2010/main" val="466143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896" y="1223604"/>
            <a:ext cx="10828420" cy="4031873"/>
          </a:xfrm>
          <a:prstGeom prst="rect">
            <a:avLst/>
          </a:prstGeom>
        </p:spPr>
        <p:txBody>
          <a:bodyPr wrap="square">
            <a:spAutoFit/>
          </a:bodyPr>
          <a:lstStyle/>
          <a:p>
            <a:pPr marL="273050" lvl="1" indent="-273050">
              <a:buNone/>
            </a:pPr>
            <a:r>
              <a:rPr lang="en-US" altLang="en-US" sz="3200" i="1" dirty="0" smtClean="0">
                <a:latin typeface="Arial" panose="020B0604020202020204" pitchFamily="34" charset="0"/>
                <a:cs typeface="Arial" panose="020B0604020202020204" pitchFamily="34" charset="0"/>
              </a:rPr>
              <a:t>p</a:t>
            </a:r>
            <a:r>
              <a:rPr lang="tr-TR" altLang="en-US" sz="3200" dirty="0" smtClean="0">
                <a:latin typeface="Arial" panose="020B0604020202020204" pitchFamily="34" charset="0"/>
                <a:cs typeface="Arial" panose="020B0604020202020204" pitchFamily="34" charset="0"/>
              </a:rPr>
              <a:t>(</a:t>
            </a:r>
            <a:r>
              <a:rPr lang="tr-TR" altLang="en-US" sz="3200" i="1" dirty="0" smtClean="0">
                <a:latin typeface="Arial" panose="020B0604020202020204" pitchFamily="34" charset="0"/>
                <a:cs typeface="Arial" panose="020B0604020202020204" pitchFamily="34" charset="0"/>
              </a:rPr>
              <a:t>x</a:t>
            </a:r>
            <a:r>
              <a:rPr lang="tr-TR" altLang="en-US" sz="3200" dirty="0" smtClean="0">
                <a:latin typeface="Arial" panose="020B0604020202020204" pitchFamily="34" charset="0"/>
                <a:cs typeface="Arial" panose="020B0604020202020204" pitchFamily="34" charset="0"/>
              </a:rPr>
              <a:t>) = </a:t>
            </a:r>
            <a:r>
              <a:rPr lang="tr-TR" altLang="en-US" sz="3200" i="1" dirty="0" smtClean="0">
                <a:latin typeface="Arial" panose="020B0604020202020204" pitchFamily="34" charset="0"/>
                <a:cs typeface="Arial" panose="020B0604020202020204" pitchFamily="34" charset="0"/>
              </a:rPr>
              <a:t>p</a:t>
            </a:r>
            <a:r>
              <a:rPr lang="tr-TR" altLang="en-US" sz="3200" i="1" baseline="-25000" dirty="0" smtClean="0">
                <a:latin typeface="Arial" panose="020B0604020202020204" pitchFamily="34" charset="0"/>
                <a:cs typeface="Arial" panose="020B0604020202020204" pitchFamily="34" charset="0"/>
              </a:rPr>
              <a:t>o</a:t>
            </a:r>
            <a:r>
              <a:rPr lang="tr-TR" altLang="en-US" sz="3200" i="1" baseline="30000" dirty="0" smtClean="0">
                <a:latin typeface="Arial" panose="020B0604020202020204" pitchFamily="34" charset="0"/>
                <a:cs typeface="Arial" panose="020B0604020202020204" pitchFamily="34" charset="0"/>
              </a:rPr>
              <a:t>x</a:t>
            </a:r>
            <a:r>
              <a:rPr lang="tr-TR" altLang="en-US" sz="3200" baseline="30000" dirty="0" smtClean="0">
                <a:latin typeface="Arial" panose="020B0604020202020204" pitchFamily="34" charset="0"/>
                <a:cs typeface="Arial" panose="020B0604020202020204" pitchFamily="34" charset="0"/>
              </a:rPr>
              <a:t> </a:t>
            </a:r>
            <a:r>
              <a:rPr lang="tr-TR" altLang="en-US" sz="3200" dirty="0" smtClean="0">
                <a:latin typeface="Arial" panose="020B0604020202020204" pitchFamily="34" charset="0"/>
                <a:cs typeface="Arial" panose="020B0604020202020204" pitchFamily="34" charset="0"/>
              </a:rPr>
              <a:t>(1 – </a:t>
            </a:r>
            <a:r>
              <a:rPr lang="tr-TR" altLang="en-US" sz="3200" i="1" dirty="0" smtClean="0">
                <a:latin typeface="Arial" panose="020B0604020202020204" pitchFamily="34" charset="0"/>
                <a:cs typeface="Arial" panose="020B0604020202020204" pitchFamily="34" charset="0"/>
              </a:rPr>
              <a:t>p</a:t>
            </a:r>
            <a:r>
              <a:rPr lang="tr-TR" altLang="en-US" sz="3200" i="1" baseline="-25000" dirty="0" smtClean="0">
                <a:latin typeface="Arial" panose="020B0604020202020204" pitchFamily="34" charset="0"/>
                <a:cs typeface="Arial" panose="020B0604020202020204" pitchFamily="34" charset="0"/>
              </a:rPr>
              <a:t>o </a:t>
            </a:r>
            <a:r>
              <a:rPr lang="tr-TR" altLang="en-US" sz="3200" dirty="0" smtClean="0">
                <a:latin typeface="Arial" panose="020B0604020202020204" pitchFamily="34" charset="0"/>
                <a:cs typeface="Arial" panose="020B0604020202020204" pitchFamily="34" charset="0"/>
              </a:rPr>
              <a:t>)</a:t>
            </a:r>
            <a:r>
              <a:rPr lang="tr-TR" altLang="en-US" sz="3200" i="1" baseline="-25000" dirty="0" smtClean="0">
                <a:latin typeface="Arial" panose="020B0604020202020204" pitchFamily="34" charset="0"/>
                <a:cs typeface="Arial" panose="020B0604020202020204" pitchFamily="34" charset="0"/>
              </a:rPr>
              <a:t> </a:t>
            </a:r>
            <a:r>
              <a:rPr lang="tr-TR" altLang="en-US" sz="3200" baseline="30000" dirty="0" smtClean="0">
                <a:latin typeface="Arial" panose="020B0604020202020204" pitchFamily="34" charset="0"/>
                <a:cs typeface="Arial" panose="020B0604020202020204" pitchFamily="34" charset="0"/>
              </a:rPr>
              <a:t>(1 – </a:t>
            </a:r>
            <a:r>
              <a:rPr lang="tr-TR" altLang="en-US" sz="3200" i="1" baseline="30000" dirty="0" smtClean="0">
                <a:latin typeface="Arial" panose="020B0604020202020204" pitchFamily="34" charset="0"/>
                <a:cs typeface="Arial" panose="020B0604020202020204" pitchFamily="34" charset="0"/>
              </a:rPr>
              <a:t>x</a:t>
            </a:r>
            <a:r>
              <a:rPr lang="tr-TR" altLang="en-US" sz="3200" baseline="30000" dirty="0" smtClean="0">
                <a:latin typeface="Arial" panose="020B0604020202020204" pitchFamily="34" charset="0"/>
                <a:cs typeface="Arial" panose="020B0604020202020204" pitchFamily="34" charset="0"/>
              </a:rPr>
              <a:t>)</a:t>
            </a:r>
            <a:endParaRPr lang="en-US" altLang="en-US" sz="3200" dirty="0" smtClean="0">
              <a:latin typeface="Arial" panose="020B0604020202020204" pitchFamily="34" charset="0"/>
              <a:cs typeface="Arial" panose="020B0604020202020204" pitchFamily="34" charset="0"/>
            </a:endParaRPr>
          </a:p>
          <a:p>
            <a:pPr marL="273050" lvl="1" indent="-273050">
              <a:buNone/>
            </a:pPr>
            <a:r>
              <a:rPr lang="en-US" altLang="en-US" sz="3200" i="1" dirty="0" smtClean="0">
                <a:latin typeface="Arial" panose="020B0604020202020204" pitchFamily="34" charset="0"/>
                <a:cs typeface="Arial" panose="020B0604020202020204" pitchFamily="34" charset="0"/>
              </a:rPr>
              <a:t>p</a:t>
            </a:r>
            <a:r>
              <a:rPr lang="en-US" altLang="en-US" sz="3200" dirty="0" smtClean="0">
                <a:latin typeface="Arial" panose="020B0604020202020204" pitchFamily="34" charset="0"/>
                <a:cs typeface="Arial" panose="020B0604020202020204" pitchFamily="34" charset="0"/>
              </a:rPr>
              <a:t>(1) = </a:t>
            </a:r>
            <a:r>
              <a:rPr lang="tr-TR" altLang="en-US" sz="3200" i="1" dirty="0" smtClean="0">
                <a:latin typeface="Arial" panose="020B0604020202020204" pitchFamily="34" charset="0"/>
                <a:cs typeface="Arial" panose="020B0604020202020204" pitchFamily="34" charset="0"/>
              </a:rPr>
              <a:t>p</a:t>
            </a:r>
            <a:r>
              <a:rPr lang="tr-TR" altLang="en-US" sz="3200" i="1" baseline="-25000" dirty="0" smtClean="0">
                <a:latin typeface="Arial" panose="020B0604020202020204" pitchFamily="34" charset="0"/>
                <a:cs typeface="Arial" panose="020B0604020202020204" pitchFamily="34" charset="0"/>
              </a:rPr>
              <a:t>o</a:t>
            </a:r>
            <a:r>
              <a:rPr lang="en-US" altLang="en-US" sz="3200" i="1" dirty="0" smtClean="0">
                <a:latin typeface="Arial" panose="020B0604020202020204" pitchFamily="34" charset="0"/>
                <a:cs typeface="Arial" panose="020B0604020202020204" pitchFamily="34" charset="0"/>
              </a:rPr>
              <a:t>		p</a:t>
            </a:r>
            <a:r>
              <a:rPr lang="en-US" altLang="en-US" sz="3200" dirty="0" smtClean="0">
                <a:latin typeface="Arial" panose="020B0604020202020204" pitchFamily="34" charset="0"/>
                <a:cs typeface="Arial" panose="020B0604020202020204" pitchFamily="34" charset="0"/>
              </a:rPr>
              <a:t>(0)=</a:t>
            </a:r>
            <a:r>
              <a:rPr lang="tr-TR" altLang="en-US" sz="3200" dirty="0" smtClean="0">
                <a:latin typeface="Arial" panose="020B0604020202020204" pitchFamily="34" charset="0"/>
                <a:cs typeface="Arial" panose="020B0604020202020204" pitchFamily="34" charset="0"/>
              </a:rPr>
              <a:t> 1 – </a:t>
            </a:r>
            <a:r>
              <a:rPr lang="tr-TR" altLang="en-US" sz="3200" i="1" dirty="0" smtClean="0">
                <a:latin typeface="Arial" panose="020B0604020202020204" pitchFamily="34" charset="0"/>
                <a:cs typeface="Arial" panose="020B0604020202020204" pitchFamily="34" charset="0"/>
              </a:rPr>
              <a:t>p</a:t>
            </a:r>
            <a:r>
              <a:rPr lang="tr-TR" altLang="en-US" sz="3200" i="1" baseline="-25000" dirty="0" smtClean="0">
                <a:latin typeface="Arial" panose="020B0604020202020204" pitchFamily="34" charset="0"/>
                <a:cs typeface="Arial" panose="020B0604020202020204" pitchFamily="34" charset="0"/>
              </a:rPr>
              <a:t>o</a:t>
            </a:r>
            <a:r>
              <a:rPr lang="en-US" altLang="en-US" sz="3200" i="1" dirty="0" smtClean="0">
                <a:latin typeface="Arial" panose="020B0604020202020204" pitchFamily="34" charset="0"/>
                <a:cs typeface="Arial" panose="020B0604020202020204" pitchFamily="34" charset="0"/>
              </a:rPr>
              <a:t> </a:t>
            </a:r>
          </a:p>
          <a:p>
            <a:pPr marL="273050" lvl="1" indent="-273050">
              <a:buNone/>
            </a:pPr>
            <a:r>
              <a:rPr lang="en-US" altLang="en-US" sz="3200" i="1" dirty="0" smtClean="0">
                <a:latin typeface="Arial" panose="020B0604020202020204" pitchFamily="34" charset="0"/>
                <a:cs typeface="Arial" panose="020B0604020202020204" pitchFamily="34" charset="0"/>
              </a:rPr>
              <a:t>p</a:t>
            </a:r>
            <a:r>
              <a:rPr lang="en-US" altLang="en-US" sz="3200" dirty="0" smtClean="0">
                <a:latin typeface="Arial" panose="020B0604020202020204" pitchFamily="34" charset="0"/>
                <a:cs typeface="Arial" panose="020B0604020202020204" pitchFamily="34" charset="0"/>
              </a:rPr>
              <a:t>(1) + </a:t>
            </a:r>
            <a:r>
              <a:rPr lang="en-US" altLang="en-US" sz="3200" i="1" dirty="0" smtClean="0">
                <a:latin typeface="Arial" panose="020B0604020202020204" pitchFamily="34" charset="0"/>
                <a:cs typeface="Arial" panose="020B0604020202020204" pitchFamily="34" charset="0"/>
              </a:rPr>
              <a:t>p</a:t>
            </a:r>
            <a:r>
              <a:rPr lang="en-US" altLang="en-US" sz="3200" dirty="0" smtClean="0">
                <a:latin typeface="Arial" panose="020B0604020202020204" pitchFamily="34" charset="0"/>
                <a:cs typeface="Arial" panose="020B0604020202020204" pitchFamily="34" charset="0"/>
              </a:rPr>
              <a:t>(0)=</a:t>
            </a:r>
            <a:r>
              <a:rPr lang="tr-TR" altLang="en-US" sz="3200" dirty="0" smtClean="0">
                <a:latin typeface="Arial" panose="020B0604020202020204" pitchFamily="34" charset="0"/>
                <a:cs typeface="Arial" panose="020B0604020202020204" pitchFamily="34" charset="0"/>
              </a:rPr>
              <a:t> 1 </a:t>
            </a:r>
            <a:r>
              <a:rPr lang="en-US" altLang="en-US" sz="3200" i="1" dirty="0" smtClean="0">
                <a:latin typeface="Arial" panose="020B0604020202020204" pitchFamily="34" charset="0"/>
                <a:cs typeface="Arial" panose="020B0604020202020204" pitchFamily="34" charset="0"/>
              </a:rPr>
              <a:t> </a:t>
            </a:r>
            <a:r>
              <a:rPr lang="en-US" altLang="en-US" sz="3200" dirty="0" smtClean="0">
                <a:latin typeface="Arial" panose="020B0604020202020204" pitchFamily="34" charset="0"/>
                <a:cs typeface="Arial" panose="020B0604020202020204" pitchFamily="34" charset="0"/>
              </a:rPr>
              <a:t>distribution is normalize</a:t>
            </a:r>
          </a:p>
          <a:p>
            <a:pPr marL="273050" lvl="1" indent="-273050">
              <a:buNone/>
            </a:pPr>
            <a:endParaRPr lang="en-US" altLang="en-US" sz="3200" dirty="0">
              <a:latin typeface="Arial" panose="020B0604020202020204" pitchFamily="34" charset="0"/>
              <a:cs typeface="Arial" panose="020B0604020202020204" pitchFamily="34" charset="0"/>
            </a:endParaRPr>
          </a:p>
          <a:p>
            <a:pPr marL="273050" lvl="1" indent="-273050">
              <a:buNone/>
            </a:pPr>
            <a:r>
              <a:rPr lang="en-US" altLang="en-US" sz="3200" dirty="0" smtClean="0"/>
              <a:t>Unlike the </a:t>
            </a:r>
            <a:r>
              <a:rPr lang="tr-TR" altLang="en-US" sz="3200" dirty="0" smtClean="0">
                <a:cs typeface="Arial" panose="020B0604020202020204" pitchFamily="34" charset="0"/>
              </a:rPr>
              <a:t>Bernoulli</a:t>
            </a:r>
            <a:r>
              <a:rPr lang="tr-TR" altLang="en-US" sz="3200" dirty="0" smtClean="0">
                <a:latin typeface="Arial" panose="020B0604020202020204" pitchFamily="34" charset="0"/>
                <a:cs typeface="Arial" panose="020B0604020202020204" pitchFamily="34" charset="0"/>
              </a:rPr>
              <a:t> </a:t>
            </a:r>
            <a:r>
              <a:rPr lang="en-US" altLang="en-US" sz="3200" dirty="0" smtClean="0"/>
              <a:t>distribution that is normalized by its functional form, most probability distributions involve a normalization constant.</a:t>
            </a:r>
          </a:p>
          <a:p>
            <a:pPr marL="273050" lvl="1" indent="-273050">
              <a:buNone/>
            </a:pPr>
            <a:r>
              <a:rPr lang="en-US" altLang="en-US" sz="3200" dirty="0" smtClean="0"/>
              <a:t>In these cases, MLE requires constrained optimization</a:t>
            </a:r>
            <a:endParaRPr lang="en-US" altLang="en-US" sz="3200" dirty="0"/>
          </a:p>
        </p:txBody>
      </p:sp>
    </p:spTree>
    <p:extLst>
      <p:ext uri="{BB962C8B-B14F-4D97-AF65-F5344CB8AC3E}">
        <p14:creationId xmlns:p14="http://schemas.microsoft.com/office/powerpoint/2010/main" val="3092941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057400" y="1371601"/>
            <a:ext cx="7848600" cy="347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p>
          <a:p>
            <a:pPr eaLnBrk="1" hangingPunct="1">
              <a:spcBef>
                <a:spcPct val="0"/>
              </a:spcBef>
              <a:buFontTx/>
              <a:buNone/>
            </a:pPr>
            <a:r>
              <a:rPr lang="en-US" altLang="en-US" sz="2800" dirty="0"/>
              <a:t>Review: constrained optimization by Lagrange multipliers</a:t>
            </a:r>
          </a:p>
          <a:p>
            <a:pPr eaLnBrk="1" hangingPunct="1">
              <a:spcBef>
                <a:spcPct val="0"/>
              </a:spcBef>
              <a:buFontTx/>
              <a:buNone/>
            </a:pPr>
            <a:endParaRPr lang="en-US" altLang="en-US" sz="1600" dirty="0"/>
          </a:p>
          <a:p>
            <a:pPr eaLnBrk="1" hangingPunct="1">
              <a:spcBef>
                <a:spcPct val="0"/>
              </a:spcBef>
              <a:buFontTx/>
              <a:buNone/>
            </a:pPr>
            <a:r>
              <a:rPr lang="en-US" altLang="en-US" sz="2800" dirty="0"/>
              <a:t>find the stationary point of </a:t>
            </a:r>
          </a:p>
          <a:p>
            <a:pPr eaLnBrk="1" hangingPunct="1">
              <a:spcBef>
                <a:spcPct val="0"/>
              </a:spcBef>
              <a:buFontTx/>
              <a:buNone/>
            </a:pPr>
            <a:r>
              <a:rPr lang="en-US" altLang="en-US" sz="2800" dirty="0"/>
              <a:t>f(x</a:t>
            </a:r>
            <a:r>
              <a:rPr lang="en-US" altLang="en-US" sz="2800" b="1" baseline="-25000" dirty="0"/>
              <a:t>1</a:t>
            </a:r>
            <a:r>
              <a:rPr lang="en-US" altLang="en-US" sz="2800" dirty="0"/>
              <a:t>, x</a:t>
            </a:r>
            <a:r>
              <a:rPr lang="en-US" altLang="en-US" sz="2800" b="1" baseline="-25000" dirty="0"/>
              <a:t>2</a:t>
            </a:r>
            <a:r>
              <a:rPr lang="en-US" altLang="en-US" sz="2800" dirty="0"/>
              <a:t>) = 1 - x</a:t>
            </a:r>
            <a:r>
              <a:rPr lang="en-US" altLang="en-US" sz="2800" b="1" baseline="-25000" dirty="0"/>
              <a:t>1</a:t>
            </a:r>
            <a:r>
              <a:rPr lang="en-US" altLang="en-US" sz="2800" b="1" baseline="30000" dirty="0"/>
              <a:t>2</a:t>
            </a:r>
            <a:r>
              <a:rPr lang="en-US" altLang="en-US" sz="2800" dirty="0"/>
              <a:t> </a:t>
            </a:r>
            <a:r>
              <a:rPr lang="en-US" altLang="en-US" sz="2800" dirty="0" smtClean="0"/>
              <a:t>- </a:t>
            </a:r>
            <a:r>
              <a:rPr lang="en-US" altLang="en-US" sz="2800" dirty="0"/>
              <a:t>x</a:t>
            </a:r>
            <a:r>
              <a:rPr lang="en-US" altLang="en-US" sz="2800" b="1" baseline="-25000" dirty="0"/>
              <a:t>2</a:t>
            </a:r>
            <a:r>
              <a:rPr lang="en-US" altLang="en-US" sz="2800" b="1" baseline="30000" dirty="0"/>
              <a:t>2</a:t>
            </a:r>
            <a:r>
              <a:rPr lang="en-US" altLang="en-US" sz="2800" dirty="0"/>
              <a:t> </a:t>
            </a:r>
          </a:p>
          <a:p>
            <a:pPr eaLnBrk="1" hangingPunct="1">
              <a:spcBef>
                <a:spcPct val="0"/>
              </a:spcBef>
              <a:buFontTx/>
              <a:buNone/>
            </a:pPr>
            <a:endParaRPr lang="en-US" altLang="en-US" sz="1800" dirty="0"/>
          </a:p>
          <a:p>
            <a:pPr eaLnBrk="1" hangingPunct="1">
              <a:spcBef>
                <a:spcPct val="0"/>
              </a:spcBef>
              <a:buFontTx/>
              <a:buNone/>
            </a:pPr>
            <a:r>
              <a:rPr lang="en-US" altLang="en-US" sz="2800" dirty="0"/>
              <a:t>subject to the constraint </a:t>
            </a:r>
          </a:p>
          <a:p>
            <a:pPr eaLnBrk="1" hangingPunct="1">
              <a:spcBef>
                <a:spcPct val="0"/>
              </a:spcBef>
              <a:buFontTx/>
              <a:buNone/>
            </a:pPr>
            <a:r>
              <a:rPr lang="en-US" altLang="en-US" sz="2800" dirty="0"/>
              <a:t>g(x</a:t>
            </a:r>
            <a:r>
              <a:rPr lang="en-US" altLang="en-US" sz="2800" b="1" baseline="-25000" dirty="0"/>
              <a:t>1</a:t>
            </a:r>
            <a:r>
              <a:rPr lang="en-US" altLang="en-US" sz="2800" dirty="0"/>
              <a:t>, x</a:t>
            </a:r>
            <a:r>
              <a:rPr lang="en-US" altLang="en-US" sz="2800" b="1" baseline="-25000" dirty="0"/>
              <a:t>2</a:t>
            </a:r>
            <a:r>
              <a:rPr lang="en-US" altLang="en-US" sz="2800" dirty="0"/>
              <a:t>) = x</a:t>
            </a:r>
            <a:r>
              <a:rPr lang="en-US" altLang="en-US" sz="2800" b="1" baseline="-25000" dirty="0"/>
              <a:t>1</a:t>
            </a:r>
            <a:r>
              <a:rPr lang="en-US" altLang="en-US" sz="2800" dirty="0"/>
              <a:t> + x</a:t>
            </a:r>
            <a:r>
              <a:rPr lang="en-US" altLang="en-US" sz="2800" b="1" baseline="-25000" dirty="0"/>
              <a:t>2</a:t>
            </a:r>
            <a:r>
              <a:rPr lang="en-US" altLang="en-US" sz="2800" dirty="0"/>
              <a:t> </a:t>
            </a:r>
            <a:r>
              <a:rPr lang="en-US" altLang="en-US" sz="2800" dirty="0" smtClean="0"/>
              <a:t>- </a:t>
            </a:r>
            <a:r>
              <a:rPr lang="en-US" altLang="en-US" sz="2800" dirty="0" smtClean="0"/>
              <a:t>1 = 0</a:t>
            </a:r>
            <a:endParaRPr lang="en-US" altLang="en-US" sz="2800" dirty="0"/>
          </a:p>
        </p:txBody>
      </p:sp>
      <p:sp>
        <p:nvSpPr>
          <p:cNvPr id="11267" name="TextBox 1"/>
          <p:cNvSpPr txBox="1">
            <a:spLocks noChangeArrowheads="1"/>
          </p:cNvSpPr>
          <p:nvPr/>
        </p:nvSpPr>
        <p:spPr bwMode="auto">
          <a:xfrm>
            <a:off x="3581400" y="768350"/>
            <a:ext cx="4692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t>Constrained optimization</a:t>
            </a:r>
          </a:p>
        </p:txBody>
      </p:sp>
    </p:spTree>
    <p:extLst>
      <p:ext uri="{BB962C8B-B14F-4D97-AF65-F5344CB8AC3E}">
        <p14:creationId xmlns:p14="http://schemas.microsoft.com/office/powerpoint/2010/main" val="1385119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3200400" y="1981201"/>
            <a:ext cx="5549917"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0000"/>
              </a:spcBef>
              <a:buFontTx/>
              <a:buNone/>
            </a:pPr>
            <a:r>
              <a:rPr lang="en-US" altLang="en-US" dirty="0"/>
              <a:t>Form the </a:t>
            </a:r>
            <a:r>
              <a:rPr lang="en-US" altLang="en-US" dirty="0" err="1"/>
              <a:t>Lagrangian</a:t>
            </a:r>
            <a:endParaRPr lang="en-US" altLang="en-US" dirty="0"/>
          </a:p>
          <a:p>
            <a:pPr eaLnBrk="1" hangingPunct="1">
              <a:spcBef>
                <a:spcPct val="30000"/>
              </a:spcBef>
              <a:buFontTx/>
              <a:buNone/>
            </a:pPr>
            <a:r>
              <a:rPr lang="en-US" altLang="en-US" dirty="0"/>
              <a:t>L(</a:t>
            </a:r>
            <a:r>
              <a:rPr lang="en-US" altLang="en-US" b="1" dirty="0"/>
              <a:t>x</a:t>
            </a:r>
            <a:r>
              <a:rPr lang="en-US" altLang="en-US" dirty="0"/>
              <a:t>, </a:t>
            </a:r>
            <a:r>
              <a:rPr lang="en-US" altLang="en-US" dirty="0">
                <a:latin typeface="Symbol" panose="05050102010706020507" pitchFamily="18" charset="2"/>
              </a:rPr>
              <a:t>l</a:t>
            </a:r>
            <a:r>
              <a:rPr lang="en-US" altLang="en-US" dirty="0"/>
              <a:t>) = f(x</a:t>
            </a:r>
            <a:r>
              <a:rPr lang="en-US" altLang="en-US" b="1" baseline="-25000" dirty="0"/>
              <a:t>1</a:t>
            </a:r>
            <a:r>
              <a:rPr lang="en-US" altLang="en-US" dirty="0"/>
              <a:t>, x</a:t>
            </a:r>
            <a:r>
              <a:rPr lang="en-US" altLang="en-US" b="1" baseline="-25000" dirty="0"/>
              <a:t>2</a:t>
            </a:r>
            <a:r>
              <a:rPr lang="en-US" altLang="en-US" dirty="0"/>
              <a:t>) + </a:t>
            </a:r>
            <a:r>
              <a:rPr lang="en-US" altLang="en-US" dirty="0" err="1" smtClean="0">
                <a:latin typeface="Symbol" panose="05050102010706020507" pitchFamily="18" charset="2"/>
              </a:rPr>
              <a:t>l</a:t>
            </a:r>
            <a:r>
              <a:rPr lang="en-US" altLang="en-US" dirty="0" err="1" smtClean="0"/>
              <a:t>g</a:t>
            </a:r>
            <a:r>
              <a:rPr lang="en-US" altLang="en-US" dirty="0" smtClean="0"/>
              <a:t>(x</a:t>
            </a:r>
            <a:r>
              <a:rPr lang="en-US" altLang="en-US" b="1" baseline="-25000" dirty="0" smtClean="0"/>
              <a:t>1</a:t>
            </a:r>
            <a:r>
              <a:rPr lang="en-US" altLang="en-US" dirty="0"/>
              <a:t>, </a:t>
            </a:r>
            <a:r>
              <a:rPr lang="en-US" altLang="en-US" dirty="0" smtClean="0"/>
              <a:t>x</a:t>
            </a:r>
            <a:r>
              <a:rPr lang="en-US" altLang="en-US" b="1" baseline="-25000" dirty="0" smtClean="0"/>
              <a:t>2</a:t>
            </a:r>
            <a:r>
              <a:rPr lang="en-US" altLang="en-US" dirty="0"/>
              <a:t>)</a:t>
            </a:r>
          </a:p>
          <a:p>
            <a:pPr eaLnBrk="1" hangingPunct="1">
              <a:spcBef>
                <a:spcPct val="30000"/>
              </a:spcBef>
              <a:buFontTx/>
              <a:buNone/>
            </a:pPr>
            <a:r>
              <a:rPr lang="en-US" altLang="en-US" dirty="0"/>
              <a:t>L(</a:t>
            </a:r>
            <a:r>
              <a:rPr lang="en-US" altLang="en-US" b="1" dirty="0"/>
              <a:t>x</a:t>
            </a:r>
            <a:r>
              <a:rPr lang="en-US" altLang="en-US" dirty="0"/>
              <a:t>, </a:t>
            </a:r>
            <a:r>
              <a:rPr lang="en-US" altLang="en-US" dirty="0">
                <a:latin typeface="Symbol" panose="05050102010706020507" pitchFamily="18" charset="2"/>
              </a:rPr>
              <a:t>l</a:t>
            </a:r>
            <a:r>
              <a:rPr lang="en-US" altLang="en-US" dirty="0"/>
              <a:t>) = 1-x</a:t>
            </a:r>
            <a:r>
              <a:rPr lang="en-US" altLang="en-US" b="1" baseline="-25000" dirty="0"/>
              <a:t>1</a:t>
            </a:r>
            <a:r>
              <a:rPr lang="en-US" altLang="en-US" b="1" baseline="30000" dirty="0"/>
              <a:t>2</a:t>
            </a:r>
            <a:r>
              <a:rPr lang="en-US" altLang="en-US" dirty="0"/>
              <a:t>-x</a:t>
            </a:r>
            <a:r>
              <a:rPr lang="en-US" altLang="en-US" b="1" baseline="-25000" dirty="0"/>
              <a:t>2</a:t>
            </a:r>
            <a:r>
              <a:rPr lang="en-US" altLang="en-US" b="1" baseline="30000" dirty="0"/>
              <a:t>2</a:t>
            </a:r>
            <a:r>
              <a:rPr lang="en-US" altLang="en-US" dirty="0"/>
              <a:t> +</a:t>
            </a:r>
            <a:r>
              <a:rPr lang="en-US" altLang="en-US" dirty="0">
                <a:latin typeface="Symbol" panose="05050102010706020507" pitchFamily="18" charset="2"/>
              </a:rPr>
              <a:t>l</a:t>
            </a:r>
            <a:r>
              <a:rPr lang="en-US" altLang="en-US" dirty="0"/>
              <a:t>(x</a:t>
            </a:r>
            <a:r>
              <a:rPr lang="en-US" altLang="en-US" b="1" baseline="-25000" dirty="0"/>
              <a:t>1</a:t>
            </a:r>
            <a:r>
              <a:rPr lang="en-US" altLang="en-US" dirty="0"/>
              <a:t>+x</a:t>
            </a:r>
            <a:r>
              <a:rPr lang="en-US" altLang="en-US" b="1" baseline="-25000" dirty="0"/>
              <a:t>2</a:t>
            </a:r>
            <a:r>
              <a:rPr lang="en-US" altLang="en-US" dirty="0"/>
              <a:t>-1)</a:t>
            </a:r>
          </a:p>
        </p:txBody>
      </p:sp>
    </p:spTree>
    <p:extLst>
      <p:ext uri="{BB962C8B-B14F-4D97-AF65-F5344CB8AC3E}">
        <p14:creationId xmlns:p14="http://schemas.microsoft.com/office/powerpoint/2010/main" val="873289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3048000" y="3429001"/>
            <a:ext cx="4572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t>-2x</a:t>
            </a:r>
            <a:r>
              <a:rPr lang="en-US" altLang="en-US" b="1" baseline="-25000"/>
              <a:t>1</a:t>
            </a:r>
            <a:r>
              <a:rPr lang="en-US" altLang="en-US"/>
              <a:t> + </a:t>
            </a:r>
            <a:r>
              <a:rPr lang="en-US" altLang="en-US">
                <a:latin typeface="Symbol" panose="05050102010706020507" pitchFamily="18" charset="2"/>
              </a:rPr>
              <a:t>l</a:t>
            </a:r>
            <a:r>
              <a:rPr lang="en-US" altLang="en-US"/>
              <a:t> = 0</a:t>
            </a:r>
          </a:p>
          <a:p>
            <a:pPr eaLnBrk="1" hangingPunct="1">
              <a:spcBef>
                <a:spcPct val="0"/>
              </a:spcBef>
              <a:buFontTx/>
              <a:buNone/>
            </a:pPr>
            <a:r>
              <a:rPr lang="en-US" altLang="en-US"/>
              <a:t>-2x</a:t>
            </a:r>
            <a:r>
              <a:rPr lang="en-US" altLang="en-US" b="1" baseline="-25000"/>
              <a:t>2</a:t>
            </a:r>
            <a:r>
              <a:rPr lang="en-US" altLang="en-US"/>
              <a:t> + </a:t>
            </a:r>
            <a:r>
              <a:rPr lang="en-US" altLang="en-US">
                <a:latin typeface="Symbol" panose="05050102010706020507" pitchFamily="18" charset="2"/>
              </a:rPr>
              <a:t>l</a:t>
            </a:r>
            <a:r>
              <a:rPr lang="en-US" altLang="en-US"/>
              <a:t> = 0</a:t>
            </a:r>
          </a:p>
          <a:p>
            <a:pPr eaLnBrk="1" hangingPunct="1">
              <a:spcBef>
                <a:spcPct val="0"/>
              </a:spcBef>
              <a:buFontTx/>
              <a:buNone/>
            </a:pPr>
            <a:r>
              <a:rPr lang="en-US" altLang="en-US"/>
              <a:t>x</a:t>
            </a:r>
            <a:r>
              <a:rPr lang="en-US" altLang="en-US" b="1" baseline="-25000"/>
              <a:t>1</a:t>
            </a:r>
            <a:r>
              <a:rPr lang="en-US" altLang="en-US"/>
              <a:t> + x</a:t>
            </a:r>
            <a:r>
              <a:rPr lang="en-US" altLang="en-US" b="1" baseline="-25000"/>
              <a:t>2</a:t>
            </a:r>
            <a:r>
              <a:rPr lang="en-US" altLang="en-US"/>
              <a:t> -1 = 0</a:t>
            </a:r>
          </a:p>
          <a:p>
            <a:pPr eaLnBrk="1" hangingPunct="1">
              <a:spcBef>
                <a:spcPct val="0"/>
              </a:spcBef>
              <a:buFontTx/>
              <a:buNone/>
            </a:pPr>
            <a:r>
              <a:rPr lang="en-US" altLang="en-US"/>
              <a:t>Solve for x</a:t>
            </a:r>
            <a:r>
              <a:rPr lang="en-US" altLang="en-US" b="1" baseline="-25000"/>
              <a:t>1</a:t>
            </a:r>
            <a:r>
              <a:rPr lang="en-US" altLang="en-US"/>
              <a:t> and x</a:t>
            </a:r>
            <a:r>
              <a:rPr lang="en-US" altLang="en-US" baseline="-25000"/>
              <a:t>2</a:t>
            </a:r>
          </a:p>
        </p:txBody>
      </p:sp>
      <p:sp>
        <p:nvSpPr>
          <p:cNvPr id="14339" name="Rectangle 5"/>
          <p:cNvSpPr>
            <a:spLocks noChangeArrowheads="1"/>
          </p:cNvSpPr>
          <p:nvPr/>
        </p:nvSpPr>
        <p:spPr bwMode="auto">
          <a:xfrm>
            <a:off x="2438400" y="1219201"/>
            <a:ext cx="7620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Set the partial derivatives of L with respect to </a:t>
            </a:r>
          </a:p>
          <a:p>
            <a:pPr eaLnBrk="1" hangingPunct="1">
              <a:spcBef>
                <a:spcPct val="0"/>
              </a:spcBef>
              <a:buFontTx/>
              <a:buNone/>
            </a:pPr>
            <a:r>
              <a:rPr lang="en-US" altLang="en-US" sz="2800"/>
              <a:t>x</a:t>
            </a:r>
            <a:r>
              <a:rPr lang="en-US" altLang="en-US" sz="2800" b="1" baseline="-25000"/>
              <a:t>1</a:t>
            </a:r>
            <a:r>
              <a:rPr lang="en-US" altLang="en-US" sz="2800"/>
              <a:t>, x</a:t>
            </a:r>
            <a:r>
              <a:rPr lang="en-US" altLang="en-US" sz="2800" b="1" baseline="-25000"/>
              <a:t>2</a:t>
            </a:r>
            <a:r>
              <a:rPr lang="en-US" altLang="en-US" sz="2800"/>
              <a:t>, and </a:t>
            </a:r>
            <a:r>
              <a:rPr lang="en-US" altLang="en-US" sz="2800">
                <a:latin typeface="Symbol" panose="05050102010706020507" pitchFamily="18" charset="2"/>
              </a:rPr>
              <a:t>l</a:t>
            </a:r>
            <a:r>
              <a:rPr lang="en-US" altLang="en-US" sz="2800"/>
              <a:t> equal to zero</a:t>
            </a:r>
          </a:p>
          <a:p>
            <a:pPr eaLnBrk="1" hangingPunct="1">
              <a:spcBef>
                <a:spcPct val="0"/>
              </a:spcBef>
              <a:buFontTx/>
              <a:buNone/>
            </a:pPr>
            <a:endParaRPr lang="en-US" altLang="en-US" sz="2800"/>
          </a:p>
          <a:p>
            <a:pPr eaLnBrk="1" hangingPunct="1">
              <a:spcBef>
                <a:spcPct val="0"/>
              </a:spcBef>
              <a:buFontTx/>
              <a:buNone/>
            </a:pPr>
            <a:r>
              <a:rPr lang="en-US" altLang="en-US" sz="2800"/>
              <a:t>L(</a:t>
            </a:r>
            <a:r>
              <a:rPr lang="en-US" altLang="en-US" sz="2800" b="1"/>
              <a:t>x</a:t>
            </a:r>
            <a:r>
              <a:rPr lang="en-US" altLang="en-US" sz="2800"/>
              <a:t>, </a:t>
            </a:r>
            <a:r>
              <a:rPr lang="en-US" altLang="en-US" sz="2800">
                <a:latin typeface="Symbol" panose="05050102010706020507" pitchFamily="18" charset="2"/>
              </a:rPr>
              <a:t>l</a:t>
            </a:r>
            <a:r>
              <a:rPr lang="en-US" altLang="en-US" sz="2800"/>
              <a:t>) = 1-x</a:t>
            </a:r>
            <a:r>
              <a:rPr lang="en-US" altLang="en-US" sz="2800" b="1" baseline="-25000"/>
              <a:t>1</a:t>
            </a:r>
            <a:r>
              <a:rPr lang="en-US" altLang="en-US" sz="2800" b="1" baseline="30000"/>
              <a:t>2</a:t>
            </a:r>
            <a:r>
              <a:rPr lang="en-US" altLang="en-US" sz="2800"/>
              <a:t>-x</a:t>
            </a:r>
            <a:r>
              <a:rPr lang="en-US" altLang="en-US" sz="2800" b="1" baseline="-25000"/>
              <a:t>2</a:t>
            </a:r>
            <a:r>
              <a:rPr lang="en-US" altLang="en-US" sz="2800" b="1" baseline="30000"/>
              <a:t>2</a:t>
            </a:r>
            <a:r>
              <a:rPr lang="en-US" altLang="en-US" sz="2800"/>
              <a:t> +</a:t>
            </a:r>
            <a:r>
              <a:rPr lang="en-US" altLang="en-US" sz="2800">
                <a:latin typeface="Symbol" panose="05050102010706020507" pitchFamily="18" charset="2"/>
              </a:rPr>
              <a:t>l</a:t>
            </a:r>
            <a:r>
              <a:rPr lang="en-US" altLang="en-US" sz="2800"/>
              <a:t>(x</a:t>
            </a:r>
            <a:r>
              <a:rPr lang="en-US" altLang="en-US" sz="2800" b="1" baseline="-25000"/>
              <a:t>1</a:t>
            </a:r>
            <a:r>
              <a:rPr lang="en-US" altLang="en-US" sz="2800"/>
              <a:t>+x</a:t>
            </a:r>
            <a:r>
              <a:rPr lang="en-US" altLang="en-US" sz="2800" b="1" baseline="-25000"/>
              <a:t>2</a:t>
            </a:r>
            <a:r>
              <a:rPr lang="en-US" altLang="en-US" sz="2800"/>
              <a:t>-1)</a:t>
            </a:r>
          </a:p>
        </p:txBody>
      </p:sp>
    </p:spTree>
    <p:extLst>
      <p:ext uri="{BB962C8B-B14F-4D97-AF65-F5344CB8AC3E}">
        <p14:creationId xmlns:p14="http://schemas.microsoft.com/office/powerpoint/2010/main" val="3521245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938463" y="4459705"/>
            <a:ext cx="92964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800" dirty="0" smtClean="0"/>
              <a:t>Solution is constrained to be on the red line</a:t>
            </a:r>
            <a:r>
              <a:rPr lang="en-US" altLang="en-US" sz="2800" dirty="0"/>
              <a:t> x</a:t>
            </a:r>
            <a:r>
              <a:rPr lang="en-US" altLang="en-US" sz="2800" b="1" baseline="-25000" dirty="0"/>
              <a:t>1</a:t>
            </a:r>
            <a:r>
              <a:rPr lang="en-US" altLang="en-US" sz="2800" dirty="0"/>
              <a:t> + x</a:t>
            </a:r>
            <a:r>
              <a:rPr lang="en-US" altLang="en-US" sz="2800" b="1" baseline="-25000" dirty="0"/>
              <a:t>2</a:t>
            </a:r>
            <a:r>
              <a:rPr lang="en-US" altLang="en-US" sz="2800" dirty="0"/>
              <a:t> </a:t>
            </a:r>
            <a:r>
              <a:rPr lang="en-US" altLang="en-US" sz="2800" dirty="0" smtClean="0"/>
              <a:t>= </a:t>
            </a:r>
            <a:r>
              <a:rPr lang="en-US" altLang="en-US" sz="2800" dirty="0"/>
              <a:t>1</a:t>
            </a:r>
            <a:r>
              <a:rPr lang="en-US" altLang="en-US" sz="2800" dirty="0" smtClean="0"/>
              <a:t> </a:t>
            </a:r>
          </a:p>
          <a:p>
            <a:pPr>
              <a:spcBef>
                <a:spcPct val="0"/>
              </a:spcBef>
              <a:buNone/>
            </a:pPr>
            <a:r>
              <a:rPr lang="en-US" altLang="en-US" sz="2800" dirty="0" smtClean="0"/>
              <a:t>Blue circles are contours of </a:t>
            </a:r>
            <a:r>
              <a:rPr lang="en-US" altLang="en-US" sz="2800" dirty="0"/>
              <a:t>f(x</a:t>
            </a:r>
            <a:r>
              <a:rPr lang="en-US" altLang="en-US" sz="2800" b="1" baseline="-25000" dirty="0"/>
              <a:t>1</a:t>
            </a:r>
            <a:r>
              <a:rPr lang="en-US" altLang="en-US" sz="2800" dirty="0"/>
              <a:t>, x</a:t>
            </a:r>
            <a:r>
              <a:rPr lang="en-US" altLang="en-US" sz="2800" b="1" baseline="-25000" dirty="0"/>
              <a:t>2</a:t>
            </a:r>
            <a:r>
              <a:rPr lang="en-US" altLang="en-US" sz="2800" dirty="0"/>
              <a:t>) = 1 - x</a:t>
            </a:r>
            <a:r>
              <a:rPr lang="en-US" altLang="en-US" sz="2800" b="1" baseline="-25000" dirty="0"/>
              <a:t>1</a:t>
            </a:r>
            <a:r>
              <a:rPr lang="en-US" altLang="en-US" sz="2800" b="1" baseline="30000" dirty="0"/>
              <a:t>2</a:t>
            </a:r>
            <a:r>
              <a:rPr lang="en-US" altLang="en-US" sz="2800" dirty="0"/>
              <a:t> </a:t>
            </a:r>
            <a:r>
              <a:rPr lang="en-US" altLang="en-US" sz="2800" dirty="0" smtClean="0"/>
              <a:t>- </a:t>
            </a:r>
            <a:r>
              <a:rPr lang="en-US" altLang="en-US" sz="2800" dirty="0" smtClean="0"/>
              <a:t>x</a:t>
            </a:r>
            <a:r>
              <a:rPr lang="en-US" altLang="en-US" sz="2800" b="1" baseline="-25000" dirty="0" smtClean="0"/>
              <a:t>2</a:t>
            </a:r>
            <a:r>
              <a:rPr lang="en-US" altLang="en-US" sz="2800" b="1" baseline="30000" dirty="0" smtClean="0"/>
              <a:t>2</a:t>
            </a:r>
            <a:r>
              <a:rPr lang="en-US" altLang="en-US" sz="2800" dirty="0" smtClean="0"/>
              <a:t> </a:t>
            </a:r>
            <a:endParaRPr lang="en-US" altLang="en-US" sz="2800" dirty="0"/>
          </a:p>
          <a:p>
            <a:pPr eaLnBrk="1" hangingPunct="1">
              <a:spcBef>
                <a:spcPct val="0"/>
              </a:spcBef>
              <a:buFontTx/>
              <a:buNone/>
            </a:pPr>
            <a:endParaRPr lang="en-US" altLang="en-US" sz="1800" dirty="0"/>
          </a:p>
        </p:txBody>
      </p:sp>
      <p:sp>
        <p:nvSpPr>
          <p:cNvPr id="16387" name="Text Box 5"/>
          <p:cNvSpPr txBox="1">
            <a:spLocks noChangeArrowheads="1"/>
          </p:cNvSpPr>
          <p:nvPr/>
        </p:nvSpPr>
        <p:spPr bwMode="auto">
          <a:xfrm>
            <a:off x="2651125" y="798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6388" name="Picture 6" descr="Bishop Fig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41300"/>
            <a:ext cx="40386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7"/>
          <p:cNvSpPr txBox="1">
            <a:spLocks noChangeArrowheads="1"/>
          </p:cNvSpPr>
          <p:nvPr/>
        </p:nvSpPr>
        <p:spPr bwMode="auto">
          <a:xfrm>
            <a:off x="2270126" y="1185863"/>
            <a:ext cx="2784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a:t>Solution is</a:t>
            </a:r>
          </a:p>
          <a:p>
            <a:pPr eaLnBrk="1" hangingPunct="1">
              <a:spcBef>
                <a:spcPct val="0"/>
              </a:spcBef>
              <a:buFontTx/>
              <a:buNone/>
            </a:pPr>
            <a:r>
              <a:rPr lang="en-US" altLang="en-US" sz="3600"/>
              <a:t>x</a:t>
            </a:r>
            <a:r>
              <a:rPr lang="en-US" altLang="en-US" sz="3600" b="1" baseline="-25000"/>
              <a:t>1</a:t>
            </a:r>
            <a:r>
              <a:rPr lang="en-US" altLang="en-US" sz="3600"/>
              <a:t>* = x</a:t>
            </a:r>
            <a:r>
              <a:rPr lang="en-US" altLang="en-US" sz="3600" b="1" baseline="-25000"/>
              <a:t>2</a:t>
            </a:r>
            <a:r>
              <a:rPr lang="en-US" altLang="en-US" sz="3600"/>
              <a:t>* = </a:t>
            </a:r>
            <a:r>
              <a:rPr lang="en-US" altLang="en-US" sz="3600">
                <a:cs typeface="Arial" panose="020B0604020202020204" pitchFamily="34" charset="0"/>
              </a:rPr>
              <a:t>½</a:t>
            </a:r>
          </a:p>
        </p:txBody>
      </p:sp>
    </p:spTree>
    <p:extLst>
      <p:ext uri="{BB962C8B-B14F-4D97-AF65-F5344CB8AC3E}">
        <p14:creationId xmlns:p14="http://schemas.microsoft.com/office/powerpoint/2010/main" val="147498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057400" y="381000"/>
            <a:ext cx="8229600" cy="609600"/>
          </a:xfrm>
        </p:spPr>
        <p:txBody>
          <a:bodyPr vert="horz" lIns="0" tIns="45720" rIns="0" bIns="0" rtlCol="0" anchor="b">
            <a:normAutofit/>
          </a:bodyPr>
          <a:lstStyle/>
          <a:p>
            <a:r>
              <a:rPr lang="en-US" altLang="en-US" sz="4000" dirty="0"/>
              <a:t>Similarly for </a:t>
            </a:r>
            <a:r>
              <a:rPr lang="tr-TR" altLang="en-US" sz="4000" dirty="0"/>
              <a:t>Gaussian </a:t>
            </a:r>
            <a:r>
              <a:rPr lang="en-US" altLang="en-US" sz="4000" dirty="0"/>
              <a:t>d</a:t>
            </a:r>
            <a:r>
              <a:rPr lang="tr-TR" altLang="en-US" sz="4000" dirty="0" smtClean="0"/>
              <a:t>istribution</a:t>
            </a:r>
            <a:r>
              <a:rPr lang="en-US" altLang="en-US" sz="4000" dirty="0" smtClean="0"/>
              <a:t> in 1D</a:t>
            </a:r>
            <a:endParaRPr lang="en-GB" altLang="en-US" sz="4000" dirty="0"/>
          </a:p>
        </p:txBody>
      </p:sp>
      <p:graphicFrame>
        <p:nvGraphicFramePr>
          <p:cNvPr id="7172" name="Object 4"/>
          <p:cNvGraphicFramePr>
            <a:graphicFrameLocks noGrp="1" noChangeAspect="1"/>
          </p:cNvGraphicFramePr>
          <p:nvPr>
            <p:ph sz="quarter" idx="4294967295"/>
          </p:nvPr>
        </p:nvGraphicFramePr>
        <p:xfrm>
          <a:off x="6407151" y="3886200"/>
          <a:ext cx="2428875" cy="2514600"/>
        </p:xfrm>
        <a:graphic>
          <a:graphicData uri="http://schemas.openxmlformats.org/presentationml/2006/ole">
            <mc:AlternateContent xmlns:mc="http://schemas.openxmlformats.org/markup-compatibility/2006">
              <mc:Choice xmlns:v="urn:schemas-microsoft-com:vml" Requires="v">
                <p:oleObj spid="_x0000_s37989" name="Equation" r:id="rId3" imgW="1054080" imgH="1091880" progId="Equation.3">
                  <p:embed/>
                </p:oleObj>
              </mc:Choice>
              <mc:Fallback>
                <p:oleObj name="Equation" r:id="rId3" imgW="1054080" imgH="1091880" progId="Equation.3">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151" y="3886200"/>
                        <a:ext cx="2428875" cy="2514600"/>
                      </a:xfrm>
                      <a:prstGeom prst="rect">
                        <a:avLst/>
                      </a:prstGeom>
                    </p:spPr>
                  </p:pic>
                </p:oleObj>
              </mc:Fallback>
            </mc:AlternateContent>
          </a:graphicData>
        </a:graphic>
      </p:graphicFrame>
      <p:sp>
        <p:nvSpPr>
          <p:cNvPr id="167942" name="Rectangle 6"/>
          <p:cNvSpPr>
            <a:spLocks noGrp="1" noChangeArrowheads="1"/>
          </p:cNvSpPr>
          <p:nvPr>
            <p:ph type="body" sz="half" idx="4294967295"/>
          </p:nvPr>
        </p:nvSpPr>
        <p:spPr>
          <a:xfrm>
            <a:off x="6172200" y="1066800"/>
            <a:ext cx="4038600" cy="3200400"/>
          </a:xfrm>
        </p:spPr>
        <p:txBody>
          <a:bodyPr>
            <a:normAutofit/>
          </a:bodyPr>
          <a:lstStyle/>
          <a:p>
            <a:pPr marL="273050" indent="-273050"/>
            <a:r>
              <a:rPr lang="tr-TR" altLang="en-US" i="1" dirty="0">
                <a:latin typeface="Calibri" pitchFamily="34" charset="0"/>
              </a:rPr>
              <a:t>p</a:t>
            </a:r>
            <a:r>
              <a:rPr lang="tr-TR" altLang="en-US" dirty="0">
                <a:latin typeface="Calibri" pitchFamily="34" charset="0"/>
              </a:rPr>
              <a:t>(</a:t>
            </a:r>
            <a:r>
              <a:rPr lang="tr-TR" altLang="en-US" i="1" dirty="0">
                <a:latin typeface="Calibri" pitchFamily="34" charset="0"/>
              </a:rPr>
              <a:t>x</a:t>
            </a:r>
            <a:r>
              <a:rPr lang="tr-TR" altLang="en-US" dirty="0">
                <a:latin typeface="Calibri" pitchFamily="34" charset="0"/>
              </a:rPr>
              <a:t>) = </a:t>
            </a:r>
            <a:r>
              <a:rPr lang="tr-TR" altLang="en-US" dirty="0">
                <a:latin typeface="Lucida Calligraphy" pitchFamily="66" charset="0"/>
              </a:rPr>
              <a:t>N </a:t>
            </a:r>
            <a:r>
              <a:rPr lang="tr-TR" altLang="en-US" dirty="0"/>
              <a:t>( </a:t>
            </a:r>
            <a:r>
              <a:rPr lang="tr-TR" altLang="en-US" i="1" dirty="0"/>
              <a:t>μ</a:t>
            </a:r>
            <a:r>
              <a:rPr lang="tr-TR" altLang="en-US" dirty="0"/>
              <a:t>, </a:t>
            </a:r>
            <a:r>
              <a:rPr lang="tr-TR" altLang="en-US" i="1" dirty="0"/>
              <a:t>σ</a:t>
            </a:r>
            <a:r>
              <a:rPr lang="tr-TR" altLang="en-US" baseline="30000" dirty="0"/>
              <a:t>2</a:t>
            </a:r>
            <a:r>
              <a:rPr lang="tr-TR" altLang="en-US" dirty="0"/>
              <a:t>)</a:t>
            </a:r>
          </a:p>
          <a:p>
            <a:pPr marL="273050" indent="-273050">
              <a:buNone/>
            </a:pPr>
            <a:r>
              <a:rPr lang="tr-TR" altLang="en-US" dirty="0"/>
              <a:t>	</a:t>
            </a:r>
          </a:p>
          <a:p>
            <a:pPr marL="273050" indent="-273050">
              <a:buNone/>
            </a:pPr>
            <a:endParaRPr lang="tr-TR" altLang="en-US" dirty="0"/>
          </a:p>
          <a:p>
            <a:pPr marL="273050" indent="-273050"/>
            <a:endParaRPr lang="tr-TR" altLang="en-US" dirty="0"/>
          </a:p>
          <a:p>
            <a:pPr marL="273050" indent="-273050"/>
            <a:r>
              <a:rPr lang="tr-TR" altLang="en-US" dirty="0" smtClean="0">
                <a:latin typeface="Calibri" pitchFamily="34" charset="0"/>
              </a:rPr>
              <a:t>MLE</a:t>
            </a:r>
            <a:r>
              <a:rPr lang="en-US" altLang="en-US" dirty="0" smtClean="0">
                <a:latin typeface="Calibri" pitchFamily="34" charset="0"/>
              </a:rPr>
              <a:t>s</a:t>
            </a:r>
            <a:r>
              <a:rPr lang="tr-TR" altLang="en-US" dirty="0" smtClean="0">
                <a:latin typeface="Calibri" pitchFamily="34" charset="0"/>
              </a:rPr>
              <a:t> </a:t>
            </a:r>
            <a:r>
              <a:rPr lang="tr-TR" altLang="en-US" dirty="0">
                <a:latin typeface="Calibri" pitchFamily="34" charset="0"/>
              </a:rPr>
              <a:t>for </a:t>
            </a:r>
            <a:r>
              <a:rPr lang="tr-TR" altLang="en-US" i="1" dirty="0"/>
              <a:t>μ</a:t>
            </a:r>
            <a:r>
              <a:rPr lang="tr-TR" altLang="en-US" dirty="0"/>
              <a:t> </a:t>
            </a:r>
            <a:r>
              <a:rPr lang="tr-TR" altLang="en-US" dirty="0">
                <a:latin typeface="Calibri" pitchFamily="34" charset="0"/>
              </a:rPr>
              <a:t>and</a:t>
            </a:r>
            <a:r>
              <a:rPr lang="tr-TR" altLang="en-US" dirty="0"/>
              <a:t> </a:t>
            </a:r>
            <a:r>
              <a:rPr lang="tr-TR" altLang="en-US" i="1" dirty="0"/>
              <a:t>σ</a:t>
            </a:r>
            <a:r>
              <a:rPr lang="tr-TR" altLang="en-US" baseline="30000" dirty="0"/>
              <a:t>2</a:t>
            </a:r>
            <a:r>
              <a:rPr lang="tr-TR" altLang="en-US" dirty="0"/>
              <a:t>:</a:t>
            </a:r>
            <a:endParaRPr lang="en-GB" altLang="en-US" i="1" dirty="0"/>
          </a:p>
        </p:txBody>
      </p:sp>
      <p:sp>
        <p:nvSpPr>
          <p:cNvPr id="13" name="Slide Number Placeholder 6"/>
          <p:cNvSpPr txBox="1">
            <a:spLocks noGrp="1"/>
          </p:cNvSpPr>
          <p:nvPr/>
        </p:nvSpPr>
        <p:spPr>
          <a:xfrm>
            <a:off x="8112125" y="6237288"/>
            <a:ext cx="2133600" cy="457200"/>
          </a:xfrm>
          <a:prstGeom prst="rect">
            <a:avLst/>
          </a:prstGeom>
          <a:noFill/>
        </p:spPr>
        <p:txBody>
          <a:bodyPr lIns="0" tIns="0" rIns="0" bIns="0" anchor="b"/>
          <a:lstStyle/>
          <a:p>
            <a:pPr algn="r">
              <a:defRPr/>
            </a:pPr>
            <a:fld id="{C98E8E08-473A-423B-9DEB-276A66A8C8C1}" type="slidenum">
              <a:rPr lang="tr-TR" sz="1200">
                <a:solidFill>
                  <a:schemeClr val="tx2">
                    <a:shade val="90000"/>
                  </a:schemeClr>
                </a:solidFill>
                <a:latin typeface="Palatino Linotype" pitchFamily="18" charset="0"/>
              </a:rPr>
              <a:pPr algn="r">
                <a:defRPr/>
              </a:pPr>
              <a:t>28</a:t>
            </a:fld>
            <a:endParaRPr lang="tr-TR" sz="1200">
              <a:solidFill>
                <a:schemeClr val="tx2">
                  <a:shade val="90000"/>
                </a:schemeClr>
              </a:solidFill>
              <a:latin typeface="Palatino Linotype" pitchFamily="18" charset="0"/>
            </a:endParaRPr>
          </a:p>
        </p:txBody>
      </p:sp>
      <p:grpSp>
        <p:nvGrpSpPr>
          <p:cNvPr id="7182" name="Group 14"/>
          <p:cNvGrpSpPr>
            <a:grpSpLocks/>
          </p:cNvGrpSpPr>
          <p:nvPr/>
        </p:nvGrpSpPr>
        <p:grpSpPr bwMode="auto">
          <a:xfrm>
            <a:off x="2209800" y="1311275"/>
            <a:ext cx="3498850" cy="3113088"/>
            <a:chOff x="340" y="1162"/>
            <a:chExt cx="2204" cy="1961"/>
          </a:xfrm>
        </p:grpSpPr>
        <p:graphicFrame>
          <p:nvGraphicFramePr>
            <p:cNvPr id="7171" name="Object 3"/>
            <p:cNvGraphicFramePr>
              <a:graphicFrameLocks noChangeAspect="1"/>
            </p:cNvGraphicFramePr>
            <p:nvPr/>
          </p:nvGraphicFramePr>
          <p:xfrm>
            <a:off x="976" y="1479"/>
            <a:ext cx="1168" cy="330"/>
          </p:xfrm>
          <a:graphic>
            <a:graphicData uri="http://schemas.openxmlformats.org/presentationml/2006/ole">
              <mc:AlternateContent xmlns:mc="http://schemas.openxmlformats.org/markup-compatibility/2006">
                <mc:Choice xmlns:v="urn:schemas-microsoft-com:vml" Requires="v">
                  <p:oleObj spid="_x0000_s37990" name="Equation" r:id="rId5" imgW="1854000" imgH="507960" progId="Equation.3">
                    <p:embed/>
                  </p:oleObj>
                </mc:Choice>
                <mc:Fallback>
                  <p:oleObj name="Equation" r:id="rId5" imgW="1854000" imgH="507960" progId="Equation.3">
                    <p:embed/>
                    <p:pic>
                      <p:nvPicPr>
                        <p:cNvPr id="71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 y="1479"/>
                          <a:ext cx="1168" cy="330"/>
                        </a:xfrm>
                        <a:prstGeom prst="rect">
                          <a:avLst/>
                        </a:prstGeom>
                      </p:spPr>
                    </p:pic>
                  </p:oleObj>
                </mc:Fallback>
              </mc:AlternateContent>
            </a:graphicData>
          </a:graphic>
        </p:graphicFrame>
        <p:sp>
          <p:nvSpPr>
            <p:cNvPr id="7175" name="Text Box 9"/>
            <p:cNvSpPr txBox="1">
              <a:spLocks noChangeArrowheads="1"/>
            </p:cNvSpPr>
            <p:nvPr/>
          </p:nvSpPr>
          <p:spPr bwMode="auto">
            <a:xfrm>
              <a:off x="1474" y="275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tr-TR" altLang="en-US" sz="2400" i="1">
                  <a:latin typeface="Lucida Bright" pitchFamily="18" charset="0"/>
                </a:rPr>
                <a:t>μ</a:t>
              </a:r>
              <a:endParaRPr lang="en-GB" altLang="en-US" sz="2400" i="1">
                <a:latin typeface="Lucida Bright" pitchFamily="18" charset="0"/>
              </a:endParaRPr>
            </a:p>
          </p:txBody>
        </p:sp>
        <p:sp>
          <p:nvSpPr>
            <p:cNvPr id="7176" name="Line 11"/>
            <p:cNvSpPr>
              <a:spLocks noChangeShapeType="1"/>
            </p:cNvSpPr>
            <p:nvPr/>
          </p:nvSpPr>
          <p:spPr bwMode="auto">
            <a:xfrm flipH="1" flipV="1">
              <a:off x="1474" y="2750"/>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12"/>
            <p:cNvSpPr>
              <a:spLocks noChangeShapeType="1"/>
            </p:cNvSpPr>
            <p:nvPr/>
          </p:nvSpPr>
          <p:spPr bwMode="auto">
            <a:xfrm>
              <a:off x="1474" y="306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Text Box 13"/>
            <p:cNvSpPr txBox="1">
              <a:spLocks noChangeArrowheads="1"/>
            </p:cNvSpPr>
            <p:nvPr/>
          </p:nvSpPr>
          <p:spPr bwMode="auto">
            <a:xfrm>
              <a:off x="1973" y="2832"/>
              <a:ext cx="2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tr-TR" altLang="en-US" sz="2400" i="1">
                  <a:latin typeface="Lucida Bright" pitchFamily="18" charset="0"/>
                </a:rPr>
                <a:t>σ</a:t>
              </a:r>
              <a:endParaRPr lang="en-GB" altLang="en-US" sz="2400" i="1">
                <a:latin typeface="Lucida Bright" pitchFamily="18" charset="0"/>
              </a:endParaRPr>
            </a:p>
          </p:txBody>
        </p:sp>
        <p:pic>
          <p:nvPicPr>
            <p:cNvPr id="7179"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 y="1162"/>
              <a:ext cx="2204" cy="1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7180" name="Object 12"/>
          <p:cNvGraphicFramePr>
            <a:graphicFrameLocks noChangeAspect="1"/>
          </p:cNvGraphicFramePr>
          <p:nvPr/>
        </p:nvGraphicFramePr>
        <p:xfrm>
          <a:off x="6172201" y="1905000"/>
          <a:ext cx="3846513" cy="1016000"/>
        </p:xfrm>
        <a:graphic>
          <a:graphicData uri="http://schemas.openxmlformats.org/presentationml/2006/ole">
            <mc:AlternateContent xmlns:mc="http://schemas.openxmlformats.org/markup-compatibility/2006">
              <mc:Choice xmlns:v="urn:schemas-microsoft-com:vml" Requires="v">
                <p:oleObj spid="_x0000_s37991" name="Equation" r:id="rId8" imgW="1828800" imgH="482400" progId="Equation.3">
                  <p:embed/>
                </p:oleObj>
              </mc:Choice>
              <mc:Fallback>
                <p:oleObj name="Equation" r:id="rId8" imgW="1828800" imgH="482400" progId="Equation.3">
                  <p:embed/>
                  <p:pic>
                    <p:nvPicPr>
                      <p:cNvPr id="718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1" y="1905000"/>
                        <a:ext cx="38465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ooter Placeholder 3"/>
          <p:cNvSpPr txBox="1">
            <a:spLocks noGrp="1"/>
          </p:cNvSpPr>
          <p:nvPr/>
        </p:nvSpPr>
        <p:spPr>
          <a:xfrm>
            <a:off x="2095501" y="6356351"/>
            <a:ext cx="7072313" cy="365125"/>
          </a:xfrm>
          <a:prstGeom prst="rect">
            <a:avLst/>
          </a:prstGeom>
          <a:noFill/>
        </p:spPr>
        <p:txBody>
          <a:bodyPr lIns="0" tIns="0" rIns="0" bIns="0" anchor="b"/>
          <a:lstStyle/>
          <a:p>
            <a:pPr algn="r">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7184" name="Text Box 16"/>
          <p:cNvSpPr txBox="1">
            <a:spLocks noChangeArrowheads="1"/>
          </p:cNvSpPr>
          <p:nvPr/>
        </p:nvSpPr>
        <p:spPr bwMode="auto">
          <a:xfrm>
            <a:off x="2193926" y="4459289"/>
            <a:ext cx="39572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Function of a single random </a:t>
            </a:r>
          </a:p>
          <a:p>
            <a:r>
              <a:rPr lang="en-US" altLang="en-US" sz="2400"/>
              <a:t>variable with a shape </a:t>
            </a:r>
          </a:p>
          <a:p>
            <a:r>
              <a:rPr lang="en-US" altLang="en-US" sz="2400"/>
              <a:t>characterized by 2 parameters</a:t>
            </a:r>
          </a:p>
        </p:txBody>
      </p:sp>
    </p:spTree>
    <p:extLst>
      <p:ext uri="{BB962C8B-B14F-4D97-AF65-F5344CB8AC3E}">
        <p14:creationId xmlns:p14="http://schemas.microsoft.com/office/powerpoint/2010/main" val="464976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42" name="Object 6"/>
          <p:cNvGraphicFramePr>
            <a:graphicFrameLocks noChangeAspect="1"/>
          </p:cNvGraphicFramePr>
          <p:nvPr>
            <p:extLst>
              <p:ext uri="{D42A27DB-BD31-4B8C-83A1-F6EECF244321}">
                <p14:modId xmlns:p14="http://schemas.microsoft.com/office/powerpoint/2010/main" val="3051591172"/>
              </p:ext>
            </p:extLst>
          </p:nvPr>
        </p:nvGraphicFramePr>
        <p:xfrm>
          <a:off x="1574800" y="1653301"/>
          <a:ext cx="3469020" cy="1191499"/>
        </p:xfrm>
        <a:graphic>
          <a:graphicData uri="http://schemas.openxmlformats.org/presentationml/2006/ole">
            <mc:AlternateContent xmlns:mc="http://schemas.openxmlformats.org/markup-compatibility/2006">
              <mc:Choice xmlns:v="urn:schemas-microsoft-com:vml" Requires="v">
                <p:oleObj spid="_x0000_s44052" name="Equation" r:id="rId3" imgW="1663560" imgH="571320" progId="Equation.3">
                  <p:embed/>
                </p:oleObj>
              </mc:Choice>
              <mc:Fallback>
                <p:oleObj name="Equation" r:id="rId3" imgW="1663560" imgH="571320" progId="Equation.3">
                  <p:embed/>
                  <p:pic>
                    <p:nvPicPr>
                      <p:cNvPr id="911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1653301"/>
                        <a:ext cx="3469020" cy="1191499"/>
                      </a:xfrm>
                      <a:prstGeom prst="rect">
                        <a:avLst/>
                      </a:prstGeom>
                      <a:noFill/>
                      <a:extLst/>
                    </p:spPr>
                  </p:pic>
                </p:oleObj>
              </mc:Fallback>
            </mc:AlternateContent>
          </a:graphicData>
        </a:graphic>
      </p:graphicFrame>
      <p:sp>
        <p:nvSpPr>
          <p:cNvPr id="91143" name="Text Box 7"/>
          <p:cNvSpPr txBox="1">
            <a:spLocks noChangeArrowheads="1"/>
          </p:cNvSpPr>
          <p:nvPr/>
        </p:nvSpPr>
        <p:spPr bwMode="auto">
          <a:xfrm>
            <a:off x="863600" y="3556000"/>
            <a:ext cx="107569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Find a library function for random numbers drawn from </a:t>
            </a:r>
            <a:r>
              <a:rPr lang="en-US" altLang="en-US" sz="2800" i="1" dirty="0"/>
              <a:t>p(z)</a:t>
            </a:r>
          </a:p>
          <a:p>
            <a:endParaRPr lang="en-US" altLang="en-US" sz="2800" i="1" dirty="0"/>
          </a:p>
          <a:p>
            <a:r>
              <a:rPr lang="en-US" altLang="en-US" sz="2800" dirty="0"/>
              <a:t>Given a random number </a:t>
            </a:r>
            <a:r>
              <a:rPr lang="en-US" altLang="en-US" sz="2800" dirty="0" err="1"/>
              <a:t>z</a:t>
            </a:r>
            <a:r>
              <a:rPr lang="en-US" altLang="en-US" sz="2800" baseline="-25000" dirty="0" err="1"/>
              <a:t>i</a:t>
            </a:r>
            <a:r>
              <a:rPr lang="en-US" altLang="en-US" sz="2800" baseline="-25000" dirty="0"/>
              <a:t> </a:t>
            </a:r>
            <a:r>
              <a:rPr lang="en-US" altLang="en-US" sz="2800" dirty="0"/>
              <a:t>from this distribution, </a:t>
            </a:r>
          </a:p>
          <a:p>
            <a:r>
              <a:rPr lang="en-US" altLang="en-US" sz="2800" dirty="0"/>
              <a:t>x</a:t>
            </a:r>
            <a:r>
              <a:rPr lang="en-US" altLang="en-US" sz="2800" baseline="-25000" dirty="0"/>
              <a:t>i</a:t>
            </a:r>
            <a:r>
              <a:rPr lang="en-US" altLang="en-US" sz="2800" dirty="0"/>
              <a:t> = </a:t>
            </a:r>
            <a:r>
              <a:rPr lang="en-US" altLang="en-US" sz="2800" dirty="0">
                <a:latin typeface="Symbol" panose="05050102010706020507" pitchFamily="18" charset="2"/>
              </a:rPr>
              <a:t>s</a:t>
            </a:r>
            <a:r>
              <a:rPr lang="en-US" altLang="en-US" sz="2800" dirty="0"/>
              <a:t> </a:t>
            </a:r>
            <a:r>
              <a:rPr lang="en-US" altLang="en-US" sz="2800" dirty="0" err="1"/>
              <a:t>z</a:t>
            </a:r>
            <a:r>
              <a:rPr lang="en-US" altLang="en-US" sz="2800" baseline="-25000" dirty="0" err="1"/>
              <a:t>i</a:t>
            </a:r>
            <a:r>
              <a:rPr lang="en-US" altLang="en-US" sz="2800" dirty="0"/>
              <a:t> + </a:t>
            </a:r>
            <a:r>
              <a:rPr lang="en-US" altLang="en-US" sz="2800" dirty="0">
                <a:latin typeface="Symbol" panose="05050102010706020507" pitchFamily="18" charset="2"/>
              </a:rPr>
              <a:t>m</a:t>
            </a:r>
            <a:r>
              <a:rPr lang="en-US" altLang="en-US" sz="2800" dirty="0"/>
              <a:t> is a random number with the desired characteristics</a:t>
            </a:r>
            <a:endParaRPr lang="en-US" altLang="en-US" sz="2800" dirty="0">
              <a:latin typeface="Symbol" panose="05050102010706020507" pitchFamily="18" charset="2"/>
            </a:endParaRPr>
          </a:p>
        </p:txBody>
      </p:sp>
      <p:sp>
        <p:nvSpPr>
          <p:cNvPr id="91144" name="Text Box 8"/>
          <p:cNvSpPr txBox="1">
            <a:spLocks noChangeArrowheads="1"/>
          </p:cNvSpPr>
          <p:nvPr/>
        </p:nvSpPr>
        <p:spPr bwMode="auto">
          <a:xfrm>
            <a:off x="5435600" y="1653301"/>
            <a:ext cx="515615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latin typeface="Palatino Linotype" panose="02040502050505030304" pitchFamily="18" charset="0"/>
              </a:rPr>
              <a:t>z</a:t>
            </a:r>
            <a:r>
              <a:rPr lang="en-US" altLang="en-US" sz="3200" dirty="0"/>
              <a:t> is normally distributed with </a:t>
            </a:r>
          </a:p>
          <a:p>
            <a:r>
              <a:rPr lang="en-US" altLang="en-US" sz="3200" dirty="0"/>
              <a:t>zero mean and unit variance</a:t>
            </a:r>
          </a:p>
        </p:txBody>
      </p:sp>
      <p:sp>
        <p:nvSpPr>
          <p:cNvPr id="91145" name="Rectangle 9"/>
          <p:cNvSpPr>
            <a:spLocks noChangeArrowheads="1"/>
          </p:cNvSpPr>
          <p:nvPr/>
        </p:nvSpPr>
        <p:spPr bwMode="auto">
          <a:xfrm>
            <a:off x="863600" y="228601"/>
            <a:ext cx="10388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Pseudo-code for sampling a Gaussian distribution with specified mean and variance</a:t>
            </a:r>
          </a:p>
        </p:txBody>
      </p:sp>
    </p:spTree>
    <p:extLst>
      <p:ext uri="{BB962C8B-B14F-4D97-AF65-F5344CB8AC3E}">
        <p14:creationId xmlns:p14="http://schemas.microsoft.com/office/powerpoint/2010/main" val="143420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975876" y="726485"/>
            <a:ext cx="6172200" cy="650875"/>
          </a:xfrm>
        </p:spPr>
        <p:txBody>
          <a:bodyPr/>
          <a:lstStyle/>
          <a:p>
            <a:pPr eaLnBrk="1" hangingPunct="1"/>
            <a:r>
              <a:rPr lang="en-US" altLang="en-US" sz="3600" dirty="0" smtClean="0"/>
              <a:t>Review: </a:t>
            </a:r>
            <a:r>
              <a:rPr lang="tr-TR" altLang="en-US" sz="3600" dirty="0" smtClean="0"/>
              <a:t>Bayes</a:t>
            </a:r>
            <a:r>
              <a:rPr lang="tr-TR" altLang="en-US" sz="3600" dirty="0"/>
              <a:t>’ Rule: </a:t>
            </a:r>
            <a:r>
              <a:rPr lang="tr-TR" altLang="en-US" sz="3600" i="1" dirty="0"/>
              <a:t>K</a:t>
            </a:r>
            <a:r>
              <a:rPr lang="tr-TR" altLang="en-US" sz="3600" dirty="0"/>
              <a:t>&gt;2 Classes</a:t>
            </a:r>
          </a:p>
        </p:txBody>
      </p:sp>
      <p:graphicFrame>
        <p:nvGraphicFramePr>
          <p:cNvPr id="36867" name="Object 17"/>
          <p:cNvGraphicFramePr>
            <a:graphicFrameLocks noGrp="1" noChangeAspect="1"/>
          </p:cNvGraphicFramePr>
          <p:nvPr>
            <p:ph sz="half" idx="1"/>
            <p:extLst/>
          </p:nvPr>
        </p:nvGraphicFramePr>
        <p:xfrm>
          <a:off x="3171825" y="1504360"/>
          <a:ext cx="5067300" cy="1128712"/>
        </p:xfrm>
        <a:graphic>
          <a:graphicData uri="http://schemas.openxmlformats.org/presentationml/2006/ole">
            <mc:AlternateContent xmlns:mc="http://schemas.openxmlformats.org/markup-compatibility/2006">
              <mc:Choice xmlns:v="urn:schemas-microsoft-com:vml" Requires="v">
                <p:oleObj spid="_x0000_s35920" name="Equation" r:id="rId4" imgW="2794000" imgH="622300" progId="Equation.3">
                  <p:embed/>
                </p:oleObj>
              </mc:Choice>
              <mc:Fallback>
                <p:oleObj name="Equation" r:id="rId4" imgW="2794000" imgH="622300" progId="Equation.3">
                  <p:embed/>
                  <p:pic>
                    <p:nvPicPr>
                      <p:cNvPr id="36867" name="Object 1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1504360"/>
                        <a:ext cx="5067300" cy="112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68" name="Object 21"/>
          <p:cNvGraphicFramePr>
            <a:graphicFrameLocks noGrp="1" noChangeAspect="1"/>
          </p:cNvGraphicFramePr>
          <p:nvPr>
            <p:ph sz="half" idx="2"/>
            <p:extLst/>
          </p:nvPr>
        </p:nvGraphicFramePr>
        <p:xfrm>
          <a:off x="1978025" y="2759739"/>
          <a:ext cx="8611623" cy="1482728"/>
        </p:xfrm>
        <a:graphic>
          <a:graphicData uri="http://schemas.openxmlformats.org/presentationml/2006/ole">
            <mc:AlternateContent xmlns:mc="http://schemas.openxmlformats.org/markup-compatibility/2006">
              <mc:Choice xmlns:v="urn:schemas-microsoft-com:vml" Requires="v">
                <p:oleObj spid="_x0000_s35921" name="Equation" r:id="rId6" imgW="3835080" imgH="660240" progId="Equation.3">
                  <p:embed/>
                </p:oleObj>
              </mc:Choice>
              <mc:Fallback>
                <p:oleObj name="Equation" r:id="rId6" imgW="3835080" imgH="660240" progId="Equation.3">
                  <p:embed/>
                  <p:pic>
                    <p:nvPicPr>
                      <p:cNvPr id="36868" name="Object 21"/>
                      <p:cNvPicPr>
                        <a:picLocks noGrp="1" noChangeAspect="1" noChangeArrowheads="1"/>
                      </p:cNvPicPr>
                      <p:nvPr/>
                    </p:nvPicPr>
                    <p:blipFill>
                      <a:blip r:embed="rId7"/>
                      <a:srcRect/>
                      <a:stretch>
                        <a:fillRect/>
                      </a:stretch>
                    </p:blipFill>
                    <p:spPr bwMode="auto">
                      <a:xfrm>
                        <a:off x="1978025" y="2759739"/>
                        <a:ext cx="8611623" cy="1482728"/>
                      </a:xfrm>
                      <a:prstGeom prst="rect">
                        <a:avLst/>
                      </a:prstGeom>
                      <a:noFill/>
                      <a:ln>
                        <a:noFill/>
                      </a:ln>
                      <a:extLst/>
                    </p:spPr>
                  </p:pic>
                </p:oleObj>
              </mc:Fallback>
            </mc:AlternateContent>
          </a:graphicData>
        </a:graphic>
      </p:graphicFrame>
      <p:sp>
        <p:nvSpPr>
          <p:cNvPr id="3686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B9348B-99A6-4F1D-8BFB-4C1DBCD734AD}" type="slidenum">
              <a:rPr lang="tr-TR" altLang="en-US" sz="1400"/>
              <a:pPr>
                <a:spcBef>
                  <a:spcPct val="0"/>
                </a:spcBef>
                <a:buFontTx/>
                <a:buNone/>
              </a:pPr>
              <a:t>3</a:t>
            </a:fld>
            <a:endParaRPr lang="tr-TR" altLang="en-US" sz="1400"/>
          </a:p>
        </p:txBody>
      </p:sp>
      <p:sp>
        <p:nvSpPr>
          <p:cNvPr id="2" name="TextBox 1"/>
          <p:cNvSpPr txBox="1"/>
          <p:nvPr/>
        </p:nvSpPr>
        <p:spPr>
          <a:xfrm>
            <a:off x="5634682" y="2997516"/>
            <a:ext cx="2430474"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Normalized priors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92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txBox="1">
            <a:spLocks noGrp="1"/>
          </p:cNvSpPr>
          <p:nvPr/>
        </p:nvSpPr>
        <p:spPr bwMode="auto">
          <a:xfrm>
            <a:off x="9448800" y="6356351"/>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CFE74D2-161C-4A5A-A39A-21F4276F9E11}" type="slidenum">
              <a:rPr lang="tr-TR" altLang="en-US" sz="1200">
                <a:solidFill>
                  <a:srgbClr val="000000"/>
                </a:solidFill>
                <a:latin typeface="Palatino Linotype" panose="02040502050505030304" pitchFamily="18" charset="0"/>
              </a:rPr>
              <a:pPr algn="r" eaLnBrk="1" hangingPunct="1">
                <a:spcBef>
                  <a:spcPct val="0"/>
                </a:spcBef>
                <a:buFontTx/>
                <a:buNone/>
              </a:pPr>
              <a:t>30</a:t>
            </a:fld>
            <a:endParaRPr lang="tr-TR" altLang="en-US" sz="1200">
              <a:solidFill>
                <a:srgbClr val="000000"/>
              </a:solidFill>
              <a:latin typeface="Palatino Linotype" panose="02040502050505030304" pitchFamily="18" charset="0"/>
            </a:endParaRPr>
          </a:p>
        </p:txBody>
      </p:sp>
      <p:sp>
        <p:nvSpPr>
          <p:cNvPr id="6" name="Footer Placeholder 3"/>
          <p:cNvSpPr txBox="1">
            <a:spLocks noGrp="1"/>
          </p:cNvSpPr>
          <p:nvPr/>
        </p:nvSpPr>
        <p:spPr>
          <a:xfrm>
            <a:off x="2095501" y="6356351"/>
            <a:ext cx="7072313" cy="365125"/>
          </a:xfrm>
          <a:prstGeom prst="rect">
            <a:avLst/>
          </a:prstGeom>
          <a:noFill/>
        </p:spPr>
        <p:txBody>
          <a:bodyPr lIns="0" tIns="0" rIns="0" bIns="0" anchor="b"/>
          <a:lstStyle/>
          <a:p>
            <a:pPr eaLnBrk="1" hangingPunct="1">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graphicFrame>
        <p:nvGraphicFramePr>
          <p:cNvPr id="5126" name="Object 1"/>
          <p:cNvGraphicFramePr>
            <a:graphicFrameLocks noChangeAspect="1"/>
          </p:cNvGraphicFramePr>
          <p:nvPr>
            <p:extLst>
              <p:ext uri="{D42A27DB-BD31-4B8C-83A1-F6EECF244321}">
                <p14:modId xmlns:p14="http://schemas.microsoft.com/office/powerpoint/2010/main" val="1135995517"/>
              </p:ext>
            </p:extLst>
          </p:nvPr>
        </p:nvGraphicFramePr>
        <p:xfrm>
          <a:off x="1374986" y="1322464"/>
          <a:ext cx="4721013" cy="633412"/>
        </p:xfrm>
        <a:graphic>
          <a:graphicData uri="http://schemas.openxmlformats.org/presentationml/2006/ole">
            <mc:AlternateContent xmlns:mc="http://schemas.openxmlformats.org/markup-compatibility/2006">
              <mc:Choice xmlns:v="urn:schemas-microsoft-com:vml" Requires="v">
                <p:oleObj spid="_x0000_s39001" name="Equation" r:id="rId3" imgW="2108200" imgH="292100" progId="Equation.3">
                  <p:embed/>
                </p:oleObj>
              </mc:Choice>
              <mc:Fallback>
                <p:oleObj name="Equation" r:id="rId3" imgW="2108200" imgH="292100" progId="Equation.3">
                  <p:embed/>
                  <p:pic>
                    <p:nvPicPr>
                      <p:cNvPr id="512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986" y="1322464"/>
                        <a:ext cx="4721013" cy="633412"/>
                      </a:xfrm>
                      <a:prstGeom prst="rect">
                        <a:avLst/>
                      </a:prstGeom>
                      <a:noFill/>
                      <a:ln>
                        <a:noFill/>
                      </a:ln>
                      <a:extLst/>
                    </p:spPr>
                  </p:pic>
                </p:oleObj>
              </mc:Fallback>
            </mc:AlternateContent>
          </a:graphicData>
        </a:graphic>
      </p:graphicFrame>
      <p:grpSp>
        <p:nvGrpSpPr>
          <p:cNvPr id="5127" name="Group 2"/>
          <p:cNvGrpSpPr>
            <a:grpSpLocks/>
          </p:cNvGrpSpPr>
          <p:nvPr/>
        </p:nvGrpSpPr>
        <p:grpSpPr bwMode="auto">
          <a:xfrm>
            <a:off x="1511300" y="2314599"/>
            <a:ext cx="3657600" cy="1009243"/>
            <a:chOff x="685800" y="2819400"/>
            <a:chExt cx="4267200" cy="1562238"/>
          </a:xfrm>
        </p:grpSpPr>
        <p:graphicFrame>
          <p:nvGraphicFramePr>
            <p:cNvPr id="5130" name="Object 8"/>
            <p:cNvGraphicFramePr>
              <a:graphicFrameLocks noChangeAspect="1"/>
            </p:cNvGraphicFramePr>
            <p:nvPr/>
          </p:nvGraphicFramePr>
          <p:xfrm>
            <a:off x="838200" y="2819400"/>
            <a:ext cx="4114800" cy="942386"/>
          </p:xfrm>
          <a:graphic>
            <a:graphicData uri="http://schemas.openxmlformats.org/presentationml/2006/ole">
              <mc:AlternateContent xmlns:mc="http://schemas.openxmlformats.org/markup-compatibility/2006">
                <mc:Choice xmlns:v="urn:schemas-microsoft-com:vml" Requires="v">
                  <p:oleObj spid="_x0000_s39002" name="Equation" r:id="rId5" imgW="1333500" imgH="241300" progId="Equation.3">
                    <p:embed/>
                  </p:oleObj>
                </mc:Choice>
                <mc:Fallback>
                  <p:oleObj name="Equation" r:id="rId5" imgW="1333500" imgH="241300" progId="Equation.3">
                    <p:embed/>
                    <p:pic>
                      <p:nvPicPr>
                        <p:cNvPr id="513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819400"/>
                          <a:ext cx="4114800" cy="94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1" name="Text Box 9"/>
            <p:cNvSpPr txBox="1">
              <a:spLocks noChangeArrowheads="1"/>
            </p:cNvSpPr>
            <p:nvPr/>
          </p:nvSpPr>
          <p:spPr bwMode="auto">
            <a:xfrm>
              <a:off x="2286000" y="3657600"/>
              <a:ext cx="797532" cy="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dx1</a:t>
              </a:r>
            </a:p>
          </p:txBody>
        </p:sp>
        <p:sp>
          <p:nvSpPr>
            <p:cNvPr id="5132" name="Text Box 10"/>
            <p:cNvSpPr txBox="1">
              <a:spLocks noChangeArrowheads="1"/>
            </p:cNvSpPr>
            <p:nvPr/>
          </p:nvSpPr>
          <p:spPr bwMode="auto">
            <a:xfrm>
              <a:off x="3505201" y="3667013"/>
              <a:ext cx="888701" cy="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1xd</a:t>
              </a:r>
            </a:p>
          </p:txBody>
        </p:sp>
        <p:sp>
          <p:nvSpPr>
            <p:cNvPr id="5133" name="Text Box 11"/>
            <p:cNvSpPr txBox="1">
              <a:spLocks noChangeArrowheads="1"/>
            </p:cNvSpPr>
            <p:nvPr/>
          </p:nvSpPr>
          <p:spPr bwMode="auto">
            <a:xfrm>
              <a:off x="685800" y="3581400"/>
              <a:ext cx="808004" cy="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dxd</a:t>
              </a:r>
            </a:p>
          </p:txBody>
        </p:sp>
      </p:grpSp>
      <p:graphicFrame>
        <p:nvGraphicFramePr>
          <p:cNvPr id="5128" name="Object 4"/>
          <p:cNvGraphicFramePr>
            <a:graphicFrameLocks noChangeAspect="1"/>
          </p:cNvGraphicFramePr>
          <p:nvPr>
            <p:extLst>
              <p:ext uri="{D42A27DB-BD31-4B8C-83A1-F6EECF244321}">
                <p14:modId xmlns:p14="http://schemas.microsoft.com/office/powerpoint/2010/main" val="2647824338"/>
              </p:ext>
            </p:extLst>
          </p:nvPr>
        </p:nvGraphicFramePr>
        <p:xfrm>
          <a:off x="1641929" y="3503826"/>
          <a:ext cx="3957160" cy="2236574"/>
        </p:xfrm>
        <a:graphic>
          <a:graphicData uri="http://schemas.openxmlformats.org/presentationml/2006/ole">
            <mc:AlternateContent xmlns:mc="http://schemas.openxmlformats.org/markup-compatibility/2006">
              <mc:Choice xmlns:v="urn:schemas-microsoft-com:vml" Requires="v">
                <p:oleObj spid="_x0000_s39003" name="Equation" r:id="rId7" imgW="1955800" imgH="1104900" progId="Equation.3">
                  <p:embed/>
                </p:oleObj>
              </mc:Choice>
              <mc:Fallback>
                <p:oleObj name="Equation" r:id="rId7" imgW="1955800" imgH="1104900" progId="Equation.3">
                  <p:embed/>
                  <p:pic>
                    <p:nvPicPr>
                      <p:cNvPr id="51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1929" y="3503826"/>
                        <a:ext cx="3957160" cy="2236574"/>
                      </a:xfrm>
                      <a:prstGeom prst="rect">
                        <a:avLst/>
                      </a:prstGeom>
                      <a:noFill/>
                      <a:ln>
                        <a:noFill/>
                      </a:ln>
                      <a:extLst/>
                    </p:spPr>
                  </p:pic>
                </p:oleObj>
              </mc:Fallback>
            </mc:AlternateContent>
          </a:graphicData>
        </a:graphic>
      </p:graphicFrame>
      <p:sp>
        <p:nvSpPr>
          <p:cNvPr id="5129" name="Text Box 9"/>
          <p:cNvSpPr txBox="1">
            <a:spLocks noChangeArrowheads="1"/>
          </p:cNvSpPr>
          <p:nvPr/>
        </p:nvSpPr>
        <p:spPr bwMode="auto">
          <a:xfrm>
            <a:off x="6095999" y="1886600"/>
            <a:ext cx="56204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smtClean="0"/>
              <a:t>Mean is vector with components that are the </a:t>
            </a:r>
          </a:p>
          <a:p>
            <a:pPr eaLnBrk="1" hangingPunct="1">
              <a:spcBef>
                <a:spcPct val="0"/>
              </a:spcBef>
              <a:buFontTx/>
              <a:buNone/>
            </a:pPr>
            <a:r>
              <a:rPr lang="en-US" altLang="en-US" sz="2000" dirty="0" smtClean="0"/>
              <a:t>mean each attribute</a:t>
            </a:r>
          </a:p>
          <a:p>
            <a:pPr eaLnBrk="1" hangingPunct="1">
              <a:spcBef>
                <a:spcPct val="0"/>
              </a:spcBef>
              <a:buFontTx/>
              <a:buNone/>
            </a:pPr>
            <a:endParaRPr lang="en-US" altLang="en-US" sz="2000" dirty="0" smtClean="0"/>
          </a:p>
          <a:p>
            <a:pPr eaLnBrk="1" hangingPunct="1">
              <a:spcBef>
                <a:spcPct val="0"/>
              </a:spcBef>
              <a:buFontTx/>
              <a:buNone/>
            </a:pPr>
            <a:r>
              <a:rPr lang="en-US" altLang="en-US" sz="2000" dirty="0" smtClean="0"/>
              <a:t>Variance </a:t>
            </a:r>
            <a:r>
              <a:rPr lang="en-US" altLang="en-US" sz="2000" dirty="0"/>
              <a:t>is a </a:t>
            </a:r>
            <a:r>
              <a:rPr lang="en-US" altLang="en-US" sz="2000" dirty="0" smtClean="0"/>
              <a:t>matrix called </a:t>
            </a:r>
            <a:r>
              <a:rPr lang="en-US" altLang="en-US" sz="2000" dirty="0"/>
              <a:t>“covariance</a:t>
            </a:r>
            <a:r>
              <a:rPr lang="en-US" altLang="en-US" sz="2000" dirty="0" smtClean="0"/>
              <a:t>”</a:t>
            </a:r>
            <a:endParaRPr lang="en-US" altLang="en-US" sz="2000" dirty="0"/>
          </a:p>
          <a:p>
            <a:pPr eaLnBrk="1" hangingPunct="1">
              <a:spcBef>
                <a:spcPct val="0"/>
              </a:spcBef>
              <a:buFontTx/>
              <a:buNone/>
            </a:pPr>
            <a:endParaRPr lang="en-US" altLang="en-US" sz="2000" dirty="0"/>
          </a:p>
          <a:p>
            <a:pPr eaLnBrk="1" hangingPunct="1">
              <a:spcBef>
                <a:spcPct val="0"/>
              </a:spcBef>
              <a:buFontTx/>
              <a:buNone/>
            </a:pPr>
            <a:r>
              <a:rPr lang="en-US" altLang="en-US" sz="2000" dirty="0"/>
              <a:t>Diagonal elements are </a:t>
            </a:r>
            <a:r>
              <a:rPr lang="en-US" altLang="en-US" sz="2000" dirty="0" smtClean="0">
                <a:latin typeface="Symbol" panose="05050102010706020507" pitchFamily="18" charset="2"/>
              </a:rPr>
              <a:t>s</a:t>
            </a:r>
            <a:r>
              <a:rPr lang="en-US" altLang="en-US" sz="2000" b="1" baseline="30000" dirty="0" smtClean="0"/>
              <a:t>2</a:t>
            </a:r>
            <a:r>
              <a:rPr lang="en-US" altLang="en-US" sz="2000" dirty="0" smtClean="0"/>
              <a:t> </a:t>
            </a:r>
            <a:r>
              <a:rPr lang="en-US" altLang="en-US" sz="2000" dirty="0"/>
              <a:t>of individual </a:t>
            </a:r>
            <a:r>
              <a:rPr lang="en-US" altLang="en-US" sz="2000" dirty="0" smtClean="0"/>
              <a:t>attributes</a:t>
            </a:r>
            <a:endParaRPr lang="en-US" altLang="en-US" sz="2000" dirty="0"/>
          </a:p>
          <a:p>
            <a:pPr eaLnBrk="1" hangingPunct="1">
              <a:spcBef>
                <a:spcPct val="0"/>
              </a:spcBef>
              <a:buFontTx/>
              <a:buNone/>
            </a:pPr>
            <a:endParaRPr lang="en-US" altLang="en-US" sz="2000" dirty="0"/>
          </a:p>
          <a:p>
            <a:pPr eaLnBrk="1" hangingPunct="1">
              <a:spcBef>
                <a:spcPct val="0"/>
              </a:spcBef>
              <a:buFontTx/>
              <a:buNone/>
            </a:pPr>
            <a:r>
              <a:rPr lang="en-US" altLang="en-US" sz="2000" dirty="0"/>
              <a:t>Off diagonals describe </a:t>
            </a:r>
            <a:r>
              <a:rPr lang="en-US" altLang="en-US" sz="2000" dirty="0" smtClean="0"/>
              <a:t>how </a:t>
            </a:r>
            <a:r>
              <a:rPr lang="en-US" altLang="en-US" sz="2000" dirty="0"/>
              <a:t>fluctuations </a:t>
            </a:r>
            <a:r>
              <a:rPr lang="en-US" altLang="en-US" sz="2000" dirty="0" smtClean="0"/>
              <a:t>in </a:t>
            </a:r>
            <a:r>
              <a:rPr lang="en-US" altLang="en-US" sz="2000" dirty="0"/>
              <a:t>one </a:t>
            </a:r>
            <a:endParaRPr lang="en-US" altLang="en-US" sz="2000" dirty="0" smtClean="0"/>
          </a:p>
          <a:p>
            <a:pPr eaLnBrk="1" hangingPunct="1">
              <a:spcBef>
                <a:spcPct val="0"/>
              </a:spcBef>
              <a:buFontTx/>
              <a:buNone/>
            </a:pPr>
            <a:r>
              <a:rPr lang="en-US" altLang="en-US" sz="2000" dirty="0" smtClean="0"/>
              <a:t>attribute </a:t>
            </a:r>
            <a:r>
              <a:rPr lang="en-US" altLang="en-US" sz="2000" dirty="0"/>
              <a:t>affect </a:t>
            </a:r>
            <a:r>
              <a:rPr lang="en-US" altLang="en-US" sz="2000" dirty="0" smtClean="0"/>
              <a:t>fluctuations </a:t>
            </a:r>
            <a:r>
              <a:rPr lang="en-US" altLang="en-US" sz="2000" dirty="0"/>
              <a:t>in another.  </a:t>
            </a:r>
          </a:p>
        </p:txBody>
      </p:sp>
      <p:sp>
        <p:nvSpPr>
          <p:cNvPr id="14" name="Rectangle 2"/>
          <p:cNvSpPr txBox="1">
            <a:spLocks noChangeArrowheads="1"/>
          </p:cNvSpPr>
          <p:nvPr/>
        </p:nvSpPr>
        <p:spPr>
          <a:xfrm>
            <a:off x="2771987" y="535783"/>
            <a:ext cx="6350000" cy="5357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tr-TR" sz="3200" dirty="0" smtClean="0">
                <a:latin typeface="Arial" panose="020B0604020202020204" pitchFamily="34" charset="0"/>
                <a:cs typeface="Arial" panose="020B0604020202020204" pitchFamily="34" charset="0"/>
              </a:rPr>
              <a:t>Multivariate </a:t>
            </a:r>
            <a:r>
              <a:rPr lang="en-US" sz="3200" dirty="0" smtClean="0">
                <a:latin typeface="Arial" panose="020B0604020202020204" pitchFamily="34" charset="0"/>
                <a:cs typeface="Arial" panose="020B0604020202020204" pitchFamily="34" charset="0"/>
              </a:rPr>
              <a:t>Gaussian</a:t>
            </a:r>
            <a:r>
              <a:rPr lang="tr-TR" sz="3200" dirty="0" smtClean="0">
                <a:latin typeface="Arial" panose="020B0604020202020204" pitchFamily="34" charset="0"/>
                <a:cs typeface="Arial" panose="020B0604020202020204" pitchFamily="34" charset="0"/>
              </a:rPr>
              <a:t> Distribution</a:t>
            </a:r>
            <a:endParaRPr lang="tr-T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293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2"/>
          <p:cNvGrpSpPr>
            <a:grpSpLocks/>
          </p:cNvGrpSpPr>
          <p:nvPr/>
        </p:nvGrpSpPr>
        <p:grpSpPr bwMode="auto">
          <a:xfrm>
            <a:off x="2270126" y="609601"/>
            <a:ext cx="3521075" cy="1572229"/>
            <a:chOff x="434" y="317"/>
            <a:chExt cx="2254" cy="1059"/>
          </a:xfrm>
        </p:grpSpPr>
        <p:graphicFrame>
          <p:nvGraphicFramePr>
            <p:cNvPr id="6152" name="Object 8"/>
            <p:cNvGraphicFramePr>
              <a:graphicFrameLocks noChangeAspect="1"/>
            </p:cNvGraphicFramePr>
            <p:nvPr/>
          </p:nvGraphicFramePr>
          <p:xfrm>
            <a:off x="586" y="317"/>
            <a:ext cx="2102" cy="735"/>
          </p:xfrm>
          <a:graphic>
            <a:graphicData uri="http://schemas.openxmlformats.org/presentationml/2006/ole">
              <mc:AlternateContent xmlns:mc="http://schemas.openxmlformats.org/markup-compatibility/2006">
                <mc:Choice xmlns:v="urn:schemas-microsoft-com:vml" Requires="v">
                  <p:oleObj spid="_x0000_s40022" name="Equation" r:id="rId3" imgW="1562100" imgH="546100" progId="Equation.3">
                    <p:embed/>
                  </p:oleObj>
                </mc:Choice>
                <mc:Fallback>
                  <p:oleObj name="Equation" r:id="rId3" imgW="1562100" imgH="546100" progId="Equation.3">
                    <p:embed/>
                    <p:pic>
                      <p:nvPicPr>
                        <p:cNvPr id="615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 y="317"/>
                          <a:ext cx="2102"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3" name="Text Box 9"/>
            <p:cNvSpPr txBox="1">
              <a:spLocks noChangeArrowheads="1"/>
            </p:cNvSpPr>
            <p:nvPr/>
          </p:nvSpPr>
          <p:spPr bwMode="auto">
            <a:xfrm>
              <a:off x="1200" y="1024"/>
              <a:ext cx="490"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dx1</a:t>
              </a:r>
            </a:p>
          </p:txBody>
        </p:sp>
        <p:sp>
          <p:nvSpPr>
            <p:cNvPr id="6154" name="Text Box 10"/>
            <p:cNvSpPr txBox="1">
              <a:spLocks noChangeArrowheads="1"/>
            </p:cNvSpPr>
            <p:nvPr/>
          </p:nvSpPr>
          <p:spPr bwMode="auto">
            <a:xfrm>
              <a:off x="1872" y="1008"/>
              <a:ext cx="490"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1xd</a:t>
              </a:r>
            </a:p>
          </p:txBody>
        </p:sp>
        <p:sp>
          <p:nvSpPr>
            <p:cNvPr id="6155" name="Text Box 11"/>
            <p:cNvSpPr txBox="1">
              <a:spLocks noChangeArrowheads="1"/>
            </p:cNvSpPr>
            <p:nvPr/>
          </p:nvSpPr>
          <p:spPr bwMode="auto">
            <a:xfrm>
              <a:off x="434" y="1017"/>
              <a:ext cx="490"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dxd</a:t>
              </a:r>
            </a:p>
          </p:txBody>
        </p:sp>
      </p:grpSp>
      <p:sp>
        <p:nvSpPr>
          <p:cNvPr id="6147" name="Text Box 13"/>
          <p:cNvSpPr txBox="1">
            <a:spLocks noChangeArrowheads="1"/>
          </p:cNvSpPr>
          <p:nvPr/>
        </p:nvSpPr>
        <p:spPr bwMode="auto">
          <a:xfrm>
            <a:off x="2270125" y="2551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6148" name="Object 15"/>
          <p:cNvGraphicFramePr>
            <a:graphicFrameLocks noChangeAspect="1"/>
          </p:cNvGraphicFramePr>
          <p:nvPr/>
        </p:nvGraphicFramePr>
        <p:xfrm>
          <a:off x="6172200" y="609601"/>
          <a:ext cx="3252788" cy="1838325"/>
        </p:xfrm>
        <a:graphic>
          <a:graphicData uri="http://schemas.openxmlformats.org/presentationml/2006/ole">
            <mc:AlternateContent xmlns:mc="http://schemas.openxmlformats.org/markup-compatibility/2006">
              <mc:Choice xmlns:v="urn:schemas-microsoft-com:vml" Requires="v">
                <p:oleObj spid="_x0000_s40023" name="Equation" r:id="rId5" imgW="1955800" imgH="1104900" progId="Equation.3">
                  <p:embed/>
                </p:oleObj>
              </mc:Choice>
              <mc:Fallback>
                <p:oleObj name="Equation" r:id="rId5" imgW="1955800" imgH="1104900" progId="Equation.3">
                  <p:embed/>
                  <p:pic>
                    <p:nvPicPr>
                      <p:cNvPr id="6148"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609601"/>
                        <a:ext cx="325278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 name="Text Box 16"/>
          <p:cNvSpPr txBox="1">
            <a:spLocks noChangeArrowheads="1"/>
          </p:cNvSpPr>
          <p:nvPr/>
        </p:nvSpPr>
        <p:spPr bwMode="auto">
          <a:xfrm>
            <a:off x="2193926" y="2778126"/>
            <a:ext cx="825976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Dividing off-diagonal elements by the product of variances, </a:t>
            </a:r>
          </a:p>
          <a:p>
            <a:pPr eaLnBrk="1" hangingPunct="1">
              <a:spcBef>
                <a:spcPct val="0"/>
              </a:spcBef>
              <a:buFontTx/>
              <a:buNone/>
            </a:pPr>
            <a:r>
              <a:rPr lang="en-US" altLang="en-US" sz="2400"/>
              <a:t>gives “correlation coefficients”</a:t>
            </a:r>
          </a:p>
        </p:txBody>
      </p:sp>
      <p:sp>
        <p:nvSpPr>
          <p:cNvPr id="6150" name="Text Box 20"/>
          <p:cNvSpPr txBox="1">
            <a:spLocks noChangeArrowheads="1"/>
          </p:cNvSpPr>
          <p:nvPr/>
        </p:nvSpPr>
        <p:spPr bwMode="auto">
          <a:xfrm>
            <a:off x="2166938" y="4495801"/>
            <a:ext cx="79819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Correlation among attributes makes it difficult to say how </a:t>
            </a:r>
          </a:p>
          <a:p>
            <a:pPr eaLnBrk="1" hangingPunct="1">
              <a:spcBef>
                <a:spcPct val="0"/>
              </a:spcBef>
              <a:buFontTx/>
              <a:buNone/>
            </a:pPr>
            <a:r>
              <a:rPr lang="en-US" altLang="en-US" sz="2400"/>
              <a:t>any one attribute contributes to an effect.</a:t>
            </a:r>
            <a:endParaRPr lang="en-US" altLang="en-US" sz="2400" i="1"/>
          </a:p>
        </p:txBody>
      </p:sp>
      <p:graphicFrame>
        <p:nvGraphicFramePr>
          <p:cNvPr id="6151" name="Object 21"/>
          <p:cNvGraphicFramePr>
            <a:graphicFrameLocks noChangeAspect="1"/>
          </p:cNvGraphicFramePr>
          <p:nvPr/>
        </p:nvGraphicFramePr>
        <p:xfrm>
          <a:off x="2362200" y="3608388"/>
          <a:ext cx="3276600" cy="842962"/>
        </p:xfrm>
        <a:graphic>
          <a:graphicData uri="http://schemas.openxmlformats.org/presentationml/2006/ole">
            <mc:AlternateContent xmlns:mc="http://schemas.openxmlformats.org/markup-compatibility/2006">
              <mc:Choice xmlns:v="urn:schemas-microsoft-com:vml" Requires="v">
                <p:oleObj spid="_x0000_s40024" name="Equation" r:id="rId7" imgW="2120900" imgH="546100" progId="Equation.3">
                  <p:embed/>
                </p:oleObj>
              </mc:Choice>
              <mc:Fallback>
                <p:oleObj name="Equation" r:id="rId7" imgW="2120900" imgH="546100" progId="Equation.3">
                  <p:embed/>
                  <p:pic>
                    <p:nvPicPr>
                      <p:cNvPr id="6151"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608388"/>
                        <a:ext cx="327660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53853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72" name="Object 8"/>
          <p:cNvGraphicFramePr>
            <a:graphicFrameLocks noGrp="1" noChangeAspect="1"/>
          </p:cNvGraphicFramePr>
          <p:nvPr>
            <p:ph idx="1"/>
          </p:nvPr>
        </p:nvGraphicFramePr>
        <p:xfrm>
          <a:off x="2424114" y="3644900"/>
          <a:ext cx="6904037" cy="1663700"/>
        </p:xfrm>
        <a:graphic>
          <a:graphicData uri="http://schemas.openxmlformats.org/presentationml/2006/ole">
            <mc:AlternateContent xmlns:mc="http://schemas.openxmlformats.org/markup-compatibility/2006">
              <mc:Choice xmlns:v="urn:schemas-microsoft-com:vml" Requires="v">
                <p:oleObj spid="_x0000_s40990" name="Equation" r:id="rId3" imgW="2844720" imgH="685800" progId="Equation.3">
                  <p:embed/>
                </p:oleObj>
              </mc:Choice>
              <mc:Fallback>
                <p:oleObj name="Equation" r:id="rId3" imgW="2844720" imgH="685800" progId="Equation.3">
                  <p:embed/>
                  <p:pic>
                    <p:nvPicPr>
                      <p:cNvPr id="21607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3644900"/>
                        <a:ext cx="6904037"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4"/>
          <p:cNvSpPr>
            <a:spLocks noGrp="1"/>
          </p:cNvSpPr>
          <p:nvPr>
            <p:ph type="sldNum" sz="quarter" idx="12"/>
          </p:nvPr>
        </p:nvSpPr>
        <p:spPr/>
        <p:txBody>
          <a:bodyPr/>
          <a:lstStyle/>
          <a:p>
            <a:pPr>
              <a:defRPr/>
            </a:pPr>
            <a:fld id="{DE54281A-9A0D-498D-92B9-41138BB87A68}" type="slidenum">
              <a:rPr lang="tr-TR"/>
              <a:pPr>
                <a:defRPr/>
              </a:pPr>
              <a:t>32</a:t>
            </a:fld>
            <a:endParaRPr lang="tr-TR"/>
          </a:p>
        </p:txBody>
      </p:sp>
      <p:sp>
        <p:nvSpPr>
          <p:cNvPr id="216076" name="Rectangle 14"/>
          <p:cNvSpPr>
            <a:spLocks noChangeArrowheads="1"/>
          </p:cNvSpPr>
          <p:nvPr/>
        </p:nvSpPr>
        <p:spPr bwMode="auto">
          <a:xfrm>
            <a:off x="1847851" y="1268413"/>
            <a:ext cx="7855035" cy="1077218"/>
          </a:xfrm>
          <a:prstGeom prst="rect">
            <a:avLst/>
          </a:prstGeom>
          <a:noFill/>
          <a:ln w="9525">
            <a:noFill/>
            <a:miter lim="800000"/>
            <a:headEnd/>
            <a:tailEnd/>
          </a:ln>
        </p:spPr>
        <p:txBody>
          <a:bodyPr wrap="none">
            <a:spAutoFit/>
          </a:bodyPr>
          <a:lstStyle/>
          <a:p>
            <a:r>
              <a:rPr lang="tr-TR" sz="3200" dirty="0">
                <a:solidFill>
                  <a:schemeClr val="tx2"/>
                </a:solidFill>
                <a:latin typeface="Arial" charset="0"/>
              </a:rPr>
              <a:t>Mahalanobis distance: (</a:t>
            </a:r>
            <a:r>
              <a:rPr lang="tr-TR" sz="3200" b="1" i="1" dirty="0">
                <a:solidFill>
                  <a:schemeClr val="tx2"/>
                </a:solidFill>
                <a:latin typeface="Arial" charset="0"/>
              </a:rPr>
              <a:t>x </a:t>
            </a:r>
            <a:r>
              <a:rPr lang="tr-TR" sz="3200" dirty="0">
                <a:solidFill>
                  <a:schemeClr val="tx2"/>
                </a:solidFill>
                <a:latin typeface="Arial" charset="0"/>
              </a:rPr>
              <a:t>– </a:t>
            </a:r>
            <a:r>
              <a:rPr lang="tr-TR" sz="3200" b="1" i="1" dirty="0">
                <a:solidFill>
                  <a:schemeClr val="tx2"/>
                </a:solidFill>
                <a:latin typeface="Arial" charset="0"/>
              </a:rPr>
              <a:t>μ</a:t>
            </a:r>
            <a:r>
              <a:rPr lang="tr-TR" sz="3200" dirty="0">
                <a:solidFill>
                  <a:schemeClr val="tx2"/>
                </a:solidFill>
                <a:latin typeface="Arial" charset="0"/>
              </a:rPr>
              <a:t>)</a:t>
            </a:r>
            <a:r>
              <a:rPr lang="tr-TR" sz="3200" i="1" baseline="30000" dirty="0">
                <a:solidFill>
                  <a:schemeClr val="tx2"/>
                </a:solidFill>
                <a:latin typeface="Arial" charset="0"/>
              </a:rPr>
              <a:t>T</a:t>
            </a:r>
            <a:r>
              <a:rPr lang="tr-TR" sz="3200" dirty="0">
                <a:solidFill>
                  <a:schemeClr val="tx2"/>
                </a:solidFill>
                <a:latin typeface="Arial" charset="0"/>
              </a:rPr>
              <a:t> </a:t>
            </a:r>
            <a:r>
              <a:rPr lang="tr-TR" sz="3200" b="1" dirty="0">
                <a:solidFill>
                  <a:schemeClr val="tx2"/>
                </a:solidFill>
                <a:latin typeface="Arial" charset="0"/>
              </a:rPr>
              <a:t>∑</a:t>
            </a:r>
            <a:r>
              <a:rPr lang="tr-TR" sz="3200" baseline="30000" dirty="0">
                <a:solidFill>
                  <a:schemeClr val="tx2"/>
                </a:solidFill>
                <a:latin typeface="Arial" charset="0"/>
              </a:rPr>
              <a:t>–</a:t>
            </a:r>
            <a:r>
              <a:rPr lang="tr-TR" sz="3200" b="1" baseline="30000" dirty="0">
                <a:solidFill>
                  <a:schemeClr val="tx2"/>
                </a:solidFill>
                <a:latin typeface="Arial" charset="0"/>
              </a:rPr>
              <a:t>1</a:t>
            </a:r>
            <a:r>
              <a:rPr lang="tr-TR" sz="3200" b="1" dirty="0">
                <a:solidFill>
                  <a:schemeClr val="tx2"/>
                </a:solidFill>
                <a:latin typeface="Arial" charset="0"/>
              </a:rPr>
              <a:t> </a:t>
            </a:r>
            <a:r>
              <a:rPr lang="tr-TR" sz="3200" dirty="0">
                <a:solidFill>
                  <a:schemeClr val="tx2"/>
                </a:solidFill>
                <a:latin typeface="Arial" charset="0"/>
              </a:rPr>
              <a:t>(</a:t>
            </a:r>
            <a:r>
              <a:rPr lang="tr-TR" sz="3200" b="1" i="1" dirty="0">
                <a:solidFill>
                  <a:schemeClr val="tx2"/>
                </a:solidFill>
                <a:latin typeface="Arial" charset="0"/>
              </a:rPr>
              <a:t>x </a:t>
            </a:r>
            <a:r>
              <a:rPr lang="tr-TR" sz="3200" dirty="0">
                <a:solidFill>
                  <a:schemeClr val="tx2"/>
                </a:solidFill>
                <a:latin typeface="Arial" charset="0"/>
              </a:rPr>
              <a:t>– </a:t>
            </a:r>
            <a:r>
              <a:rPr lang="tr-TR" sz="3200" b="1" i="1" dirty="0">
                <a:solidFill>
                  <a:schemeClr val="tx2"/>
                </a:solidFill>
                <a:latin typeface="Arial" charset="0"/>
              </a:rPr>
              <a:t>μ</a:t>
            </a:r>
            <a:r>
              <a:rPr lang="tr-TR" sz="3200" dirty="0">
                <a:solidFill>
                  <a:schemeClr val="tx2"/>
                </a:solidFill>
                <a:latin typeface="Arial" charset="0"/>
              </a:rPr>
              <a:t>)</a:t>
            </a:r>
            <a:endParaRPr lang="en-US" sz="3200" dirty="0">
              <a:solidFill>
                <a:schemeClr val="tx2"/>
              </a:solidFill>
              <a:latin typeface="Arial" charset="0"/>
            </a:endParaRPr>
          </a:p>
          <a:p>
            <a:r>
              <a:rPr lang="en-US" sz="3200" dirty="0">
                <a:solidFill>
                  <a:schemeClr val="tx2"/>
                </a:solidFill>
                <a:latin typeface="Arial" charset="0"/>
              </a:rPr>
              <a:t>analogous to (x-</a:t>
            </a:r>
            <a:r>
              <a:rPr lang="en-US" sz="3200" dirty="0">
                <a:solidFill>
                  <a:schemeClr val="tx2"/>
                </a:solidFill>
                <a:latin typeface="Symbol" pitchFamily="18" charset="2"/>
              </a:rPr>
              <a:t>m</a:t>
            </a:r>
            <a:r>
              <a:rPr lang="en-US" sz="3200" dirty="0">
                <a:solidFill>
                  <a:schemeClr val="tx2"/>
                </a:solidFill>
                <a:latin typeface="Arial" charset="0"/>
              </a:rPr>
              <a:t>)</a:t>
            </a:r>
            <a:r>
              <a:rPr lang="en-US" sz="3200" baseline="30000" dirty="0">
                <a:solidFill>
                  <a:schemeClr val="tx2"/>
                </a:solidFill>
                <a:latin typeface="Arial" charset="0"/>
              </a:rPr>
              <a:t>2</a:t>
            </a:r>
            <a:r>
              <a:rPr lang="en-US" sz="3200" dirty="0">
                <a:solidFill>
                  <a:schemeClr val="tx2"/>
                </a:solidFill>
                <a:latin typeface="Arial" charset="0"/>
              </a:rPr>
              <a:t>/</a:t>
            </a:r>
            <a:r>
              <a:rPr lang="en-US" sz="3200" dirty="0">
                <a:solidFill>
                  <a:schemeClr val="tx2"/>
                </a:solidFill>
                <a:latin typeface="Symbol" pitchFamily="18" charset="2"/>
              </a:rPr>
              <a:t>s</a:t>
            </a:r>
            <a:r>
              <a:rPr lang="en-US" sz="3200" baseline="30000" dirty="0">
                <a:solidFill>
                  <a:schemeClr val="tx2"/>
                </a:solidFill>
                <a:latin typeface="Arial" charset="0"/>
              </a:rPr>
              <a:t>2</a:t>
            </a:r>
          </a:p>
        </p:txBody>
      </p:sp>
      <p:sp>
        <p:nvSpPr>
          <p:cNvPr id="216077" name="Text Box 15"/>
          <p:cNvSpPr txBox="1">
            <a:spLocks noChangeArrowheads="1"/>
          </p:cNvSpPr>
          <p:nvPr/>
        </p:nvSpPr>
        <p:spPr bwMode="auto">
          <a:xfrm>
            <a:off x="6240463" y="2060576"/>
            <a:ext cx="3457998" cy="1200329"/>
          </a:xfrm>
          <a:prstGeom prst="rect">
            <a:avLst/>
          </a:prstGeom>
          <a:noFill/>
          <a:ln w="9525">
            <a:noFill/>
            <a:miter lim="800000"/>
            <a:headEnd/>
            <a:tailEnd/>
          </a:ln>
        </p:spPr>
        <p:txBody>
          <a:bodyPr wrap="none">
            <a:spAutoFit/>
          </a:bodyPr>
          <a:lstStyle/>
          <a:p>
            <a:r>
              <a:rPr lang="en-US" sz="2400" b="1" dirty="0">
                <a:latin typeface="Arial" charset="0"/>
              </a:rPr>
              <a:t>x</a:t>
            </a:r>
            <a:r>
              <a:rPr lang="en-US" sz="2400" dirty="0">
                <a:latin typeface="Arial" charset="0"/>
              </a:rPr>
              <a:t> - </a:t>
            </a:r>
            <a:r>
              <a:rPr lang="en-US" sz="2400" b="1" dirty="0">
                <a:latin typeface="Symbol" pitchFamily="18" charset="2"/>
              </a:rPr>
              <a:t>m</a:t>
            </a:r>
            <a:r>
              <a:rPr lang="en-US" sz="2400" dirty="0">
                <a:latin typeface="Arial" charset="0"/>
              </a:rPr>
              <a:t> is </a:t>
            </a:r>
            <a:r>
              <a:rPr lang="en-US" sz="2400" dirty="0" smtClean="0">
                <a:latin typeface="Arial" charset="0"/>
              </a:rPr>
              <a:t>a column vector</a:t>
            </a:r>
            <a:endParaRPr lang="en-US" sz="2400" dirty="0">
              <a:latin typeface="Arial" charset="0"/>
            </a:endParaRPr>
          </a:p>
          <a:p>
            <a:r>
              <a:rPr lang="en-US" sz="2400" b="1" dirty="0">
                <a:latin typeface="Symbol" pitchFamily="18" charset="2"/>
              </a:rPr>
              <a:t>S</a:t>
            </a:r>
            <a:r>
              <a:rPr lang="en-US" sz="2400" dirty="0">
                <a:latin typeface="Arial" charset="0"/>
              </a:rPr>
              <a:t> is </a:t>
            </a:r>
            <a:r>
              <a:rPr lang="en-US" sz="2400" dirty="0" err="1">
                <a:latin typeface="Arial" charset="0"/>
              </a:rPr>
              <a:t>dxd</a:t>
            </a:r>
            <a:r>
              <a:rPr lang="en-US" sz="2400" dirty="0">
                <a:latin typeface="Arial" charset="0"/>
              </a:rPr>
              <a:t> matrix</a:t>
            </a:r>
          </a:p>
          <a:p>
            <a:r>
              <a:rPr lang="en-US" sz="2400" dirty="0">
                <a:latin typeface="Arial" charset="0"/>
              </a:rPr>
              <a:t>M-distance is scalar</a:t>
            </a:r>
          </a:p>
        </p:txBody>
      </p:sp>
      <p:sp>
        <p:nvSpPr>
          <p:cNvPr id="216078" name="Text Box 17"/>
          <p:cNvSpPr txBox="1">
            <a:spLocks noChangeArrowheads="1"/>
          </p:cNvSpPr>
          <p:nvPr/>
        </p:nvSpPr>
        <p:spPr bwMode="auto">
          <a:xfrm>
            <a:off x="1992313" y="2420939"/>
            <a:ext cx="3435556" cy="830997"/>
          </a:xfrm>
          <a:prstGeom prst="rect">
            <a:avLst/>
          </a:prstGeom>
          <a:noFill/>
          <a:ln w="9525">
            <a:noFill/>
            <a:miter lim="800000"/>
            <a:headEnd/>
            <a:tailEnd/>
          </a:ln>
        </p:spPr>
        <p:txBody>
          <a:bodyPr wrap="none">
            <a:spAutoFit/>
          </a:bodyPr>
          <a:lstStyle/>
          <a:p>
            <a:r>
              <a:rPr lang="en-US" sz="2400" dirty="0">
                <a:latin typeface="Arial" charset="0"/>
              </a:rPr>
              <a:t>Measures distance of </a:t>
            </a:r>
            <a:r>
              <a:rPr lang="en-US" sz="2400" b="1" dirty="0">
                <a:latin typeface="Arial" charset="0"/>
              </a:rPr>
              <a:t>x</a:t>
            </a:r>
            <a:r>
              <a:rPr lang="en-US" sz="2400" dirty="0">
                <a:latin typeface="Arial" charset="0"/>
              </a:rPr>
              <a:t> </a:t>
            </a:r>
          </a:p>
          <a:p>
            <a:r>
              <a:rPr lang="en-US" sz="2400" dirty="0">
                <a:latin typeface="Arial" charset="0"/>
              </a:rPr>
              <a:t>from mean in units of </a:t>
            </a:r>
            <a:r>
              <a:rPr lang="en-US" sz="2400" dirty="0">
                <a:latin typeface="Symbol" pitchFamily="18" charset="2"/>
              </a:rPr>
              <a:t>S</a:t>
            </a:r>
          </a:p>
        </p:txBody>
      </p:sp>
      <p:sp>
        <p:nvSpPr>
          <p:cNvPr id="216079" name="Text Box 18"/>
          <p:cNvSpPr txBox="1">
            <a:spLocks noChangeArrowheads="1"/>
          </p:cNvSpPr>
          <p:nvPr/>
        </p:nvSpPr>
        <p:spPr bwMode="auto">
          <a:xfrm>
            <a:off x="2279650" y="5300663"/>
            <a:ext cx="6985000" cy="457200"/>
          </a:xfrm>
          <a:prstGeom prst="rect">
            <a:avLst/>
          </a:prstGeom>
          <a:noFill/>
          <a:ln w="9525">
            <a:noFill/>
            <a:miter lim="800000"/>
            <a:headEnd/>
            <a:tailEnd/>
          </a:ln>
        </p:spPr>
        <p:txBody>
          <a:bodyPr>
            <a:spAutoFit/>
          </a:bodyPr>
          <a:lstStyle/>
          <a:p>
            <a:r>
              <a:rPr lang="en-US" sz="2400" i="1">
                <a:latin typeface="Arial" charset="0"/>
              </a:rPr>
              <a:t>d</a:t>
            </a:r>
            <a:r>
              <a:rPr lang="en-US" sz="2400">
                <a:latin typeface="Arial" charset="0"/>
              </a:rPr>
              <a:t> denotes number of variables (attributes)</a:t>
            </a:r>
            <a:endParaRPr lang="en-US" sz="2400">
              <a:latin typeface="Symbol" pitchFamily="18" charset="2"/>
            </a:endParaRPr>
          </a:p>
        </p:txBody>
      </p:sp>
    </p:spTree>
    <p:extLst>
      <p:ext uri="{BB962C8B-B14F-4D97-AF65-F5344CB8AC3E}">
        <p14:creationId xmlns:p14="http://schemas.microsoft.com/office/powerpoint/2010/main" val="1417263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9" name="Object 4"/>
          <p:cNvGraphicFramePr>
            <a:graphicFrameLocks noGrp="1" noChangeAspect="1"/>
          </p:cNvGraphicFramePr>
          <p:nvPr>
            <p:ph idx="4294967295"/>
            <p:extLst>
              <p:ext uri="{D42A27DB-BD31-4B8C-83A1-F6EECF244321}">
                <p14:modId xmlns:p14="http://schemas.microsoft.com/office/powerpoint/2010/main" val="3215903510"/>
              </p:ext>
            </p:extLst>
          </p:nvPr>
        </p:nvGraphicFramePr>
        <p:xfrm>
          <a:off x="1364786" y="2859088"/>
          <a:ext cx="8469612" cy="1557803"/>
        </p:xfrm>
        <a:graphic>
          <a:graphicData uri="http://schemas.openxmlformats.org/presentationml/2006/ole">
            <mc:AlternateContent xmlns:mc="http://schemas.openxmlformats.org/markup-compatibility/2006">
              <mc:Choice xmlns:v="urn:schemas-microsoft-com:vml" Requires="v">
                <p:oleObj spid="_x0000_s24643" name="Equation" r:id="rId3" imgW="3797280" imgH="698400" progId="Equation.3">
                  <p:embed/>
                </p:oleObj>
              </mc:Choice>
              <mc:Fallback>
                <p:oleObj name="Equation" r:id="rId3" imgW="3797280" imgH="698400" progId="Equation.3">
                  <p:embed/>
                  <p:pic>
                    <p:nvPicPr>
                      <p:cNvPr id="0" name=""/>
                      <p:cNvPicPr>
                        <a:picLocks noGrp="1" noChangeAspect="1" noChangeArrowheads="1"/>
                      </p:cNvPicPr>
                      <p:nvPr/>
                    </p:nvPicPr>
                    <p:blipFill>
                      <a:blip r:embed="rId4"/>
                      <a:srcRect/>
                      <a:stretch>
                        <a:fillRect/>
                      </a:stretch>
                    </p:blipFill>
                    <p:spPr bwMode="auto">
                      <a:xfrm>
                        <a:off x="1364786" y="2859088"/>
                        <a:ext cx="8469612" cy="1557803"/>
                      </a:xfrm>
                      <a:prstGeom prst="rect">
                        <a:avLst/>
                      </a:prstGeom>
                      <a:noFill/>
                      <a:ln>
                        <a:noFill/>
                      </a:ln>
                      <a:extLst/>
                    </p:spPr>
                  </p:pic>
                </p:oleObj>
              </mc:Fallback>
            </mc:AlternateContent>
          </a:graphicData>
        </a:graphic>
      </p:graphicFrame>
      <p:sp>
        <p:nvSpPr>
          <p:cNvPr id="6" name="Slide Number Placeholder 4"/>
          <p:cNvSpPr txBox="1">
            <a:spLocks noGrp="1"/>
          </p:cNvSpPr>
          <p:nvPr/>
        </p:nvSpPr>
        <p:spPr>
          <a:xfrm>
            <a:off x="8610600" y="5624514"/>
            <a:ext cx="571500" cy="274637"/>
          </a:xfrm>
          <a:prstGeom prst="rect">
            <a:avLst/>
          </a:prstGeom>
          <a:noFill/>
        </p:spPr>
        <p:txBody>
          <a:bodyPr lIns="0" tIns="0" rIns="0" bIns="0" anchor="b"/>
          <a:lstStyle/>
          <a:p>
            <a:pPr algn="r">
              <a:defRPr/>
            </a:pPr>
            <a:fld id="{A06CD511-58AD-495B-9FB3-277BC5E8A5E8}" type="slidenum">
              <a:rPr lang="tr-TR" sz="900">
                <a:solidFill>
                  <a:schemeClr val="tx2">
                    <a:shade val="90000"/>
                  </a:schemeClr>
                </a:solidFill>
              </a:rPr>
              <a:pPr algn="r">
                <a:defRPr/>
              </a:pPr>
              <a:t>33</a:t>
            </a:fld>
            <a:endParaRPr lang="tr-TR" sz="900">
              <a:solidFill>
                <a:schemeClr val="tx2">
                  <a:shade val="90000"/>
                </a:schemeClr>
              </a:solidFill>
            </a:endParaRPr>
          </a:p>
        </p:txBody>
      </p:sp>
      <p:sp>
        <p:nvSpPr>
          <p:cNvPr id="39942" name="TextBox 1"/>
          <p:cNvSpPr txBox="1">
            <a:spLocks noChangeArrowheads="1"/>
          </p:cNvSpPr>
          <p:nvPr/>
        </p:nvSpPr>
        <p:spPr bwMode="auto">
          <a:xfrm>
            <a:off x="3502340" y="952320"/>
            <a:ext cx="43604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dirty="0" smtClean="0"/>
              <a:t>Naïve </a:t>
            </a:r>
            <a:r>
              <a:rPr lang="en-US" altLang="en-US" sz="2800" dirty="0"/>
              <a:t>Bayes classification</a:t>
            </a:r>
          </a:p>
        </p:txBody>
      </p:sp>
      <p:sp>
        <p:nvSpPr>
          <p:cNvPr id="8" name="Rectangle 5"/>
          <p:cNvSpPr txBox="1">
            <a:spLocks noChangeArrowheads="1"/>
          </p:cNvSpPr>
          <p:nvPr/>
        </p:nvSpPr>
        <p:spPr bwMode="auto">
          <a:xfrm>
            <a:off x="1024750" y="4681624"/>
            <a:ext cx="10107827"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US" sz="2000" dirty="0">
                <a:latin typeface="Arial" panose="020B0604020202020204" pitchFamily="34" charset="0"/>
                <a:cs typeface="Arial" panose="020B0604020202020204" pitchFamily="34" charset="0"/>
              </a:rPr>
              <a:t>Each class </a:t>
            </a:r>
            <a:r>
              <a:rPr lang="en-US" sz="2000" dirty="0" smtClean="0">
                <a:latin typeface="Arial" panose="020B0604020202020204" pitchFamily="34" charset="0"/>
                <a:cs typeface="Arial" panose="020B0604020202020204" pitchFamily="34" charset="0"/>
              </a:rPr>
              <a:t>is characterized by a </a:t>
            </a:r>
            <a:r>
              <a:rPr lang="en-US" sz="2000" dirty="0">
                <a:latin typeface="Arial" panose="020B0604020202020204" pitchFamily="34" charset="0"/>
                <a:cs typeface="Arial" panose="020B0604020202020204" pitchFamily="34" charset="0"/>
              </a:rPr>
              <a:t>set of means and variances </a:t>
            </a:r>
            <a:r>
              <a:rPr lang="en-US" sz="2000" dirty="0" smtClean="0">
                <a:latin typeface="Arial" panose="020B0604020202020204" pitchFamily="34" charset="0"/>
                <a:cs typeface="Arial" panose="020B0604020202020204" pitchFamily="34" charset="0"/>
              </a:rPr>
              <a:t>of the attributes of examples in the dataset that belong to that class.</a:t>
            </a:r>
          </a:p>
        </p:txBody>
      </p:sp>
      <p:sp>
        <p:nvSpPr>
          <p:cNvPr id="2" name="TextBox 1"/>
          <p:cNvSpPr txBox="1"/>
          <p:nvPr/>
        </p:nvSpPr>
        <p:spPr>
          <a:xfrm>
            <a:off x="648899" y="1724748"/>
            <a:ext cx="9721123" cy="707886"/>
          </a:xfrm>
          <a:prstGeom prst="rect">
            <a:avLst/>
          </a:prstGeom>
          <a:noFill/>
        </p:spPr>
        <p:txBody>
          <a:bodyPr wrap="none" rtlCol="0">
            <a:spAutoFit/>
          </a:bodyPr>
          <a:lstStyle/>
          <a:p>
            <a:pPr>
              <a:defRPr/>
            </a:pPr>
            <a:r>
              <a:rPr lang="en-US" sz="2000" dirty="0" smtClean="0">
                <a:latin typeface="Arial" panose="020B0604020202020204" pitchFamily="34" charset="0"/>
                <a:cs typeface="Arial" panose="020B0604020202020204" pitchFamily="34" charset="0"/>
              </a:rPr>
              <a:t>Assumes </a:t>
            </a:r>
            <a:r>
              <a:rPr lang="en-US" sz="2000" dirty="0">
                <a:latin typeface="Arial" panose="020B0604020202020204" pitchFamily="34" charset="0"/>
                <a:cs typeface="Arial" panose="020B0604020202020204" pitchFamily="34" charset="0"/>
              </a:rPr>
              <a:t>that </a:t>
            </a:r>
            <a:r>
              <a:rPr lang="en-US" sz="2000" dirty="0" smtClean="0">
                <a:latin typeface="Arial" panose="020B0604020202020204" pitchFamily="34" charset="0"/>
                <a:cs typeface="Arial" panose="020B0604020202020204" pitchFamily="34" charset="0"/>
              </a:rPr>
              <a:t>correlation coefficients are zero; hence, </a:t>
            </a:r>
            <a:r>
              <a:rPr lang="en-US" sz="2000" dirty="0">
                <a:latin typeface="Arial" panose="020B0604020202020204" pitchFamily="34" charset="0"/>
                <a:cs typeface="Arial" panose="020B0604020202020204" pitchFamily="34" charset="0"/>
              </a:rPr>
              <a:t>c</a:t>
            </a:r>
            <a:r>
              <a:rPr lang="en-US" sz="2000" dirty="0" smtClean="0">
                <a:latin typeface="Arial" panose="020B0604020202020204" pitchFamily="34" charset="0"/>
                <a:cs typeface="Arial" panose="020B0604020202020204" pitchFamily="34" charset="0"/>
              </a:rPr>
              <a:t>ovariance matrix is diagonal.</a:t>
            </a:r>
          </a:p>
          <a:p>
            <a:pPr>
              <a:defRPr/>
            </a:pPr>
            <a:r>
              <a:rPr lang="en-US" sz="2000" dirty="0">
                <a:latin typeface="Arial" panose="020B0604020202020204" pitchFamily="34" charset="0"/>
                <a:cs typeface="Arial" panose="020B0604020202020204" pitchFamily="34" charset="0"/>
              </a:rPr>
              <a:t>C</a:t>
            </a:r>
            <a:r>
              <a:rPr lang="en-US" sz="2000" dirty="0" smtClean="0">
                <a:latin typeface="Arial" panose="020B0604020202020204" pitchFamily="34" charset="0"/>
                <a:cs typeface="Arial" panose="020B0604020202020204" pitchFamily="34" charset="0"/>
              </a:rPr>
              <a:t>lass likelihood, p(</a:t>
            </a:r>
            <a:r>
              <a:rPr lang="en-US" sz="2000" b="1" dirty="0" err="1" smtClean="0">
                <a:latin typeface="Arial" panose="020B0604020202020204" pitchFamily="34" charset="0"/>
                <a:cs typeface="Arial" panose="020B0604020202020204" pitchFamily="34" charset="0"/>
              </a:rPr>
              <a:t>x</a:t>
            </a:r>
            <a:r>
              <a:rPr lang="en-US" sz="2000" dirty="0" err="1" smtClean="0">
                <a:latin typeface="Arial" panose="020B0604020202020204" pitchFamily="34" charset="0"/>
                <a:cs typeface="Arial" panose="020B0604020202020204" pitchFamily="34" charset="0"/>
              </a:rPr>
              <a:t>|C</a:t>
            </a:r>
            <a:r>
              <a:rPr lang="en-US" sz="2000" dirty="0" smtClean="0">
                <a:latin typeface="Arial" panose="020B0604020202020204" pitchFamily="34" charset="0"/>
                <a:cs typeface="Arial" panose="020B0604020202020204" pitchFamily="34" charset="0"/>
              </a:rPr>
              <a:t>), is a product </a:t>
            </a:r>
            <a:r>
              <a:rPr lang="en-US" sz="2000" dirty="0">
                <a:latin typeface="Arial" panose="020B0604020202020204" pitchFamily="34" charset="0"/>
                <a:cs typeface="Arial" panose="020B0604020202020204" pitchFamily="34" charset="0"/>
              </a:rPr>
              <a:t>of </a:t>
            </a:r>
            <a:r>
              <a:rPr lang="en-US" sz="2000" dirty="0" smtClean="0">
                <a:latin typeface="Arial" panose="020B0604020202020204" pitchFamily="34" charset="0"/>
                <a:cs typeface="Arial" panose="020B0604020202020204" pitchFamily="34" charset="0"/>
              </a:rPr>
              <a:t>1D Gaussians </a:t>
            </a:r>
            <a:r>
              <a:rPr lang="en-US" sz="2000" dirty="0">
                <a:latin typeface="Arial" panose="020B0604020202020204" pitchFamily="34" charset="0"/>
                <a:cs typeface="Arial" panose="020B0604020202020204" pitchFamily="34" charset="0"/>
              </a:rPr>
              <a:t>for each </a:t>
            </a:r>
            <a:r>
              <a:rPr lang="en-US" sz="2000" dirty="0" smtClean="0">
                <a:latin typeface="Arial" panose="020B0604020202020204" pitchFamily="34" charset="0"/>
                <a:cs typeface="Arial" panose="020B0604020202020204" pitchFamily="34" charset="0"/>
              </a:rPr>
              <a:t>attribute</a:t>
            </a:r>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3882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4200" y="546100"/>
            <a:ext cx="10690665" cy="1938992"/>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Discriminants: functions in attribute space that guide class assignment</a:t>
            </a:r>
          </a:p>
          <a:p>
            <a:r>
              <a:rPr lang="en-US" sz="2400" dirty="0" smtClean="0">
                <a:latin typeface="Arial" panose="020B0604020202020204" pitchFamily="34" charset="0"/>
                <a:cs typeface="Arial" panose="020B0604020202020204" pitchFamily="34" charset="0"/>
              </a:rPr>
              <a:t>In Bayesian classification, discriminants, g</a:t>
            </a:r>
            <a:r>
              <a:rPr lang="en-US" sz="2400" baseline="-25000" dirty="0" smtClean="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a:t>
            </a:r>
            <a:r>
              <a:rPr lang="en-US" sz="2400" b="1" dirty="0"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are technically P(</a:t>
            </a:r>
            <a:r>
              <a:rPr lang="en-US" sz="2400" dirty="0" err="1" smtClean="0">
                <a:latin typeface="Arial" panose="020B0604020202020204" pitchFamily="34" charset="0"/>
                <a:cs typeface="Arial" panose="020B0604020202020204" pitchFamily="34" charset="0"/>
              </a:rPr>
              <a:t>C</a:t>
            </a:r>
            <a:r>
              <a:rPr lang="en-US" sz="2400" baseline="-25000" dirty="0" err="1" smtClean="0">
                <a:latin typeface="Arial" panose="020B0604020202020204" pitchFamily="34" charset="0"/>
                <a:cs typeface="Arial" panose="020B0604020202020204" pitchFamily="34" charset="0"/>
              </a:rPr>
              <a:t>i</a:t>
            </a:r>
            <a:r>
              <a:rPr lang="en-US" sz="2400" dirty="0" err="1" smtClean="0">
                <a:latin typeface="Arial" panose="020B0604020202020204" pitchFamily="34" charset="0"/>
                <a:cs typeface="Arial" panose="020B0604020202020204" pitchFamily="34" charset="0"/>
              </a:rPr>
              <a:t>|</a:t>
            </a:r>
            <a:r>
              <a:rPr lang="en-US" sz="2400" b="1" dirty="0" err="1"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Since normalization is not required for classification, g</a:t>
            </a:r>
            <a:r>
              <a:rPr lang="en-US" sz="2400" baseline="-25000" dirty="0" smtClean="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a:t>
            </a:r>
            <a:r>
              <a:rPr lang="en-US" sz="2400" b="1" dirty="0"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 p(</a:t>
            </a:r>
            <a:r>
              <a:rPr lang="en-US" sz="2400" b="1" dirty="0"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|C</a:t>
            </a:r>
            <a:r>
              <a:rPr lang="en-US" sz="2400" baseline="-25000" dirty="0" smtClean="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)P(C</a:t>
            </a:r>
            <a:r>
              <a:rPr lang="en-US" sz="2400" baseline="-25000" dirty="0" smtClean="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Even though priors do not depend on </a:t>
            </a:r>
            <a:r>
              <a:rPr lang="en-US" sz="2400" b="1" dirty="0"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they may determine </a:t>
            </a:r>
            <a:r>
              <a:rPr lang="en-US" sz="2400" dirty="0">
                <a:latin typeface="Arial" panose="020B0604020202020204" pitchFamily="34" charset="0"/>
                <a:cs typeface="Arial" panose="020B0604020202020204" pitchFamily="34" charset="0"/>
              </a:rPr>
              <a:t>which g</a:t>
            </a:r>
            <a:r>
              <a:rPr lang="en-US" sz="2400" baseline="-25000" dirty="0">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is largest.</a:t>
            </a:r>
          </a:p>
        </p:txBody>
      </p:sp>
      <p:graphicFrame>
        <p:nvGraphicFramePr>
          <p:cNvPr id="4" name="Object 17"/>
          <p:cNvGraphicFramePr>
            <a:graphicFrameLocks noChangeAspect="1"/>
          </p:cNvGraphicFramePr>
          <p:nvPr>
            <p:extLst>
              <p:ext uri="{D42A27DB-BD31-4B8C-83A1-F6EECF244321}">
                <p14:modId xmlns:p14="http://schemas.microsoft.com/office/powerpoint/2010/main" val="2376407935"/>
              </p:ext>
            </p:extLst>
          </p:nvPr>
        </p:nvGraphicFramePr>
        <p:xfrm>
          <a:off x="1841616" y="2895600"/>
          <a:ext cx="6689609" cy="1490072"/>
        </p:xfrm>
        <a:graphic>
          <a:graphicData uri="http://schemas.openxmlformats.org/presentationml/2006/ole">
            <mc:AlternateContent xmlns:mc="http://schemas.openxmlformats.org/markup-compatibility/2006">
              <mc:Choice xmlns:v="urn:schemas-microsoft-com:vml" Requires="v">
                <p:oleObj spid="_x0000_s45095" name="Equation" r:id="rId3" imgW="2794000" imgH="622300" progId="Equation.3">
                  <p:embed/>
                </p:oleObj>
              </mc:Choice>
              <mc:Fallback>
                <p:oleObj name="Equation" r:id="rId3" imgW="2794000" imgH="622300" progId="Equation.3">
                  <p:embed/>
                  <p:pic>
                    <p:nvPicPr>
                      <p:cNvPr id="36867" name="Object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616" y="2895600"/>
                        <a:ext cx="6689609" cy="1490072"/>
                      </a:xfrm>
                      <a:prstGeom prst="rect">
                        <a:avLst/>
                      </a:prstGeom>
                      <a:noFill/>
                      <a:ln>
                        <a:noFill/>
                      </a:ln>
                      <a:extLst/>
                    </p:spPr>
                  </p:pic>
                </p:oleObj>
              </mc:Fallback>
            </mc:AlternateContent>
          </a:graphicData>
        </a:graphic>
      </p:graphicFrame>
      <p:graphicFrame>
        <p:nvGraphicFramePr>
          <p:cNvPr id="5" name="Object 21"/>
          <p:cNvGraphicFramePr>
            <a:graphicFrameLocks noChangeAspect="1"/>
          </p:cNvGraphicFramePr>
          <p:nvPr>
            <p:extLst>
              <p:ext uri="{D42A27DB-BD31-4B8C-83A1-F6EECF244321}">
                <p14:modId xmlns:p14="http://schemas.microsoft.com/office/powerpoint/2010/main" val="4268764752"/>
              </p:ext>
            </p:extLst>
          </p:nvPr>
        </p:nvGraphicFramePr>
        <p:xfrm>
          <a:off x="1089025" y="4232939"/>
          <a:ext cx="8611623" cy="1482728"/>
        </p:xfrm>
        <a:graphic>
          <a:graphicData uri="http://schemas.openxmlformats.org/presentationml/2006/ole">
            <mc:AlternateContent xmlns:mc="http://schemas.openxmlformats.org/markup-compatibility/2006">
              <mc:Choice xmlns:v="urn:schemas-microsoft-com:vml" Requires="v">
                <p:oleObj spid="_x0000_s45096" name="Equation" r:id="rId5" imgW="3835080" imgH="660240" progId="Equation.3">
                  <p:embed/>
                </p:oleObj>
              </mc:Choice>
              <mc:Fallback>
                <p:oleObj name="Equation" r:id="rId5" imgW="3835080" imgH="660240" progId="Equation.3">
                  <p:embed/>
                  <p:pic>
                    <p:nvPicPr>
                      <p:cNvPr id="36868" name="Object 21"/>
                      <p:cNvPicPr>
                        <a:picLocks noGrp="1" noChangeAspect="1" noChangeArrowheads="1"/>
                      </p:cNvPicPr>
                      <p:nvPr/>
                    </p:nvPicPr>
                    <p:blipFill>
                      <a:blip r:embed="rId6"/>
                      <a:srcRect/>
                      <a:stretch>
                        <a:fillRect/>
                      </a:stretch>
                    </p:blipFill>
                    <p:spPr bwMode="auto">
                      <a:xfrm>
                        <a:off x="1089025" y="4232939"/>
                        <a:ext cx="8611623" cy="148272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320681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0" name="Object 30"/>
          <p:cNvGraphicFramePr>
            <a:graphicFrameLocks noGrp="1" noChangeAspect="1"/>
          </p:cNvGraphicFramePr>
          <p:nvPr>
            <p:ph sz="quarter" idx="3"/>
            <p:extLst>
              <p:ext uri="{D42A27DB-BD31-4B8C-83A1-F6EECF244321}">
                <p14:modId xmlns:p14="http://schemas.microsoft.com/office/powerpoint/2010/main" val="1712477202"/>
              </p:ext>
            </p:extLst>
          </p:nvPr>
        </p:nvGraphicFramePr>
        <p:xfrm>
          <a:off x="6080919" y="421713"/>
          <a:ext cx="5639952" cy="673210"/>
        </p:xfrm>
        <a:graphic>
          <a:graphicData uri="http://schemas.openxmlformats.org/presentationml/2006/ole">
            <mc:AlternateContent xmlns:mc="http://schemas.openxmlformats.org/markup-compatibility/2006">
              <mc:Choice xmlns:v="urn:schemas-microsoft-com:vml" Requires="v">
                <p:oleObj spid="_x0000_s28876" name="Equation" r:id="rId3" imgW="1917360" imgH="228600" progId="Equation.3">
                  <p:embed/>
                </p:oleObj>
              </mc:Choice>
              <mc:Fallback>
                <p:oleObj name="Equation" r:id="rId3" imgW="1917360" imgH="228600" progId="Equation.3">
                  <p:embed/>
                  <p:pic>
                    <p:nvPicPr>
                      <p:cNvPr id="0" name=""/>
                      <p:cNvPicPr>
                        <a:picLocks noChangeAspect="1" noChangeArrowheads="1"/>
                      </p:cNvPicPr>
                      <p:nvPr/>
                    </p:nvPicPr>
                    <p:blipFill>
                      <a:blip r:embed="rId4"/>
                      <a:srcRect/>
                      <a:stretch>
                        <a:fillRect/>
                      </a:stretch>
                    </p:blipFill>
                    <p:spPr bwMode="auto">
                      <a:xfrm>
                        <a:off x="6080919" y="421713"/>
                        <a:ext cx="5639952" cy="673210"/>
                      </a:xfrm>
                      <a:prstGeom prst="rect">
                        <a:avLst/>
                      </a:prstGeom>
                      <a:noFill/>
                      <a:extLst/>
                    </p:spPr>
                  </p:pic>
                </p:oleObj>
              </mc:Fallback>
            </mc:AlternateContent>
          </a:graphicData>
        </a:graphic>
      </p:graphicFrame>
      <p:pic>
        <p:nvPicPr>
          <p:cNvPr id="143395" name="Picture 12"/>
          <p:cNvPicPr>
            <a:picLocks noChangeAspect="1" noChangeArrowheads="1"/>
          </p:cNvPicPr>
          <p:nvPr/>
        </p:nvPicPr>
        <p:blipFill>
          <a:blip r:embed="rId5"/>
          <a:srcRect/>
          <a:stretch>
            <a:fillRect/>
          </a:stretch>
        </p:blipFill>
        <p:spPr bwMode="auto">
          <a:xfrm>
            <a:off x="739134" y="1074177"/>
            <a:ext cx="6375248" cy="5783824"/>
          </a:xfrm>
          <a:prstGeom prst="rect">
            <a:avLst/>
          </a:prstGeom>
          <a:noFill/>
          <a:ln w="9525">
            <a:noFill/>
            <a:miter lim="800000"/>
            <a:headEnd/>
            <a:tailEnd/>
          </a:ln>
        </p:spPr>
      </p:pic>
      <p:sp>
        <p:nvSpPr>
          <p:cNvPr id="143389" name="Text Box 29"/>
          <p:cNvSpPr txBox="1">
            <a:spLocks noChangeArrowheads="1"/>
          </p:cNvSpPr>
          <p:nvPr/>
        </p:nvSpPr>
        <p:spPr bwMode="auto">
          <a:xfrm>
            <a:off x="1041283" y="397778"/>
            <a:ext cx="4883068" cy="584775"/>
          </a:xfrm>
          <a:prstGeom prst="rect">
            <a:avLst/>
          </a:prstGeom>
          <a:noFill/>
          <a:ln w="9525">
            <a:noFill/>
            <a:miter lim="800000"/>
            <a:headEnd/>
            <a:tailEnd/>
          </a:ln>
          <a:effectLst/>
        </p:spPr>
        <p:txBody>
          <a:bodyPr wrap="none">
            <a:spAutoFit/>
          </a:bodyPr>
          <a:lstStyle/>
          <a:p>
            <a:pPr>
              <a:defRPr/>
            </a:pPr>
            <a:r>
              <a:rPr lang="tr-TR" sz="3200" dirty="0" smtClean="0">
                <a:latin typeface="Arial" panose="020B0604020202020204" pitchFamily="34" charset="0"/>
                <a:cs typeface="Arial" panose="020B0604020202020204" pitchFamily="34" charset="0"/>
              </a:rPr>
              <a:t>decision </a:t>
            </a:r>
            <a:r>
              <a:rPr lang="tr-TR" sz="3200" dirty="0">
                <a:latin typeface="Arial" panose="020B0604020202020204" pitchFamily="34" charset="0"/>
                <a:cs typeface="Arial" panose="020B0604020202020204" pitchFamily="34" charset="0"/>
              </a:rPr>
              <a:t>regions </a:t>
            </a:r>
            <a:r>
              <a:rPr lang="tr-TR" sz="3200" dirty="0">
                <a:latin typeface="Lucida Calligraphy" pitchFamily="66" charset="0"/>
              </a:rPr>
              <a:t>R</a:t>
            </a:r>
            <a:r>
              <a:rPr lang="tr-TR" sz="3200" baseline="-25000" dirty="0">
                <a:latin typeface="Lucida Bright" pitchFamily="18" charset="0"/>
              </a:rPr>
              <a:t>1</a:t>
            </a:r>
            <a:r>
              <a:rPr lang="tr-TR" sz="3200" dirty="0">
                <a:latin typeface="Lucida Bright" pitchFamily="18" charset="0"/>
              </a:rPr>
              <a:t>,...,</a:t>
            </a:r>
            <a:r>
              <a:rPr lang="tr-TR" sz="3200" dirty="0">
                <a:latin typeface="Lucida Calligraphy" pitchFamily="66" charset="0"/>
              </a:rPr>
              <a:t>R</a:t>
            </a:r>
            <a:r>
              <a:rPr lang="tr-TR" sz="3200" i="1" baseline="-25000" dirty="0">
                <a:latin typeface="Lucida Bright" pitchFamily="18" charset="0"/>
              </a:rPr>
              <a:t>K</a:t>
            </a:r>
          </a:p>
        </p:txBody>
      </p:sp>
      <p:sp>
        <p:nvSpPr>
          <p:cNvPr id="7" name="TextBox 6"/>
          <p:cNvSpPr txBox="1"/>
          <p:nvPr/>
        </p:nvSpPr>
        <p:spPr>
          <a:xfrm>
            <a:off x="6635825" y="1747387"/>
            <a:ext cx="5355953" cy="3416320"/>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Usually decision regions are disjoint</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Best illustrated in 1D</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In 1D, boundaries of decision regions </a:t>
            </a:r>
          </a:p>
          <a:p>
            <a:r>
              <a:rPr lang="en-US" sz="2400" dirty="0" smtClean="0">
                <a:latin typeface="Arial" panose="020B0604020202020204" pitchFamily="34" charset="0"/>
                <a:cs typeface="Arial" panose="020B0604020202020204" pitchFamily="34" charset="0"/>
              </a:rPr>
              <a:t>called “decision points”.</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Defined in binary classification by</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g</a:t>
            </a:r>
            <a:r>
              <a:rPr lang="en-US" sz="2400" baseline="-25000" dirty="0" smtClean="0">
                <a:latin typeface="Arial" panose="020B0604020202020204" pitchFamily="34" charset="0"/>
                <a:cs typeface="Arial" panose="020B0604020202020204" pitchFamily="34" charset="0"/>
              </a:rPr>
              <a:t>1</a:t>
            </a:r>
            <a:r>
              <a:rPr lang="en-US" sz="2400" dirty="0" smtClean="0">
                <a:latin typeface="Arial" panose="020B0604020202020204" pitchFamily="34" charset="0"/>
                <a:cs typeface="Arial" panose="020B0604020202020204" pitchFamily="34" charset="0"/>
              </a:rPr>
              <a:t>(x) = g</a:t>
            </a:r>
            <a:r>
              <a:rPr lang="en-US" sz="2400" baseline="-25000" dirty="0" smtClean="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(x)</a:t>
            </a:r>
          </a:p>
        </p:txBody>
      </p:sp>
      <p:sp>
        <p:nvSpPr>
          <p:cNvPr id="2" name="TextBox 1"/>
          <p:cNvSpPr txBox="1"/>
          <p:nvPr/>
        </p:nvSpPr>
        <p:spPr>
          <a:xfrm>
            <a:off x="2029336" y="1195691"/>
            <a:ext cx="4136069"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Non-disjoint decision regions in 2D</a:t>
            </a:r>
          </a:p>
        </p:txBody>
      </p:sp>
    </p:spTree>
    <p:extLst>
      <p:ext uri="{BB962C8B-B14F-4D97-AF65-F5344CB8AC3E}">
        <p14:creationId xmlns:p14="http://schemas.microsoft.com/office/powerpoint/2010/main" val="2422159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75" name="Object 11"/>
          <p:cNvGraphicFramePr>
            <a:graphicFrameLocks noGrp="1" noChangeAspect="1"/>
          </p:cNvGraphicFramePr>
          <p:nvPr>
            <p:ph sz="quarter" idx="2"/>
            <p:extLst>
              <p:ext uri="{D42A27DB-BD31-4B8C-83A1-F6EECF244321}">
                <p14:modId xmlns:p14="http://schemas.microsoft.com/office/powerpoint/2010/main" val="3427180126"/>
              </p:ext>
            </p:extLst>
          </p:nvPr>
        </p:nvGraphicFramePr>
        <p:xfrm>
          <a:off x="7428310" y="1201980"/>
          <a:ext cx="3050381" cy="946305"/>
        </p:xfrm>
        <a:graphic>
          <a:graphicData uri="http://schemas.openxmlformats.org/presentationml/2006/ole">
            <mc:AlternateContent xmlns:mc="http://schemas.openxmlformats.org/markup-compatibility/2006">
              <mc:Choice xmlns:v="urn:schemas-microsoft-com:vml" Requires="v">
                <p:oleObj spid="_x0000_s29824" name="Equation" r:id="rId3" imgW="1473120" imgH="457200" progId="Equation.3">
                  <p:embed/>
                </p:oleObj>
              </mc:Choice>
              <mc:Fallback>
                <p:oleObj name="Equation" r:id="rId3" imgW="1473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310" y="1201980"/>
                        <a:ext cx="3050381" cy="946305"/>
                      </a:xfrm>
                      <a:prstGeom prst="rect">
                        <a:avLst/>
                      </a:prstGeom>
                      <a:noFill/>
                      <a:extLst/>
                    </p:spPr>
                  </p:pic>
                </p:oleObj>
              </mc:Fallback>
            </mc:AlternateContent>
          </a:graphicData>
        </a:graphic>
      </p:graphicFrame>
      <p:graphicFrame>
        <p:nvGraphicFramePr>
          <p:cNvPr id="164877" name="Object 13"/>
          <p:cNvGraphicFramePr>
            <a:graphicFrameLocks noGrp="1" noChangeAspect="1"/>
          </p:cNvGraphicFramePr>
          <p:nvPr>
            <p:ph sz="quarter" idx="3"/>
            <p:extLst>
              <p:ext uri="{D42A27DB-BD31-4B8C-83A1-F6EECF244321}">
                <p14:modId xmlns:p14="http://schemas.microsoft.com/office/powerpoint/2010/main" val="353672200"/>
              </p:ext>
            </p:extLst>
          </p:nvPr>
        </p:nvGraphicFramePr>
        <p:xfrm>
          <a:off x="3970338" y="3543300"/>
          <a:ext cx="1847850" cy="996950"/>
        </p:xfrm>
        <a:graphic>
          <a:graphicData uri="http://schemas.openxmlformats.org/presentationml/2006/ole">
            <mc:AlternateContent xmlns:mc="http://schemas.openxmlformats.org/markup-compatibility/2006">
              <mc:Choice xmlns:v="urn:schemas-microsoft-com:vml" Requires="v">
                <p:oleObj spid="_x0000_s29825" name="Equation" r:id="rId5" imgW="799920" imgH="431640" progId="Equation.3">
                  <p:embed/>
                </p:oleObj>
              </mc:Choice>
              <mc:Fallback>
                <p:oleObj name="Equation" r:id="rId5" imgW="799920" imgH="431640" progId="Equation.3">
                  <p:embed/>
                  <p:pic>
                    <p:nvPicPr>
                      <p:cNvPr id="0" name=""/>
                      <p:cNvPicPr>
                        <a:picLocks noChangeAspect="1" noChangeArrowheads="1"/>
                      </p:cNvPicPr>
                      <p:nvPr/>
                    </p:nvPicPr>
                    <p:blipFill>
                      <a:blip r:embed="rId6"/>
                      <a:srcRect/>
                      <a:stretch>
                        <a:fillRect/>
                      </a:stretch>
                    </p:blipFill>
                    <p:spPr bwMode="auto">
                      <a:xfrm>
                        <a:off x="3970338" y="3543300"/>
                        <a:ext cx="1847850" cy="996950"/>
                      </a:xfrm>
                      <a:prstGeom prst="rect">
                        <a:avLst/>
                      </a:prstGeom>
                      <a:noFill/>
                      <a:extLst/>
                    </p:spPr>
                  </p:pic>
                </p:oleObj>
              </mc:Fallback>
            </mc:AlternateContent>
          </a:graphicData>
        </a:graphic>
      </p:graphicFrame>
      <p:sp>
        <p:nvSpPr>
          <p:cNvPr id="7" name="Slide Number Placeholder 6"/>
          <p:cNvSpPr>
            <a:spLocks noGrp="1"/>
          </p:cNvSpPr>
          <p:nvPr>
            <p:ph type="sldNum" sz="quarter" idx="11"/>
          </p:nvPr>
        </p:nvSpPr>
        <p:spPr/>
        <p:txBody>
          <a:bodyPr/>
          <a:lstStyle/>
          <a:p>
            <a:pPr>
              <a:defRPr/>
            </a:pPr>
            <a:fld id="{A52F4EAE-8213-4055-BA26-82D88D2F1F88}" type="slidenum">
              <a:rPr lang="tr-TR"/>
              <a:pPr>
                <a:defRPr/>
              </a:pPr>
              <a:t>36</a:t>
            </a:fld>
            <a:endParaRPr lang="tr-TR"/>
          </a:p>
        </p:txBody>
      </p:sp>
      <p:sp>
        <p:nvSpPr>
          <p:cNvPr id="3" name="TextBox 2"/>
          <p:cNvSpPr txBox="1"/>
          <p:nvPr/>
        </p:nvSpPr>
        <p:spPr>
          <a:xfrm>
            <a:off x="1384300" y="1384300"/>
            <a:ext cx="6101350"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In binary classification, </a:t>
            </a:r>
            <a:r>
              <a:rPr lang="tr-TR" sz="2400" i="1" dirty="0">
                <a:latin typeface="Arial" panose="020B0604020202020204" pitchFamily="34" charset="0"/>
                <a:cs typeface="Arial" panose="020B0604020202020204" pitchFamily="34" charset="0"/>
              </a:rPr>
              <a:t>g</a:t>
            </a:r>
            <a:r>
              <a:rPr lang="tr-TR" sz="2400" dirty="0">
                <a:latin typeface="Arial" panose="020B0604020202020204" pitchFamily="34" charset="0"/>
                <a:cs typeface="Arial" panose="020B0604020202020204" pitchFamily="34" charset="0"/>
              </a:rPr>
              <a:t>(</a:t>
            </a:r>
            <a:r>
              <a:rPr lang="tr-TR" sz="2400" b="1" i="1" dirty="0">
                <a:latin typeface="Arial" panose="020B0604020202020204" pitchFamily="34" charset="0"/>
                <a:cs typeface="Arial" panose="020B0604020202020204" pitchFamily="34" charset="0"/>
              </a:rPr>
              <a:t>x</a:t>
            </a:r>
            <a:r>
              <a:rPr lang="tr-TR" sz="2400" dirty="0">
                <a:latin typeface="Arial" panose="020B0604020202020204" pitchFamily="34" charset="0"/>
                <a:cs typeface="Arial" panose="020B0604020202020204" pitchFamily="34" charset="0"/>
              </a:rPr>
              <a:t>) = </a:t>
            </a:r>
            <a:r>
              <a:rPr lang="tr-TR" sz="2400" i="1" dirty="0">
                <a:latin typeface="Arial" panose="020B0604020202020204" pitchFamily="34" charset="0"/>
                <a:cs typeface="Arial" panose="020B0604020202020204" pitchFamily="34" charset="0"/>
              </a:rPr>
              <a:t>g</a:t>
            </a:r>
            <a:r>
              <a:rPr lang="tr-TR" sz="2400" baseline="-25000" dirty="0">
                <a:latin typeface="Arial" panose="020B0604020202020204" pitchFamily="34" charset="0"/>
                <a:cs typeface="Arial" panose="020B0604020202020204" pitchFamily="34" charset="0"/>
              </a:rPr>
              <a:t>1</a:t>
            </a:r>
            <a:r>
              <a:rPr lang="tr-TR" sz="2400" dirty="0">
                <a:latin typeface="Arial" panose="020B0604020202020204" pitchFamily="34" charset="0"/>
                <a:cs typeface="Arial" panose="020B0604020202020204" pitchFamily="34" charset="0"/>
              </a:rPr>
              <a:t>(</a:t>
            </a:r>
            <a:r>
              <a:rPr lang="tr-TR" sz="2400" b="1" i="1" dirty="0">
                <a:latin typeface="Arial" panose="020B0604020202020204" pitchFamily="34" charset="0"/>
                <a:cs typeface="Arial" panose="020B0604020202020204" pitchFamily="34" charset="0"/>
              </a:rPr>
              <a:t>x</a:t>
            </a:r>
            <a:r>
              <a:rPr lang="tr-TR" sz="2400" dirty="0">
                <a:latin typeface="Arial" panose="020B0604020202020204" pitchFamily="34" charset="0"/>
                <a:cs typeface="Arial" panose="020B0604020202020204" pitchFamily="34" charset="0"/>
              </a:rPr>
              <a:t>) – </a:t>
            </a:r>
            <a:r>
              <a:rPr lang="tr-TR" sz="2400" i="1" dirty="0">
                <a:latin typeface="Arial" panose="020B0604020202020204" pitchFamily="34" charset="0"/>
                <a:cs typeface="Arial" panose="020B0604020202020204" pitchFamily="34" charset="0"/>
              </a:rPr>
              <a:t>g</a:t>
            </a:r>
            <a:r>
              <a:rPr lang="tr-TR" sz="2400" baseline="-25000" dirty="0">
                <a:latin typeface="Arial" panose="020B0604020202020204" pitchFamily="34" charset="0"/>
                <a:cs typeface="Arial" panose="020B0604020202020204" pitchFamily="34" charset="0"/>
              </a:rPr>
              <a:t>2</a:t>
            </a:r>
            <a:r>
              <a:rPr lang="tr-TR" sz="2400" dirty="0">
                <a:latin typeface="Arial" panose="020B0604020202020204" pitchFamily="34" charset="0"/>
                <a:cs typeface="Arial" panose="020B0604020202020204" pitchFamily="34" charset="0"/>
              </a:rPr>
              <a:t>(</a:t>
            </a:r>
            <a:r>
              <a:rPr lang="tr-TR" sz="2400" b="1" i="1" dirty="0">
                <a:latin typeface="Arial" panose="020B0604020202020204" pitchFamily="34" charset="0"/>
                <a:cs typeface="Arial" panose="020B0604020202020204" pitchFamily="34" charset="0"/>
              </a:rPr>
              <a:t>x</a:t>
            </a:r>
            <a:r>
              <a:rPr lang="tr-TR" sz="2400" dirty="0" smtClean="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4" name="TextBox 3"/>
          <p:cNvSpPr txBox="1"/>
          <p:nvPr/>
        </p:nvSpPr>
        <p:spPr>
          <a:xfrm>
            <a:off x="1384300" y="2242083"/>
            <a:ext cx="8986756" cy="1200329"/>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Is a useful combination of discriminants</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If in addition, priors are equal and class likelihoods are Gaussian</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a:off x="1384300" y="4634449"/>
            <a:ext cx="555953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s </a:t>
            </a:r>
            <a:r>
              <a:rPr lang="en-US" sz="2400" dirty="0">
                <a:latin typeface="Arial" panose="020B0604020202020204" pitchFamily="34" charset="0"/>
                <a:cs typeface="Arial" panose="020B0604020202020204" pitchFamily="34" charset="0"/>
              </a:rPr>
              <a:t>a useful combination of discriminants</a:t>
            </a:r>
          </a:p>
        </p:txBody>
      </p:sp>
    </p:spTree>
    <p:extLst>
      <p:ext uri="{BB962C8B-B14F-4D97-AF65-F5344CB8AC3E}">
        <p14:creationId xmlns:p14="http://schemas.microsoft.com/office/powerpoint/2010/main" val="384114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073" y="2481305"/>
            <a:ext cx="9419695" cy="523220"/>
          </a:xfrm>
          <a:prstGeom prst="rect">
            <a:avLst/>
          </a:prstGeom>
          <a:noFill/>
        </p:spPr>
        <p:txBody>
          <a:bodyPr wrap="none" rtlCol="0">
            <a:spAutoFit/>
          </a:bodyPr>
          <a:lstStyle/>
          <a:p>
            <a:r>
              <a:rPr lang="en-US" sz="2800" dirty="0" smtClean="0"/>
              <a:t>1D binary Bayesian classification with Gaussian class likelihoods</a:t>
            </a:r>
            <a:endParaRPr lang="en-US" sz="2800" dirty="0"/>
          </a:p>
        </p:txBody>
      </p:sp>
    </p:spTree>
    <p:extLst>
      <p:ext uri="{BB962C8B-B14F-4D97-AF65-F5344CB8AC3E}">
        <p14:creationId xmlns:p14="http://schemas.microsoft.com/office/powerpoint/2010/main" val="2469409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7"/>
          <p:cNvSpPr txBox="1">
            <a:spLocks noChangeArrowheads="1"/>
          </p:cNvSpPr>
          <p:nvPr/>
        </p:nvSpPr>
        <p:spPr bwMode="auto">
          <a:xfrm>
            <a:off x="2057400" y="4322805"/>
            <a:ext cx="7924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We can drop the term log(</a:t>
            </a:r>
            <a:r>
              <a:rPr lang="en-US" altLang="en-US" sz="2800" i="1" dirty="0"/>
              <a:t>p(</a:t>
            </a:r>
            <a:r>
              <a:rPr lang="en-US" altLang="en-US" sz="2800" b="1" dirty="0"/>
              <a:t>x</a:t>
            </a:r>
            <a:r>
              <a:rPr lang="en-US" altLang="en-US" sz="2800" i="1" dirty="0" smtClean="0"/>
              <a:t>))	Why?</a:t>
            </a:r>
            <a:endParaRPr lang="en-US" altLang="en-US" sz="2800" i="1" dirty="0"/>
          </a:p>
        </p:txBody>
      </p:sp>
      <p:graphicFrame>
        <p:nvGraphicFramePr>
          <p:cNvPr id="41987" name="Object 9"/>
          <p:cNvGraphicFramePr>
            <a:graphicFrameLocks noChangeAspect="1"/>
          </p:cNvGraphicFramePr>
          <p:nvPr>
            <p:extLst>
              <p:ext uri="{D42A27DB-BD31-4B8C-83A1-F6EECF244321}">
                <p14:modId xmlns:p14="http://schemas.microsoft.com/office/powerpoint/2010/main" val="3321794276"/>
              </p:ext>
            </p:extLst>
          </p:nvPr>
        </p:nvGraphicFramePr>
        <p:xfrm>
          <a:off x="1109662" y="3345676"/>
          <a:ext cx="9177338" cy="608013"/>
        </p:xfrm>
        <a:graphic>
          <a:graphicData uri="http://schemas.openxmlformats.org/presentationml/2006/ole">
            <mc:AlternateContent xmlns:mc="http://schemas.openxmlformats.org/markup-compatibility/2006">
              <mc:Choice xmlns:v="urn:schemas-microsoft-com:vml" Requires="v">
                <p:oleObj spid="_x0000_s51234" name="Equation" r:id="rId3" imgW="3454200" imgH="228600" progId="Equation.3">
                  <p:embed/>
                </p:oleObj>
              </mc:Choice>
              <mc:Fallback>
                <p:oleObj name="Equation" r:id="rId3" imgW="3454200" imgH="228600" progId="Equation.3">
                  <p:embed/>
                  <p:pic>
                    <p:nvPicPr>
                      <p:cNvPr id="0" name=""/>
                      <p:cNvPicPr>
                        <a:picLocks noChangeAspect="1" noChangeArrowheads="1"/>
                      </p:cNvPicPr>
                      <p:nvPr/>
                    </p:nvPicPr>
                    <p:blipFill>
                      <a:blip r:embed="rId4"/>
                      <a:srcRect/>
                      <a:stretch>
                        <a:fillRect/>
                      </a:stretch>
                    </p:blipFill>
                    <p:spPr bwMode="auto">
                      <a:xfrm>
                        <a:off x="1109662" y="3345676"/>
                        <a:ext cx="9177338" cy="60801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7"/>
          <p:cNvGraphicFramePr>
            <a:graphicFrameLocks noChangeAspect="1"/>
          </p:cNvGraphicFramePr>
          <p:nvPr>
            <p:extLst>
              <p:ext uri="{D42A27DB-BD31-4B8C-83A1-F6EECF244321}">
                <p14:modId xmlns:p14="http://schemas.microsoft.com/office/powerpoint/2010/main" val="556755640"/>
              </p:ext>
            </p:extLst>
          </p:nvPr>
        </p:nvGraphicFramePr>
        <p:xfrm>
          <a:off x="3696644" y="1973260"/>
          <a:ext cx="3740150" cy="1003300"/>
        </p:xfrm>
        <a:graphic>
          <a:graphicData uri="http://schemas.openxmlformats.org/presentationml/2006/ole">
            <mc:AlternateContent xmlns:mc="http://schemas.openxmlformats.org/markup-compatibility/2006">
              <mc:Choice xmlns:v="urn:schemas-microsoft-com:vml" Requires="v">
                <p:oleObj spid="_x0000_s51235" name="Equation" r:id="rId5" imgW="1562040" imgH="419040" progId="Equation.3">
                  <p:embed/>
                </p:oleObj>
              </mc:Choice>
              <mc:Fallback>
                <p:oleObj name="Equation" r:id="rId5" imgW="1562040" imgH="419040" progId="Equation.3">
                  <p:embed/>
                  <p:pic>
                    <p:nvPicPr>
                      <p:cNvPr id="0" name=""/>
                      <p:cNvPicPr>
                        <a:picLocks noGrp="1" noChangeAspect="1" noChangeArrowheads="1"/>
                      </p:cNvPicPr>
                      <p:nvPr/>
                    </p:nvPicPr>
                    <p:blipFill>
                      <a:blip r:embed="rId6"/>
                      <a:srcRect/>
                      <a:stretch>
                        <a:fillRect/>
                      </a:stretch>
                    </p:blipFill>
                    <p:spPr bwMode="auto">
                      <a:xfrm>
                        <a:off x="3696644" y="1973260"/>
                        <a:ext cx="3740150" cy="1003300"/>
                      </a:xfrm>
                      <a:prstGeom prst="rect">
                        <a:avLst/>
                      </a:prstGeom>
                      <a:noFill/>
                      <a:ln>
                        <a:noFill/>
                      </a:ln>
                      <a:extLst/>
                    </p:spPr>
                  </p:pic>
                </p:oleObj>
              </mc:Fallback>
            </mc:AlternateContent>
          </a:graphicData>
        </a:graphic>
      </p:graphicFrame>
      <p:sp>
        <p:nvSpPr>
          <p:cNvPr id="5" name="Text Box 7"/>
          <p:cNvSpPr txBox="1">
            <a:spLocks noChangeArrowheads="1"/>
          </p:cNvSpPr>
          <p:nvPr/>
        </p:nvSpPr>
        <p:spPr bwMode="auto">
          <a:xfrm>
            <a:off x="1999735" y="657994"/>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Define a discriminant function using Bayes’ rule with class likelihoods that are Gaussian distributed</a:t>
            </a:r>
          </a:p>
        </p:txBody>
      </p:sp>
    </p:spTree>
    <p:extLst>
      <p:ext uri="{BB962C8B-B14F-4D97-AF65-F5344CB8AC3E}">
        <p14:creationId xmlns:p14="http://schemas.microsoft.com/office/powerpoint/2010/main" val="2878024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7"/>
          <p:cNvSpPr txBox="1">
            <a:spLocks noChangeArrowheads="1"/>
          </p:cNvSpPr>
          <p:nvPr/>
        </p:nvSpPr>
        <p:spPr bwMode="auto">
          <a:xfrm>
            <a:off x="1828800" y="838200"/>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t>Substitute the log of Gaussian class likelihood</a:t>
            </a:r>
            <a:endParaRPr lang="en-US" altLang="en-US" sz="3600" i="1"/>
          </a:p>
        </p:txBody>
      </p:sp>
      <p:graphicFrame>
        <p:nvGraphicFramePr>
          <p:cNvPr id="43011" name="Object 3"/>
          <p:cNvGraphicFramePr>
            <a:graphicFrameLocks noChangeAspect="1"/>
          </p:cNvGraphicFramePr>
          <p:nvPr/>
        </p:nvGraphicFramePr>
        <p:xfrm>
          <a:off x="2362200" y="2057400"/>
          <a:ext cx="6553200" cy="712788"/>
        </p:xfrm>
        <a:graphic>
          <a:graphicData uri="http://schemas.openxmlformats.org/presentationml/2006/ole">
            <mc:AlternateContent xmlns:mc="http://schemas.openxmlformats.org/markup-compatibility/2006">
              <mc:Choice xmlns:v="urn:schemas-microsoft-com:vml" Requires="v">
                <p:oleObj spid="_x0000_s52256" name="Equation" r:id="rId3" imgW="2565400" imgH="279400" progId="Equation.3">
                  <p:embed/>
                </p:oleObj>
              </mc:Choice>
              <mc:Fallback>
                <p:oleObj name="Equation" r:id="rId3" imgW="25654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6553200" cy="7127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2" name="Object 5"/>
          <p:cNvGraphicFramePr>
            <a:graphicFrameLocks noChangeAspect="1"/>
          </p:cNvGraphicFramePr>
          <p:nvPr/>
        </p:nvGraphicFramePr>
        <p:xfrm>
          <a:off x="2362200" y="3048000"/>
          <a:ext cx="7391400" cy="2484438"/>
        </p:xfrm>
        <a:graphic>
          <a:graphicData uri="http://schemas.openxmlformats.org/presentationml/2006/ole">
            <mc:AlternateContent xmlns:mc="http://schemas.openxmlformats.org/markup-compatibility/2006">
              <mc:Choice xmlns:v="urn:schemas-microsoft-com:vml" Requires="v">
                <p:oleObj spid="_x0000_s52257" name="Equation" r:id="rId5" imgW="2870200" imgH="965200" progId="Equation.3">
                  <p:embed/>
                </p:oleObj>
              </mc:Choice>
              <mc:Fallback>
                <p:oleObj name="Equation" r:id="rId5" imgW="2870200" imgH="965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048000"/>
                        <a:ext cx="73914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8000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73300" y="3098800"/>
            <a:ext cx="8195449" cy="523220"/>
          </a:xfrm>
          <a:prstGeom prst="rect">
            <a:avLst/>
          </a:prstGeom>
          <a:noFill/>
        </p:spPr>
        <p:txBody>
          <a:bodyPr wrap="none" rtlCol="0">
            <a:spAutoFit/>
          </a:bodyPr>
          <a:lstStyle/>
          <a:p>
            <a:r>
              <a:rPr lang="en-US" sz="2800" dirty="0" smtClean="0"/>
              <a:t>Derive K-nearest-neighbors (KNN)classification method</a:t>
            </a:r>
            <a:endParaRPr lang="en-US" sz="2800" dirty="0"/>
          </a:p>
        </p:txBody>
      </p:sp>
    </p:spTree>
    <p:extLst>
      <p:ext uri="{BB962C8B-B14F-4D97-AF65-F5344CB8AC3E}">
        <p14:creationId xmlns:p14="http://schemas.microsoft.com/office/powerpoint/2010/main" val="677620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txBox="1">
            <a:spLocks noGrp="1"/>
          </p:cNvSpPr>
          <p:nvPr/>
        </p:nvSpPr>
        <p:spPr bwMode="auto">
          <a:xfrm>
            <a:off x="9448800" y="6356351"/>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4A6E526-E6B3-451E-8A23-7DD1555796C8}" type="slidenum">
              <a:rPr lang="tr-TR" altLang="en-US" sz="1200">
                <a:solidFill>
                  <a:srgbClr val="045C75"/>
                </a:solidFill>
                <a:latin typeface="Palatino Linotype" panose="02040502050505030304" pitchFamily="18" charset="0"/>
              </a:rPr>
              <a:pPr algn="r" eaLnBrk="1" hangingPunct="1">
                <a:spcBef>
                  <a:spcPct val="0"/>
                </a:spcBef>
                <a:buFontTx/>
                <a:buNone/>
              </a:pPr>
              <a:t>40</a:t>
            </a:fld>
            <a:endParaRPr lang="tr-TR" altLang="en-US" sz="1200">
              <a:solidFill>
                <a:srgbClr val="045C75"/>
              </a:solidFill>
              <a:latin typeface="Palatino Linotype" panose="02040502050505030304" pitchFamily="18" charset="0"/>
            </a:endParaRPr>
          </a:p>
        </p:txBody>
      </p:sp>
      <p:graphicFrame>
        <p:nvGraphicFramePr>
          <p:cNvPr id="44035" name="Object 3"/>
          <p:cNvGraphicFramePr>
            <a:graphicFrameLocks noGrp="1" noChangeAspect="1"/>
          </p:cNvGraphicFramePr>
          <p:nvPr>
            <p:ph sz="half" idx="4294967295"/>
          </p:nvPr>
        </p:nvGraphicFramePr>
        <p:xfrm>
          <a:off x="2819401" y="1066801"/>
          <a:ext cx="2835275" cy="792163"/>
        </p:xfrm>
        <a:graphic>
          <a:graphicData uri="http://schemas.openxmlformats.org/presentationml/2006/ole">
            <mc:AlternateContent xmlns:mc="http://schemas.openxmlformats.org/markup-compatibility/2006">
              <mc:Choice xmlns:v="urn:schemas-microsoft-com:vml" Requires="v">
                <p:oleObj spid="_x0000_s53298" name="Equation" r:id="rId4" imgW="863225" imgH="241195" progId="Equation.3">
                  <p:embed/>
                </p:oleObj>
              </mc:Choice>
              <mc:Fallback>
                <p:oleObj name="Equation" r:id="rId4" imgW="863225"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1" y="1066801"/>
                        <a:ext cx="2835275" cy="79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4036" name="Object 4"/>
          <p:cNvGraphicFramePr>
            <a:graphicFrameLocks noChangeAspect="1"/>
          </p:cNvGraphicFramePr>
          <p:nvPr/>
        </p:nvGraphicFramePr>
        <p:xfrm>
          <a:off x="6629400" y="914401"/>
          <a:ext cx="3124200" cy="1190625"/>
        </p:xfrm>
        <a:graphic>
          <a:graphicData uri="http://schemas.openxmlformats.org/presentationml/2006/ole">
            <mc:AlternateContent xmlns:mc="http://schemas.openxmlformats.org/markup-compatibility/2006">
              <mc:Choice xmlns:v="urn:schemas-microsoft-com:vml" Requires="v">
                <p:oleObj spid="_x0000_s53299" name="Equation" r:id="rId6" imgW="1333500" imgH="508000" progId="Equation.3">
                  <p:embed/>
                </p:oleObj>
              </mc:Choice>
              <mc:Fallback>
                <p:oleObj name="Equation" r:id="rId6" imgW="1333500" imgH="508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914401"/>
                        <a:ext cx="3124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Footer Placeholder 3"/>
          <p:cNvSpPr txBox="1">
            <a:spLocks noGrp="1"/>
          </p:cNvSpPr>
          <p:nvPr/>
        </p:nvSpPr>
        <p:spPr>
          <a:xfrm>
            <a:off x="2095501" y="6356351"/>
            <a:ext cx="7072313" cy="365125"/>
          </a:xfrm>
          <a:prstGeom prst="rect">
            <a:avLst/>
          </a:prstGeom>
          <a:noFill/>
        </p:spPr>
        <p:txBody>
          <a:bodyPr lIns="0" tIns="0" rIns="0" bIns="0" anchor="b"/>
          <a:lstStyle/>
          <a:p>
            <a:pPr eaLnBrk="1" hangingPunct="1">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44038" name="Rectangle 32"/>
          <p:cNvSpPr>
            <a:spLocks noChangeArrowheads="1"/>
          </p:cNvSpPr>
          <p:nvPr/>
        </p:nvSpPr>
        <p:spPr bwMode="auto">
          <a:xfrm>
            <a:off x="1070919" y="4343400"/>
            <a:ext cx="1021491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How do we use this discriminant to classify an object with attribute </a:t>
            </a:r>
            <a:r>
              <a:rPr lang="en-US" altLang="en-US" sz="2800" i="1" dirty="0"/>
              <a:t>x</a:t>
            </a:r>
            <a:r>
              <a:rPr lang="en-US" altLang="en-US" sz="2800" dirty="0"/>
              <a:t>?</a:t>
            </a:r>
          </a:p>
        </p:txBody>
      </p:sp>
      <p:sp>
        <p:nvSpPr>
          <p:cNvPr id="44039" name="Rectangle 33"/>
          <p:cNvSpPr>
            <a:spLocks noChangeArrowheads="1"/>
          </p:cNvSpPr>
          <p:nvPr/>
        </p:nvSpPr>
        <p:spPr bwMode="auto">
          <a:xfrm>
            <a:off x="647700" y="267495"/>
            <a:ext cx="1071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t>Given a 1D multi-class </a:t>
            </a:r>
            <a:r>
              <a:rPr lang="en-US" altLang="en-US" dirty="0" smtClean="0"/>
              <a:t>dataset with Boolean class labels</a:t>
            </a:r>
            <a:endParaRPr lang="en-US" altLang="en-US" dirty="0"/>
          </a:p>
        </p:txBody>
      </p:sp>
      <p:graphicFrame>
        <p:nvGraphicFramePr>
          <p:cNvPr id="44040" name="Object 12"/>
          <p:cNvGraphicFramePr>
            <a:graphicFrameLocks noChangeAspect="1"/>
          </p:cNvGraphicFramePr>
          <p:nvPr/>
        </p:nvGraphicFramePr>
        <p:xfrm>
          <a:off x="1905000" y="2819401"/>
          <a:ext cx="8458200" cy="1350963"/>
        </p:xfrm>
        <a:graphic>
          <a:graphicData uri="http://schemas.openxmlformats.org/presentationml/2006/ole">
            <mc:AlternateContent xmlns:mc="http://schemas.openxmlformats.org/markup-compatibility/2006">
              <mc:Choice xmlns:v="urn:schemas-microsoft-com:vml" Requires="v">
                <p:oleObj spid="_x0000_s53300" name="Equation" r:id="rId8" imgW="3581400" imgH="571500" progId="Equation.3">
                  <p:embed/>
                </p:oleObj>
              </mc:Choice>
              <mc:Fallback>
                <p:oleObj name="Equation" r:id="rId8" imgW="3581400" imgH="571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2819401"/>
                        <a:ext cx="84582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Text Box 16"/>
          <p:cNvSpPr txBox="1">
            <a:spLocks noChangeArrowheads="1"/>
          </p:cNvSpPr>
          <p:nvPr/>
        </p:nvSpPr>
        <p:spPr bwMode="auto">
          <a:xfrm>
            <a:off x="3810001" y="2133601"/>
            <a:ext cx="418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r>
              <a:rPr lang="en-US" altLang="en-US" sz="2800"/>
              <a:t>and discriminant function</a:t>
            </a:r>
          </a:p>
        </p:txBody>
      </p:sp>
    </p:spTree>
    <p:extLst>
      <p:ext uri="{BB962C8B-B14F-4D97-AF65-F5344CB8AC3E}">
        <p14:creationId xmlns:p14="http://schemas.microsoft.com/office/powerpoint/2010/main" val="2410600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1828801" y="1981200"/>
            <a:ext cx="845455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Given the value of attribute </a:t>
            </a:r>
            <a:r>
              <a:rPr lang="en-US" altLang="en-US" sz="2400" i="1"/>
              <a:t>x</a:t>
            </a:r>
            <a:r>
              <a:rPr lang="en-US" altLang="en-US" sz="2400"/>
              <a:t>, calculate </a:t>
            </a:r>
            <a:r>
              <a:rPr lang="en-US" altLang="en-US" sz="2400">
                <a:latin typeface="Arial Unicode MS" panose="020B0604020202020204" pitchFamily="34" charset="-128"/>
              </a:rPr>
              <a:t>g</a:t>
            </a:r>
            <a:r>
              <a:rPr lang="en-US" altLang="en-US" sz="2400" b="1" baseline="-25000"/>
              <a:t>i</a:t>
            </a:r>
            <a:r>
              <a:rPr lang="en-US" altLang="en-US" sz="2400"/>
              <a:t>(</a:t>
            </a:r>
            <a:r>
              <a:rPr lang="en-US" altLang="en-US" sz="2400" i="1"/>
              <a:t>x</a:t>
            </a:r>
            <a:r>
              <a:rPr lang="en-US" altLang="en-US" sz="2400"/>
              <a:t>) for all of classes</a:t>
            </a:r>
          </a:p>
          <a:p>
            <a:pPr eaLnBrk="1" hangingPunct="1"/>
            <a:r>
              <a:rPr lang="en-US" altLang="en-US" sz="2400"/>
              <a:t>Assign the object to the class with largest g</a:t>
            </a:r>
            <a:r>
              <a:rPr lang="en-US" altLang="en-US" sz="2400" b="1" baseline="-25000"/>
              <a:t>i</a:t>
            </a:r>
            <a:r>
              <a:rPr lang="en-US" altLang="en-US" sz="2400"/>
              <a:t>(</a:t>
            </a:r>
            <a:r>
              <a:rPr lang="en-US" altLang="en-US" sz="2400" i="1"/>
              <a:t>x</a:t>
            </a:r>
            <a:r>
              <a:rPr lang="en-US" altLang="en-US" sz="2400"/>
              <a:t>)</a:t>
            </a:r>
          </a:p>
          <a:p>
            <a:pPr eaLnBrk="1" hangingPunct="1"/>
            <a:endParaRPr lang="en-US" altLang="en-US" sz="2400"/>
          </a:p>
          <a:p>
            <a:pPr eaLnBrk="1" hangingPunct="1"/>
            <a:r>
              <a:rPr lang="en-US" altLang="en-US" sz="2400"/>
              <a:t>Before this procedure can be followed, we must have </a:t>
            </a:r>
          </a:p>
          <a:p>
            <a:pPr eaLnBrk="1" hangingPunct="1"/>
            <a:r>
              <a:rPr lang="en-US" altLang="en-US" sz="2400"/>
              <a:t>estimators for mean, variance, and prior of each class  </a:t>
            </a:r>
          </a:p>
        </p:txBody>
      </p:sp>
      <p:graphicFrame>
        <p:nvGraphicFramePr>
          <p:cNvPr id="46083" name="Object 5"/>
          <p:cNvGraphicFramePr>
            <a:graphicFrameLocks noChangeAspect="1"/>
          </p:cNvGraphicFramePr>
          <p:nvPr/>
        </p:nvGraphicFramePr>
        <p:xfrm>
          <a:off x="1981200" y="457201"/>
          <a:ext cx="8458200" cy="1350963"/>
        </p:xfrm>
        <a:graphic>
          <a:graphicData uri="http://schemas.openxmlformats.org/presentationml/2006/ole">
            <mc:AlternateContent xmlns:mc="http://schemas.openxmlformats.org/markup-compatibility/2006">
              <mc:Choice xmlns:v="urn:schemas-microsoft-com:vml" Requires="v">
                <p:oleObj spid="_x0000_s54289" name="Equation" r:id="rId3" imgW="3581400" imgH="571500" progId="Equation.3">
                  <p:embed/>
                </p:oleObj>
              </mc:Choice>
              <mc:Fallback>
                <p:oleObj name="Equation" r:id="rId3" imgW="3581400" imgH="571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57201"/>
                        <a:ext cx="84582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2749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txBox="1">
            <a:spLocks noGrp="1"/>
          </p:cNvSpPr>
          <p:nvPr/>
        </p:nvSpPr>
        <p:spPr bwMode="auto">
          <a:xfrm>
            <a:off x="9448800" y="6356351"/>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31B8076-F5B9-4931-938E-CEE2C9F3530D}" type="slidenum">
              <a:rPr lang="tr-TR" altLang="en-US" sz="1200">
                <a:solidFill>
                  <a:srgbClr val="045C75"/>
                </a:solidFill>
                <a:latin typeface="Palatino Linotype" panose="02040502050505030304" pitchFamily="18" charset="0"/>
              </a:rPr>
              <a:pPr algn="r" eaLnBrk="1" hangingPunct="1">
                <a:spcBef>
                  <a:spcPct val="0"/>
                </a:spcBef>
                <a:buFontTx/>
                <a:buNone/>
              </a:pPr>
              <a:t>42</a:t>
            </a:fld>
            <a:endParaRPr lang="tr-TR" altLang="en-US" sz="1200">
              <a:solidFill>
                <a:srgbClr val="045C75"/>
              </a:solidFill>
              <a:latin typeface="Palatino Linotype" panose="02040502050505030304" pitchFamily="18" charset="0"/>
            </a:endParaRPr>
          </a:p>
        </p:txBody>
      </p:sp>
      <p:graphicFrame>
        <p:nvGraphicFramePr>
          <p:cNvPr id="47107" name="Object 7"/>
          <p:cNvGraphicFramePr>
            <a:graphicFrameLocks noChangeAspect="1"/>
          </p:cNvGraphicFramePr>
          <p:nvPr/>
        </p:nvGraphicFramePr>
        <p:xfrm>
          <a:off x="2819401" y="3505201"/>
          <a:ext cx="6196013" cy="1465263"/>
        </p:xfrm>
        <a:graphic>
          <a:graphicData uri="http://schemas.openxmlformats.org/presentationml/2006/ole">
            <mc:AlternateContent xmlns:mc="http://schemas.openxmlformats.org/markup-compatibility/2006">
              <mc:Choice xmlns:v="urn:schemas-microsoft-com:vml" Requires="v">
                <p:oleObj spid="_x0000_s55346" name="Equation" r:id="rId4" imgW="2895600" imgH="685800" progId="Equation.3">
                  <p:embed/>
                </p:oleObj>
              </mc:Choice>
              <mc:Fallback>
                <p:oleObj name="Equation" r:id="rId4" imgW="28956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1" y="3505201"/>
                        <a:ext cx="619601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Footer Placeholder 3"/>
          <p:cNvSpPr txBox="1">
            <a:spLocks noGrp="1"/>
          </p:cNvSpPr>
          <p:nvPr/>
        </p:nvSpPr>
        <p:spPr>
          <a:xfrm>
            <a:off x="2095501" y="6356351"/>
            <a:ext cx="7072313" cy="365125"/>
          </a:xfrm>
          <a:prstGeom prst="rect">
            <a:avLst/>
          </a:prstGeom>
          <a:noFill/>
        </p:spPr>
        <p:txBody>
          <a:bodyPr lIns="0" tIns="0" rIns="0" bIns="0" anchor="b"/>
          <a:lstStyle/>
          <a:p>
            <a:pPr eaLnBrk="1" hangingPunct="1">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47109" name="Rectangle 32"/>
          <p:cNvSpPr>
            <a:spLocks noChangeArrowheads="1"/>
          </p:cNvSpPr>
          <p:nvPr/>
        </p:nvSpPr>
        <p:spPr bwMode="auto">
          <a:xfrm>
            <a:off x="1581665" y="533400"/>
            <a:ext cx="98195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t>Estimate prior, mean, and variance of all classes</a:t>
            </a:r>
            <a:r>
              <a:rPr lang="en-US" altLang="en-US" sz="2400" dirty="0"/>
              <a:t> </a:t>
            </a:r>
          </a:p>
        </p:txBody>
      </p:sp>
      <p:sp>
        <p:nvSpPr>
          <p:cNvPr id="47110" name="Text Box 14"/>
          <p:cNvSpPr txBox="1">
            <a:spLocks noChangeArrowheads="1"/>
          </p:cNvSpPr>
          <p:nvPr/>
        </p:nvSpPr>
        <p:spPr bwMode="auto">
          <a:xfrm>
            <a:off x="2819400" y="4876801"/>
            <a:ext cx="6789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MLE of prior is the fraction of examples in class </a:t>
            </a:r>
            <a:r>
              <a:rPr lang="en-US" altLang="en-US" sz="2400" i="1"/>
              <a:t>i</a:t>
            </a:r>
          </a:p>
          <a:p>
            <a:pPr eaLnBrk="1" hangingPunct="1"/>
            <a:r>
              <a:rPr lang="en-US" altLang="en-US" sz="2400"/>
              <a:t>m</a:t>
            </a:r>
            <a:r>
              <a:rPr lang="en-US" altLang="en-US" sz="2400" b="1" baseline="-25000"/>
              <a:t>i</a:t>
            </a:r>
            <a:r>
              <a:rPr lang="en-US" altLang="en-US" sz="2400"/>
              <a:t> and s</a:t>
            </a:r>
            <a:r>
              <a:rPr lang="en-US" altLang="en-US" sz="2400" b="1" baseline="-25000"/>
              <a:t>i</a:t>
            </a:r>
            <a:r>
              <a:rPr lang="en-US" altLang="en-US" sz="2400" b="1" baseline="30000"/>
              <a:t>2</a:t>
            </a:r>
            <a:r>
              <a:rPr lang="en-US" altLang="en-US" sz="2400"/>
              <a:t> are class-specific estimators</a:t>
            </a:r>
          </a:p>
        </p:txBody>
      </p:sp>
      <p:graphicFrame>
        <p:nvGraphicFramePr>
          <p:cNvPr id="47111" name="Object 15"/>
          <p:cNvGraphicFramePr>
            <a:graphicFrameLocks noChangeAspect="1"/>
          </p:cNvGraphicFramePr>
          <p:nvPr/>
        </p:nvGraphicFramePr>
        <p:xfrm>
          <a:off x="3200401" y="1600201"/>
          <a:ext cx="2835275" cy="792163"/>
        </p:xfrm>
        <a:graphic>
          <a:graphicData uri="http://schemas.openxmlformats.org/presentationml/2006/ole">
            <mc:AlternateContent xmlns:mc="http://schemas.openxmlformats.org/markup-compatibility/2006">
              <mc:Choice xmlns:v="urn:schemas-microsoft-com:vml" Requires="v">
                <p:oleObj spid="_x0000_s55347" name="Equation" r:id="rId6" imgW="863225" imgH="241195" progId="Equation.3">
                  <p:embed/>
                </p:oleObj>
              </mc:Choice>
              <mc:Fallback>
                <p:oleObj name="Equation" r:id="rId6" imgW="863225"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1" y="1600201"/>
                        <a:ext cx="283527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2" name="Object 16"/>
          <p:cNvGraphicFramePr>
            <a:graphicFrameLocks noChangeAspect="1"/>
          </p:cNvGraphicFramePr>
          <p:nvPr/>
        </p:nvGraphicFramePr>
        <p:xfrm>
          <a:off x="6629400" y="1295401"/>
          <a:ext cx="3124200" cy="1190625"/>
        </p:xfrm>
        <a:graphic>
          <a:graphicData uri="http://schemas.openxmlformats.org/presentationml/2006/ole">
            <mc:AlternateContent xmlns:mc="http://schemas.openxmlformats.org/markup-compatibility/2006">
              <mc:Choice xmlns:v="urn:schemas-microsoft-com:vml" Requires="v">
                <p:oleObj spid="_x0000_s55348" name="Equation" r:id="rId8" imgW="1333500" imgH="508000" progId="Equation.3">
                  <p:embed/>
                </p:oleObj>
              </mc:Choice>
              <mc:Fallback>
                <p:oleObj name="Equation" r:id="rId8" imgW="1333500" imgH="508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1295401"/>
                        <a:ext cx="3124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3" name="Text Box 18"/>
          <p:cNvSpPr txBox="1">
            <a:spLocks noChangeArrowheads="1"/>
          </p:cNvSpPr>
          <p:nvPr/>
        </p:nvSpPr>
        <p:spPr bwMode="auto">
          <a:xfrm>
            <a:off x="1828801" y="2514601"/>
            <a:ext cx="86966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t>x</a:t>
            </a:r>
            <a:r>
              <a:rPr lang="en-US" altLang="en-US" sz="2400" b="1" baseline="30000" dirty="0" err="1"/>
              <a:t>t</a:t>
            </a:r>
            <a:r>
              <a:rPr lang="en-US" altLang="en-US" sz="2400" dirty="0"/>
              <a:t> </a:t>
            </a:r>
            <a:r>
              <a:rPr lang="en-US" altLang="en-US" sz="2400" dirty="0" smtClean="0"/>
              <a:t>in 1D is </a:t>
            </a:r>
            <a:r>
              <a:rPr lang="en-US" altLang="en-US" sz="2400" dirty="0"/>
              <a:t>a </a:t>
            </a:r>
            <a:r>
              <a:rPr lang="en-US" altLang="en-US" sz="2400" dirty="0" smtClean="0"/>
              <a:t>scalar, </a:t>
            </a:r>
            <a:r>
              <a:rPr lang="en-US" altLang="en-US" sz="2400" b="1" dirty="0" err="1"/>
              <a:t>r</a:t>
            </a:r>
            <a:r>
              <a:rPr lang="en-US" altLang="en-US" sz="2400" b="1" baseline="30000" dirty="0" err="1"/>
              <a:t>t</a:t>
            </a:r>
            <a:r>
              <a:rPr lang="en-US" altLang="en-US" sz="2400" dirty="0"/>
              <a:t> is Boolean vector</a:t>
            </a:r>
          </a:p>
          <a:p>
            <a:pPr eaLnBrk="1" hangingPunct="1"/>
            <a:r>
              <a:rPr lang="en-US" altLang="en-US" sz="2400" dirty="0"/>
              <a:t>Use </a:t>
            </a:r>
            <a:r>
              <a:rPr lang="en-US" altLang="en-US" sz="2400" b="1" dirty="0" err="1"/>
              <a:t>r</a:t>
            </a:r>
            <a:r>
              <a:rPr lang="en-US" altLang="en-US" sz="2400" b="1" baseline="-25000" dirty="0" err="1"/>
              <a:t>i</a:t>
            </a:r>
            <a:r>
              <a:rPr lang="en-US" altLang="en-US" sz="2400" b="1" baseline="30000" dirty="0" err="1"/>
              <a:t>t</a:t>
            </a:r>
            <a:r>
              <a:rPr lang="en-US" altLang="en-US" sz="2400" dirty="0"/>
              <a:t> to pick out class </a:t>
            </a:r>
            <a:r>
              <a:rPr lang="en-US" altLang="en-US" sz="2400" i="1" dirty="0" err="1"/>
              <a:t>i</a:t>
            </a:r>
            <a:r>
              <a:rPr lang="en-US" altLang="en-US" sz="2400" dirty="0"/>
              <a:t> examples in sums over whole dataset</a:t>
            </a:r>
          </a:p>
        </p:txBody>
      </p:sp>
    </p:spTree>
    <p:extLst>
      <p:ext uri="{BB962C8B-B14F-4D97-AF65-F5344CB8AC3E}">
        <p14:creationId xmlns:p14="http://schemas.microsoft.com/office/powerpoint/2010/main" val="25762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2"/>
          <p:cNvSpPr>
            <a:spLocks noChangeArrowheads="1"/>
          </p:cNvSpPr>
          <p:nvPr/>
        </p:nvSpPr>
        <p:spPr bwMode="auto">
          <a:xfrm>
            <a:off x="2362200" y="1600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Use MLE results to construct class discriminants </a:t>
            </a:r>
          </a:p>
        </p:txBody>
      </p:sp>
      <p:graphicFrame>
        <p:nvGraphicFramePr>
          <p:cNvPr id="49155" name="Object 5"/>
          <p:cNvGraphicFramePr>
            <a:graphicFrameLocks noChangeAspect="1"/>
          </p:cNvGraphicFramePr>
          <p:nvPr/>
        </p:nvGraphicFramePr>
        <p:xfrm>
          <a:off x="2209800" y="2286000"/>
          <a:ext cx="7391400" cy="1187450"/>
        </p:xfrm>
        <a:graphic>
          <a:graphicData uri="http://schemas.openxmlformats.org/presentationml/2006/ole">
            <mc:AlternateContent xmlns:mc="http://schemas.openxmlformats.org/markup-compatibility/2006">
              <mc:Choice xmlns:v="urn:schemas-microsoft-com:vml" Requires="v">
                <p:oleObj spid="_x0000_s56352" name="Equation" r:id="rId3" imgW="2844800" imgH="457200" progId="Equation.3">
                  <p:embed/>
                </p:oleObj>
              </mc:Choice>
              <mc:Fallback>
                <p:oleObj name="Equation" r:id="rId3" imgW="2844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7391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6" name="Object 6"/>
          <p:cNvGraphicFramePr>
            <a:graphicFrameLocks noChangeAspect="1"/>
          </p:cNvGraphicFramePr>
          <p:nvPr/>
        </p:nvGraphicFramePr>
        <p:xfrm>
          <a:off x="3581400" y="3657601"/>
          <a:ext cx="4724400" cy="517525"/>
        </p:xfrm>
        <a:graphic>
          <a:graphicData uri="http://schemas.openxmlformats.org/presentationml/2006/ole">
            <mc:AlternateContent xmlns:mc="http://schemas.openxmlformats.org/markup-compatibility/2006">
              <mc:Choice xmlns:v="urn:schemas-microsoft-com:vml" Requires="v">
                <p:oleObj spid="_x0000_s56353" name="Equation" r:id="rId5" imgW="2552700" imgH="279400" progId="Equation.3">
                  <p:embed/>
                </p:oleObj>
              </mc:Choice>
              <mc:Fallback>
                <p:oleObj name="Equation" r:id="rId5" imgW="25527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657601"/>
                        <a:ext cx="472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732255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txBox="1">
            <a:spLocks noGrp="1"/>
          </p:cNvSpPr>
          <p:nvPr/>
        </p:nvSpPr>
        <p:spPr bwMode="auto">
          <a:xfrm>
            <a:off x="8112125" y="62372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B12AFD7C-2799-4886-9B70-6267B248C0B3}" type="slidenum">
              <a:rPr lang="tr-TR" altLang="en-US" sz="1200">
                <a:solidFill>
                  <a:srgbClr val="045C75"/>
                </a:solidFill>
                <a:latin typeface="Palatino Linotype" panose="02040502050505030304" pitchFamily="18" charset="0"/>
              </a:rPr>
              <a:pPr algn="r" eaLnBrk="1" hangingPunct="1">
                <a:spcBef>
                  <a:spcPct val="0"/>
                </a:spcBef>
                <a:buFontTx/>
                <a:buNone/>
              </a:pPr>
              <a:t>44</a:t>
            </a:fld>
            <a:endParaRPr lang="tr-TR" altLang="en-US" sz="1200">
              <a:solidFill>
                <a:srgbClr val="045C75"/>
              </a:solidFill>
              <a:latin typeface="Palatino Linotype" panose="02040502050505030304" pitchFamily="18" charset="0"/>
            </a:endParaRPr>
          </a:p>
        </p:txBody>
      </p:sp>
      <p:pic>
        <p:nvPicPr>
          <p:cNvPr id="5017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420" y="425451"/>
            <a:ext cx="77914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11"/>
          <p:cNvSpPr txBox="1">
            <a:spLocks noChangeArrowheads="1"/>
          </p:cNvSpPr>
          <p:nvPr/>
        </p:nvSpPr>
        <p:spPr bwMode="auto">
          <a:xfrm>
            <a:off x="7680326" y="1557338"/>
            <a:ext cx="1630363"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i="1" dirty="0">
                <a:solidFill>
                  <a:schemeClr val="tx2"/>
                </a:solidFill>
                <a:latin typeface="Calibri" panose="020F0502020204030204" pitchFamily="34" charset="0"/>
              </a:rPr>
              <a:t>Equal variances</a:t>
            </a:r>
            <a:endParaRPr lang="en-US" altLang="en-US" sz="1800" i="1" dirty="0">
              <a:solidFill>
                <a:schemeClr val="tx2"/>
              </a:solidFill>
              <a:latin typeface="Calibri" panose="020F0502020204030204" pitchFamily="34" charset="0"/>
            </a:endParaRPr>
          </a:p>
          <a:p>
            <a:pPr eaLnBrk="1" hangingPunct="1">
              <a:spcBef>
                <a:spcPct val="0"/>
              </a:spcBef>
              <a:buFontTx/>
              <a:buNone/>
            </a:pPr>
            <a:r>
              <a:rPr lang="en-US" altLang="en-US" sz="1800" i="1" dirty="0">
                <a:solidFill>
                  <a:schemeClr val="tx2"/>
                </a:solidFill>
                <a:latin typeface="Calibri" panose="020F0502020204030204" pitchFamily="34" charset="0"/>
              </a:rPr>
              <a:t>and priors</a:t>
            </a:r>
            <a:endParaRPr lang="tr-TR" altLang="en-US" sz="1800" i="1" dirty="0">
              <a:solidFill>
                <a:schemeClr val="tx2"/>
              </a:solidFill>
              <a:latin typeface="Calibri" panose="020F0502020204030204" pitchFamily="34" charset="0"/>
            </a:endParaRPr>
          </a:p>
        </p:txBody>
      </p:sp>
      <p:sp>
        <p:nvSpPr>
          <p:cNvPr id="50181" name="Text Box 13"/>
          <p:cNvSpPr txBox="1">
            <a:spLocks noChangeArrowheads="1"/>
          </p:cNvSpPr>
          <p:nvPr/>
        </p:nvSpPr>
        <p:spPr bwMode="auto">
          <a:xfrm>
            <a:off x="6629399" y="4104503"/>
            <a:ext cx="2885303" cy="19389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dirty="0">
                <a:solidFill>
                  <a:schemeClr val="tx2"/>
                </a:solidFill>
                <a:latin typeface="Calibri" panose="020F0502020204030204" pitchFamily="34" charset="0"/>
              </a:rPr>
              <a:t>Single boundary at</a:t>
            </a:r>
          </a:p>
          <a:p>
            <a:pPr eaLnBrk="1" hangingPunct="1">
              <a:spcBef>
                <a:spcPct val="0"/>
              </a:spcBef>
              <a:buFontTx/>
              <a:buNone/>
            </a:pPr>
            <a:r>
              <a:rPr lang="tr-TR" altLang="en-US" sz="2000" i="1" dirty="0">
                <a:solidFill>
                  <a:schemeClr val="tx2"/>
                </a:solidFill>
                <a:latin typeface="Calibri" panose="020F0502020204030204" pitchFamily="34" charset="0"/>
              </a:rPr>
              <a:t>halfway between means</a:t>
            </a:r>
            <a:r>
              <a:rPr lang="en-US" altLang="en-US" sz="2000" i="1" dirty="0">
                <a:solidFill>
                  <a:schemeClr val="tx2"/>
                </a:solidFill>
                <a:latin typeface="Calibri" panose="020F0502020204030204" pitchFamily="34" charset="0"/>
              </a:rPr>
              <a:t> where normalized posteriors are equal to </a:t>
            </a:r>
            <a:r>
              <a:rPr lang="en-US" altLang="en-US" sz="2000" i="1" dirty="0" smtClean="0">
                <a:solidFill>
                  <a:schemeClr val="tx2"/>
                </a:solidFill>
                <a:latin typeface="Calibri" panose="020F0502020204030204" pitchFamily="34" charset="0"/>
              </a:rPr>
              <a:t>0.5</a:t>
            </a:r>
          </a:p>
          <a:p>
            <a:pPr eaLnBrk="1" hangingPunct="1">
              <a:spcBef>
                <a:spcPct val="0"/>
              </a:spcBef>
              <a:buFontTx/>
              <a:buNone/>
            </a:pPr>
            <a:r>
              <a:rPr lang="en-US" altLang="en-US" sz="2000" i="1" dirty="0" smtClean="0">
                <a:solidFill>
                  <a:schemeClr val="tx2"/>
                </a:solidFill>
                <a:latin typeface="Calibri" panose="020F0502020204030204" pitchFamily="34" charset="0"/>
              </a:rPr>
              <a:t>Decision regions are not disjoint.</a:t>
            </a:r>
            <a:endParaRPr lang="tr-TR" altLang="en-US" sz="2000" i="1" dirty="0">
              <a:solidFill>
                <a:schemeClr val="tx2"/>
              </a:solidFill>
              <a:latin typeface="Calibri" panose="020F0502020204030204" pitchFamily="34" charset="0"/>
            </a:endParaRPr>
          </a:p>
        </p:txBody>
      </p:sp>
      <p:sp>
        <p:nvSpPr>
          <p:cNvPr id="7" name="Footer Placeholder 3"/>
          <p:cNvSpPr txBox="1">
            <a:spLocks noGrp="1"/>
          </p:cNvSpPr>
          <p:nvPr/>
        </p:nvSpPr>
        <p:spPr>
          <a:xfrm>
            <a:off x="2095501" y="6356351"/>
            <a:ext cx="7072313" cy="365125"/>
          </a:xfrm>
          <a:prstGeom prst="rect">
            <a:avLst/>
          </a:prstGeom>
          <a:noFill/>
        </p:spPr>
        <p:txBody>
          <a:bodyPr lIns="0" tIns="0" rIns="0" bIns="0" anchor="b"/>
          <a:lstStyle/>
          <a:p>
            <a:pPr algn="r" eaLnBrk="1" hangingPunct="1">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50183" name="Rectangle 7"/>
          <p:cNvSpPr>
            <a:spLocks noChangeArrowheads="1"/>
          </p:cNvSpPr>
          <p:nvPr/>
        </p:nvSpPr>
        <p:spPr bwMode="auto">
          <a:xfrm>
            <a:off x="3000375" y="1227139"/>
            <a:ext cx="15827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Example for </a:t>
            </a:r>
          </a:p>
          <a:p>
            <a:pPr eaLnBrk="1" hangingPunct="1">
              <a:spcBef>
                <a:spcPct val="0"/>
              </a:spcBef>
              <a:buFontTx/>
              <a:buNone/>
            </a:pPr>
            <a:r>
              <a:rPr lang="en-US" altLang="en-US" sz="2000"/>
              <a:t>1D 2-class</a:t>
            </a:r>
          </a:p>
          <a:p>
            <a:pPr eaLnBrk="1" hangingPunct="1">
              <a:spcBef>
                <a:spcPct val="0"/>
              </a:spcBef>
              <a:buFontTx/>
              <a:buNone/>
            </a:pPr>
            <a:r>
              <a:rPr lang="en-US" altLang="en-US" sz="2000"/>
              <a:t>problem </a:t>
            </a:r>
            <a:endParaRPr lang="en-US" altLang="en-US" sz="2400"/>
          </a:p>
        </p:txBody>
      </p:sp>
      <p:sp>
        <p:nvSpPr>
          <p:cNvPr id="50184" name="Rectangle 8"/>
          <p:cNvSpPr>
            <a:spLocks noChangeArrowheads="1"/>
          </p:cNvSpPr>
          <p:nvPr/>
        </p:nvSpPr>
        <p:spPr bwMode="auto">
          <a:xfrm>
            <a:off x="2782888" y="4005264"/>
            <a:ext cx="252095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Between </a:t>
            </a:r>
            <a:r>
              <a:rPr lang="en-US" altLang="en-US" sz="2000" u="sng"/>
              <a:t>+</a:t>
            </a:r>
            <a:r>
              <a:rPr lang="en-US" altLang="en-US" sz="2000"/>
              <a:t> 2 </a:t>
            </a:r>
          </a:p>
          <a:p>
            <a:pPr eaLnBrk="1" hangingPunct="1">
              <a:spcBef>
                <a:spcPct val="0"/>
              </a:spcBef>
              <a:buFontTx/>
              <a:buNone/>
            </a:pPr>
            <a:r>
              <a:rPr lang="en-US" altLang="en-US" sz="2000"/>
              <a:t>transition between </a:t>
            </a:r>
          </a:p>
          <a:p>
            <a:pPr eaLnBrk="1" hangingPunct="1">
              <a:spcBef>
                <a:spcPct val="0"/>
              </a:spcBef>
              <a:buFontTx/>
              <a:buNone/>
            </a:pPr>
            <a:r>
              <a:rPr lang="en-US" altLang="en-US" sz="2000"/>
              <a:t>prediction of class</a:t>
            </a:r>
          </a:p>
          <a:p>
            <a:pPr eaLnBrk="1" hangingPunct="1">
              <a:spcBef>
                <a:spcPct val="0"/>
              </a:spcBef>
              <a:buFontTx/>
              <a:buNone/>
            </a:pPr>
            <a:endParaRPr lang="en-US" altLang="en-US" sz="2000"/>
          </a:p>
          <a:p>
            <a:pPr eaLnBrk="1" hangingPunct="1">
              <a:spcBef>
                <a:spcPct val="0"/>
              </a:spcBef>
              <a:buFontTx/>
              <a:buNone/>
            </a:pPr>
            <a:r>
              <a:rPr lang="en-US" altLang="en-US" sz="2000"/>
              <a:t>At boundary most probable class changes</a:t>
            </a:r>
          </a:p>
        </p:txBody>
      </p:sp>
    </p:spTree>
    <p:extLst>
      <p:ext uri="{BB962C8B-B14F-4D97-AF65-F5344CB8AC3E}">
        <p14:creationId xmlns:p14="http://schemas.microsoft.com/office/powerpoint/2010/main" val="15647160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txBox="1">
            <a:spLocks noGrp="1"/>
          </p:cNvSpPr>
          <p:nvPr/>
        </p:nvSpPr>
        <p:spPr bwMode="auto">
          <a:xfrm>
            <a:off x="8112125" y="62372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38FBFE7-3161-477E-94F6-19C088BE7D36}" type="slidenum">
              <a:rPr lang="tr-TR" altLang="en-US" sz="1200">
                <a:solidFill>
                  <a:srgbClr val="045C75"/>
                </a:solidFill>
                <a:latin typeface="Palatino Linotype" panose="02040502050505030304" pitchFamily="18" charset="0"/>
              </a:rPr>
              <a:pPr algn="r" eaLnBrk="1" hangingPunct="1">
                <a:spcBef>
                  <a:spcPct val="0"/>
                </a:spcBef>
                <a:buFontTx/>
                <a:buNone/>
              </a:pPr>
              <a:t>45</a:t>
            </a:fld>
            <a:endParaRPr lang="tr-TR" altLang="en-US" sz="1200">
              <a:solidFill>
                <a:srgbClr val="045C75"/>
              </a:solidFill>
              <a:latin typeface="Palatino Linotype" panose="02040502050505030304" pitchFamily="18" charset="0"/>
            </a:endParaRPr>
          </a:p>
        </p:txBody>
      </p:sp>
      <p:pic>
        <p:nvPicPr>
          <p:cNvPr id="5222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357189"/>
            <a:ext cx="7791450" cy="625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7" name="Text Box 9"/>
          <p:cNvSpPr txBox="1">
            <a:spLocks noChangeArrowheads="1"/>
          </p:cNvSpPr>
          <p:nvPr/>
        </p:nvSpPr>
        <p:spPr bwMode="auto">
          <a:xfrm>
            <a:off x="6311901" y="1268414"/>
            <a:ext cx="2303463" cy="369887"/>
          </a:xfrm>
          <a:prstGeom prst="rect">
            <a:avLst/>
          </a:prstGeom>
          <a:solidFill>
            <a:schemeClr val="bg1"/>
          </a:solidFill>
          <a:ln w="9525">
            <a:noFill/>
            <a:miter lim="800000"/>
            <a:headEnd/>
            <a:tailEnd/>
          </a:ln>
          <a:effectLst/>
        </p:spPr>
        <p:txBody>
          <a:bodyPr wrap="none">
            <a:spAutoFit/>
          </a:bodyPr>
          <a:lstStyle/>
          <a:p>
            <a:pPr eaLnBrk="1" hangingPunct="1">
              <a:defRPr/>
            </a:pPr>
            <a:r>
              <a:rPr lang="tr-TR" i="1" dirty="0">
                <a:solidFill>
                  <a:schemeClr val="tx2"/>
                </a:solidFill>
                <a:latin typeface="+mj-lt"/>
              </a:rPr>
              <a:t>Variances are different</a:t>
            </a:r>
          </a:p>
        </p:txBody>
      </p:sp>
      <p:sp>
        <p:nvSpPr>
          <p:cNvPr id="52229" name="Text Box 12"/>
          <p:cNvSpPr txBox="1">
            <a:spLocks noChangeArrowheads="1"/>
          </p:cNvSpPr>
          <p:nvPr/>
        </p:nvSpPr>
        <p:spPr bwMode="auto">
          <a:xfrm>
            <a:off x="6897131" y="4076493"/>
            <a:ext cx="2840635"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solidFill>
                  <a:schemeClr val="tx2"/>
                </a:solidFill>
                <a:latin typeface="Calibri" panose="020F0502020204030204" pitchFamily="34" charset="0"/>
              </a:rPr>
              <a:t>D</a:t>
            </a:r>
            <a:r>
              <a:rPr lang="en-US" altLang="en-US" sz="1800" i="1" dirty="0" smtClean="0">
                <a:solidFill>
                  <a:schemeClr val="tx2"/>
                </a:solidFill>
                <a:latin typeface="Calibri" panose="020F0502020204030204" pitchFamily="34" charset="0"/>
              </a:rPr>
              <a:t>ecision regions are disjoint</a:t>
            </a:r>
          </a:p>
          <a:p>
            <a:pPr eaLnBrk="1" hangingPunct="1">
              <a:spcBef>
                <a:spcPct val="0"/>
              </a:spcBef>
              <a:buFontTx/>
              <a:buNone/>
            </a:pPr>
            <a:r>
              <a:rPr lang="en-US" altLang="en-US" sz="1800" i="1" dirty="0" smtClean="0">
                <a:solidFill>
                  <a:schemeClr val="tx2"/>
                </a:solidFill>
                <a:latin typeface="Calibri" panose="020F0502020204030204" pitchFamily="34" charset="0"/>
              </a:rPr>
              <a:t>2 decision points</a:t>
            </a:r>
            <a:endParaRPr lang="tr-TR" altLang="en-US" sz="1800" i="1" dirty="0">
              <a:solidFill>
                <a:schemeClr val="tx2"/>
              </a:solidFill>
              <a:latin typeface="Calibri" panose="020F0502020204030204" pitchFamily="34" charset="0"/>
            </a:endParaRPr>
          </a:p>
        </p:txBody>
      </p:sp>
      <p:sp>
        <p:nvSpPr>
          <p:cNvPr id="7" name="Footer Placeholder 3"/>
          <p:cNvSpPr txBox="1">
            <a:spLocks noGrp="1"/>
          </p:cNvSpPr>
          <p:nvPr/>
        </p:nvSpPr>
        <p:spPr>
          <a:xfrm>
            <a:off x="2095501" y="6356351"/>
            <a:ext cx="7072313" cy="365125"/>
          </a:xfrm>
          <a:prstGeom prst="rect">
            <a:avLst/>
          </a:prstGeom>
          <a:noFill/>
        </p:spPr>
        <p:txBody>
          <a:bodyPr lIns="0" tIns="0" rIns="0" bIns="0" anchor="b"/>
          <a:lstStyle/>
          <a:p>
            <a:pPr algn="r" eaLnBrk="1" hangingPunct="1">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52231" name="Rectangle 7"/>
          <p:cNvSpPr>
            <a:spLocks noChangeArrowheads="1"/>
          </p:cNvSpPr>
          <p:nvPr/>
        </p:nvSpPr>
        <p:spPr bwMode="auto">
          <a:xfrm>
            <a:off x="3071814" y="765176"/>
            <a:ext cx="24479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Red class likelihood </a:t>
            </a:r>
          </a:p>
          <a:p>
            <a:pPr eaLnBrk="1" hangingPunct="1">
              <a:spcBef>
                <a:spcPct val="0"/>
              </a:spcBef>
              <a:buFontTx/>
              <a:buNone/>
            </a:pPr>
            <a:r>
              <a:rPr lang="en-US" altLang="en-US" sz="2000"/>
              <a:t>dominant for </a:t>
            </a:r>
          </a:p>
          <a:p>
            <a:pPr eaLnBrk="1" hangingPunct="1">
              <a:spcBef>
                <a:spcPct val="0"/>
              </a:spcBef>
              <a:buFontTx/>
              <a:buNone/>
            </a:pPr>
            <a:r>
              <a:rPr lang="en-US" altLang="en-US" sz="2000"/>
              <a:t>x &lt; about -7 also</a:t>
            </a:r>
          </a:p>
        </p:txBody>
      </p:sp>
    </p:spTree>
    <p:extLst>
      <p:ext uri="{BB962C8B-B14F-4D97-AF65-F5344CB8AC3E}">
        <p14:creationId xmlns:p14="http://schemas.microsoft.com/office/powerpoint/2010/main" val="1931930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981200" y="1295400"/>
            <a:ext cx="8153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Assignment 2: Due </a:t>
            </a:r>
            <a:r>
              <a:rPr lang="en-US" altLang="en-US" dirty="0" smtClean="0"/>
              <a:t>9/1/16</a:t>
            </a:r>
            <a:endParaRPr lang="en-US" altLang="en-US" dirty="0"/>
          </a:p>
          <a:p>
            <a:pPr eaLnBrk="1" hangingPunct="1"/>
            <a:endParaRPr lang="en-US" altLang="en-US" dirty="0"/>
          </a:p>
          <a:p>
            <a:pPr eaLnBrk="1" hangingPunct="1"/>
            <a:r>
              <a:rPr lang="en-US" altLang="en-US" dirty="0"/>
              <a:t>Use the equality of discriminants to derive a quadratic equation for Bayes’ </a:t>
            </a:r>
          </a:p>
          <a:p>
            <a:pPr eaLnBrk="1" hangingPunct="1"/>
            <a:r>
              <a:rPr lang="en-US" altLang="en-US" dirty="0"/>
              <a:t>discriminant points in a 1D, 2-class problem with Gaussian class likelihoods</a:t>
            </a:r>
          </a:p>
          <a:p>
            <a:pPr eaLnBrk="1" hangingPunct="1"/>
            <a:endParaRPr lang="en-US" altLang="en-US" dirty="0"/>
          </a:p>
          <a:p>
            <a:pPr eaLnBrk="1" hangingPunct="1"/>
            <a:r>
              <a:rPr lang="en-US" altLang="en-US" dirty="0"/>
              <a:t>Mean and variance of C1 </a:t>
            </a:r>
            <a:r>
              <a:rPr lang="en-US" altLang="en-US" dirty="0" smtClean="0"/>
              <a:t>class likelihood are </a:t>
            </a:r>
            <a:r>
              <a:rPr lang="en-US" altLang="en-US" dirty="0"/>
              <a:t>3 and 1, respectively</a:t>
            </a:r>
          </a:p>
          <a:p>
            <a:pPr eaLnBrk="1" hangingPunct="1"/>
            <a:r>
              <a:rPr lang="en-US" altLang="en-US" dirty="0"/>
              <a:t>Mean and variance of C2 </a:t>
            </a:r>
            <a:r>
              <a:rPr lang="en-US" altLang="en-US" dirty="0" smtClean="0"/>
              <a:t>class likelihood are </a:t>
            </a:r>
            <a:r>
              <a:rPr lang="en-US" altLang="en-US" dirty="0"/>
              <a:t>2 and 0.3, respectively </a:t>
            </a:r>
          </a:p>
          <a:p>
            <a:pPr eaLnBrk="1" hangingPunct="1"/>
            <a:r>
              <a:rPr lang="en-US" altLang="en-US" dirty="0" smtClean="0"/>
              <a:t>Assume priors </a:t>
            </a:r>
            <a:r>
              <a:rPr lang="en-US" altLang="en-US" dirty="0"/>
              <a:t>are equal</a:t>
            </a:r>
          </a:p>
          <a:p>
            <a:pPr eaLnBrk="1" hangingPunct="1"/>
            <a:endParaRPr lang="en-US" altLang="en-US" dirty="0"/>
          </a:p>
          <a:p>
            <a:pPr eaLnBrk="1" hangingPunct="1"/>
            <a:r>
              <a:rPr lang="en-US" altLang="en-US" dirty="0"/>
              <a:t>With a sample size of 100, compare the MLE estimators to the true means </a:t>
            </a:r>
          </a:p>
          <a:p>
            <a:pPr eaLnBrk="1" hangingPunct="1"/>
            <a:r>
              <a:rPr lang="en-US" altLang="en-US" dirty="0"/>
              <a:t>and variances.</a:t>
            </a:r>
          </a:p>
          <a:p>
            <a:pPr eaLnBrk="1" hangingPunct="1"/>
            <a:endParaRPr lang="en-US" altLang="en-US" dirty="0"/>
          </a:p>
          <a:p>
            <a:pPr eaLnBrk="1" hangingPunct="1"/>
            <a:r>
              <a:rPr lang="en-US" altLang="en-US" dirty="0"/>
              <a:t>For the same sample, compare Bayes’ discriminant points calculated from </a:t>
            </a:r>
          </a:p>
          <a:p>
            <a:pPr eaLnBrk="1" hangingPunct="1"/>
            <a:r>
              <a:rPr lang="en-US" altLang="en-US" dirty="0"/>
              <a:t>MLE estimators with those derived from the true means and variances.  </a:t>
            </a:r>
          </a:p>
        </p:txBody>
      </p:sp>
    </p:spTree>
    <p:extLst>
      <p:ext uri="{BB962C8B-B14F-4D97-AF65-F5344CB8AC3E}">
        <p14:creationId xmlns:p14="http://schemas.microsoft.com/office/powerpoint/2010/main" val="463339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783771" y="1220189"/>
            <a:ext cx="111509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t>For a 1D, 2-class problem with Gaussian class likelihoods, </a:t>
            </a:r>
            <a:r>
              <a:rPr lang="en-US" altLang="en-US" sz="2400" dirty="0" smtClean="0"/>
              <a:t>derive </a:t>
            </a:r>
            <a:r>
              <a:rPr lang="en-US" altLang="en-US" sz="2400" dirty="0"/>
              <a:t>the functional form of P(C1|x) when the following </a:t>
            </a:r>
            <a:r>
              <a:rPr lang="en-US" altLang="en-US" sz="2400" dirty="0" smtClean="0"/>
              <a:t>are </a:t>
            </a:r>
            <a:r>
              <a:rPr lang="en-US" altLang="en-US" sz="2400" dirty="0"/>
              <a:t>true: </a:t>
            </a:r>
          </a:p>
          <a:p>
            <a:pPr eaLnBrk="1" hangingPunct="1"/>
            <a:r>
              <a:rPr lang="en-US" altLang="en-US" sz="2400" dirty="0"/>
              <a:t>	(1) variances and priors are equal,</a:t>
            </a:r>
          </a:p>
          <a:p>
            <a:pPr eaLnBrk="1" hangingPunct="1"/>
            <a:r>
              <a:rPr lang="en-US" altLang="en-US" sz="2400" dirty="0"/>
              <a:t>	(2) posteriors are normalized</a:t>
            </a:r>
          </a:p>
          <a:p>
            <a:pPr eaLnBrk="1" hangingPunct="1"/>
            <a:endParaRPr lang="en-US" altLang="en-US" sz="2400" dirty="0"/>
          </a:p>
          <a:p>
            <a:pPr eaLnBrk="1" hangingPunct="1"/>
            <a:r>
              <a:rPr lang="en-US" altLang="en-US" sz="2400" dirty="0"/>
              <a:t>S</a:t>
            </a:r>
            <a:r>
              <a:rPr lang="en-US" altLang="en-US" sz="2400" dirty="0" smtClean="0"/>
              <a:t>tart </a:t>
            </a:r>
            <a:r>
              <a:rPr lang="en-US" altLang="en-US" sz="2400" dirty="0"/>
              <a:t>with the ratio of posteriors to eliminate priors </a:t>
            </a:r>
            <a:r>
              <a:rPr lang="en-US" altLang="en-US" sz="2400" dirty="0" smtClean="0"/>
              <a:t>and </a:t>
            </a:r>
            <a:r>
              <a:rPr lang="en-US" altLang="en-US" sz="2400" dirty="0"/>
              <a:t>evidence</a:t>
            </a:r>
          </a:p>
        </p:txBody>
      </p:sp>
      <p:graphicFrame>
        <p:nvGraphicFramePr>
          <p:cNvPr id="13" name="Object 17"/>
          <p:cNvGraphicFramePr>
            <a:graphicFrameLocks noChangeAspect="1"/>
          </p:cNvGraphicFramePr>
          <p:nvPr>
            <p:extLst>
              <p:ext uri="{D42A27DB-BD31-4B8C-83A1-F6EECF244321}">
                <p14:modId xmlns:p14="http://schemas.microsoft.com/office/powerpoint/2010/main" val="347394277"/>
              </p:ext>
            </p:extLst>
          </p:nvPr>
        </p:nvGraphicFramePr>
        <p:xfrm>
          <a:off x="3686695" y="3995954"/>
          <a:ext cx="3740150" cy="1003300"/>
        </p:xfrm>
        <a:graphic>
          <a:graphicData uri="http://schemas.openxmlformats.org/presentationml/2006/ole">
            <mc:AlternateContent xmlns:mc="http://schemas.openxmlformats.org/markup-compatibility/2006">
              <mc:Choice xmlns:v="urn:schemas-microsoft-com:vml" Requires="v">
                <p:oleObj spid="_x0000_s57362" name="Equation" r:id="rId3" imgW="1562040" imgH="419040" progId="Equation.3">
                  <p:embed/>
                </p:oleObj>
              </mc:Choice>
              <mc:Fallback>
                <p:oleObj name="Equation" r:id="rId3" imgW="1562040" imgH="419040" progId="Equation.3">
                  <p:embed/>
                  <p:pic>
                    <p:nvPicPr>
                      <p:cNvPr id="4" name="Object 17"/>
                      <p:cNvPicPr>
                        <a:picLocks noGrp="1" noChangeAspect="1" noChangeArrowheads="1"/>
                      </p:cNvPicPr>
                      <p:nvPr/>
                    </p:nvPicPr>
                    <p:blipFill>
                      <a:blip r:embed="rId4"/>
                      <a:srcRect/>
                      <a:stretch>
                        <a:fillRect/>
                      </a:stretch>
                    </p:blipFill>
                    <p:spPr bwMode="auto">
                      <a:xfrm>
                        <a:off x="3686695" y="3995954"/>
                        <a:ext cx="3740150" cy="10033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8904572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2574926" y="827088"/>
            <a:ext cx="662622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With equal priors</a:t>
            </a:r>
          </a:p>
          <a:p>
            <a:pPr eaLnBrk="1" hangingPunct="1"/>
            <a:endParaRPr lang="en-US" altLang="en-US" sz="2800"/>
          </a:p>
          <a:p>
            <a:pPr eaLnBrk="1" hangingPunct="1"/>
            <a:r>
              <a:rPr lang="en-US" altLang="en-US" sz="2800"/>
              <a:t>P(C1|x)/P(C2|x)  =  p(x|C1)/p(x|C2) = f(x)</a:t>
            </a:r>
          </a:p>
          <a:p>
            <a:pPr eaLnBrk="1" hangingPunct="1"/>
            <a:endParaRPr lang="en-US" altLang="en-US" sz="2800"/>
          </a:p>
          <a:p>
            <a:pPr eaLnBrk="1" hangingPunct="1"/>
            <a:r>
              <a:rPr lang="en-US" altLang="en-US" sz="2800"/>
              <a:t>How do we derive f(x)?</a:t>
            </a:r>
          </a:p>
        </p:txBody>
      </p:sp>
    </p:spTree>
    <p:extLst>
      <p:ext uri="{BB962C8B-B14F-4D97-AF65-F5344CB8AC3E}">
        <p14:creationId xmlns:p14="http://schemas.microsoft.com/office/powerpoint/2010/main" val="14911926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2438400" y="977077"/>
            <a:ext cx="814517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smtClean="0"/>
              <a:t>Define f(x</a:t>
            </a:r>
            <a:r>
              <a:rPr lang="en-US" altLang="en-US" sz="2800" dirty="0"/>
              <a:t>) = p(x|C1)/p(x|C2) = </a:t>
            </a:r>
            <a:r>
              <a:rPr lang="en-US" altLang="en-US" sz="2800" dirty="0">
                <a:latin typeface="Lucida Calligraphy" panose="03010101010101010101" pitchFamily="66" charset="0"/>
              </a:rPr>
              <a:t>N</a:t>
            </a:r>
            <a:r>
              <a:rPr lang="en-US" altLang="en-US" sz="2800" dirty="0"/>
              <a:t>(</a:t>
            </a:r>
            <a:r>
              <a:rPr lang="en-US" altLang="en-US" sz="2800" dirty="0">
                <a:latin typeface="Symbol" panose="05050102010706020507" pitchFamily="18" charset="2"/>
              </a:rPr>
              <a:t>m</a:t>
            </a:r>
            <a:r>
              <a:rPr lang="en-US" altLang="en-US" sz="2800" b="1" baseline="-25000" dirty="0"/>
              <a:t>1</a:t>
            </a:r>
            <a:r>
              <a:rPr lang="en-US" altLang="en-US" sz="2800" dirty="0"/>
              <a:t>, </a:t>
            </a:r>
            <a:r>
              <a:rPr lang="en-US" altLang="en-US" sz="2800" dirty="0">
                <a:latin typeface="Symbol" panose="05050102010706020507" pitchFamily="18" charset="2"/>
              </a:rPr>
              <a:t>s</a:t>
            </a:r>
            <a:r>
              <a:rPr lang="en-US" altLang="en-US" sz="2800" b="1" baseline="-25000" dirty="0"/>
              <a:t>1</a:t>
            </a:r>
            <a:r>
              <a:rPr lang="en-US" altLang="en-US" sz="2800" dirty="0"/>
              <a:t>)/</a:t>
            </a:r>
            <a:r>
              <a:rPr lang="en-US" altLang="en-US" sz="2800" dirty="0">
                <a:latin typeface="Lucida Calligraphy" panose="03010101010101010101" pitchFamily="66" charset="0"/>
              </a:rPr>
              <a:t>N</a:t>
            </a:r>
            <a:r>
              <a:rPr lang="en-US" altLang="en-US" sz="2800" dirty="0"/>
              <a:t>(</a:t>
            </a:r>
            <a:r>
              <a:rPr lang="en-US" altLang="en-US" sz="2800" dirty="0">
                <a:latin typeface="Symbol" panose="05050102010706020507" pitchFamily="18" charset="2"/>
              </a:rPr>
              <a:t>m</a:t>
            </a:r>
            <a:r>
              <a:rPr lang="en-US" altLang="en-US" sz="2800" b="1" baseline="-25000" dirty="0"/>
              <a:t>2</a:t>
            </a:r>
            <a:r>
              <a:rPr lang="en-US" altLang="en-US" sz="2800" dirty="0"/>
              <a:t>, </a:t>
            </a:r>
            <a:r>
              <a:rPr lang="en-US" altLang="en-US" sz="2800" dirty="0">
                <a:latin typeface="Symbol" panose="05050102010706020507" pitchFamily="18" charset="2"/>
              </a:rPr>
              <a:t>s</a:t>
            </a:r>
            <a:r>
              <a:rPr lang="en-US" altLang="en-US" sz="2800" b="1" baseline="-25000" dirty="0"/>
              <a:t>2</a:t>
            </a:r>
            <a:r>
              <a:rPr lang="en-US" altLang="en-US" sz="2800" dirty="0"/>
              <a:t>)</a:t>
            </a:r>
          </a:p>
          <a:p>
            <a:pPr eaLnBrk="1" hangingPunct="1"/>
            <a:r>
              <a:rPr lang="en-US" altLang="en-US" sz="2800" dirty="0" smtClean="0">
                <a:cs typeface="Arial" panose="020B0604020202020204" pitchFamily="34" charset="0"/>
              </a:rPr>
              <a:t>Assume </a:t>
            </a:r>
            <a:r>
              <a:rPr lang="en-US" altLang="en-US" sz="2800" dirty="0" smtClean="0">
                <a:latin typeface="Symbol" panose="05050102010706020507" pitchFamily="18" charset="2"/>
              </a:rPr>
              <a:t>s</a:t>
            </a:r>
            <a:r>
              <a:rPr lang="en-US" altLang="en-US" sz="2800" b="1" baseline="-25000" dirty="0" smtClean="0"/>
              <a:t>1</a:t>
            </a:r>
            <a:r>
              <a:rPr lang="en-US" altLang="en-US" sz="2800" dirty="0" smtClean="0"/>
              <a:t> </a:t>
            </a:r>
            <a:r>
              <a:rPr lang="en-US" altLang="en-US" sz="2800" dirty="0"/>
              <a:t>= </a:t>
            </a:r>
            <a:r>
              <a:rPr lang="en-US" altLang="en-US" sz="2800" dirty="0">
                <a:latin typeface="Symbol" panose="05050102010706020507" pitchFamily="18" charset="2"/>
              </a:rPr>
              <a:t>s</a:t>
            </a:r>
            <a:r>
              <a:rPr lang="en-US" altLang="en-US" sz="2800" b="1" baseline="-25000" dirty="0"/>
              <a:t>2</a:t>
            </a:r>
            <a:r>
              <a:rPr lang="en-US" altLang="en-US" sz="2800" dirty="0"/>
              <a:t> = </a:t>
            </a:r>
            <a:r>
              <a:rPr lang="en-US" altLang="en-US" sz="2800" dirty="0">
                <a:latin typeface="Symbol" panose="05050102010706020507" pitchFamily="18" charset="2"/>
              </a:rPr>
              <a:t>s</a:t>
            </a:r>
          </a:p>
        </p:txBody>
      </p:sp>
      <p:graphicFrame>
        <p:nvGraphicFramePr>
          <p:cNvPr id="56323" name="Object 5"/>
          <p:cNvGraphicFramePr>
            <a:graphicFrameLocks noChangeAspect="1"/>
          </p:cNvGraphicFramePr>
          <p:nvPr/>
        </p:nvGraphicFramePr>
        <p:xfrm>
          <a:off x="2438400" y="2590800"/>
          <a:ext cx="5257800" cy="1143000"/>
        </p:xfrm>
        <a:graphic>
          <a:graphicData uri="http://schemas.openxmlformats.org/presentationml/2006/ole">
            <mc:AlternateContent xmlns:mc="http://schemas.openxmlformats.org/markup-compatibility/2006">
              <mc:Choice xmlns:v="urn:schemas-microsoft-com:vml" Requires="v">
                <p:oleObj spid="_x0000_s58386" name="Equation" r:id="rId3" imgW="2921000" imgH="635000" progId="Equation.3">
                  <p:embed/>
                </p:oleObj>
              </mc:Choice>
              <mc:Fallback>
                <p:oleObj name="Equation" r:id="rId3" imgW="29210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525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4" name="Text Box 6"/>
          <p:cNvSpPr txBox="1">
            <a:spLocks noChangeArrowheads="1"/>
          </p:cNvSpPr>
          <p:nvPr/>
        </p:nvSpPr>
        <p:spPr bwMode="auto">
          <a:xfrm>
            <a:off x="2498725" y="4098925"/>
            <a:ext cx="6770688"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t>f(x) = </a:t>
            </a:r>
            <a:r>
              <a:rPr lang="en-US" altLang="en-US" sz="2800" dirty="0" err="1"/>
              <a:t>exp</a:t>
            </a:r>
            <a:r>
              <a:rPr lang="en-US" altLang="en-US" sz="2800" dirty="0"/>
              <a:t>(-(x - </a:t>
            </a:r>
            <a:r>
              <a:rPr lang="en-US" altLang="en-US" sz="2800" b="1" dirty="0">
                <a:latin typeface="Symbol" panose="05050102010706020507" pitchFamily="18" charset="2"/>
              </a:rPr>
              <a:t>m</a:t>
            </a:r>
            <a:r>
              <a:rPr lang="en-US" altLang="en-US" sz="2800" b="1" baseline="-25000" dirty="0"/>
              <a:t>1</a:t>
            </a:r>
            <a:r>
              <a:rPr lang="en-US" altLang="en-US" sz="2800" dirty="0"/>
              <a:t>)</a:t>
            </a:r>
            <a:r>
              <a:rPr lang="en-US" altLang="en-US" sz="2800" b="1" baseline="30000" dirty="0"/>
              <a:t>2</a:t>
            </a:r>
            <a:r>
              <a:rPr lang="en-US" altLang="en-US" sz="2800" dirty="0"/>
              <a:t>/2</a:t>
            </a:r>
            <a:r>
              <a:rPr lang="en-US" altLang="en-US" sz="2800" b="1" dirty="0">
                <a:latin typeface="Symbol" panose="05050102010706020507" pitchFamily="18" charset="2"/>
              </a:rPr>
              <a:t>s</a:t>
            </a:r>
            <a:r>
              <a:rPr lang="en-US" altLang="en-US" sz="2800" b="1" baseline="30000" dirty="0"/>
              <a:t>2</a:t>
            </a:r>
            <a:r>
              <a:rPr lang="en-US" altLang="en-US" sz="2800" dirty="0"/>
              <a:t>)/</a:t>
            </a:r>
            <a:r>
              <a:rPr lang="en-US" altLang="en-US" sz="2800" dirty="0" err="1"/>
              <a:t>exp</a:t>
            </a:r>
            <a:r>
              <a:rPr lang="en-US" altLang="en-US" sz="2800" dirty="0"/>
              <a:t>(-(x - </a:t>
            </a:r>
            <a:r>
              <a:rPr lang="en-US" altLang="en-US" sz="2800" b="1" dirty="0">
                <a:latin typeface="Symbol" panose="05050102010706020507" pitchFamily="18" charset="2"/>
              </a:rPr>
              <a:t>m</a:t>
            </a:r>
            <a:r>
              <a:rPr lang="en-US" altLang="en-US" sz="2800" b="1" baseline="-25000" dirty="0"/>
              <a:t>2</a:t>
            </a:r>
            <a:r>
              <a:rPr lang="en-US" altLang="en-US" sz="2800" dirty="0"/>
              <a:t>)</a:t>
            </a:r>
            <a:r>
              <a:rPr lang="en-US" altLang="en-US" sz="2800" b="1" baseline="30000" dirty="0"/>
              <a:t>2</a:t>
            </a:r>
            <a:r>
              <a:rPr lang="en-US" altLang="en-US" sz="2800" dirty="0"/>
              <a:t>/2</a:t>
            </a:r>
            <a:r>
              <a:rPr lang="en-US" altLang="en-US" sz="2800" b="1" dirty="0">
                <a:latin typeface="Symbol" panose="05050102010706020507" pitchFamily="18" charset="2"/>
              </a:rPr>
              <a:t>s</a:t>
            </a:r>
            <a:r>
              <a:rPr lang="en-US" altLang="en-US" sz="2800" b="1" baseline="30000" dirty="0"/>
              <a:t>2</a:t>
            </a:r>
            <a:r>
              <a:rPr lang="en-US" altLang="en-US" sz="2800" dirty="0"/>
              <a:t>)</a:t>
            </a:r>
            <a:endParaRPr lang="en-US" altLang="en-US" dirty="0"/>
          </a:p>
          <a:p>
            <a:pPr eaLnBrk="1" hangingPunct="1"/>
            <a:endParaRPr lang="en-US" altLang="en-US" dirty="0"/>
          </a:p>
          <a:p>
            <a:pPr eaLnBrk="1" hangingPunct="1"/>
            <a:r>
              <a:rPr lang="en-US" altLang="en-US" sz="2800" dirty="0" smtClean="0"/>
              <a:t>combine exponentials and simplify</a:t>
            </a:r>
            <a:endParaRPr lang="en-US" altLang="en-US" sz="2800" dirty="0"/>
          </a:p>
        </p:txBody>
      </p:sp>
    </p:spTree>
    <p:extLst>
      <p:ext uri="{BB962C8B-B14F-4D97-AF65-F5344CB8AC3E}">
        <p14:creationId xmlns:p14="http://schemas.microsoft.com/office/powerpoint/2010/main" val="339298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txBox="1">
            <a:spLocks noGrp="1"/>
          </p:cNvSpPr>
          <p:nvPr/>
        </p:nvSpPr>
        <p:spPr>
          <a:xfrm>
            <a:off x="9448800" y="6356351"/>
            <a:ext cx="762000" cy="365125"/>
          </a:xfrm>
          <a:prstGeom prst="rect">
            <a:avLst/>
          </a:prstGeom>
          <a:noFill/>
        </p:spPr>
        <p:txBody>
          <a:bodyPr lIns="0" tIns="0" rIns="0" bIns="0" anchor="b"/>
          <a:lstStyle/>
          <a:p>
            <a:pPr algn="r">
              <a:defRPr/>
            </a:pPr>
            <a:fld id="{D35115AF-E5BF-4C72-8D21-B35E2DA8812C}" type="slidenum">
              <a:rPr lang="tr-TR" sz="1200">
                <a:solidFill>
                  <a:schemeClr val="tx2"/>
                </a:solidFill>
                <a:latin typeface="+mj-lt"/>
              </a:rPr>
              <a:pPr algn="r">
                <a:defRPr/>
              </a:pPr>
              <a:t>5</a:t>
            </a:fld>
            <a:endParaRPr lang="tr-TR" sz="1200">
              <a:solidFill>
                <a:schemeClr val="tx2"/>
              </a:solidFill>
              <a:latin typeface="+mj-lt"/>
            </a:endParaRPr>
          </a:p>
        </p:txBody>
      </p:sp>
      <p:graphicFrame>
        <p:nvGraphicFramePr>
          <p:cNvPr id="15" name="Object 17"/>
          <p:cNvGraphicFramePr>
            <a:graphicFrameLocks noGrp="1" noChangeAspect="1"/>
          </p:cNvGraphicFramePr>
          <p:nvPr>
            <p:ph sz="half" idx="1"/>
            <p:extLst>
              <p:ext uri="{D42A27DB-BD31-4B8C-83A1-F6EECF244321}">
                <p14:modId xmlns:p14="http://schemas.microsoft.com/office/powerpoint/2010/main" val="2878336642"/>
              </p:ext>
            </p:extLst>
          </p:nvPr>
        </p:nvGraphicFramePr>
        <p:xfrm>
          <a:off x="3098007" y="1207801"/>
          <a:ext cx="5067300" cy="1128712"/>
        </p:xfrm>
        <a:graphic>
          <a:graphicData uri="http://schemas.openxmlformats.org/presentationml/2006/ole">
            <mc:AlternateContent xmlns:mc="http://schemas.openxmlformats.org/markup-compatibility/2006">
              <mc:Choice xmlns:v="urn:schemas-microsoft-com:vml" Requires="v">
                <p:oleObj spid="_x0000_s36942" name="Equation" r:id="rId4" imgW="2793960" imgH="622080" progId="Equation.3">
                  <p:embed/>
                </p:oleObj>
              </mc:Choice>
              <mc:Fallback>
                <p:oleObj name="Equation" r:id="rId4" imgW="2793960" imgH="622080" progId="Equation.3">
                  <p:embed/>
                  <p:pic>
                    <p:nvPicPr>
                      <p:cNvPr id="15" name="Object 17"/>
                      <p:cNvPicPr>
                        <a:picLocks noGrp="1" noChangeAspect="1" noChangeArrowheads="1"/>
                      </p:cNvPicPr>
                      <p:nvPr/>
                    </p:nvPicPr>
                    <p:blipFill>
                      <a:blip r:embed="rId5"/>
                      <a:srcRect/>
                      <a:stretch>
                        <a:fillRect/>
                      </a:stretch>
                    </p:blipFill>
                    <p:spPr bwMode="auto">
                      <a:xfrm>
                        <a:off x="3098007" y="1207801"/>
                        <a:ext cx="5067300" cy="112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TextBox 1"/>
          <p:cNvSpPr txBox="1"/>
          <p:nvPr/>
        </p:nvSpPr>
        <p:spPr>
          <a:xfrm>
            <a:off x="3098007" y="500316"/>
            <a:ext cx="7588616" cy="523220"/>
          </a:xfrm>
          <a:prstGeom prst="rect">
            <a:avLst/>
          </a:prstGeom>
          <a:noFill/>
        </p:spPr>
        <p:txBody>
          <a:bodyPr wrap="none" rtlCol="0">
            <a:spAutoFit/>
          </a:bodyPr>
          <a:lstStyle/>
          <a:p>
            <a:r>
              <a:rPr lang="tr-TR" sz="2800" dirty="0"/>
              <a:t>Bayes’ </a:t>
            </a:r>
            <a:r>
              <a:rPr lang="en-US" sz="2800" i="1" dirty="0" smtClean="0"/>
              <a:t>M</a:t>
            </a:r>
            <a:r>
              <a:rPr lang="en-US" sz="2800" dirty="0" smtClean="0"/>
              <a:t>&gt;2 classifier </a:t>
            </a:r>
            <a:r>
              <a:rPr lang="en-US" sz="2800" dirty="0"/>
              <a:t>based on </a:t>
            </a:r>
            <a:r>
              <a:rPr lang="en-US" sz="2800" dirty="0" smtClean="0"/>
              <a:t>K nearest neighbors</a:t>
            </a:r>
            <a:endParaRPr lang="en-US" sz="2800" dirty="0"/>
          </a:p>
        </p:txBody>
      </p:sp>
      <p:sp>
        <p:nvSpPr>
          <p:cNvPr id="17" name="Text Box 7"/>
          <p:cNvSpPr txBox="1">
            <a:spLocks noChangeArrowheads="1"/>
          </p:cNvSpPr>
          <p:nvPr/>
        </p:nvSpPr>
        <p:spPr bwMode="auto">
          <a:xfrm>
            <a:off x="749642" y="2245077"/>
            <a:ext cx="10939849" cy="2246769"/>
          </a:xfrm>
          <a:prstGeom prst="rect">
            <a:avLst/>
          </a:prstGeom>
          <a:noFill/>
          <a:ln w="9525">
            <a:noFill/>
            <a:miter lim="800000"/>
            <a:headEnd/>
            <a:tailEnd/>
          </a:ln>
        </p:spPr>
        <p:txBody>
          <a:bodyPr wrap="square">
            <a:spAutoFit/>
          </a:bodyPr>
          <a:lstStyle/>
          <a:p>
            <a:r>
              <a:rPr lang="en-US" sz="2000" dirty="0">
                <a:latin typeface="Arial" charset="0"/>
              </a:rPr>
              <a:t>Consider data set with N examples, </a:t>
            </a:r>
            <a:r>
              <a:rPr lang="en-US" sz="2000" dirty="0" smtClean="0">
                <a:latin typeface="Arial" charset="0"/>
              </a:rPr>
              <a:t>N</a:t>
            </a:r>
            <a:r>
              <a:rPr lang="en-US" sz="2000" baseline="-25000" dirty="0">
                <a:latin typeface="Arial" charset="0"/>
              </a:rPr>
              <a:t>i</a:t>
            </a:r>
            <a:r>
              <a:rPr lang="en-US" sz="2000" dirty="0" smtClean="0">
                <a:latin typeface="Arial" charset="0"/>
              </a:rPr>
              <a:t> </a:t>
            </a:r>
            <a:r>
              <a:rPr lang="en-US" sz="2000" dirty="0">
                <a:latin typeface="Arial" charset="0"/>
              </a:rPr>
              <a:t>of which belong to class </a:t>
            </a:r>
            <a:r>
              <a:rPr lang="en-US" sz="2000" dirty="0" err="1" smtClean="0">
                <a:latin typeface="Arial" charset="0"/>
              </a:rPr>
              <a:t>i</a:t>
            </a:r>
            <a:r>
              <a:rPr lang="en-US" sz="2000" dirty="0" smtClean="0">
                <a:latin typeface="Arial" charset="0"/>
              </a:rPr>
              <a:t>; P(C</a:t>
            </a:r>
            <a:r>
              <a:rPr lang="en-US" sz="2000" baseline="-25000" dirty="0" smtClean="0">
                <a:latin typeface="Arial" charset="0"/>
              </a:rPr>
              <a:t>i</a:t>
            </a:r>
            <a:r>
              <a:rPr lang="en-US" sz="2000" dirty="0" smtClean="0">
                <a:latin typeface="Arial" charset="0"/>
              </a:rPr>
              <a:t>) = N</a:t>
            </a:r>
            <a:r>
              <a:rPr lang="en-US" sz="2000" baseline="-25000" dirty="0">
                <a:latin typeface="Arial" charset="0"/>
              </a:rPr>
              <a:t>i</a:t>
            </a:r>
            <a:r>
              <a:rPr lang="en-US" sz="2000" dirty="0" smtClean="0">
                <a:latin typeface="Arial" charset="0"/>
              </a:rPr>
              <a:t> </a:t>
            </a:r>
            <a:endParaRPr lang="en-US" sz="2000" dirty="0">
              <a:latin typeface="Arial" charset="0"/>
            </a:endParaRPr>
          </a:p>
          <a:p>
            <a:endParaRPr lang="en-US" sz="2000" dirty="0">
              <a:latin typeface="Arial" charset="0"/>
            </a:endParaRPr>
          </a:p>
          <a:p>
            <a:r>
              <a:rPr lang="en-US" sz="2000" dirty="0">
                <a:latin typeface="Arial" charset="0"/>
              </a:rPr>
              <a:t>Given </a:t>
            </a:r>
            <a:r>
              <a:rPr lang="en-US" sz="2000" dirty="0" smtClean="0">
                <a:latin typeface="Arial" charset="0"/>
              </a:rPr>
              <a:t>an </a:t>
            </a:r>
            <a:r>
              <a:rPr lang="en-US" sz="2000" dirty="0">
                <a:latin typeface="Arial" charset="0"/>
              </a:rPr>
              <a:t>example </a:t>
            </a:r>
            <a:r>
              <a:rPr lang="en-US" sz="2000" dirty="0" smtClean="0">
                <a:latin typeface="Arial" charset="0"/>
              </a:rPr>
              <a:t>with attributes </a:t>
            </a:r>
            <a:r>
              <a:rPr lang="en-US" sz="2000" b="1" dirty="0" smtClean="0">
                <a:latin typeface="Arial" charset="0"/>
              </a:rPr>
              <a:t>x</a:t>
            </a:r>
            <a:r>
              <a:rPr lang="en-US" sz="2000" dirty="0">
                <a:latin typeface="Arial" charset="0"/>
              </a:rPr>
              <a:t>, draw a hyper-sphere </a:t>
            </a:r>
            <a:r>
              <a:rPr lang="en-US" sz="2000" dirty="0" smtClean="0">
                <a:latin typeface="Arial" charset="0"/>
              </a:rPr>
              <a:t>of volume V in </a:t>
            </a:r>
            <a:r>
              <a:rPr lang="en-US" sz="2000" dirty="0">
                <a:latin typeface="Arial" charset="0"/>
              </a:rPr>
              <a:t>attribute </a:t>
            </a:r>
            <a:r>
              <a:rPr lang="en-US" sz="2000" dirty="0" smtClean="0">
                <a:latin typeface="Arial" charset="0"/>
              </a:rPr>
              <a:t>space, centered </a:t>
            </a:r>
            <a:r>
              <a:rPr lang="en-US" sz="2000" dirty="0">
                <a:latin typeface="Arial" charset="0"/>
              </a:rPr>
              <a:t>on </a:t>
            </a:r>
            <a:r>
              <a:rPr lang="en-US" sz="2000" b="1" dirty="0">
                <a:latin typeface="Arial" charset="0"/>
              </a:rPr>
              <a:t>x</a:t>
            </a:r>
            <a:r>
              <a:rPr lang="en-US" sz="2000" dirty="0">
                <a:latin typeface="Arial" charset="0"/>
              </a:rPr>
              <a:t> </a:t>
            </a:r>
            <a:r>
              <a:rPr lang="en-US" sz="2000" dirty="0" smtClean="0">
                <a:latin typeface="Arial" charset="0"/>
              </a:rPr>
              <a:t>and containing </a:t>
            </a:r>
            <a:r>
              <a:rPr lang="en-US" sz="2000" dirty="0">
                <a:latin typeface="Arial" charset="0"/>
              </a:rPr>
              <a:t>precisely </a:t>
            </a:r>
            <a:r>
              <a:rPr lang="en-US" sz="2000" dirty="0" smtClean="0">
                <a:latin typeface="Symbol" panose="05050102010706020507" pitchFamily="18" charset="2"/>
                <a:cs typeface="Narkisim" panose="020E0502050101010101" pitchFamily="34" charset="-79"/>
              </a:rPr>
              <a:t>K</a:t>
            </a:r>
            <a:r>
              <a:rPr lang="en-US" sz="2000" dirty="0" smtClean="0">
                <a:latin typeface="Arial" charset="0"/>
              </a:rPr>
              <a:t> other training examples (K nearest neighbors), irrespective </a:t>
            </a:r>
            <a:r>
              <a:rPr lang="en-US" sz="2000" dirty="0">
                <a:latin typeface="Arial" charset="0"/>
              </a:rPr>
              <a:t>of their class.</a:t>
            </a:r>
          </a:p>
          <a:p>
            <a:endParaRPr lang="en-US" sz="2000" dirty="0">
              <a:latin typeface="Arial" charset="0"/>
            </a:endParaRPr>
          </a:p>
          <a:p>
            <a:r>
              <a:rPr lang="en-US" sz="2000" dirty="0">
                <a:latin typeface="Arial" charset="0"/>
              </a:rPr>
              <a:t>Suppose this sphere </a:t>
            </a:r>
            <a:r>
              <a:rPr lang="en-US" sz="2000" dirty="0" smtClean="0">
                <a:latin typeface="Arial" charset="0"/>
              </a:rPr>
              <a:t>contains n</a:t>
            </a:r>
            <a:r>
              <a:rPr lang="en-US" sz="2000" baseline="-25000" dirty="0">
                <a:latin typeface="Arial" charset="0"/>
              </a:rPr>
              <a:t>i</a:t>
            </a:r>
            <a:r>
              <a:rPr lang="en-US" sz="2000" dirty="0" smtClean="0">
                <a:latin typeface="Arial" charset="0"/>
              </a:rPr>
              <a:t> </a:t>
            </a:r>
            <a:r>
              <a:rPr lang="en-US" sz="2000" dirty="0">
                <a:latin typeface="Arial" charset="0"/>
              </a:rPr>
              <a:t>examples </a:t>
            </a:r>
            <a:r>
              <a:rPr lang="en-US" sz="2000" dirty="0" smtClean="0">
                <a:latin typeface="Arial" charset="0"/>
              </a:rPr>
              <a:t>from class </a:t>
            </a:r>
            <a:r>
              <a:rPr lang="en-US" sz="2000" dirty="0" err="1" smtClean="0">
                <a:latin typeface="Arial" charset="0"/>
              </a:rPr>
              <a:t>i</a:t>
            </a:r>
            <a:r>
              <a:rPr lang="en-US" sz="2000" dirty="0" smtClean="0">
                <a:latin typeface="Arial" charset="0"/>
              </a:rPr>
              <a:t>, then p(</a:t>
            </a:r>
            <a:r>
              <a:rPr lang="en-US" sz="2000" b="1" dirty="0" err="1" smtClean="0">
                <a:latin typeface="Arial" charset="0"/>
              </a:rPr>
              <a:t>x</a:t>
            </a:r>
            <a:r>
              <a:rPr lang="en-US" sz="2000" dirty="0" err="1" smtClean="0">
                <a:latin typeface="Arial" charset="0"/>
              </a:rPr>
              <a:t>|C</a:t>
            </a:r>
            <a:r>
              <a:rPr lang="en-US" sz="2000" baseline="-25000" dirty="0" err="1" smtClean="0">
                <a:latin typeface="Arial" charset="0"/>
              </a:rPr>
              <a:t>i</a:t>
            </a:r>
            <a:r>
              <a:rPr lang="en-US" sz="2000" dirty="0" smtClean="0">
                <a:latin typeface="Arial" charset="0"/>
              </a:rPr>
              <a:t>)P(C</a:t>
            </a:r>
            <a:r>
              <a:rPr lang="en-US" sz="2000" baseline="-25000" dirty="0">
                <a:latin typeface="Arial" charset="0"/>
              </a:rPr>
              <a:t>i</a:t>
            </a:r>
            <a:r>
              <a:rPr lang="en-US" sz="2000" dirty="0" smtClean="0">
                <a:latin typeface="Arial" charset="0"/>
              </a:rPr>
              <a:t>) </a:t>
            </a:r>
            <a:r>
              <a:rPr lang="en-US" sz="2000" dirty="0">
                <a:latin typeface="Arial" charset="0"/>
              </a:rPr>
              <a:t>= </a:t>
            </a:r>
            <a:r>
              <a:rPr lang="en-US" sz="2000" dirty="0" smtClean="0">
                <a:latin typeface="Arial" charset="0"/>
              </a:rPr>
              <a:t>V</a:t>
            </a:r>
            <a:r>
              <a:rPr lang="en-US" sz="2000" baseline="30000" dirty="0" smtClean="0">
                <a:latin typeface="Arial" charset="0"/>
              </a:rPr>
              <a:t>-1</a:t>
            </a:r>
            <a:r>
              <a:rPr lang="en-US" sz="2000" dirty="0" smtClean="0">
                <a:latin typeface="Arial" charset="0"/>
              </a:rPr>
              <a:t>(n</a:t>
            </a:r>
            <a:r>
              <a:rPr lang="en-US" sz="2000" baseline="-25000" dirty="0" smtClean="0">
                <a:latin typeface="Arial" charset="0"/>
              </a:rPr>
              <a:t>i</a:t>
            </a:r>
            <a:r>
              <a:rPr lang="en-US" sz="2000" dirty="0" smtClean="0">
                <a:latin typeface="Arial" charset="0"/>
              </a:rPr>
              <a:t>/N</a:t>
            </a:r>
            <a:r>
              <a:rPr lang="en-US" sz="2000" baseline="-25000" dirty="0" smtClean="0">
                <a:latin typeface="Arial" charset="0"/>
              </a:rPr>
              <a:t>i</a:t>
            </a:r>
            <a:r>
              <a:rPr lang="en-US" sz="2000" dirty="0" smtClean="0">
                <a:latin typeface="Arial" charset="0"/>
              </a:rPr>
              <a:t>)N</a:t>
            </a:r>
            <a:r>
              <a:rPr lang="en-US" sz="2000" baseline="-25000" dirty="0" smtClean="0">
                <a:latin typeface="Arial" charset="0"/>
              </a:rPr>
              <a:t>i</a:t>
            </a:r>
            <a:r>
              <a:rPr lang="en-US" sz="2000" dirty="0" smtClean="0">
                <a:latin typeface="Arial" charset="0"/>
              </a:rPr>
              <a:t> = </a:t>
            </a:r>
            <a:r>
              <a:rPr lang="en-US" sz="2000" dirty="0">
                <a:latin typeface="Arial" charset="0"/>
              </a:rPr>
              <a:t>V</a:t>
            </a:r>
            <a:r>
              <a:rPr lang="en-US" sz="2000" baseline="30000" dirty="0">
                <a:latin typeface="Arial" charset="0"/>
              </a:rPr>
              <a:t>-1</a:t>
            </a:r>
            <a:r>
              <a:rPr lang="en-US" sz="2000" dirty="0" smtClean="0">
                <a:latin typeface="Arial" charset="0"/>
              </a:rPr>
              <a:t>n</a:t>
            </a:r>
            <a:r>
              <a:rPr lang="en-US" sz="2000" baseline="-25000" dirty="0" smtClean="0">
                <a:latin typeface="Arial" charset="0"/>
              </a:rPr>
              <a:t>i</a:t>
            </a:r>
            <a:r>
              <a:rPr lang="en-US" sz="2000" dirty="0" smtClean="0">
                <a:latin typeface="Arial" charset="0"/>
              </a:rPr>
              <a:t> </a:t>
            </a:r>
            <a:endParaRPr lang="en-US" sz="2000" dirty="0">
              <a:latin typeface="Arial"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020215183"/>
              </p:ext>
            </p:extLst>
          </p:nvPr>
        </p:nvGraphicFramePr>
        <p:xfrm>
          <a:off x="2963863" y="4486275"/>
          <a:ext cx="5043487" cy="1193800"/>
        </p:xfrm>
        <a:graphic>
          <a:graphicData uri="http://schemas.openxmlformats.org/presentationml/2006/ole">
            <mc:AlternateContent xmlns:mc="http://schemas.openxmlformats.org/markup-compatibility/2006">
              <mc:Choice xmlns:v="urn:schemas-microsoft-com:vml" Requires="v">
                <p:oleObj spid="_x0000_s36943" name="Equation" r:id="rId6" imgW="2781000" imgH="647640" progId="Equation.3">
                  <p:embed/>
                </p:oleObj>
              </mc:Choice>
              <mc:Fallback>
                <p:oleObj name="Equation" r:id="rId6" imgW="2781000" imgH="647640" progId="Equation.3">
                  <p:embed/>
                  <p:pic>
                    <p:nvPicPr>
                      <p:cNvPr id="18" name="Object 17"/>
                      <p:cNvPicPr>
                        <a:picLocks noGrp="1" noChangeAspect="1" noChangeArrowheads="1"/>
                      </p:cNvPicPr>
                      <p:nvPr/>
                    </p:nvPicPr>
                    <p:blipFill>
                      <a:blip r:embed="rId7"/>
                      <a:srcRect/>
                      <a:stretch>
                        <a:fillRect/>
                      </a:stretch>
                    </p:blipFill>
                    <p:spPr bwMode="auto">
                      <a:xfrm>
                        <a:off x="2963863" y="4486275"/>
                        <a:ext cx="5043487" cy="11938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90828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7"/>
          <p:cNvSpPr txBox="1">
            <a:spLocks noChangeArrowheads="1"/>
          </p:cNvSpPr>
          <p:nvPr/>
        </p:nvSpPr>
        <p:spPr bwMode="auto">
          <a:xfrm>
            <a:off x="843148" y="4114801"/>
            <a:ext cx="1094904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t>Why did the quadratic term cancel?</a:t>
            </a:r>
          </a:p>
          <a:p>
            <a:pPr eaLnBrk="1" hangingPunct="1"/>
            <a:endParaRPr lang="en-US" altLang="en-US" sz="2800" dirty="0"/>
          </a:p>
          <a:p>
            <a:pPr eaLnBrk="1" hangingPunct="1"/>
            <a:r>
              <a:rPr lang="en-US" altLang="en-US" sz="2800" dirty="0"/>
              <a:t>Given </a:t>
            </a:r>
            <a:r>
              <a:rPr lang="en-US" altLang="en-US" sz="2800" dirty="0" smtClean="0"/>
              <a:t>the function form of f(x</a:t>
            </a:r>
            <a:r>
              <a:rPr lang="en-US" altLang="en-US" sz="2800" dirty="0"/>
              <a:t>) </a:t>
            </a:r>
            <a:r>
              <a:rPr lang="en-US" altLang="en-US" sz="2800" dirty="0" smtClean="0"/>
              <a:t>find the functional form of P(C1|x)</a:t>
            </a:r>
            <a:endParaRPr lang="en-US" altLang="en-US" sz="2800" dirty="0"/>
          </a:p>
        </p:txBody>
      </p:sp>
      <p:graphicFrame>
        <p:nvGraphicFramePr>
          <p:cNvPr id="57348" name="Object 8"/>
          <p:cNvGraphicFramePr>
            <a:graphicFrameLocks noChangeAspect="1"/>
          </p:cNvGraphicFramePr>
          <p:nvPr>
            <p:extLst>
              <p:ext uri="{D42A27DB-BD31-4B8C-83A1-F6EECF244321}">
                <p14:modId xmlns:p14="http://schemas.microsoft.com/office/powerpoint/2010/main" val="4272516607"/>
              </p:ext>
            </p:extLst>
          </p:nvPr>
        </p:nvGraphicFramePr>
        <p:xfrm>
          <a:off x="2157351" y="211776"/>
          <a:ext cx="8229600" cy="3181350"/>
        </p:xfrm>
        <a:graphic>
          <a:graphicData uri="http://schemas.openxmlformats.org/presentationml/2006/ole">
            <mc:AlternateContent xmlns:mc="http://schemas.openxmlformats.org/markup-compatibility/2006">
              <mc:Choice xmlns:v="urn:schemas-microsoft-com:vml" Requires="v">
                <p:oleObj spid="_x0000_s59410" name="Equation" r:id="rId3" imgW="3746500" imgH="1447800" progId="Equation.3">
                  <p:embed/>
                </p:oleObj>
              </mc:Choice>
              <mc:Fallback>
                <p:oleObj name="Equation" r:id="rId3" imgW="3746500" imgH="1447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351" y="211776"/>
                        <a:ext cx="82296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31150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1163782" y="369889"/>
            <a:ext cx="1078279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t>Use normalization </a:t>
            </a:r>
            <a:r>
              <a:rPr lang="en-US" altLang="en-US" sz="2800" dirty="0" smtClean="0"/>
              <a:t>to eliminate P(C2|x</a:t>
            </a:r>
            <a:r>
              <a:rPr lang="en-US" altLang="en-US" sz="2800" dirty="0"/>
              <a:t>) = (1 - P(C1|x))</a:t>
            </a:r>
          </a:p>
          <a:p>
            <a:pPr eaLnBrk="1" hangingPunct="1"/>
            <a:endParaRPr lang="en-US" altLang="en-US" sz="2800" dirty="0"/>
          </a:p>
          <a:p>
            <a:pPr eaLnBrk="1" hangingPunct="1"/>
            <a:r>
              <a:rPr lang="en-US" altLang="en-US" sz="2800" dirty="0"/>
              <a:t>P(C1|x)/(1 - P(C1|x) = f(x); Solve for P(C1|x)</a:t>
            </a:r>
          </a:p>
        </p:txBody>
      </p:sp>
      <p:graphicFrame>
        <p:nvGraphicFramePr>
          <p:cNvPr id="58371" name="Object 5"/>
          <p:cNvGraphicFramePr>
            <a:graphicFrameLocks noChangeAspect="1"/>
          </p:cNvGraphicFramePr>
          <p:nvPr>
            <p:extLst>
              <p:ext uri="{D42A27DB-BD31-4B8C-83A1-F6EECF244321}">
                <p14:modId xmlns:p14="http://schemas.microsoft.com/office/powerpoint/2010/main" val="4082909573"/>
              </p:ext>
            </p:extLst>
          </p:nvPr>
        </p:nvGraphicFramePr>
        <p:xfrm>
          <a:off x="1335367" y="2223380"/>
          <a:ext cx="8610600" cy="966788"/>
        </p:xfrm>
        <a:graphic>
          <a:graphicData uri="http://schemas.openxmlformats.org/presentationml/2006/ole">
            <mc:AlternateContent xmlns:mc="http://schemas.openxmlformats.org/markup-compatibility/2006">
              <mc:Choice xmlns:v="urn:schemas-microsoft-com:vml" Requires="v">
                <p:oleObj spid="_x0000_s60435" name="Equation" r:id="rId3" imgW="4419600" imgH="495300" progId="Equation.3">
                  <p:embed/>
                </p:oleObj>
              </mc:Choice>
              <mc:Fallback>
                <p:oleObj name="Equation" r:id="rId3" imgW="4419600" imgH="495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367" y="2223380"/>
                        <a:ext cx="86106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372" name="Group 16"/>
          <p:cNvGrpSpPr>
            <a:grpSpLocks/>
          </p:cNvGrpSpPr>
          <p:nvPr/>
        </p:nvGrpSpPr>
        <p:grpSpPr bwMode="auto">
          <a:xfrm>
            <a:off x="2915393" y="3629891"/>
            <a:ext cx="5721405" cy="2927350"/>
            <a:chOff x="1008" y="2334"/>
            <a:chExt cx="3253" cy="1651"/>
          </a:xfrm>
        </p:grpSpPr>
        <p:sp>
          <p:nvSpPr>
            <p:cNvPr id="58373" name="Line 19"/>
            <p:cNvSpPr>
              <a:spLocks noChangeShapeType="1"/>
            </p:cNvSpPr>
            <p:nvPr/>
          </p:nvSpPr>
          <p:spPr bwMode="auto">
            <a:xfrm>
              <a:off x="1471" y="3262"/>
              <a:ext cx="907" cy="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4" name="Line 29"/>
            <p:cNvSpPr>
              <a:spLocks noChangeShapeType="1"/>
            </p:cNvSpPr>
            <p:nvPr/>
          </p:nvSpPr>
          <p:spPr bwMode="auto">
            <a:xfrm flipV="1">
              <a:off x="1920" y="2352"/>
              <a:ext cx="0" cy="163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5" name="Line 30"/>
            <p:cNvSpPr>
              <a:spLocks noChangeShapeType="1"/>
            </p:cNvSpPr>
            <p:nvPr/>
          </p:nvSpPr>
          <p:spPr bwMode="auto">
            <a:xfrm flipV="1">
              <a:off x="1380" y="2491"/>
              <a:ext cx="772" cy="1089"/>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38"/>
            <p:cNvSpPr>
              <a:spLocks noChangeShapeType="1"/>
            </p:cNvSpPr>
            <p:nvPr/>
          </p:nvSpPr>
          <p:spPr bwMode="auto">
            <a:xfrm>
              <a:off x="1621" y="3264"/>
              <a:ext cx="63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Freeform 78"/>
            <p:cNvSpPr>
              <a:spLocks noChangeArrowheads="1"/>
            </p:cNvSpPr>
            <p:nvPr/>
          </p:nvSpPr>
          <p:spPr bwMode="auto">
            <a:xfrm>
              <a:off x="1008" y="2928"/>
              <a:ext cx="1097" cy="312"/>
            </a:xfrm>
            <a:custGeom>
              <a:avLst/>
              <a:gdLst>
                <a:gd name="T0" fmla="*/ 1741487 w 1740694"/>
                <a:gd name="T1" fmla="*/ 53975 h 495300"/>
                <a:gd name="T2" fmla="*/ 1217373 w 1740694"/>
                <a:gd name="T3" fmla="*/ 58738 h 495300"/>
                <a:gd name="T4" fmla="*/ 655142 w 1740694"/>
                <a:gd name="T5" fmla="*/ 406400 h 495300"/>
                <a:gd name="T6" fmla="*/ 92911 w 1740694"/>
                <a:gd name="T7" fmla="*/ 482600 h 495300"/>
                <a:gd name="T8" fmla="*/ 97676 w 1740694"/>
                <a:gd name="T9" fmla="*/ 482600 h 495300"/>
                <a:gd name="T10" fmla="*/ 97676 w 1740694"/>
                <a:gd name="T11" fmla="*/ 482600 h 495300"/>
                <a:gd name="T12" fmla="*/ 0 60000 65536"/>
                <a:gd name="T13" fmla="*/ 0 60000 65536"/>
                <a:gd name="T14" fmla="*/ 0 60000 65536"/>
                <a:gd name="T15" fmla="*/ 0 60000 65536"/>
                <a:gd name="T16" fmla="*/ 0 60000 65536"/>
                <a:gd name="T17" fmla="*/ 0 60000 65536"/>
                <a:gd name="T18" fmla="*/ 0 w 1740694"/>
                <a:gd name="T19" fmla="*/ 0 h 495300"/>
                <a:gd name="T20" fmla="*/ 1740694 w 1740694"/>
                <a:gd name="T21" fmla="*/ 495300 h 495300"/>
              </a:gdLst>
              <a:ahLst/>
              <a:cxnLst>
                <a:cxn ang="T12">
                  <a:pos x="T0" y="T1"/>
                </a:cxn>
                <a:cxn ang="T13">
                  <a:pos x="T2" y="T3"/>
                </a:cxn>
                <a:cxn ang="T14">
                  <a:pos x="T4" y="T5"/>
                </a:cxn>
                <a:cxn ang="T15">
                  <a:pos x="T6" y="T7"/>
                </a:cxn>
                <a:cxn ang="T16">
                  <a:pos x="T8" y="T9"/>
                </a:cxn>
                <a:cxn ang="T17">
                  <a:pos x="T10" y="T11"/>
                </a:cxn>
              </a:cxnLst>
              <a:rect l="T18" t="T19" r="T20" b="T21"/>
              <a:pathLst>
                <a:path w="1740694" h="495300">
                  <a:moveTo>
                    <a:pt x="1740694" y="53975"/>
                  </a:moveTo>
                  <a:cubicBezTo>
                    <a:pt x="1569244" y="26987"/>
                    <a:pt x="1397794" y="0"/>
                    <a:pt x="1216819" y="58738"/>
                  </a:cubicBezTo>
                  <a:cubicBezTo>
                    <a:pt x="1035844" y="117476"/>
                    <a:pt x="842169" y="335756"/>
                    <a:pt x="654844" y="406400"/>
                  </a:cubicBezTo>
                  <a:cubicBezTo>
                    <a:pt x="467519" y="477044"/>
                    <a:pt x="185738" y="469900"/>
                    <a:pt x="92869" y="482600"/>
                  </a:cubicBezTo>
                  <a:cubicBezTo>
                    <a:pt x="0" y="495300"/>
                    <a:pt x="97632" y="482600"/>
                    <a:pt x="97632" y="482600"/>
                  </a:cubicBezTo>
                </a:path>
              </a:pathLst>
            </a:custGeom>
            <a:noFill/>
            <a:ln w="28575" algn="ctr">
              <a:solidFill>
                <a:srgbClr val="065093"/>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tr-TR" sz="3200"/>
            </a:p>
          </p:txBody>
        </p:sp>
        <p:sp>
          <p:nvSpPr>
            <p:cNvPr id="58378" name="Text Box 12"/>
            <p:cNvSpPr txBox="1">
              <a:spLocks noChangeArrowheads="1"/>
            </p:cNvSpPr>
            <p:nvPr/>
          </p:nvSpPr>
          <p:spPr bwMode="auto">
            <a:xfrm>
              <a:off x="2112" y="2334"/>
              <a:ext cx="89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y = wx+w</a:t>
              </a:r>
              <a:r>
                <a:rPr lang="en-US" altLang="en-US" sz="2400" b="1" baseline="-25000"/>
                <a:t>0</a:t>
              </a:r>
            </a:p>
          </p:txBody>
        </p:sp>
        <p:sp>
          <p:nvSpPr>
            <p:cNvPr id="58379" name="Text Box 13"/>
            <p:cNvSpPr txBox="1">
              <a:spLocks noChangeArrowheads="1"/>
            </p:cNvSpPr>
            <p:nvPr/>
          </p:nvSpPr>
          <p:spPr bwMode="auto">
            <a:xfrm>
              <a:off x="2064" y="2743"/>
              <a:ext cx="1687"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P(C1|x) = sigmoid(y)</a:t>
              </a:r>
            </a:p>
          </p:txBody>
        </p:sp>
        <p:sp>
          <p:nvSpPr>
            <p:cNvPr id="58380" name="Text Box 14"/>
            <p:cNvSpPr txBox="1">
              <a:spLocks noChangeArrowheads="1"/>
            </p:cNvSpPr>
            <p:nvPr/>
          </p:nvSpPr>
          <p:spPr bwMode="auto">
            <a:xfrm>
              <a:off x="2112" y="3319"/>
              <a:ext cx="2149"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t>Decision region </a:t>
              </a:r>
              <a:r>
                <a:rPr lang="en-US" altLang="en-US" sz="2400" dirty="0"/>
                <a:t>of class 1</a:t>
              </a:r>
            </a:p>
            <a:p>
              <a:pPr eaLnBrk="1" hangingPunct="1"/>
              <a:r>
                <a:rPr lang="en-US" altLang="en-US" sz="2400" dirty="0" smtClean="0"/>
                <a:t>y(x) &gt; 0; P(C1|x</a:t>
              </a:r>
              <a:r>
                <a:rPr lang="en-US" altLang="en-US" sz="2400" dirty="0"/>
                <a:t>)&gt;0.5</a:t>
              </a:r>
            </a:p>
          </p:txBody>
        </p:sp>
        <p:sp>
          <p:nvSpPr>
            <p:cNvPr id="58381" name="Line 15"/>
            <p:cNvSpPr>
              <a:spLocks noChangeShapeType="1"/>
            </p:cNvSpPr>
            <p:nvPr/>
          </p:nvSpPr>
          <p:spPr bwMode="auto">
            <a:xfrm flipH="1" flipV="1">
              <a:off x="2016" y="3264"/>
              <a:ext cx="144"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992782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726696" y="301294"/>
            <a:ext cx="110432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t>P(C</a:t>
            </a:r>
            <a:r>
              <a:rPr lang="en-US" altLang="en-US" sz="2400" baseline="-25000" dirty="0" smtClean="0"/>
              <a:t>1</a:t>
            </a:r>
            <a:r>
              <a:rPr lang="en-US" altLang="en-US" sz="2400" dirty="0" smtClean="0"/>
              <a:t>|x)= sigmoid(</a:t>
            </a:r>
            <a:r>
              <a:rPr lang="en-US" altLang="en-US" sz="2400" b="1" dirty="0" smtClean="0"/>
              <a:t>w</a:t>
            </a:r>
            <a:r>
              <a:rPr lang="en-US" altLang="en-US" sz="2400" baseline="30000" dirty="0" smtClean="0"/>
              <a:t>T</a:t>
            </a:r>
            <a:r>
              <a:rPr lang="en-US" altLang="en-US" sz="2400" b="1" dirty="0" smtClean="0"/>
              <a:t>x</a:t>
            </a:r>
            <a:r>
              <a:rPr lang="en-US" altLang="en-US" sz="2400" dirty="0" smtClean="0"/>
              <a:t>) transforms the </a:t>
            </a:r>
            <a:r>
              <a:rPr lang="en-US" altLang="en-US" sz="2400" smtClean="0"/>
              <a:t>output node when </a:t>
            </a:r>
            <a:r>
              <a:rPr lang="en-US" altLang="en-US" sz="2400" dirty="0" smtClean="0"/>
              <a:t>perceptron is used for classification. Assign output to C</a:t>
            </a:r>
            <a:r>
              <a:rPr lang="en-US" altLang="en-US" sz="2400" baseline="-25000" dirty="0" smtClean="0"/>
              <a:t>1</a:t>
            </a:r>
            <a:r>
              <a:rPr lang="en-US" altLang="en-US" sz="2400" dirty="0" smtClean="0"/>
              <a:t> if s &gt; 0.5</a:t>
            </a:r>
            <a:endParaRPr lang="en-US" altLang="en-US" sz="2000" dirty="0"/>
          </a:p>
        </p:txBody>
      </p:sp>
      <p:grpSp>
        <p:nvGrpSpPr>
          <p:cNvPr id="59395" name="Group 23"/>
          <p:cNvGrpSpPr>
            <a:grpSpLocks/>
          </p:cNvGrpSpPr>
          <p:nvPr/>
        </p:nvGrpSpPr>
        <p:grpSpPr bwMode="auto">
          <a:xfrm>
            <a:off x="2514497" y="1598612"/>
            <a:ext cx="6427788" cy="2668588"/>
            <a:chOff x="192" y="1536"/>
            <a:chExt cx="4049" cy="1681"/>
          </a:xfrm>
        </p:grpSpPr>
        <p:sp>
          <p:nvSpPr>
            <p:cNvPr id="401429" name="Oval 21"/>
            <p:cNvSpPr>
              <a:spLocks noChangeArrowheads="1"/>
            </p:cNvSpPr>
            <p:nvPr/>
          </p:nvSpPr>
          <p:spPr bwMode="auto">
            <a:xfrm>
              <a:off x="1009" y="2854"/>
              <a:ext cx="272" cy="272"/>
            </a:xfrm>
            <a:prstGeom prst="ellipse">
              <a:avLst/>
            </a:prstGeom>
            <a:solidFill>
              <a:schemeClr val="accent1"/>
            </a:solidFill>
            <a:ln w="9525">
              <a:solidFill>
                <a:schemeClr val="tx1"/>
              </a:solidFill>
              <a:round/>
              <a:headEnd/>
              <a:tailEnd/>
            </a:ln>
            <a:effectLst/>
          </p:spPr>
          <p:txBody>
            <a:bodyPr wrap="none" anchor="ctr"/>
            <a:lstStyle/>
            <a:p>
              <a:pPr eaLnBrk="1" hangingPunct="1">
                <a:defRPr/>
              </a:pPr>
              <a:endParaRPr lang="tr-TR" sz="3200">
                <a:latin typeface="+mj-lt"/>
              </a:endParaRPr>
            </a:p>
          </p:txBody>
        </p:sp>
        <p:sp>
          <p:nvSpPr>
            <p:cNvPr id="401430" name="Line 22"/>
            <p:cNvSpPr>
              <a:spLocks noChangeShapeType="1"/>
            </p:cNvSpPr>
            <p:nvPr/>
          </p:nvSpPr>
          <p:spPr bwMode="auto">
            <a:xfrm flipV="1">
              <a:off x="1145" y="1993"/>
              <a:ext cx="0" cy="861"/>
            </a:xfrm>
            <a:prstGeom prst="line">
              <a:avLst/>
            </a:prstGeom>
            <a:noFill/>
            <a:ln w="9525">
              <a:solidFill>
                <a:schemeClr val="tx1"/>
              </a:solidFill>
              <a:round/>
              <a:headEnd/>
              <a:tailEnd type="oval" w="med" len="med"/>
            </a:ln>
            <a:effectLst/>
          </p:spPr>
          <p:txBody>
            <a:bodyPr/>
            <a:lstStyle/>
            <a:p>
              <a:pPr eaLnBrk="1" hangingPunct="1">
                <a:defRPr/>
              </a:pPr>
              <a:endParaRPr lang="tr-TR" sz="3200">
                <a:latin typeface="+mj-lt"/>
              </a:endParaRPr>
            </a:p>
          </p:txBody>
        </p:sp>
        <p:sp>
          <p:nvSpPr>
            <p:cNvPr id="401431" name="Line 23"/>
            <p:cNvSpPr>
              <a:spLocks noChangeShapeType="1"/>
            </p:cNvSpPr>
            <p:nvPr/>
          </p:nvSpPr>
          <p:spPr bwMode="auto">
            <a:xfrm flipV="1">
              <a:off x="374" y="1947"/>
              <a:ext cx="679" cy="907"/>
            </a:xfrm>
            <a:prstGeom prst="line">
              <a:avLst/>
            </a:prstGeom>
            <a:noFill/>
            <a:ln w="9525">
              <a:solidFill>
                <a:schemeClr val="tx1"/>
              </a:solidFill>
              <a:round/>
              <a:headEnd/>
              <a:tailEnd type="oval" w="med" len="med"/>
            </a:ln>
            <a:effectLst/>
          </p:spPr>
          <p:txBody>
            <a:bodyPr/>
            <a:lstStyle/>
            <a:p>
              <a:pPr eaLnBrk="1" hangingPunct="1">
                <a:defRPr/>
              </a:pPr>
              <a:endParaRPr lang="tr-TR" sz="3200">
                <a:latin typeface="+mj-lt"/>
              </a:endParaRPr>
            </a:p>
          </p:txBody>
        </p:sp>
        <p:sp>
          <p:nvSpPr>
            <p:cNvPr id="401432" name="Oval 24"/>
            <p:cNvSpPr>
              <a:spLocks noChangeArrowheads="1"/>
            </p:cNvSpPr>
            <p:nvPr/>
          </p:nvSpPr>
          <p:spPr bwMode="auto">
            <a:xfrm>
              <a:off x="192" y="2854"/>
              <a:ext cx="272" cy="272"/>
            </a:xfrm>
            <a:prstGeom prst="ellipse">
              <a:avLst/>
            </a:prstGeom>
            <a:noFill/>
            <a:ln w="9525">
              <a:solidFill>
                <a:schemeClr val="tx1"/>
              </a:solidFill>
              <a:round/>
              <a:headEnd/>
              <a:tailEnd/>
            </a:ln>
            <a:effectLst/>
          </p:spPr>
          <p:txBody>
            <a:bodyPr wrap="none" anchor="ctr"/>
            <a:lstStyle/>
            <a:p>
              <a:pPr eaLnBrk="1" hangingPunct="1">
                <a:defRPr/>
              </a:pPr>
              <a:endParaRPr lang="tr-TR" sz="3200">
                <a:latin typeface="+mj-lt"/>
              </a:endParaRPr>
            </a:p>
          </p:txBody>
        </p:sp>
        <p:sp>
          <p:nvSpPr>
            <p:cNvPr id="59403" name="Text Box 25"/>
            <p:cNvSpPr txBox="1">
              <a:spLocks noChangeArrowheads="1"/>
            </p:cNvSpPr>
            <p:nvPr/>
          </p:nvSpPr>
          <p:spPr bwMode="auto">
            <a:xfrm>
              <a:off x="1190" y="2083"/>
              <a:ext cx="2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a:latin typeface="Calibri" panose="020F0502020204030204" pitchFamily="34" charset="0"/>
                </a:rPr>
                <a:t>w</a:t>
              </a:r>
            </a:p>
          </p:txBody>
        </p:sp>
        <p:sp>
          <p:nvSpPr>
            <p:cNvPr id="59404" name="Text Box 26"/>
            <p:cNvSpPr txBox="1">
              <a:spLocks noChangeArrowheads="1"/>
            </p:cNvSpPr>
            <p:nvPr/>
          </p:nvSpPr>
          <p:spPr bwMode="auto">
            <a:xfrm>
              <a:off x="419" y="1947"/>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a:latin typeface="Calibri" panose="020F0502020204030204" pitchFamily="34" charset="0"/>
                </a:rPr>
                <a:t>w</a:t>
              </a:r>
              <a:r>
                <a:rPr lang="tr-TR" altLang="en-US" sz="2800" baseline="-25000">
                  <a:latin typeface="Calibri" panose="020F0502020204030204" pitchFamily="34" charset="0"/>
                </a:rPr>
                <a:t>0</a:t>
              </a:r>
            </a:p>
          </p:txBody>
        </p:sp>
        <p:sp>
          <p:nvSpPr>
            <p:cNvPr id="59405" name="Text Box 27"/>
            <p:cNvSpPr txBox="1">
              <a:spLocks noChangeArrowheads="1"/>
            </p:cNvSpPr>
            <p:nvPr/>
          </p:nvSpPr>
          <p:spPr bwMode="auto">
            <a:xfrm>
              <a:off x="2544" y="1536"/>
              <a:ext cx="16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i="1" dirty="0">
                  <a:latin typeface="Calibri" panose="020F0502020204030204" pitchFamily="34" charset="0"/>
                </a:rPr>
                <a:t>y = </a:t>
              </a:r>
              <a:r>
                <a:rPr lang="en-US" altLang="en-US" sz="2800" i="1" dirty="0" err="1">
                  <a:latin typeface="Calibri" panose="020F0502020204030204" pitchFamily="34" charset="0"/>
                </a:rPr>
                <a:t>wx</a:t>
              </a:r>
              <a:r>
                <a:rPr lang="en-US" altLang="en-US" sz="2800" i="1" dirty="0">
                  <a:latin typeface="Calibri" panose="020F0502020204030204" pitchFamily="34" charset="0"/>
                </a:rPr>
                <a:t> + w</a:t>
              </a:r>
              <a:r>
                <a:rPr lang="en-US" altLang="en-US" sz="2800" b="1" baseline="-25000" dirty="0">
                  <a:latin typeface="Calibri" panose="020F0502020204030204" pitchFamily="34" charset="0"/>
                </a:rPr>
                <a:t>0</a:t>
              </a:r>
              <a:r>
                <a:rPr lang="en-US" altLang="en-US" sz="2800" i="1" dirty="0">
                  <a:latin typeface="Calibri" panose="020F0502020204030204" pitchFamily="34" charset="0"/>
                </a:rPr>
                <a:t> = </a:t>
              </a:r>
              <a:r>
                <a:rPr lang="en-US" altLang="en-US" sz="2800" b="1" i="1" dirty="0">
                  <a:latin typeface="Calibri" panose="020F0502020204030204" pitchFamily="34" charset="0"/>
                </a:rPr>
                <a:t>w</a:t>
              </a:r>
              <a:r>
                <a:rPr lang="en-US" altLang="en-US" sz="2800" b="1" baseline="30000" dirty="0">
                  <a:latin typeface="Calibri" panose="020F0502020204030204" pitchFamily="34" charset="0"/>
                </a:rPr>
                <a:t>T</a:t>
              </a:r>
              <a:r>
                <a:rPr lang="en-US" altLang="en-US" sz="2800" b="1" i="1" dirty="0">
                  <a:latin typeface="Calibri" panose="020F0502020204030204" pitchFamily="34" charset="0"/>
                </a:rPr>
                <a:t>x</a:t>
              </a:r>
              <a:endParaRPr lang="tr-TR" altLang="en-US" sz="2800" b="1" i="1" dirty="0">
                <a:latin typeface="Calibri" panose="020F0502020204030204" pitchFamily="34" charset="0"/>
              </a:endParaRPr>
            </a:p>
          </p:txBody>
        </p:sp>
        <p:sp>
          <p:nvSpPr>
            <p:cNvPr id="59406" name="Text Box 28"/>
            <p:cNvSpPr txBox="1">
              <a:spLocks noChangeArrowheads="1"/>
            </p:cNvSpPr>
            <p:nvPr/>
          </p:nvSpPr>
          <p:spPr bwMode="auto">
            <a:xfrm>
              <a:off x="1280" y="2809"/>
              <a:ext cx="2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dirty="0">
                  <a:latin typeface="Calibri" panose="020F0502020204030204" pitchFamily="34" charset="0"/>
                </a:rPr>
                <a:t>x</a:t>
              </a:r>
            </a:p>
          </p:txBody>
        </p:sp>
        <p:sp>
          <p:nvSpPr>
            <p:cNvPr id="59407" name="Text Box 35"/>
            <p:cNvSpPr txBox="1">
              <a:spLocks noChangeArrowheads="1"/>
            </p:cNvSpPr>
            <p:nvPr/>
          </p:nvSpPr>
          <p:spPr bwMode="auto">
            <a:xfrm>
              <a:off x="1053" y="167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a:latin typeface="Calibri" panose="020F0502020204030204" pitchFamily="34" charset="0"/>
                </a:rPr>
                <a:t>s</a:t>
              </a:r>
            </a:p>
          </p:txBody>
        </p:sp>
        <p:grpSp>
          <p:nvGrpSpPr>
            <p:cNvPr id="59408" name="Group 16"/>
            <p:cNvGrpSpPr>
              <a:grpSpLocks/>
            </p:cNvGrpSpPr>
            <p:nvPr/>
          </p:nvGrpSpPr>
          <p:grpSpPr bwMode="auto">
            <a:xfrm>
              <a:off x="1362" y="1584"/>
              <a:ext cx="1370" cy="1633"/>
              <a:chOff x="4005" y="1661"/>
              <a:chExt cx="1370" cy="1633"/>
            </a:xfrm>
          </p:grpSpPr>
          <p:sp>
            <p:nvSpPr>
              <p:cNvPr id="401427" name="Line 19"/>
              <p:cNvSpPr>
                <a:spLocks noChangeShapeType="1"/>
              </p:cNvSpPr>
              <p:nvPr/>
            </p:nvSpPr>
            <p:spPr bwMode="auto">
              <a:xfrm>
                <a:off x="4468" y="2523"/>
                <a:ext cx="907" cy="1"/>
              </a:xfrm>
              <a:prstGeom prst="line">
                <a:avLst/>
              </a:prstGeom>
              <a:noFill/>
              <a:ln w="9525">
                <a:solidFill>
                  <a:schemeClr val="tx1"/>
                </a:solidFill>
                <a:round/>
                <a:headEnd/>
                <a:tailEnd type="triangle" w="med" len="med"/>
              </a:ln>
              <a:effectLst/>
            </p:spPr>
            <p:txBody>
              <a:bodyPr/>
              <a:lstStyle/>
              <a:p>
                <a:pPr eaLnBrk="1" hangingPunct="1">
                  <a:defRPr/>
                </a:pPr>
                <a:endParaRPr lang="tr-TR" sz="3200">
                  <a:latin typeface="+mj-lt"/>
                </a:endParaRPr>
              </a:p>
            </p:txBody>
          </p:sp>
          <p:sp>
            <p:nvSpPr>
              <p:cNvPr id="401437" name="Line 29"/>
              <p:cNvSpPr>
                <a:spLocks noChangeShapeType="1"/>
              </p:cNvSpPr>
              <p:nvPr/>
            </p:nvSpPr>
            <p:spPr bwMode="auto">
              <a:xfrm flipV="1">
                <a:off x="4921" y="1661"/>
                <a:ext cx="0" cy="1633"/>
              </a:xfrm>
              <a:prstGeom prst="line">
                <a:avLst/>
              </a:prstGeom>
              <a:noFill/>
              <a:ln w="9525">
                <a:solidFill>
                  <a:schemeClr val="tx1"/>
                </a:solidFill>
                <a:round/>
                <a:headEnd/>
                <a:tailEnd type="triangle" w="med" len="med"/>
              </a:ln>
              <a:effectLst/>
            </p:spPr>
            <p:txBody>
              <a:bodyPr/>
              <a:lstStyle/>
              <a:p>
                <a:pPr eaLnBrk="1" hangingPunct="1">
                  <a:defRPr/>
                </a:pPr>
                <a:endParaRPr lang="tr-TR" sz="3200">
                  <a:latin typeface="+mj-lt"/>
                </a:endParaRPr>
              </a:p>
            </p:txBody>
          </p:sp>
          <p:sp>
            <p:nvSpPr>
              <p:cNvPr id="59413" name="Line 30"/>
              <p:cNvSpPr>
                <a:spLocks noChangeShapeType="1"/>
              </p:cNvSpPr>
              <p:nvPr/>
            </p:nvSpPr>
            <p:spPr bwMode="auto">
              <a:xfrm flipV="1">
                <a:off x="4377" y="1752"/>
                <a:ext cx="772" cy="1089"/>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Freeform 78"/>
              <p:cNvSpPr>
                <a:spLocks noChangeArrowheads="1"/>
              </p:cNvSpPr>
              <p:nvPr/>
            </p:nvSpPr>
            <p:spPr bwMode="auto">
              <a:xfrm>
                <a:off x="4005" y="2205"/>
                <a:ext cx="1097" cy="312"/>
              </a:xfrm>
              <a:custGeom>
                <a:avLst/>
                <a:gdLst>
                  <a:gd name="T0" fmla="*/ 1741487 w 1740694"/>
                  <a:gd name="T1" fmla="*/ 53975 h 495300"/>
                  <a:gd name="T2" fmla="*/ 1217373 w 1740694"/>
                  <a:gd name="T3" fmla="*/ 58738 h 495300"/>
                  <a:gd name="T4" fmla="*/ 655142 w 1740694"/>
                  <a:gd name="T5" fmla="*/ 406400 h 495300"/>
                  <a:gd name="T6" fmla="*/ 92911 w 1740694"/>
                  <a:gd name="T7" fmla="*/ 482600 h 495300"/>
                  <a:gd name="T8" fmla="*/ 97676 w 1740694"/>
                  <a:gd name="T9" fmla="*/ 482600 h 495300"/>
                  <a:gd name="T10" fmla="*/ 97676 w 1740694"/>
                  <a:gd name="T11" fmla="*/ 482600 h 495300"/>
                  <a:gd name="T12" fmla="*/ 0 60000 65536"/>
                  <a:gd name="T13" fmla="*/ 0 60000 65536"/>
                  <a:gd name="T14" fmla="*/ 0 60000 65536"/>
                  <a:gd name="T15" fmla="*/ 0 60000 65536"/>
                  <a:gd name="T16" fmla="*/ 0 60000 65536"/>
                  <a:gd name="T17" fmla="*/ 0 60000 65536"/>
                  <a:gd name="T18" fmla="*/ 0 w 1740694"/>
                  <a:gd name="T19" fmla="*/ 0 h 495300"/>
                  <a:gd name="T20" fmla="*/ 1740694 w 1740694"/>
                  <a:gd name="T21" fmla="*/ 495300 h 495300"/>
                </a:gdLst>
                <a:ahLst/>
                <a:cxnLst>
                  <a:cxn ang="T12">
                    <a:pos x="T0" y="T1"/>
                  </a:cxn>
                  <a:cxn ang="T13">
                    <a:pos x="T2" y="T3"/>
                  </a:cxn>
                  <a:cxn ang="T14">
                    <a:pos x="T4" y="T5"/>
                  </a:cxn>
                  <a:cxn ang="T15">
                    <a:pos x="T6" y="T7"/>
                  </a:cxn>
                  <a:cxn ang="T16">
                    <a:pos x="T8" y="T9"/>
                  </a:cxn>
                  <a:cxn ang="T17">
                    <a:pos x="T10" y="T11"/>
                  </a:cxn>
                </a:cxnLst>
                <a:rect l="T18" t="T19" r="T20" b="T21"/>
                <a:pathLst>
                  <a:path w="1740694" h="495300">
                    <a:moveTo>
                      <a:pt x="1740694" y="53975"/>
                    </a:moveTo>
                    <a:cubicBezTo>
                      <a:pt x="1569244" y="26987"/>
                      <a:pt x="1397794" y="0"/>
                      <a:pt x="1216819" y="58738"/>
                    </a:cubicBezTo>
                    <a:cubicBezTo>
                      <a:pt x="1035844" y="117476"/>
                      <a:pt x="842169" y="335756"/>
                      <a:pt x="654844" y="406400"/>
                    </a:cubicBezTo>
                    <a:cubicBezTo>
                      <a:pt x="467519" y="477044"/>
                      <a:pt x="185738" y="469900"/>
                      <a:pt x="92869" y="482600"/>
                    </a:cubicBezTo>
                    <a:cubicBezTo>
                      <a:pt x="0" y="495300"/>
                      <a:pt x="97632" y="482600"/>
                      <a:pt x="97632" y="482600"/>
                    </a:cubicBezTo>
                  </a:path>
                </a:pathLst>
              </a:custGeom>
              <a:noFill/>
              <a:ln w="19050" algn="ctr">
                <a:solidFill>
                  <a:srgbClr val="065093"/>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tr-TR" sz="3200"/>
              </a:p>
            </p:txBody>
          </p:sp>
        </p:grpSp>
        <p:sp>
          <p:nvSpPr>
            <p:cNvPr id="2" name="Oval 24"/>
            <p:cNvSpPr>
              <a:spLocks noChangeArrowheads="1"/>
            </p:cNvSpPr>
            <p:nvPr/>
          </p:nvSpPr>
          <p:spPr bwMode="auto">
            <a:xfrm>
              <a:off x="1008" y="1680"/>
              <a:ext cx="272" cy="272"/>
            </a:xfrm>
            <a:prstGeom prst="ellipse">
              <a:avLst/>
            </a:prstGeom>
            <a:noFill/>
            <a:ln w="9525">
              <a:solidFill>
                <a:schemeClr val="tx1"/>
              </a:solidFill>
              <a:round/>
              <a:headEnd/>
              <a:tailEnd/>
            </a:ln>
            <a:effectLst/>
          </p:spPr>
          <p:txBody>
            <a:bodyPr wrap="none" anchor="ctr"/>
            <a:lstStyle/>
            <a:p>
              <a:pPr eaLnBrk="1" hangingPunct="1">
                <a:defRPr/>
              </a:pPr>
              <a:endParaRPr lang="tr-TR" sz="3200">
                <a:latin typeface="+mj-lt"/>
              </a:endParaRPr>
            </a:p>
          </p:txBody>
        </p:sp>
        <p:sp>
          <p:nvSpPr>
            <p:cNvPr id="59410" name="Text Box 27"/>
            <p:cNvSpPr txBox="1">
              <a:spLocks noChangeArrowheads="1"/>
            </p:cNvSpPr>
            <p:nvPr/>
          </p:nvSpPr>
          <p:spPr bwMode="auto">
            <a:xfrm>
              <a:off x="2496" y="2016"/>
              <a:ext cx="1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i="1">
                  <a:latin typeface="Calibri" panose="020F0502020204030204" pitchFamily="34" charset="0"/>
                </a:rPr>
                <a:t>s</a:t>
              </a:r>
              <a:r>
                <a:rPr lang="en-US" altLang="en-US" sz="2800" i="1">
                  <a:latin typeface="Calibri" panose="020F0502020204030204" pitchFamily="34" charset="0"/>
                </a:rPr>
                <a:t> = sigmoid(y)</a:t>
              </a:r>
              <a:endParaRPr lang="tr-TR" altLang="en-US" sz="2800" b="1" i="1">
                <a:latin typeface="Calibri" panose="020F0502020204030204" pitchFamily="34" charset="0"/>
              </a:endParaRPr>
            </a:p>
          </p:txBody>
        </p:sp>
      </p:grpSp>
      <p:sp>
        <p:nvSpPr>
          <p:cNvPr id="59396" name="Text Box 24"/>
          <p:cNvSpPr txBox="1">
            <a:spLocks noChangeArrowheads="1"/>
          </p:cNvSpPr>
          <p:nvPr/>
        </p:nvSpPr>
        <p:spPr bwMode="auto">
          <a:xfrm>
            <a:off x="1959665" y="4112801"/>
            <a:ext cx="154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t>Bias node</a:t>
            </a:r>
          </a:p>
        </p:txBody>
      </p:sp>
      <p:sp>
        <p:nvSpPr>
          <p:cNvPr id="59397" name="Text Box 25"/>
          <p:cNvSpPr txBox="1">
            <a:spLocks noChangeArrowheads="1"/>
          </p:cNvSpPr>
          <p:nvPr/>
        </p:nvSpPr>
        <p:spPr bwMode="auto">
          <a:xfrm>
            <a:off x="554079" y="4671647"/>
            <a:ext cx="113884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t>This approach to binary classification differs for Bayesian classification with Gaussian class likelihoods only in how the weights are optimized.</a:t>
            </a:r>
          </a:p>
          <a:p>
            <a:pPr eaLnBrk="1" hangingPunct="1"/>
            <a:endParaRPr lang="en-US" altLang="en-US" sz="2400" dirty="0" smtClean="0"/>
          </a:p>
          <a:p>
            <a:pPr eaLnBrk="1" hangingPunct="1"/>
            <a:r>
              <a:rPr lang="en-US" altLang="en-US" sz="2400" dirty="0" smtClean="0"/>
              <a:t>ANN uses back propagation.  Bayesian classification uses MLE.</a:t>
            </a:r>
            <a:endParaRPr lang="en-US" altLang="en-US" dirty="0"/>
          </a:p>
        </p:txBody>
      </p:sp>
      <p:sp>
        <p:nvSpPr>
          <p:cNvPr id="59398" name="Text Box 26"/>
          <p:cNvSpPr txBox="1">
            <a:spLocks noChangeArrowheads="1"/>
          </p:cNvSpPr>
          <p:nvPr/>
        </p:nvSpPr>
        <p:spPr bwMode="auto">
          <a:xfrm>
            <a:off x="2558413" y="37031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t>1</a:t>
            </a:r>
          </a:p>
        </p:txBody>
      </p:sp>
      <p:graphicFrame>
        <p:nvGraphicFramePr>
          <p:cNvPr id="23" name="Object 5"/>
          <p:cNvGraphicFramePr>
            <a:graphicFrameLocks noChangeAspect="1"/>
          </p:cNvGraphicFramePr>
          <p:nvPr>
            <p:extLst>
              <p:ext uri="{D42A27DB-BD31-4B8C-83A1-F6EECF244321}">
                <p14:modId xmlns:p14="http://schemas.microsoft.com/office/powerpoint/2010/main" val="546701924"/>
              </p:ext>
            </p:extLst>
          </p:nvPr>
        </p:nvGraphicFramePr>
        <p:xfrm>
          <a:off x="716654" y="-849791"/>
          <a:ext cx="3694112" cy="546100"/>
        </p:xfrm>
        <a:graphic>
          <a:graphicData uri="http://schemas.openxmlformats.org/presentationml/2006/ole">
            <mc:AlternateContent xmlns:mc="http://schemas.openxmlformats.org/markup-compatibility/2006">
              <mc:Choice xmlns:v="urn:schemas-microsoft-com:vml" Requires="v">
                <p:oleObj spid="_x0000_s62478" name="Equation" r:id="rId3" imgW="1549080" imgH="228600" progId="Equation.3">
                  <p:embed/>
                </p:oleObj>
              </mc:Choice>
              <mc:Fallback>
                <p:oleObj name="Equation" r:id="rId3" imgW="1549080" imgH="228600" progId="Equation.3">
                  <p:embed/>
                  <p:pic>
                    <p:nvPicPr>
                      <p:cNvPr id="58371" name="Object 5"/>
                      <p:cNvPicPr>
                        <a:picLocks noChangeAspect="1" noChangeArrowheads="1"/>
                      </p:cNvPicPr>
                      <p:nvPr/>
                    </p:nvPicPr>
                    <p:blipFill>
                      <a:blip r:embed="rId4"/>
                      <a:srcRect/>
                      <a:stretch>
                        <a:fillRect/>
                      </a:stretch>
                    </p:blipFill>
                    <p:spPr bwMode="auto">
                      <a:xfrm>
                        <a:off x="716654" y="-849791"/>
                        <a:ext cx="3694112" cy="5461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595749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3000" y="3403600"/>
            <a:ext cx="4184159"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Bayesian decision theory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6395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8" name="Rectangle 3"/>
          <p:cNvSpPr>
            <a:spLocks noGrp="1" noChangeArrowheads="1"/>
          </p:cNvSpPr>
          <p:nvPr>
            <p:ph type="body" sz="half" idx="1"/>
          </p:nvPr>
        </p:nvSpPr>
        <p:spPr>
          <a:xfrm>
            <a:off x="2038847" y="1739106"/>
            <a:ext cx="8258450" cy="3608388"/>
          </a:xfrm>
        </p:spPr>
        <p:txBody>
          <a:bodyPr/>
          <a:lstStyle/>
          <a:p>
            <a:r>
              <a:rPr lang="tr-TR" dirty="0" smtClean="0">
                <a:latin typeface="Arial" charset="0"/>
              </a:rPr>
              <a:t>Action</a:t>
            </a:r>
            <a:r>
              <a:rPr lang="en-US" dirty="0" smtClean="0">
                <a:latin typeface="Arial" charset="0"/>
              </a:rPr>
              <a:t> </a:t>
            </a:r>
            <a:r>
              <a:rPr lang="tr-TR" i="1" dirty="0" smtClean="0">
                <a:latin typeface="Arial" charset="0"/>
              </a:rPr>
              <a:t>α</a:t>
            </a:r>
            <a:r>
              <a:rPr lang="tr-TR" i="1" baseline="-25000" dirty="0" smtClean="0">
                <a:latin typeface="Arial" charset="0"/>
              </a:rPr>
              <a:t>i</a:t>
            </a:r>
            <a:r>
              <a:rPr lang="en-US" dirty="0" smtClean="0">
                <a:latin typeface="Arial" charset="0"/>
              </a:rPr>
              <a:t> </a:t>
            </a:r>
            <a:r>
              <a:rPr lang="tr-TR" dirty="0" smtClean="0">
                <a:latin typeface="Arial" charset="0"/>
              </a:rPr>
              <a:t>: </a:t>
            </a:r>
            <a:r>
              <a:rPr lang="en-US" dirty="0" smtClean="0">
                <a:latin typeface="Arial" charset="0"/>
              </a:rPr>
              <a:t>assigning example </a:t>
            </a:r>
            <a:r>
              <a:rPr lang="en-US" b="1" dirty="0" smtClean="0">
                <a:latin typeface="Arial" charset="0"/>
              </a:rPr>
              <a:t>x</a:t>
            </a:r>
            <a:r>
              <a:rPr lang="en-US" dirty="0" smtClean="0">
                <a:latin typeface="Arial" charset="0"/>
              </a:rPr>
              <a:t> to C</a:t>
            </a:r>
            <a:r>
              <a:rPr lang="en-US" baseline="-25000" dirty="0" smtClean="0">
                <a:latin typeface="Arial" charset="0"/>
              </a:rPr>
              <a:t>i</a:t>
            </a:r>
            <a:r>
              <a:rPr lang="en-US" dirty="0" smtClean="0">
                <a:latin typeface="Arial" charset="0"/>
              </a:rPr>
              <a:t> of K classes</a:t>
            </a:r>
            <a:endParaRPr lang="tr-TR" dirty="0" smtClean="0">
              <a:latin typeface="Arial" charset="0"/>
            </a:endParaRPr>
          </a:p>
          <a:p>
            <a:pPr eaLnBrk="1" hangingPunct="1"/>
            <a:r>
              <a:rPr lang="tr-TR" dirty="0" smtClean="0">
                <a:latin typeface="Arial" charset="0"/>
              </a:rPr>
              <a:t>Loss λ</a:t>
            </a:r>
            <a:r>
              <a:rPr lang="tr-TR" i="1" baseline="-25000" dirty="0" smtClean="0">
                <a:latin typeface="Arial" charset="0"/>
              </a:rPr>
              <a:t>ik</a:t>
            </a:r>
            <a:r>
              <a:rPr lang="tr-TR" dirty="0" smtClean="0">
                <a:latin typeface="Arial" charset="0"/>
              </a:rPr>
              <a:t> </a:t>
            </a:r>
            <a:r>
              <a:rPr lang="en-US" dirty="0" smtClean="0">
                <a:latin typeface="Arial" charset="0"/>
              </a:rPr>
              <a:t>occurs if we take</a:t>
            </a:r>
            <a:r>
              <a:rPr lang="tr-TR" dirty="0" smtClean="0">
                <a:latin typeface="Arial" charset="0"/>
              </a:rPr>
              <a:t> </a:t>
            </a:r>
            <a:r>
              <a:rPr lang="tr-TR" i="1" dirty="0" smtClean="0">
                <a:latin typeface="Arial" charset="0"/>
              </a:rPr>
              <a:t>α</a:t>
            </a:r>
            <a:r>
              <a:rPr lang="tr-TR" i="1" baseline="-25000" dirty="0" smtClean="0">
                <a:latin typeface="Arial" charset="0"/>
              </a:rPr>
              <a:t>i</a:t>
            </a:r>
            <a:r>
              <a:rPr lang="tr-TR" dirty="0" smtClean="0">
                <a:latin typeface="Arial" charset="0"/>
              </a:rPr>
              <a:t> when </a:t>
            </a:r>
            <a:r>
              <a:rPr lang="en-US" b="1" dirty="0" smtClean="0">
                <a:latin typeface="Arial" charset="0"/>
              </a:rPr>
              <a:t>x</a:t>
            </a:r>
            <a:r>
              <a:rPr lang="en-US" dirty="0" smtClean="0">
                <a:latin typeface="Arial" charset="0"/>
              </a:rPr>
              <a:t> belongs to</a:t>
            </a:r>
            <a:r>
              <a:rPr lang="tr-TR" dirty="0" smtClean="0">
                <a:latin typeface="Arial" charset="0"/>
              </a:rPr>
              <a:t> C</a:t>
            </a:r>
            <a:r>
              <a:rPr lang="tr-TR" i="1" baseline="-25000" dirty="0" smtClean="0">
                <a:latin typeface="Arial" charset="0"/>
              </a:rPr>
              <a:t>k</a:t>
            </a:r>
            <a:endParaRPr lang="tr-TR" dirty="0" smtClean="0">
              <a:latin typeface="Arial" charset="0"/>
            </a:endParaRPr>
          </a:p>
          <a:p>
            <a:pPr eaLnBrk="1" hangingPunct="1"/>
            <a:r>
              <a:rPr lang="tr-TR" dirty="0" smtClean="0">
                <a:latin typeface="Calibri" pitchFamily="34" charset="0"/>
              </a:rPr>
              <a:t>Expected risk (Duda and Hart, 1973)</a:t>
            </a:r>
          </a:p>
        </p:txBody>
      </p:sp>
      <p:graphicFrame>
        <p:nvGraphicFramePr>
          <p:cNvPr id="140296" name="Object 8"/>
          <p:cNvGraphicFramePr>
            <a:graphicFrameLocks noGrp="1" noChangeAspect="1"/>
          </p:cNvGraphicFramePr>
          <p:nvPr>
            <p:ph sz="half" idx="2"/>
            <p:extLst/>
          </p:nvPr>
        </p:nvGraphicFramePr>
        <p:xfrm>
          <a:off x="2809103" y="3320348"/>
          <a:ext cx="5832390" cy="1675149"/>
        </p:xfrm>
        <a:graphic>
          <a:graphicData uri="http://schemas.openxmlformats.org/presentationml/2006/ole">
            <mc:AlternateContent xmlns:mc="http://schemas.openxmlformats.org/markup-compatibility/2006">
              <mc:Choice xmlns:v="urn:schemas-microsoft-com:vml" Requires="v">
                <p:oleObj spid="_x0000_s46100" name="Equation" r:id="rId3" imgW="2298600" imgH="660240" progId="Equation.3">
                  <p:embed/>
                </p:oleObj>
              </mc:Choice>
              <mc:Fallback>
                <p:oleObj name="Equation" r:id="rId3" imgW="2298600" imgH="660240" progId="Equation.3">
                  <p:embed/>
                  <p:pic>
                    <p:nvPicPr>
                      <p:cNvPr id="1402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103" y="3320348"/>
                        <a:ext cx="5832390" cy="1675149"/>
                      </a:xfrm>
                      <a:prstGeom prst="rect">
                        <a:avLst/>
                      </a:prstGeom>
                      <a:noFill/>
                      <a:extLst/>
                    </p:spPr>
                  </p:pic>
                </p:oleObj>
              </mc:Fallback>
            </mc:AlternateContent>
          </a:graphicData>
        </a:graphic>
      </p:graphicFrame>
      <p:sp>
        <p:nvSpPr>
          <p:cNvPr id="140299"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D2CD85DD-56A2-4B88-9222-13FDBCD4DD29}" type="slidenum">
              <a:rPr lang="tr-TR" smtClean="0">
                <a:solidFill>
                  <a:schemeClr val="tx2"/>
                </a:solidFill>
              </a:rPr>
              <a:pPr/>
              <a:t>54</a:t>
            </a:fld>
            <a:endParaRPr lang="tr-TR" smtClean="0">
              <a:solidFill>
                <a:schemeClr val="tx2"/>
              </a:solidFill>
            </a:endParaRPr>
          </a:p>
        </p:txBody>
      </p:sp>
      <p:sp>
        <p:nvSpPr>
          <p:cNvPr id="8" name="Footer Placeholder 6"/>
          <p:cNvSpPr>
            <a:spLocks noGrp="1"/>
          </p:cNvSpPr>
          <p:nvPr>
            <p:ph type="ftr" sz="quarter" idx="10"/>
          </p:nvPr>
        </p:nvSpPr>
        <p:spPr>
          <a:xfrm>
            <a:off x="2309814" y="6356351"/>
            <a:ext cx="6643687" cy="365125"/>
          </a:xfrm>
        </p:spPr>
        <p:txBody>
          <a:bodyPr/>
          <a:lstStyle/>
          <a:p>
            <a:pPr algn="r">
              <a:defRPr/>
            </a:pPr>
            <a:r>
              <a:rPr lang="en-US" dirty="0">
                <a:solidFill>
                  <a:srgbClr val="B2B2B2"/>
                </a:solidFill>
                <a:latin typeface="+mj-lt"/>
              </a:rPr>
              <a:t>Lecture Notes for E </a:t>
            </a:r>
            <a:r>
              <a:rPr lang="en-US" dirty="0" err="1">
                <a:solidFill>
                  <a:srgbClr val="B2B2B2"/>
                </a:solidFill>
                <a:latin typeface="+mj-lt"/>
              </a:rPr>
              <a:t>Alpaydın</a:t>
            </a:r>
            <a:r>
              <a:rPr lang="en-US" dirty="0">
                <a:solidFill>
                  <a:srgbClr val="B2B2B2"/>
                </a:solidFill>
                <a:latin typeface="+mj-lt"/>
              </a:rPr>
              <a:t> 2010 Introduction to Machine Learning 2e © The MIT Press (V1.0)</a:t>
            </a:r>
            <a:endParaRPr lang="tr-TR" dirty="0">
              <a:solidFill>
                <a:srgbClr val="B2B2B2"/>
              </a:solidFill>
              <a:latin typeface="+mj-lt"/>
            </a:endParaRPr>
          </a:p>
        </p:txBody>
      </p:sp>
      <p:sp>
        <p:nvSpPr>
          <p:cNvPr id="3" name="TextBox 2"/>
          <p:cNvSpPr txBox="1"/>
          <p:nvPr/>
        </p:nvSpPr>
        <p:spPr>
          <a:xfrm>
            <a:off x="4424044" y="849312"/>
            <a:ext cx="2602507" cy="646331"/>
          </a:xfrm>
          <a:prstGeom prst="rect">
            <a:avLst/>
          </a:prstGeom>
          <a:noFill/>
        </p:spPr>
        <p:txBody>
          <a:bodyPr wrap="none" rtlCol="0">
            <a:spAutoFit/>
          </a:bodyPr>
          <a:lstStyle/>
          <a:p>
            <a:r>
              <a:rPr lang="en-US" sz="3600" dirty="0" smtClean="0"/>
              <a:t>Risk analysis </a:t>
            </a:r>
            <a:endParaRPr lang="en-US" sz="3200" dirty="0"/>
          </a:p>
        </p:txBody>
      </p:sp>
    </p:spTree>
    <p:extLst>
      <p:ext uri="{BB962C8B-B14F-4D97-AF65-F5344CB8AC3E}">
        <p14:creationId xmlns:p14="http://schemas.microsoft.com/office/powerpoint/2010/main" val="9211958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30" name="Rectangle 2"/>
          <p:cNvSpPr>
            <a:spLocks noGrp="1" noChangeArrowheads="1"/>
          </p:cNvSpPr>
          <p:nvPr>
            <p:ph type="title"/>
          </p:nvPr>
        </p:nvSpPr>
        <p:spPr>
          <a:xfrm>
            <a:off x="1919288" y="692151"/>
            <a:ext cx="8229600" cy="1228725"/>
          </a:xfrm>
        </p:spPr>
        <p:txBody>
          <a:bodyPr/>
          <a:lstStyle/>
          <a:p>
            <a:pPr eaLnBrk="1" hangingPunct="1"/>
            <a:r>
              <a:rPr lang="en-US" sz="3300">
                <a:latin typeface="Arial" charset="0"/>
              </a:rPr>
              <a:t>Special case: correct decisions no loss and error have equal cost: “0/1 loss function”</a:t>
            </a:r>
            <a:endParaRPr lang="tr-TR" sz="3300">
              <a:latin typeface="Arial" charset="0"/>
            </a:endParaRPr>
          </a:p>
        </p:txBody>
      </p:sp>
      <p:graphicFrame>
        <p:nvGraphicFramePr>
          <p:cNvPr id="141327" name="Object 15"/>
          <p:cNvGraphicFramePr>
            <a:graphicFrameLocks noGrp="1" noChangeAspect="1"/>
          </p:cNvGraphicFramePr>
          <p:nvPr>
            <p:ph sz="half" idx="1"/>
          </p:nvPr>
        </p:nvGraphicFramePr>
        <p:xfrm>
          <a:off x="3863975" y="1989138"/>
          <a:ext cx="2065338" cy="1033462"/>
        </p:xfrm>
        <a:graphic>
          <a:graphicData uri="http://schemas.openxmlformats.org/presentationml/2006/ole">
            <mc:AlternateContent xmlns:mc="http://schemas.openxmlformats.org/markup-compatibility/2006">
              <mc:Choice xmlns:v="urn:schemas-microsoft-com:vml" Requires="v">
                <p:oleObj spid="_x0000_s47140" name="Equation" r:id="rId3" imgW="914400" imgH="457200" progId="Equation.3">
                  <p:embed/>
                </p:oleObj>
              </mc:Choice>
              <mc:Fallback>
                <p:oleObj name="Equation" r:id="rId3" imgW="914400" imgH="457200" progId="Equation.3">
                  <p:embed/>
                  <p:pic>
                    <p:nvPicPr>
                      <p:cNvPr id="14132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1989138"/>
                        <a:ext cx="2065338"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9" name="Object 17"/>
          <p:cNvGraphicFramePr>
            <a:graphicFrameLocks noGrp="1" noChangeAspect="1"/>
          </p:cNvGraphicFramePr>
          <p:nvPr>
            <p:ph sz="half" idx="2"/>
          </p:nvPr>
        </p:nvGraphicFramePr>
        <p:xfrm>
          <a:off x="3863976" y="3068639"/>
          <a:ext cx="3490913" cy="2428875"/>
        </p:xfrm>
        <a:graphic>
          <a:graphicData uri="http://schemas.openxmlformats.org/presentationml/2006/ole">
            <mc:AlternateContent xmlns:mc="http://schemas.openxmlformats.org/markup-compatibility/2006">
              <mc:Choice xmlns:v="urn:schemas-microsoft-com:vml" Requires="v">
                <p:oleObj spid="_x0000_s47141" name="Equation" r:id="rId5" imgW="1460160" imgH="1015920" progId="Equation.3">
                  <p:embed/>
                </p:oleObj>
              </mc:Choice>
              <mc:Fallback>
                <p:oleObj name="Equation" r:id="rId5" imgW="1460160" imgH="1015920" progId="Equation.3">
                  <p:embed/>
                  <p:pic>
                    <p:nvPicPr>
                      <p:cNvPr id="14132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6" y="3068639"/>
                        <a:ext cx="3490913"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F935E878-1364-4644-9D22-8FE398D1C99D}" type="slidenum">
              <a:rPr lang="tr-TR"/>
              <a:pPr>
                <a:defRPr/>
              </a:pPr>
              <a:t>55</a:t>
            </a:fld>
            <a:endParaRPr lang="tr-TR"/>
          </a:p>
        </p:txBody>
      </p:sp>
      <p:sp>
        <p:nvSpPr>
          <p:cNvPr id="141332" name="Text Box 10"/>
          <p:cNvSpPr txBox="1">
            <a:spLocks noChangeArrowheads="1"/>
          </p:cNvSpPr>
          <p:nvPr/>
        </p:nvSpPr>
        <p:spPr bwMode="auto">
          <a:xfrm>
            <a:off x="2405752" y="5543553"/>
            <a:ext cx="7047122" cy="461665"/>
          </a:xfrm>
          <a:prstGeom prst="rect">
            <a:avLst/>
          </a:prstGeom>
          <a:noFill/>
          <a:ln w="9525">
            <a:noFill/>
            <a:miter lim="800000"/>
            <a:headEnd/>
            <a:tailEnd/>
          </a:ln>
        </p:spPr>
        <p:txBody>
          <a:bodyPr wrap="none">
            <a:spAutoFit/>
          </a:bodyPr>
          <a:lstStyle/>
          <a:p>
            <a:r>
              <a:rPr lang="tr-TR" sz="2400" dirty="0">
                <a:latin typeface="Arial" panose="020B0604020202020204" pitchFamily="34" charset="0"/>
                <a:cs typeface="Arial" panose="020B0604020202020204" pitchFamily="34" charset="0"/>
              </a:rPr>
              <a:t>For minimum risk, choose the most probable class</a:t>
            </a:r>
          </a:p>
        </p:txBody>
      </p:sp>
      <p:sp>
        <p:nvSpPr>
          <p:cNvPr id="9" name="Footer Placeholder 6"/>
          <p:cNvSpPr>
            <a:spLocks noGrp="1"/>
          </p:cNvSpPr>
          <p:nvPr>
            <p:ph type="ftr" sz="quarter" idx="11"/>
          </p:nvPr>
        </p:nvSpPr>
        <p:spPr>
          <a:xfrm>
            <a:off x="2309814" y="6356351"/>
            <a:ext cx="6643687" cy="365125"/>
          </a:xfrm>
        </p:spPr>
        <p:txBody>
          <a:bodyPr/>
          <a:lstStyle/>
          <a:p>
            <a:pPr>
              <a:defRPr/>
            </a:pPr>
            <a:r>
              <a:rPr lang="en-US" dirty="0">
                <a:solidFill>
                  <a:srgbClr val="B2B2B2"/>
                </a:solidFill>
                <a:latin typeface="+mj-lt"/>
              </a:rPr>
              <a:t>Lecture Notes for E </a:t>
            </a:r>
            <a:r>
              <a:rPr lang="en-US" dirty="0" err="1">
                <a:solidFill>
                  <a:srgbClr val="B2B2B2"/>
                </a:solidFill>
                <a:latin typeface="+mj-lt"/>
              </a:rPr>
              <a:t>Alpaydın</a:t>
            </a:r>
            <a:r>
              <a:rPr lang="en-US" dirty="0">
                <a:solidFill>
                  <a:srgbClr val="B2B2B2"/>
                </a:solidFill>
                <a:latin typeface="+mj-lt"/>
              </a:rPr>
              <a:t> 2010 Introduction to Machine Learning 2e © The MIT Press (V1.0)</a:t>
            </a:r>
            <a:endParaRPr lang="tr-TR" dirty="0">
              <a:solidFill>
                <a:srgbClr val="B2B2B2"/>
              </a:solidFill>
              <a:latin typeface="+mj-lt"/>
            </a:endParaRPr>
          </a:p>
        </p:txBody>
      </p:sp>
    </p:spTree>
    <p:extLst>
      <p:ext uri="{BB962C8B-B14F-4D97-AF65-F5344CB8AC3E}">
        <p14:creationId xmlns:p14="http://schemas.microsoft.com/office/powerpoint/2010/main" val="19236684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Rectangle 2"/>
          <p:cNvSpPr>
            <a:spLocks noGrp="1" noChangeArrowheads="1"/>
          </p:cNvSpPr>
          <p:nvPr>
            <p:ph type="title" idx="4294967295"/>
          </p:nvPr>
        </p:nvSpPr>
        <p:spPr>
          <a:xfrm>
            <a:off x="1981200" y="692151"/>
            <a:ext cx="8229600" cy="593725"/>
          </a:xfrm>
        </p:spPr>
        <p:txBody>
          <a:bodyPr/>
          <a:lstStyle/>
          <a:p>
            <a:pPr eaLnBrk="1" hangingPunct="1"/>
            <a:r>
              <a:rPr lang="en-US" sz="3400">
                <a:latin typeface="Arial" charset="0"/>
              </a:rPr>
              <a:t>Add rejection option: don’t assign a class</a:t>
            </a:r>
            <a:endParaRPr lang="en-GB" sz="3400">
              <a:latin typeface="Arial" charset="0"/>
            </a:endParaRPr>
          </a:p>
        </p:txBody>
      </p:sp>
      <p:graphicFrame>
        <p:nvGraphicFramePr>
          <p:cNvPr id="214019" name="Object 3"/>
          <p:cNvGraphicFramePr>
            <a:graphicFrameLocks noGrp="1" noChangeAspect="1"/>
          </p:cNvGraphicFramePr>
          <p:nvPr>
            <p:ph sz="half" idx="4294967295"/>
            <p:extLst/>
          </p:nvPr>
        </p:nvGraphicFramePr>
        <p:xfrm>
          <a:off x="2134395" y="1331761"/>
          <a:ext cx="3497262" cy="1263650"/>
        </p:xfrm>
        <a:graphic>
          <a:graphicData uri="http://schemas.openxmlformats.org/presentationml/2006/ole">
            <mc:AlternateContent xmlns:mc="http://schemas.openxmlformats.org/markup-compatibility/2006">
              <mc:Choice xmlns:v="urn:schemas-microsoft-com:vml" Requires="v">
                <p:oleObj spid="_x0000_s48181" name="Equation" r:id="rId4" imgW="1968480" imgH="711000" progId="Equation.3">
                  <p:embed/>
                </p:oleObj>
              </mc:Choice>
              <mc:Fallback>
                <p:oleObj name="Equation" r:id="rId4" imgW="1968480" imgH="711000" progId="Equation.3">
                  <p:embed/>
                  <p:pic>
                    <p:nvPicPr>
                      <p:cNvPr id="214019" name="Object 3"/>
                      <p:cNvPicPr>
                        <a:picLocks noChangeAspect="1" noChangeArrowheads="1"/>
                      </p:cNvPicPr>
                      <p:nvPr/>
                    </p:nvPicPr>
                    <p:blipFill>
                      <a:blip r:embed="rId5"/>
                      <a:srcRect/>
                      <a:stretch>
                        <a:fillRect/>
                      </a:stretch>
                    </p:blipFill>
                    <p:spPr bwMode="auto">
                      <a:xfrm>
                        <a:off x="2134395" y="1331761"/>
                        <a:ext cx="3497262"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20" name="Object 4"/>
          <p:cNvGraphicFramePr>
            <a:graphicFrameLocks noGrp="1" noChangeAspect="1"/>
          </p:cNvGraphicFramePr>
          <p:nvPr>
            <p:ph sz="quarter" idx="4294967295"/>
            <p:extLst/>
          </p:nvPr>
        </p:nvGraphicFramePr>
        <p:xfrm>
          <a:off x="2990722" y="2737924"/>
          <a:ext cx="4629150" cy="1771650"/>
        </p:xfrm>
        <a:graphic>
          <a:graphicData uri="http://schemas.openxmlformats.org/presentationml/2006/ole">
            <mc:AlternateContent xmlns:mc="http://schemas.openxmlformats.org/markup-compatibility/2006">
              <mc:Choice xmlns:v="urn:schemas-microsoft-com:vml" Requires="v">
                <p:oleObj spid="_x0000_s48182" name="Equation" r:id="rId6" imgW="2057400" imgH="787320" progId="Equation.3">
                  <p:embed/>
                </p:oleObj>
              </mc:Choice>
              <mc:Fallback>
                <p:oleObj name="Equation" r:id="rId6" imgW="2057400" imgH="787320" progId="Equation.3">
                  <p:embed/>
                  <p:pic>
                    <p:nvPicPr>
                      <p:cNvPr id="21402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722" y="2737924"/>
                        <a:ext cx="4629150" cy="177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21" name="Object 5"/>
          <p:cNvGraphicFramePr>
            <a:graphicFrameLocks noGrp="1" noChangeAspect="1"/>
          </p:cNvGraphicFramePr>
          <p:nvPr>
            <p:ph sz="quarter" idx="4294967295"/>
            <p:extLst/>
          </p:nvPr>
        </p:nvGraphicFramePr>
        <p:xfrm>
          <a:off x="2667987" y="4479839"/>
          <a:ext cx="7542813" cy="929997"/>
        </p:xfrm>
        <a:graphic>
          <a:graphicData uri="http://schemas.openxmlformats.org/presentationml/2006/ole">
            <mc:AlternateContent xmlns:mc="http://schemas.openxmlformats.org/markup-compatibility/2006">
              <mc:Choice xmlns:v="urn:schemas-microsoft-com:vml" Requires="v">
                <p:oleObj spid="_x0000_s48183" name="Equation" r:id="rId8" imgW="3708360" imgH="457200" progId="Equation.3">
                  <p:embed/>
                </p:oleObj>
              </mc:Choice>
              <mc:Fallback>
                <p:oleObj name="Equation" r:id="rId8" imgW="3708360" imgH="457200" progId="Equation.3">
                  <p:embed/>
                  <p:pic>
                    <p:nvPicPr>
                      <p:cNvPr id="214021" name="Object 5"/>
                      <p:cNvPicPr>
                        <a:picLocks noChangeAspect="1" noChangeArrowheads="1"/>
                      </p:cNvPicPr>
                      <p:nvPr/>
                    </p:nvPicPr>
                    <p:blipFill>
                      <a:blip r:embed="rId9"/>
                      <a:srcRect/>
                      <a:stretch>
                        <a:fillRect/>
                      </a:stretch>
                    </p:blipFill>
                    <p:spPr bwMode="auto">
                      <a:xfrm>
                        <a:off x="2667987" y="4479839"/>
                        <a:ext cx="7542813" cy="929997"/>
                      </a:xfrm>
                      <a:prstGeom prst="rect">
                        <a:avLst/>
                      </a:prstGeom>
                      <a:noFill/>
                      <a:extLst/>
                    </p:spPr>
                  </p:pic>
                </p:oleObj>
              </mc:Fallback>
            </mc:AlternateContent>
          </a:graphicData>
        </a:graphic>
      </p:graphicFrame>
      <p:sp>
        <p:nvSpPr>
          <p:cNvPr id="7" name="Slide Number Placeholder 6"/>
          <p:cNvSpPr txBox="1">
            <a:spLocks noGrp="1"/>
          </p:cNvSpPr>
          <p:nvPr/>
        </p:nvSpPr>
        <p:spPr>
          <a:xfrm>
            <a:off x="8112125" y="6237288"/>
            <a:ext cx="2133600" cy="457200"/>
          </a:xfrm>
          <a:prstGeom prst="rect">
            <a:avLst/>
          </a:prstGeom>
          <a:noFill/>
        </p:spPr>
        <p:txBody>
          <a:bodyPr lIns="0" tIns="0" rIns="0" bIns="0" anchor="b"/>
          <a:lstStyle/>
          <a:p>
            <a:pPr algn="r">
              <a:defRPr/>
            </a:pPr>
            <a:fld id="{DBA9B4E9-5B41-4F53-BA9A-96C3659FA0E8}" type="slidenum">
              <a:rPr lang="tr-TR" sz="1200">
                <a:solidFill>
                  <a:schemeClr val="tx2">
                    <a:shade val="90000"/>
                  </a:schemeClr>
                </a:solidFill>
              </a:rPr>
              <a:pPr algn="r">
                <a:defRPr/>
              </a:pPr>
              <a:t>56</a:t>
            </a:fld>
            <a:endParaRPr lang="tr-TR" sz="1200">
              <a:solidFill>
                <a:schemeClr val="tx2">
                  <a:shade val="90000"/>
                </a:schemeClr>
              </a:solidFill>
            </a:endParaRPr>
          </a:p>
        </p:txBody>
      </p:sp>
      <p:sp>
        <p:nvSpPr>
          <p:cNvPr id="9" name="Footer Placeholder 6"/>
          <p:cNvSpPr txBox="1">
            <a:spLocks noGrp="1"/>
          </p:cNvSpPr>
          <p:nvPr/>
        </p:nvSpPr>
        <p:spPr>
          <a:xfrm>
            <a:off x="2309814" y="6356351"/>
            <a:ext cx="6643687" cy="365125"/>
          </a:xfrm>
          <a:prstGeom prst="rect">
            <a:avLst/>
          </a:prstGeom>
          <a:noFill/>
        </p:spPr>
        <p:txBody>
          <a:bodyPr lIns="0" tIns="0" rIns="0" bIns="0" anchor="b"/>
          <a:lstStyle/>
          <a:p>
            <a:pPr algn="r">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214025" name="Text Box 19"/>
          <p:cNvSpPr txBox="1">
            <a:spLocks noChangeArrowheads="1"/>
          </p:cNvSpPr>
          <p:nvPr/>
        </p:nvSpPr>
        <p:spPr bwMode="auto">
          <a:xfrm>
            <a:off x="6940551" y="1779588"/>
            <a:ext cx="184731" cy="369332"/>
          </a:xfrm>
          <a:prstGeom prst="rect">
            <a:avLst/>
          </a:prstGeom>
          <a:noFill/>
          <a:ln w="9525">
            <a:noFill/>
            <a:miter lim="800000"/>
            <a:headEnd/>
            <a:tailEnd/>
          </a:ln>
        </p:spPr>
        <p:txBody>
          <a:bodyPr wrap="none">
            <a:spAutoFit/>
          </a:bodyPr>
          <a:lstStyle/>
          <a:p>
            <a:endParaRPr lang="en-US"/>
          </a:p>
        </p:txBody>
      </p:sp>
      <p:sp>
        <p:nvSpPr>
          <p:cNvPr id="214026" name="Text Box 21"/>
          <p:cNvSpPr txBox="1">
            <a:spLocks noChangeArrowheads="1"/>
          </p:cNvSpPr>
          <p:nvPr/>
        </p:nvSpPr>
        <p:spPr bwMode="auto">
          <a:xfrm>
            <a:off x="7032916" y="2990236"/>
            <a:ext cx="2605200" cy="400110"/>
          </a:xfrm>
          <a:prstGeom prst="rect">
            <a:avLst/>
          </a:prstGeom>
          <a:noFill/>
          <a:ln w="9525">
            <a:noFill/>
            <a:miter lim="800000"/>
            <a:headEnd/>
            <a:tailEnd/>
          </a:ln>
        </p:spPr>
        <p:txBody>
          <a:bodyPr wrap="none">
            <a:spAutoFit/>
          </a:bodyPr>
          <a:lstStyle/>
          <a:p>
            <a:r>
              <a:rPr lang="en-US" sz="2000" dirty="0">
                <a:latin typeface="Arial" charset="0"/>
              </a:rPr>
              <a:t>risk </a:t>
            </a:r>
            <a:r>
              <a:rPr lang="en-US" sz="2000" dirty="0" smtClean="0">
                <a:latin typeface="Arial" charset="0"/>
              </a:rPr>
              <a:t>of no assignment</a:t>
            </a:r>
            <a:endParaRPr lang="en-US" sz="2000" dirty="0">
              <a:latin typeface="Arial" charset="0"/>
            </a:endParaRPr>
          </a:p>
        </p:txBody>
      </p:sp>
      <p:sp>
        <p:nvSpPr>
          <p:cNvPr id="214027" name="Text Box 22"/>
          <p:cNvSpPr txBox="1">
            <a:spLocks noChangeArrowheads="1"/>
          </p:cNvSpPr>
          <p:nvPr/>
        </p:nvSpPr>
        <p:spPr bwMode="auto">
          <a:xfrm>
            <a:off x="7619872" y="3773421"/>
            <a:ext cx="2260555" cy="400110"/>
          </a:xfrm>
          <a:prstGeom prst="rect">
            <a:avLst/>
          </a:prstGeom>
          <a:noFill/>
          <a:ln w="9525">
            <a:noFill/>
            <a:miter lim="800000"/>
            <a:headEnd/>
            <a:tailEnd/>
          </a:ln>
        </p:spPr>
        <p:txBody>
          <a:bodyPr wrap="none">
            <a:spAutoFit/>
          </a:bodyPr>
          <a:lstStyle/>
          <a:p>
            <a:r>
              <a:rPr lang="en-US" sz="2000" dirty="0">
                <a:latin typeface="Arial" charset="0"/>
              </a:rPr>
              <a:t>risk of choosing C</a:t>
            </a:r>
            <a:r>
              <a:rPr lang="en-US" sz="2000" baseline="-25000" dirty="0">
                <a:latin typeface="Arial" charset="0"/>
              </a:rPr>
              <a:t>i</a:t>
            </a:r>
          </a:p>
        </p:txBody>
      </p:sp>
      <p:sp>
        <p:nvSpPr>
          <p:cNvPr id="214028" name="Text Box 21"/>
          <p:cNvSpPr txBox="1">
            <a:spLocks noChangeArrowheads="1"/>
          </p:cNvSpPr>
          <p:nvPr/>
        </p:nvSpPr>
        <p:spPr bwMode="auto">
          <a:xfrm>
            <a:off x="5872806" y="1741180"/>
            <a:ext cx="4216400" cy="396875"/>
          </a:xfrm>
          <a:prstGeom prst="rect">
            <a:avLst/>
          </a:prstGeom>
          <a:noFill/>
          <a:ln w="9525">
            <a:noFill/>
            <a:miter lim="800000"/>
            <a:headEnd/>
            <a:tailEnd/>
          </a:ln>
        </p:spPr>
        <p:txBody>
          <a:bodyPr wrap="none">
            <a:spAutoFit/>
          </a:bodyPr>
          <a:lstStyle/>
          <a:p>
            <a:r>
              <a:rPr lang="en-US" sz="2000" dirty="0">
                <a:latin typeface="Arial" charset="0"/>
              </a:rPr>
              <a:t>1-</a:t>
            </a:r>
            <a:r>
              <a:rPr lang="en-US" sz="2000" dirty="0">
                <a:latin typeface="Symbol" pitchFamily="18" charset="2"/>
              </a:rPr>
              <a:t>l</a:t>
            </a:r>
            <a:r>
              <a:rPr lang="en-US" sz="2000" dirty="0">
                <a:latin typeface="Arial" charset="0"/>
              </a:rPr>
              <a:t> is risk making some assignment</a:t>
            </a:r>
          </a:p>
        </p:txBody>
      </p:sp>
    </p:spTree>
    <p:extLst>
      <p:ext uri="{BB962C8B-B14F-4D97-AF65-F5344CB8AC3E}">
        <p14:creationId xmlns:p14="http://schemas.microsoft.com/office/powerpoint/2010/main" val="13366718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5" name="Object 5"/>
          <p:cNvGraphicFramePr>
            <a:graphicFrameLocks noChangeAspect="1"/>
          </p:cNvGraphicFramePr>
          <p:nvPr>
            <p:extLst/>
          </p:nvPr>
        </p:nvGraphicFramePr>
        <p:xfrm>
          <a:off x="2117125" y="668854"/>
          <a:ext cx="3855310" cy="1107302"/>
        </p:xfrm>
        <a:graphic>
          <a:graphicData uri="http://schemas.openxmlformats.org/presentationml/2006/ole">
            <mc:AlternateContent xmlns:mc="http://schemas.openxmlformats.org/markup-compatibility/2006">
              <mc:Choice xmlns:v="urn:schemas-microsoft-com:vml" Requires="v">
                <p:oleObj spid="_x0000_s49171" name="Equation" r:id="rId3" imgW="2298600" imgH="660240" progId="Equation.3">
                  <p:embed/>
                </p:oleObj>
              </mc:Choice>
              <mc:Fallback>
                <p:oleObj name="Equation" r:id="rId3" imgW="2298600" imgH="660240" progId="Equation.3">
                  <p:embed/>
                  <p:pic>
                    <p:nvPicPr>
                      <p:cNvPr id="51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125" y="668854"/>
                        <a:ext cx="3855310" cy="1107302"/>
                      </a:xfrm>
                      <a:prstGeom prst="rect">
                        <a:avLst/>
                      </a:prstGeom>
                      <a:noFill/>
                      <a:ln>
                        <a:noFill/>
                      </a:ln>
                      <a:extLst/>
                    </p:spPr>
                  </p:pic>
                </p:oleObj>
              </mc:Fallback>
            </mc:AlternateContent>
          </a:graphicData>
        </a:graphic>
      </p:graphicFrame>
      <p:sp>
        <p:nvSpPr>
          <p:cNvPr id="5126" name="Text Box 6"/>
          <p:cNvSpPr txBox="1">
            <a:spLocks noChangeArrowheads="1"/>
          </p:cNvSpPr>
          <p:nvPr/>
        </p:nvSpPr>
        <p:spPr bwMode="auto">
          <a:xfrm>
            <a:off x="2117125" y="2226275"/>
            <a:ext cx="721005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t>R(</a:t>
            </a:r>
            <a:r>
              <a:rPr lang="en-US" altLang="en-US" sz="2000" dirty="0" smtClean="0">
                <a:latin typeface="Symbol" panose="05050102010706020507" pitchFamily="18" charset="2"/>
              </a:rPr>
              <a:t>a</a:t>
            </a:r>
            <a:r>
              <a:rPr lang="en-US" altLang="en-US" sz="2000" dirty="0" smtClean="0"/>
              <a:t>1|x</a:t>
            </a:r>
            <a:r>
              <a:rPr lang="en-US" altLang="en-US" sz="2000" dirty="0"/>
              <a:t>) = </a:t>
            </a:r>
            <a:r>
              <a:rPr lang="en-US" altLang="en-US" sz="2000" dirty="0">
                <a:latin typeface="Symbol" panose="05050102010706020507" pitchFamily="18" charset="2"/>
              </a:rPr>
              <a:t>l</a:t>
            </a:r>
            <a:r>
              <a:rPr lang="en-US" altLang="en-US" sz="2000" baseline="-25000" dirty="0"/>
              <a:t>11</a:t>
            </a:r>
            <a:r>
              <a:rPr lang="en-US" altLang="en-US" sz="2000" dirty="0"/>
              <a:t> P(C1|x) + </a:t>
            </a:r>
            <a:r>
              <a:rPr lang="en-US" altLang="en-US" sz="2000" dirty="0">
                <a:latin typeface="Symbol" panose="05050102010706020507" pitchFamily="18" charset="2"/>
              </a:rPr>
              <a:t>l</a:t>
            </a:r>
            <a:r>
              <a:rPr lang="en-US" altLang="en-US" sz="2000" baseline="-25000" dirty="0"/>
              <a:t>12</a:t>
            </a:r>
            <a:r>
              <a:rPr lang="en-US" altLang="en-US" sz="2000" dirty="0"/>
              <a:t> P(C2|x) = 10 P(C2|x)</a:t>
            </a:r>
          </a:p>
          <a:p>
            <a:endParaRPr lang="en-US" altLang="en-US" sz="1600" dirty="0"/>
          </a:p>
          <a:p>
            <a:r>
              <a:rPr lang="en-US" altLang="en-US" sz="2000" dirty="0"/>
              <a:t>R(</a:t>
            </a:r>
            <a:r>
              <a:rPr lang="en-US" altLang="en-US" sz="2000" dirty="0">
                <a:latin typeface="Symbol" panose="05050102010706020507" pitchFamily="18" charset="2"/>
              </a:rPr>
              <a:t>a</a:t>
            </a:r>
            <a:r>
              <a:rPr lang="en-US" altLang="en-US" sz="2000" dirty="0"/>
              <a:t>2|x) = </a:t>
            </a:r>
            <a:r>
              <a:rPr lang="en-US" altLang="en-US" sz="2000" dirty="0">
                <a:latin typeface="Symbol" panose="05050102010706020507" pitchFamily="18" charset="2"/>
              </a:rPr>
              <a:t>l</a:t>
            </a:r>
            <a:r>
              <a:rPr lang="en-US" altLang="en-US" sz="2000" baseline="-25000" dirty="0"/>
              <a:t>21</a:t>
            </a:r>
            <a:r>
              <a:rPr lang="en-US" altLang="en-US" sz="2000" dirty="0"/>
              <a:t> P(C1|x) + </a:t>
            </a:r>
            <a:r>
              <a:rPr lang="en-US" altLang="en-US" sz="2000" dirty="0">
                <a:latin typeface="Symbol" panose="05050102010706020507" pitchFamily="18" charset="2"/>
              </a:rPr>
              <a:t>l</a:t>
            </a:r>
            <a:r>
              <a:rPr lang="en-US" altLang="en-US" sz="2000" baseline="-25000" dirty="0"/>
              <a:t>22</a:t>
            </a:r>
            <a:r>
              <a:rPr lang="en-US" altLang="en-US" sz="2000" dirty="0"/>
              <a:t> P(C2|x) =  P(C1|x)</a:t>
            </a:r>
          </a:p>
          <a:p>
            <a:endParaRPr lang="en-US" altLang="en-US" sz="1600" dirty="0"/>
          </a:p>
          <a:p>
            <a:r>
              <a:rPr lang="en-US" altLang="en-US" sz="2000" dirty="0"/>
              <a:t>Choose C1 if R(</a:t>
            </a:r>
            <a:r>
              <a:rPr lang="en-US" altLang="en-US" sz="2000" dirty="0">
                <a:latin typeface="Symbol" panose="05050102010706020507" pitchFamily="18" charset="2"/>
              </a:rPr>
              <a:t>a</a:t>
            </a:r>
            <a:r>
              <a:rPr lang="en-US" altLang="en-US" sz="2000" dirty="0"/>
              <a:t>1|x) &lt; R(</a:t>
            </a:r>
            <a:r>
              <a:rPr lang="en-US" altLang="en-US" sz="2000" dirty="0">
                <a:latin typeface="Symbol" panose="05050102010706020507" pitchFamily="18" charset="2"/>
              </a:rPr>
              <a:t>a</a:t>
            </a:r>
            <a:r>
              <a:rPr lang="en-US" altLang="en-US" sz="2000" dirty="0"/>
              <a:t>2|x), which is true if</a:t>
            </a:r>
          </a:p>
          <a:p>
            <a:endParaRPr lang="en-US" altLang="en-US" sz="1600" dirty="0"/>
          </a:p>
          <a:p>
            <a:r>
              <a:rPr lang="en-US" altLang="en-US" sz="2000" dirty="0"/>
              <a:t>	10 P(C2|x) &lt; P(C1|x),  which becomes</a:t>
            </a:r>
          </a:p>
          <a:p>
            <a:endParaRPr lang="en-US" altLang="en-US" sz="1600" dirty="0"/>
          </a:p>
          <a:p>
            <a:r>
              <a:rPr lang="en-US" altLang="en-US" sz="2000" dirty="0"/>
              <a:t>	P(C1|x) &gt; 10/11 using normalization of posteriors</a:t>
            </a:r>
          </a:p>
          <a:p>
            <a:endParaRPr lang="en-US" altLang="en-US" sz="1600" dirty="0"/>
          </a:p>
          <a:p>
            <a:r>
              <a:rPr lang="en-US" altLang="en-US" sz="2000" dirty="0"/>
              <a:t>Consequence of erroneously assigning instance to C1 is so bad that </a:t>
            </a:r>
          </a:p>
          <a:p>
            <a:r>
              <a:rPr lang="en-US" altLang="en-US" sz="2000" dirty="0"/>
              <a:t>we choose C1 only when we are virtually certain it is correct.</a:t>
            </a:r>
          </a:p>
        </p:txBody>
      </p:sp>
      <p:sp>
        <p:nvSpPr>
          <p:cNvPr id="2" name="TextBox 1"/>
          <p:cNvSpPr txBox="1"/>
          <p:nvPr/>
        </p:nvSpPr>
        <p:spPr>
          <a:xfrm>
            <a:off x="1351005" y="207189"/>
            <a:ext cx="9397894" cy="461665"/>
          </a:xfrm>
          <a:prstGeom prst="rect">
            <a:avLst/>
          </a:prstGeom>
          <a:noFill/>
        </p:spPr>
        <p:txBody>
          <a:bodyPr wrap="none" rtlCol="0">
            <a:spAutoFit/>
          </a:bodyPr>
          <a:lstStyle/>
          <a:p>
            <a:r>
              <a:rPr lang="en-US" altLang="en-US" sz="2400" dirty="0">
                <a:latin typeface="Arial" panose="020B0604020202020204" pitchFamily="34" charset="0"/>
                <a:cs typeface="Arial" panose="020B0604020202020204" pitchFamily="34" charset="0"/>
              </a:rPr>
              <a:t>Example </a:t>
            </a:r>
            <a:r>
              <a:rPr lang="en-US" altLang="en-US" sz="2400" dirty="0" smtClean="0">
                <a:latin typeface="Arial" panose="020B0604020202020204" pitchFamily="34" charset="0"/>
                <a:cs typeface="Arial" panose="020B0604020202020204" pitchFamily="34" charset="0"/>
              </a:rPr>
              <a:t>of risk minimization with </a:t>
            </a:r>
            <a:r>
              <a:rPr lang="en-US" altLang="en-US" sz="2400" dirty="0">
                <a:latin typeface="Symbol" panose="05050102010706020507" pitchFamily="18" charset="2"/>
                <a:cs typeface="Arial" panose="020B0604020202020204" pitchFamily="34" charset="0"/>
              </a:rPr>
              <a:t>l</a:t>
            </a:r>
            <a:r>
              <a:rPr lang="en-US" altLang="en-US" sz="2400" baseline="-25000" dirty="0">
                <a:latin typeface="Arial" panose="020B0604020202020204" pitchFamily="34" charset="0"/>
                <a:cs typeface="Arial" panose="020B0604020202020204" pitchFamily="34" charset="0"/>
              </a:rPr>
              <a:t>11</a:t>
            </a:r>
            <a:r>
              <a:rPr lang="en-US" altLang="en-US" sz="2400" dirty="0">
                <a:latin typeface="Arial" panose="020B0604020202020204" pitchFamily="34" charset="0"/>
                <a:cs typeface="Arial" panose="020B0604020202020204" pitchFamily="34" charset="0"/>
              </a:rPr>
              <a:t> = </a:t>
            </a:r>
            <a:r>
              <a:rPr lang="en-US" altLang="en-US" sz="2400" dirty="0">
                <a:latin typeface="Symbol" panose="05050102010706020507" pitchFamily="18" charset="2"/>
                <a:cs typeface="Arial" panose="020B0604020202020204" pitchFamily="34" charset="0"/>
              </a:rPr>
              <a:t>l</a:t>
            </a:r>
            <a:r>
              <a:rPr lang="en-US" altLang="en-US" sz="2400" baseline="-25000" dirty="0">
                <a:latin typeface="Arial" panose="020B0604020202020204" pitchFamily="34" charset="0"/>
                <a:cs typeface="Arial" panose="020B0604020202020204" pitchFamily="34" charset="0"/>
              </a:rPr>
              <a:t>22</a:t>
            </a:r>
            <a:r>
              <a:rPr lang="en-US" altLang="en-US" sz="2400" dirty="0">
                <a:latin typeface="Arial" panose="020B0604020202020204" pitchFamily="34" charset="0"/>
                <a:cs typeface="Arial" panose="020B0604020202020204" pitchFamily="34" charset="0"/>
              </a:rPr>
              <a:t> = 0, </a:t>
            </a:r>
            <a:r>
              <a:rPr lang="en-US" altLang="en-US" sz="2400" dirty="0">
                <a:latin typeface="Symbol" panose="05050102010706020507" pitchFamily="18" charset="2"/>
                <a:cs typeface="Arial" panose="020B0604020202020204" pitchFamily="34" charset="0"/>
              </a:rPr>
              <a:t>l</a:t>
            </a:r>
            <a:r>
              <a:rPr lang="en-US" altLang="en-US" sz="2400" baseline="-25000" dirty="0">
                <a:latin typeface="Arial" panose="020B0604020202020204" pitchFamily="34" charset="0"/>
                <a:cs typeface="Arial" panose="020B0604020202020204" pitchFamily="34" charset="0"/>
              </a:rPr>
              <a:t>12</a:t>
            </a:r>
            <a:r>
              <a:rPr lang="en-US" altLang="en-US" sz="2400" dirty="0">
                <a:latin typeface="Arial" panose="020B0604020202020204" pitchFamily="34" charset="0"/>
                <a:cs typeface="Arial" panose="020B0604020202020204" pitchFamily="34" charset="0"/>
              </a:rPr>
              <a:t> = 10, and </a:t>
            </a:r>
            <a:r>
              <a:rPr lang="en-US" altLang="en-US" sz="2400" dirty="0">
                <a:latin typeface="Symbol" panose="05050102010706020507" pitchFamily="18" charset="2"/>
                <a:cs typeface="Arial" panose="020B0604020202020204" pitchFamily="34" charset="0"/>
              </a:rPr>
              <a:t>l</a:t>
            </a:r>
            <a:r>
              <a:rPr lang="en-US" altLang="en-US" sz="2400" baseline="-25000" dirty="0">
                <a:latin typeface="Arial" panose="020B0604020202020204" pitchFamily="34" charset="0"/>
                <a:cs typeface="Arial" panose="020B0604020202020204" pitchFamily="34" charset="0"/>
              </a:rPr>
              <a:t>21</a:t>
            </a:r>
            <a:r>
              <a:rPr lang="en-US" altLang="en-US" sz="2400" dirty="0">
                <a:latin typeface="Arial" panose="020B0604020202020204" pitchFamily="34" charset="0"/>
                <a:cs typeface="Arial" panose="020B0604020202020204" pitchFamily="34" charset="0"/>
              </a:rPr>
              <a:t> = 1</a:t>
            </a:r>
          </a:p>
        </p:txBody>
      </p:sp>
      <p:sp>
        <p:nvSpPr>
          <p:cNvPr id="5" name="Rectangle 4"/>
          <p:cNvSpPr/>
          <p:nvPr/>
        </p:nvSpPr>
        <p:spPr>
          <a:xfrm>
            <a:off x="4879147" y="847399"/>
            <a:ext cx="5774338" cy="400110"/>
          </a:xfrm>
          <a:prstGeom prst="rect">
            <a:avLst/>
          </a:prstGeom>
        </p:spPr>
        <p:txBody>
          <a:bodyPr wrap="none">
            <a:spAutoFit/>
          </a:bodyPr>
          <a:lstStyle/>
          <a:p>
            <a:r>
              <a:rPr lang="tr-TR" sz="2000" dirty="0">
                <a:latin typeface="Arial" charset="0"/>
              </a:rPr>
              <a:t>Loss λ</a:t>
            </a:r>
            <a:r>
              <a:rPr lang="tr-TR" sz="2000" i="1" baseline="-25000" dirty="0">
                <a:latin typeface="Arial" charset="0"/>
              </a:rPr>
              <a:t>ik</a:t>
            </a:r>
            <a:r>
              <a:rPr lang="tr-TR" sz="2000" dirty="0">
                <a:latin typeface="Arial" charset="0"/>
              </a:rPr>
              <a:t> </a:t>
            </a:r>
            <a:r>
              <a:rPr lang="en-US" sz="2000" dirty="0">
                <a:latin typeface="Arial" charset="0"/>
              </a:rPr>
              <a:t>occurs if we take</a:t>
            </a:r>
            <a:r>
              <a:rPr lang="tr-TR" sz="2000" dirty="0">
                <a:latin typeface="Arial" charset="0"/>
              </a:rPr>
              <a:t> </a:t>
            </a:r>
            <a:r>
              <a:rPr lang="tr-TR" sz="2000" i="1" dirty="0">
                <a:latin typeface="Arial" charset="0"/>
              </a:rPr>
              <a:t>α</a:t>
            </a:r>
            <a:r>
              <a:rPr lang="tr-TR" sz="2000" i="1" baseline="-25000" dirty="0">
                <a:latin typeface="Arial" charset="0"/>
              </a:rPr>
              <a:t>i</a:t>
            </a:r>
            <a:r>
              <a:rPr lang="tr-TR" sz="2000" dirty="0">
                <a:latin typeface="Arial" charset="0"/>
              </a:rPr>
              <a:t> when </a:t>
            </a:r>
            <a:r>
              <a:rPr lang="en-US" sz="2000" b="1" dirty="0">
                <a:latin typeface="Arial" charset="0"/>
              </a:rPr>
              <a:t>x</a:t>
            </a:r>
            <a:r>
              <a:rPr lang="en-US" sz="2000" dirty="0">
                <a:latin typeface="Arial" charset="0"/>
              </a:rPr>
              <a:t> belongs to</a:t>
            </a:r>
            <a:r>
              <a:rPr lang="tr-TR" sz="2000" dirty="0">
                <a:latin typeface="Arial" charset="0"/>
              </a:rPr>
              <a:t> C</a:t>
            </a:r>
            <a:r>
              <a:rPr lang="tr-TR" sz="2000" i="1" baseline="-25000" dirty="0">
                <a:latin typeface="Arial" charset="0"/>
              </a:rPr>
              <a:t>k</a:t>
            </a:r>
            <a:endParaRPr lang="tr-TR" sz="2000" dirty="0">
              <a:latin typeface="Arial" charset="0"/>
            </a:endParaRPr>
          </a:p>
        </p:txBody>
      </p:sp>
    </p:spTree>
    <p:extLst>
      <p:ext uri="{BB962C8B-B14F-4D97-AF65-F5344CB8AC3E}">
        <p14:creationId xmlns:p14="http://schemas.microsoft.com/office/powerpoint/2010/main" val="34474347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1438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426043" y="390177"/>
            <a:ext cx="8229600" cy="654050"/>
          </a:xfrm>
        </p:spPr>
        <p:txBody>
          <a:bodyPr vert="horz" lIns="0" tIns="45720" rIns="0" bIns="0" rtlCol="0" anchor="b">
            <a:normAutofit/>
          </a:bodyPr>
          <a:lstStyle/>
          <a:p>
            <a:pPr eaLnBrk="1" hangingPunct="1"/>
            <a:r>
              <a:rPr lang="en-US" altLang="en-US" sz="4000" dirty="0"/>
              <a:t>Gaussian </a:t>
            </a:r>
            <a:r>
              <a:rPr lang="tr-TR" altLang="en-US" sz="4000" dirty="0"/>
              <a:t>Parametric Classification</a:t>
            </a:r>
            <a:endParaRPr lang="en-GB" altLang="en-US" sz="4000" dirty="0"/>
          </a:p>
        </p:txBody>
      </p:sp>
      <p:sp>
        <p:nvSpPr>
          <p:cNvPr id="39939" name="Slide Number Placeholder 5"/>
          <p:cNvSpPr txBox="1">
            <a:spLocks noGrp="1"/>
          </p:cNvSpPr>
          <p:nvPr/>
        </p:nvSpPr>
        <p:spPr bwMode="auto">
          <a:xfrm>
            <a:off x="9448800" y="6356351"/>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48D6CD22-825A-4845-853E-BEF46A387D80}" type="slidenum">
              <a:rPr lang="tr-TR" altLang="en-US" sz="1200">
                <a:solidFill>
                  <a:srgbClr val="045C75"/>
                </a:solidFill>
                <a:latin typeface="Palatino Linotype" panose="02040502050505030304" pitchFamily="18" charset="0"/>
              </a:rPr>
              <a:pPr algn="r" eaLnBrk="1" hangingPunct="1">
                <a:spcBef>
                  <a:spcPct val="0"/>
                </a:spcBef>
                <a:buFontTx/>
                <a:buNone/>
              </a:pPr>
              <a:t>59</a:t>
            </a:fld>
            <a:endParaRPr lang="tr-TR" altLang="en-US" sz="1200">
              <a:solidFill>
                <a:srgbClr val="045C75"/>
              </a:solidFill>
              <a:latin typeface="Palatino Linotype" panose="02040502050505030304" pitchFamily="18" charset="0"/>
            </a:endParaRPr>
          </a:p>
        </p:txBody>
      </p:sp>
      <p:sp>
        <p:nvSpPr>
          <p:cNvPr id="39941" name="Text Box 7"/>
          <p:cNvSpPr txBox="1">
            <a:spLocks noChangeArrowheads="1"/>
          </p:cNvSpPr>
          <p:nvPr/>
        </p:nvSpPr>
        <p:spPr bwMode="auto">
          <a:xfrm>
            <a:off x="2133600" y="12192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Define a discriminant function using Bayes’ rule with class likelihoods that are Gaussian distributed</a:t>
            </a:r>
          </a:p>
        </p:txBody>
      </p:sp>
      <p:grpSp>
        <p:nvGrpSpPr>
          <p:cNvPr id="39942" name="Group 42"/>
          <p:cNvGrpSpPr>
            <a:grpSpLocks/>
          </p:cNvGrpSpPr>
          <p:nvPr/>
        </p:nvGrpSpPr>
        <p:grpSpPr bwMode="auto">
          <a:xfrm>
            <a:off x="2667000" y="2286000"/>
            <a:ext cx="5403850" cy="3111500"/>
            <a:chOff x="930" y="1049"/>
            <a:chExt cx="3052" cy="1585"/>
          </a:xfrm>
        </p:grpSpPr>
        <p:graphicFrame>
          <p:nvGraphicFramePr>
            <p:cNvPr id="39944" name="Object 11"/>
            <p:cNvGraphicFramePr>
              <a:graphicFrameLocks noChangeAspect="1"/>
            </p:cNvGraphicFramePr>
            <p:nvPr/>
          </p:nvGraphicFramePr>
          <p:xfrm>
            <a:off x="1913" y="1570"/>
            <a:ext cx="2069" cy="615"/>
          </p:xfrm>
          <a:graphic>
            <a:graphicData uri="http://schemas.openxmlformats.org/presentationml/2006/ole">
              <mc:AlternateContent xmlns:mc="http://schemas.openxmlformats.org/markup-compatibility/2006">
                <mc:Choice xmlns:v="urn:schemas-microsoft-com:vml" Requires="v">
                  <p:oleObj spid="_x0000_s64519" name="Equation" r:id="rId4" imgW="1409700" imgH="419100" progId="Equation.3">
                    <p:embed/>
                  </p:oleObj>
                </mc:Choice>
                <mc:Fallback>
                  <p:oleObj name="Equation" r:id="rId4" imgW="1409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 y="1570"/>
                          <a:ext cx="2069"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1" name="Text Box 5"/>
            <p:cNvSpPr txBox="1">
              <a:spLocks noChangeArrowheads="1"/>
            </p:cNvSpPr>
            <p:nvPr/>
          </p:nvSpPr>
          <p:spPr bwMode="auto">
            <a:xfrm>
              <a:off x="930" y="1298"/>
              <a:ext cx="862" cy="202"/>
            </a:xfrm>
            <a:prstGeom prst="rect">
              <a:avLst/>
            </a:prstGeom>
            <a:noFill/>
            <a:ln w="9525">
              <a:noFill/>
              <a:miter lim="800000"/>
              <a:headEnd/>
              <a:tailEnd/>
            </a:ln>
            <a:effectLst/>
          </p:spPr>
          <p:txBody>
            <a:bodyPr>
              <a:spAutoFit/>
            </a:bodyPr>
            <a:lstStyle/>
            <a:p>
              <a:pPr eaLnBrk="1" hangingPunct="1">
                <a:defRPr/>
              </a:pPr>
              <a:r>
                <a:rPr lang="tr-TR" sz="2000" i="1">
                  <a:solidFill>
                    <a:schemeClr val="tx2"/>
                  </a:solidFill>
                  <a:latin typeface="+mj-lt"/>
                </a:rPr>
                <a:t>posterior</a:t>
              </a:r>
            </a:p>
          </p:txBody>
        </p:sp>
        <p:cxnSp>
          <p:nvCxnSpPr>
            <p:cNvPr id="39946" name="AutoShape 7"/>
            <p:cNvCxnSpPr>
              <a:cxnSpLocks noChangeShapeType="1"/>
            </p:cNvCxnSpPr>
            <p:nvPr/>
          </p:nvCxnSpPr>
          <p:spPr bwMode="auto">
            <a:xfrm rot="16200000" flipH="1">
              <a:off x="1492" y="1598"/>
              <a:ext cx="258" cy="29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7224" name="Text Box 8"/>
            <p:cNvSpPr txBox="1">
              <a:spLocks noChangeArrowheads="1"/>
            </p:cNvSpPr>
            <p:nvPr/>
          </p:nvSpPr>
          <p:spPr bwMode="auto">
            <a:xfrm>
              <a:off x="3288" y="1049"/>
              <a:ext cx="665" cy="202"/>
            </a:xfrm>
            <a:prstGeom prst="rect">
              <a:avLst/>
            </a:prstGeom>
            <a:noFill/>
            <a:ln w="9525">
              <a:noFill/>
              <a:miter lim="800000"/>
              <a:headEnd/>
              <a:tailEnd/>
            </a:ln>
            <a:effectLst/>
          </p:spPr>
          <p:txBody>
            <a:bodyPr wrap="none">
              <a:spAutoFit/>
            </a:bodyPr>
            <a:lstStyle/>
            <a:p>
              <a:pPr eaLnBrk="1" hangingPunct="1">
                <a:defRPr/>
              </a:pPr>
              <a:r>
                <a:rPr lang="tr-TR" sz="2000" i="1" dirty="0">
                  <a:solidFill>
                    <a:schemeClr val="tx2"/>
                  </a:solidFill>
                  <a:latin typeface="+mj-lt"/>
                </a:rPr>
                <a:t>likelihood</a:t>
              </a:r>
            </a:p>
          </p:txBody>
        </p:sp>
        <p:sp>
          <p:nvSpPr>
            <p:cNvPr id="137225" name="Text Box 9"/>
            <p:cNvSpPr txBox="1">
              <a:spLocks noChangeArrowheads="1"/>
            </p:cNvSpPr>
            <p:nvPr/>
          </p:nvSpPr>
          <p:spPr bwMode="auto">
            <a:xfrm>
              <a:off x="2517" y="1049"/>
              <a:ext cx="383" cy="202"/>
            </a:xfrm>
            <a:prstGeom prst="rect">
              <a:avLst/>
            </a:prstGeom>
            <a:noFill/>
            <a:ln w="9525">
              <a:noFill/>
              <a:miter lim="800000"/>
              <a:headEnd/>
              <a:tailEnd/>
            </a:ln>
            <a:effectLst/>
          </p:spPr>
          <p:txBody>
            <a:bodyPr wrap="none">
              <a:spAutoFit/>
            </a:bodyPr>
            <a:lstStyle/>
            <a:p>
              <a:pPr eaLnBrk="1" hangingPunct="1">
                <a:defRPr/>
              </a:pPr>
              <a:r>
                <a:rPr lang="tr-TR" sz="2000" i="1">
                  <a:solidFill>
                    <a:schemeClr val="tx2"/>
                  </a:solidFill>
                  <a:latin typeface="+mj-lt"/>
                </a:rPr>
                <a:t>prior</a:t>
              </a:r>
            </a:p>
          </p:txBody>
        </p:sp>
        <p:sp>
          <p:nvSpPr>
            <p:cNvPr id="137226" name="Text Box 10"/>
            <p:cNvSpPr txBox="1">
              <a:spLocks noChangeArrowheads="1"/>
            </p:cNvSpPr>
            <p:nvPr/>
          </p:nvSpPr>
          <p:spPr bwMode="auto">
            <a:xfrm>
              <a:off x="3243" y="2432"/>
              <a:ext cx="611" cy="202"/>
            </a:xfrm>
            <a:prstGeom prst="rect">
              <a:avLst/>
            </a:prstGeom>
            <a:noFill/>
            <a:ln w="9525">
              <a:noFill/>
              <a:miter lim="800000"/>
              <a:headEnd/>
              <a:tailEnd/>
            </a:ln>
            <a:effectLst/>
          </p:spPr>
          <p:txBody>
            <a:bodyPr wrap="none">
              <a:spAutoFit/>
            </a:bodyPr>
            <a:lstStyle/>
            <a:p>
              <a:pPr eaLnBrk="1" hangingPunct="1">
                <a:defRPr/>
              </a:pPr>
              <a:r>
                <a:rPr lang="tr-TR" sz="2000" i="1">
                  <a:solidFill>
                    <a:schemeClr val="tx2"/>
                  </a:solidFill>
                  <a:latin typeface="+mj-lt"/>
                </a:rPr>
                <a:t>evidence</a:t>
              </a:r>
            </a:p>
          </p:txBody>
        </p:sp>
        <p:sp>
          <p:nvSpPr>
            <p:cNvPr id="137229" name="Line 13"/>
            <p:cNvSpPr>
              <a:spLocks noChangeShapeType="1"/>
            </p:cNvSpPr>
            <p:nvPr/>
          </p:nvSpPr>
          <p:spPr bwMode="auto">
            <a:xfrm flipH="1" flipV="1">
              <a:off x="3424" y="2205"/>
              <a:ext cx="134" cy="226"/>
            </a:xfrm>
            <a:prstGeom prst="line">
              <a:avLst/>
            </a:prstGeom>
            <a:noFill/>
            <a:ln w="9525">
              <a:solidFill>
                <a:schemeClr val="tx1"/>
              </a:solidFill>
              <a:round/>
              <a:headEnd/>
              <a:tailEnd type="triangle" w="med" len="med"/>
            </a:ln>
            <a:effectLst/>
          </p:spPr>
          <p:txBody>
            <a:bodyPr/>
            <a:lstStyle/>
            <a:p>
              <a:pPr eaLnBrk="1" hangingPunct="1">
                <a:defRPr/>
              </a:pPr>
              <a:endParaRPr lang="tr-TR" sz="3200">
                <a:solidFill>
                  <a:schemeClr val="tx2"/>
                </a:solidFill>
                <a:latin typeface="+mj-lt"/>
              </a:endParaRPr>
            </a:p>
          </p:txBody>
        </p:sp>
        <p:sp>
          <p:nvSpPr>
            <p:cNvPr id="137230" name="Line 14"/>
            <p:cNvSpPr>
              <a:spLocks noChangeShapeType="1"/>
            </p:cNvSpPr>
            <p:nvPr/>
          </p:nvSpPr>
          <p:spPr bwMode="auto">
            <a:xfrm>
              <a:off x="2835" y="1344"/>
              <a:ext cx="134" cy="227"/>
            </a:xfrm>
            <a:prstGeom prst="line">
              <a:avLst/>
            </a:prstGeom>
            <a:noFill/>
            <a:ln w="9525">
              <a:solidFill>
                <a:schemeClr val="tx1"/>
              </a:solidFill>
              <a:round/>
              <a:headEnd/>
              <a:tailEnd type="triangle" w="med" len="med"/>
            </a:ln>
            <a:effectLst/>
          </p:spPr>
          <p:txBody>
            <a:bodyPr/>
            <a:lstStyle/>
            <a:p>
              <a:pPr eaLnBrk="1" hangingPunct="1">
                <a:defRPr/>
              </a:pPr>
              <a:endParaRPr lang="tr-TR" sz="3200">
                <a:solidFill>
                  <a:schemeClr val="tx2"/>
                </a:solidFill>
                <a:latin typeface="+mj-lt"/>
              </a:endParaRPr>
            </a:p>
          </p:txBody>
        </p:sp>
        <p:sp>
          <p:nvSpPr>
            <p:cNvPr id="137231" name="Line 15"/>
            <p:cNvSpPr>
              <a:spLocks noChangeShapeType="1"/>
            </p:cNvSpPr>
            <p:nvPr/>
          </p:nvSpPr>
          <p:spPr bwMode="auto">
            <a:xfrm flipH="1">
              <a:off x="3651" y="1344"/>
              <a:ext cx="91" cy="226"/>
            </a:xfrm>
            <a:prstGeom prst="line">
              <a:avLst/>
            </a:prstGeom>
            <a:noFill/>
            <a:ln w="9525">
              <a:solidFill>
                <a:schemeClr val="tx1"/>
              </a:solidFill>
              <a:round/>
              <a:headEnd/>
              <a:tailEnd type="triangle" w="med" len="med"/>
            </a:ln>
            <a:effectLst/>
          </p:spPr>
          <p:txBody>
            <a:bodyPr/>
            <a:lstStyle/>
            <a:p>
              <a:pPr eaLnBrk="1" hangingPunct="1">
                <a:defRPr/>
              </a:pPr>
              <a:endParaRPr lang="tr-TR" sz="3200">
                <a:solidFill>
                  <a:schemeClr val="tx2"/>
                </a:solidFill>
                <a:latin typeface="+mj-lt"/>
              </a:endParaRPr>
            </a:p>
          </p:txBody>
        </p:sp>
      </p:grpSp>
      <p:sp>
        <p:nvSpPr>
          <p:cNvPr id="39943" name="Text Box 20"/>
          <p:cNvSpPr txBox="1">
            <a:spLocks noChangeArrowheads="1"/>
          </p:cNvSpPr>
          <p:nvPr/>
        </p:nvSpPr>
        <p:spPr bwMode="auto">
          <a:xfrm>
            <a:off x="2728912" y="5302946"/>
            <a:ext cx="5341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t>First step: Take log of </a:t>
            </a:r>
            <a:r>
              <a:rPr lang="en-US" altLang="en-US" sz="3200" i="1" dirty="0"/>
              <a:t>P</a:t>
            </a:r>
            <a:r>
              <a:rPr lang="en-US" altLang="en-US" sz="3200" dirty="0"/>
              <a:t>(</a:t>
            </a:r>
            <a:r>
              <a:rPr lang="en-US" altLang="en-US" sz="3200" i="1" dirty="0" err="1"/>
              <a:t>C</a:t>
            </a:r>
            <a:r>
              <a:rPr lang="en-US" altLang="en-US" sz="3200" dirty="0" err="1"/>
              <a:t>|x</a:t>
            </a:r>
            <a:r>
              <a:rPr lang="en-US" altLang="en-US" sz="3200" dirty="0"/>
              <a:t>)</a:t>
            </a:r>
          </a:p>
        </p:txBody>
      </p:sp>
    </p:spTree>
    <p:extLst>
      <p:ext uri="{BB962C8B-B14F-4D97-AF65-F5344CB8AC3E}">
        <p14:creationId xmlns:p14="http://schemas.microsoft.com/office/powerpoint/2010/main" val="2176493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8F126427-FD5D-49CD-B81A-9749713F19A6}" type="slidenum">
              <a:rPr lang="tr-TR" sz="1200">
                <a:solidFill>
                  <a:schemeClr val="tx2">
                    <a:shade val="90000"/>
                  </a:schemeClr>
                </a:solidFill>
              </a:rPr>
              <a:pPr algn="r">
                <a:defRPr/>
              </a:pPr>
              <a:t>6</a:t>
            </a:fld>
            <a:endParaRPr lang="tr-TR" sz="1200">
              <a:solidFill>
                <a:schemeClr val="tx2">
                  <a:shade val="90000"/>
                </a:schemeClr>
              </a:solidFill>
            </a:endParaRPr>
          </a:p>
        </p:txBody>
      </p:sp>
      <p:sp>
        <p:nvSpPr>
          <p:cNvPr id="241666" name="Footer Placeholder 6"/>
          <p:cNvSpPr txBox="1">
            <a:spLocks noGrp="1"/>
          </p:cNvSpPr>
          <p:nvPr/>
        </p:nvSpPr>
        <p:spPr bwMode="auto">
          <a:xfrm>
            <a:off x="2309814" y="6356351"/>
            <a:ext cx="6643687" cy="365125"/>
          </a:xfrm>
          <a:prstGeom prst="rect">
            <a:avLst/>
          </a:prstGeom>
          <a:noFill/>
          <a:ln w="9525">
            <a:noFill/>
            <a:miter lim="800000"/>
            <a:headEnd/>
            <a:tailEnd/>
          </a:ln>
        </p:spPr>
        <p:txBody>
          <a:bodyPr lIns="0" tIns="0" rIns="0" bIns="0" anchor="b"/>
          <a:lstStyle/>
          <a:p>
            <a:r>
              <a:rPr lang="en-US" sz="1200">
                <a:solidFill>
                  <a:srgbClr val="B2B2B2"/>
                </a:solidFill>
                <a:latin typeface="Calibri" pitchFamily="34" charset="0"/>
              </a:rPr>
              <a:t>Lecture Notes for E Alpaydın 2010 Introduction to Machine Learning 2e © The MIT Press (V1.0)</a:t>
            </a:r>
            <a:endParaRPr lang="tr-TR" sz="1200">
              <a:solidFill>
                <a:srgbClr val="B2B2B2"/>
              </a:solidFill>
              <a:latin typeface="Calibri" pitchFamily="34" charset="0"/>
            </a:endParaRPr>
          </a:p>
        </p:txBody>
      </p:sp>
      <p:sp>
        <p:nvSpPr>
          <p:cNvPr id="241668" name="Text Box 5"/>
          <p:cNvSpPr txBox="1">
            <a:spLocks noChangeArrowheads="1"/>
          </p:cNvSpPr>
          <p:nvPr/>
        </p:nvSpPr>
        <p:spPr bwMode="auto">
          <a:xfrm>
            <a:off x="1526574" y="1174010"/>
            <a:ext cx="9677649" cy="3416320"/>
          </a:xfrm>
          <a:prstGeom prst="rect">
            <a:avLst/>
          </a:prstGeom>
          <a:noFill/>
          <a:ln w="9525">
            <a:noFill/>
            <a:miter lim="800000"/>
            <a:headEnd/>
            <a:tailEnd/>
          </a:ln>
        </p:spPr>
        <p:txBody>
          <a:bodyPr wrap="none">
            <a:spAutoFit/>
          </a:bodyPr>
          <a:lstStyle/>
          <a:p>
            <a:endParaRPr lang="en-US" sz="2400" dirty="0">
              <a:latin typeface="Arial" charset="0"/>
            </a:endParaRPr>
          </a:p>
          <a:p>
            <a:r>
              <a:rPr lang="en-US" sz="2400" dirty="0" smtClean="0">
                <a:latin typeface="Arial" charset="0"/>
              </a:rPr>
              <a:t>Using Bayes</a:t>
            </a:r>
            <a:r>
              <a:rPr lang="en-US" sz="2400" dirty="0">
                <a:latin typeface="Arial" charset="0"/>
              </a:rPr>
              <a:t>’ rule </a:t>
            </a:r>
            <a:r>
              <a:rPr lang="en-US" sz="2400" dirty="0" smtClean="0">
                <a:latin typeface="Arial" charset="0"/>
              </a:rPr>
              <a:t>we find posteriors p(</a:t>
            </a:r>
            <a:r>
              <a:rPr lang="en-US" sz="2400" dirty="0" err="1" smtClean="0">
                <a:latin typeface="Arial" charset="0"/>
              </a:rPr>
              <a:t>C</a:t>
            </a:r>
            <a:r>
              <a:rPr lang="en-US" sz="2400" baseline="-25000" dirty="0" err="1" smtClean="0">
                <a:latin typeface="Arial" charset="0"/>
              </a:rPr>
              <a:t>k</a:t>
            </a:r>
            <a:r>
              <a:rPr lang="en-US" sz="2400" dirty="0" err="1" smtClean="0">
                <a:latin typeface="Arial" charset="0"/>
              </a:rPr>
              <a:t>|</a:t>
            </a:r>
            <a:r>
              <a:rPr lang="en-US" sz="2400" b="1" dirty="0" err="1" smtClean="0">
                <a:latin typeface="Arial" charset="0"/>
              </a:rPr>
              <a:t>x</a:t>
            </a:r>
            <a:r>
              <a:rPr lang="en-US" sz="2400" dirty="0">
                <a:latin typeface="Arial" charset="0"/>
              </a:rPr>
              <a:t>) = </a:t>
            </a:r>
            <a:r>
              <a:rPr lang="en-US" sz="2400" dirty="0" err="1" smtClean="0">
                <a:latin typeface="Arial" charset="0"/>
              </a:rPr>
              <a:t>n</a:t>
            </a:r>
            <a:r>
              <a:rPr lang="en-US" sz="2400" baseline="-25000" dirty="0" err="1" smtClean="0">
                <a:latin typeface="Arial" charset="0"/>
              </a:rPr>
              <a:t>k</a:t>
            </a:r>
            <a:r>
              <a:rPr lang="en-US" sz="2400" dirty="0" smtClean="0">
                <a:latin typeface="Arial" charset="0"/>
              </a:rPr>
              <a:t>/</a:t>
            </a:r>
            <a:r>
              <a:rPr lang="en-US" sz="2400" dirty="0" smtClean="0">
                <a:latin typeface="Symbol" panose="05050102010706020507" pitchFamily="18" charset="2"/>
              </a:rPr>
              <a:t>K</a:t>
            </a:r>
            <a:endParaRPr lang="en-US" sz="2400" dirty="0">
              <a:latin typeface="Symbol" panose="05050102010706020507" pitchFamily="18" charset="2"/>
            </a:endParaRPr>
          </a:p>
          <a:p>
            <a:endParaRPr lang="en-US" sz="2400" dirty="0">
              <a:latin typeface="Arial" charset="0"/>
            </a:endParaRPr>
          </a:p>
          <a:p>
            <a:r>
              <a:rPr lang="en-US" sz="2400" dirty="0">
                <a:latin typeface="Arial" charset="0"/>
              </a:rPr>
              <a:t>Assign </a:t>
            </a:r>
            <a:r>
              <a:rPr lang="en-US" sz="2400" b="1" dirty="0">
                <a:latin typeface="Arial" charset="0"/>
              </a:rPr>
              <a:t>x</a:t>
            </a:r>
            <a:r>
              <a:rPr lang="en-US" sz="2400" dirty="0">
                <a:latin typeface="Arial" charset="0"/>
              </a:rPr>
              <a:t> to the class with highest </a:t>
            </a:r>
            <a:r>
              <a:rPr lang="en-US" sz="2400" dirty="0" smtClean="0">
                <a:latin typeface="Arial" charset="0"/>
              </a:rPr>
              <a:t>posterior, which is the </a:t>
            </a:r>
            <a:r>
              <a:rPr lang="en-US" sz="2400" dirty="0">
                <a:latin typeface="Arial" charset="0"/>
              </a:rPr>
              <a:t>class </a:t>
            </a:r>
          </a:p>
          <a:p>
            <a:r>
              <a:rPr lang="en-US" sz="2400" dirty="0">
                <a:latin typeface="Arial" charset="0"/>
              </a:rPr>
              <a:t>with the highest representation among the </a:t>
            </a:r>
            <a:r>
              <a:rPr lang="en-US" sz="2400" dirty="0" smtClean="0">
                <a:latin typeface="Symbol" panose="05050102010706020507" pitchFamily="18" charset="2"/>
              </a:rPr>
              <a:t>K</a:t>
            </a:r>
            <a:r>
              <a:rPr lang="en-US" sz="2400" dirty="0" smtClean="0">
                <a:latin typeface="Arial" charset="0"/>
              </a:rPr>
              <a:t> </a:t>
            </a:r>
            <a:r>
              <a:rPr lang="en-US" sz="2400" dirty="0">
                <a:latin typeface="Arial" charset="0"/>
              </a:rPr>
              <a:t>training examples </a:t>
            </a:r>
          </a:p>
          <a:p>
            <a:r>
              <a:rPr lang="en-US" sz="2400" dirty="0">
                <a:latin typeface="Arial" charset="0"/>
              </a:rPr>
              <a:t>in the hyper-sphere centered on </a:t>
            </a:r>
            <a:r>
              <a:rPr lang="en-US" sz="2400" b="1" dirty="0" smtClean="0">
                <a:latin typeface="Arial" charset="0"/>
              </a:rPr>
              <a:t>x </a:t>
            </a:r>
            <a:r>
              <a:rPr lang="en-US" sz="2400" dirty="0" smtClean="0">
                <a:latin typeface="Arial" charset="0"/>
              </a:rPr>
              <a:t>(i.e. among K nearest neighbors)</a:t>
            </a:r>
            <a:endParaRPr lang="en-US" sz="2400" dirty="0">
              <a:latin typeface="Arial" charset="0"/>
            </a:endParaRPr>
          </a:p>
          <a:p>
            <a:endParaRPr lang="en-US" sz="2400" dirty="0">
              <a:latin typeface="Arial" charset="0"/>
            </a:endParaRPr>
          </a:p>
          <a:p>
            <a:r>
              <a:rPr lang="en-US" sz="2400" dirty="0">
                <a:latin typeface="Arial" charset="0"/>
              </a:rPr>
              <a:t>K=1 (nearest neighbor rule) assign </a:t>
            </a:r>
            <a:r>
              <a:rPr lang="en-US" sz="2400" b="1" dirty="0">
                <a:latin typeface="Arial" charset="0"/>
              </a:rPr>
              <a:t>x</a:t>
            </a:r>
            <a:r>
              <a:rPr lang="en-US" sz="2400" dirty="0">
                <a:latin typeface="Arial" charset="0"/>
              </a:rPr>
              <a:t> to the class of nearest </a:t>
            </a:r>
          </a:p>
          <a:p>
            <a:r>
              <a:rPr lang="en-US" sz="2400" dirty="0">
                <a:latin typeface="Arial" charset="0"/>
              </a:rPr>
              <a:t>neighbor in the training data.</a:t>
            </a:r>
          </a:p>
        </p:txBody>
      </p:sp>
      <p:sp>
        <p:nvSpPr>
          <p:cNvPr id="2" name="TextBox 1"/>
          <p:cNvSpPr txBox="1"/>
          <p:nvPr/>
        </p:nvSpPr>
        <p:spPr>
          <a:xfrm>
            <a:off x="2935021" y="650790"/>
            <a:ext cx="6836808" cy="523220"/>
          </a:xfrm>
          <a:prstGeom prst="rect">
            <a:avLst/>
          </a:prstGeom>
          <a:noFill/>
        </p:spPr>
        <p:txBody>
          <a:bodyPr wrap="none" rtlCol="0">
            <a:spAutoFit/>
          </a:bodyPr>
          <a:lstStyle/>
          <a:p>
            <a:r>
              <a:rPr lang="tr-TR" sz="2800" dirty="0">
                <a:latin typeface="Calibri" pitchFamily="34" charset="0"/>
              </a:rPr>
              <a:t>Bayes’ </a:t>
            </a:r>
            <a:r>
              <a:rPr lang="en-US" sz="2800" dirty="0">
                <a:latin typeface="Calibri" pitchFamily="34" charset="0"/>
              </a:rPr>
              <a:t>classifier based on </a:t>
            </a:r>
            <a:r>
              <a:rPr lang="en-US" sz="2800" dirty="0" smtClean="0">
                <a:latin typeface="Calibri" pitchFamily="34" charset="0"/>
              </a:rPr>
              <a:t>K nearest neighbors</a:t>
            </a:r>
            <a:endParaRPr lang="tr-TR" sz="2800" dirty="0">
              <a:latin typeface="Calibri" pitchFamily="34" charset="0"/>
            </a:endParaRPr>
          </a:p>
        </p:txBody>
      </p:sp>
    </p:spTree>
    <p:extLst>
      <p:ext uri="{BB962C8B-B14F-4D97-AF65-F5344CB8AC3E}">
        <p14:creationId xmlns:p14="http://schemas.microsoft.com/office/powerpoint/2010/main" val="42675317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5" name="Rectangle 2"/>
          <p:cNvSpPr>
            <a:spLocks noGrp="1" noChangeArrowheads="1"/>
          </p:cNvSpPr>
          <p:nvPr>
            <p:ph type="title"/>
          </p:nvPr>
        </p:nvSpPr>
        <p:spPr>
          <a:xfrm>
            <a:off x="1919288" y="765176"/>
            <a:ext cx="8229600" cy="703263"/>
          </a:xfrm>
        </p:spPr>
        <p:txBody>
          <a:bodyPr>
            <a:normAutofit fontScale="90000"/>
          </a:bodyPr>
          <a:lstStyle/>
          <a:p>
            <a:pPr eaLnBrk="1" hangingPunct="1"/>
            <a:r>
              <a:rPr lang="tr-TR" sz="4600"/>
              <a:t>Utility Theory</a:t>
            </a:r>
          </a:p>
        </p:txBody>
      </p:sp>
      <p:sp>
        <p:nvSpPr>
          <p:cNvPr id="144396" name="Rectangle 3"/>
          <p:cNvSpPr>
            <a:spLocks noGrp="1" noChangeArrowheads="1"/>
          </p:cNvSpPr>
          <p:nvPr>
            <p:ph type="body" sz="half" idx="1"/>
          </p:nvPr>
        </p:nvSpPr>
        <p:spPr>
          <a:xfrm>
            <a:off x="1981200" y="1981200"/>
            <a:ext cx="7786688" cy="3968750"/>
          </a:xfrm>
        </p:spPr>
        <p:txBody>
          <a:bodyPr/>
          <a:lstStyle/>
          <a:p>
            <a:pPr eaLnBrk="1" hangingPunct="1"/>
            <a:r>
              <a:rPr lang="tr-TR" smtClean="0">
                <a:solidFill>
                  <a:schemeClr val="tx2"/>
                </a:solidFill>
                <a:latin typeface="Calibri" pitchFamily="34" charset="0"/>
              </a:rPr>
              <a:t>Prob of state </a:t>
            </a:r>
            <a:r>
              <a:rPr lang="tr-TR" i="1" smtClean="0">
                <a:solidFill>
                  <a:schemeClr val="tx2"/>
                </a:solidFill>
                <a:latin typeface="Calibri" pitchFamily="34" charset="0"/>
              </a:rPr>
              <a:t>k</a:t>
            </a:r>
            <a:r>
              <a:rPr lang="tr-TR" smtClean="0">
                <a:solidFill>
                  <a:schemeClr val="tx2"/>
                </a:solidFill>
                <a:latin typeface="Calibri" pitchFamily="34" charset="0"/>
              </a:rPr>
              <a:t> given exidence </a:t>
            </a:r>
            <a:r>
              <a:rPr lang="tr-TR" b="1" i="1" smtClean="0">
                <a:solidFill>
                  <a:schemeClr val="tx2"/>
                </a:solidFill>
                <a:latin typeface="Calibri" pitchFamily="34" charset="0"/>
              </a:rPr>
              <a:t>x</a:t>
            </a:r>
            <a:r>
              <a:rPr lang="tr-TR" i="1" smtClean="0">
                <a:solidFill>
                  <a:schemeClr val="tx2"/>
                </a:solidFill>
                <a:latin typeface="Calibri" pitchFamily="34" charset="0"/>
              </a:rPr>
              <a:t>: P </a:t>
            </a:r>
            <a:r>
              <a:rPr lang="tr-TR" smtClean="0">
                <a:solidFill>
                  <a:schemeClr val="tx2"/>
                </a:solidFill>
                <a:latin typeface="Calibri" pitchFamily="34" charset="0"/>
              </a:rPr>
              <a:t>(</a:t>
            </a:r>
            <a:r>
              <a:rPr lang="tr-TR" i="1" smtClean="0">
                <a:solidFill>
                  <a:schemeClr val="tx2"/>
                </a:solidFill>
                <a:latin typeface="Calibri" pitchFamily="34" charset="0"/>
              </a:rPr>
              <a:t>S</a:t>
            </a:r>
            <a:r>
              <a:rPr lang="tr-TR" i="1" baseline="-25000" smtClean="0">
                <a:solidFill>
                  <a:schemeClr val="tx2"/>
                </a:solidFill>
                <a:latin typeface="Calibri" pitchFamily="34" charset="0"/>
              </a:rPr>
              <a:t>k</a:t>
            </a:r>
            <a:r>
              <a:rPr lang="tr-TR" smtClean="0">
                <a:solidFill>
                  <a:schemeClr val="tx2"/>
                </a:solidFill>
                <a:latin typeface="Calibri" pitchFamily="34" charset="0"/>
              </a:rPr>
              <a:t>|</a:t>
            </a:r>
            <a:r>
              <a:rPr lang="tr-TR" b="1" i="1" smtClean="0">
                <a:solidFill>
                  <a:schemeClr val="tx2"/>
                </a:solidFill>
                <a:latin typeface="Calibri" pitchFamily="34" charset="0"/>
              </a:rPr>
              <a:t>x</a:t>
            </a:r>
            <a:r>
              <a:rPr lang="tr-TR" smtClean="0">
                <a:solidFill>
                  <a:schemeClr val="tx2"/>
                </a:solidFill>
                <a:latin typeface="Calibri" pitchFamily="34" charset="0"/>
              </a:rPr>
              <a:t>)</a:t>
            </a:r>
          </a:p>
          <a:p>
            <a:pPr eaLnBrk="1" hangingPunct="1"/>
            <a:r>
              <a:rPr lang="en-US" sz="2200">
                <a:solidFill>
                  <a:schemeClr val="tx2"/>
                </a:solidFill>
                <a:latin typeface="Arial" charset="0"/>
              </a:rPr>
              <a:t>Define “u</a:t>
            </a:r>
            <a:r>
              <a:rPr lang="tr-TR" sz="2200">
                <a:solidFill>
                  <a:schemeClr val="tx2"/>
                </a:solidFill>
                <a:latin typeface="Arial" charset="0"/>
              </a:rPr>
              <a:t>tility</a:t>
            </a:r>
            <a:r>
              <a:rPr lang="en-US" sz="2200">
                <a:solidFill>
                  <a:schemeClr val="tx2"/>
                </a:solidFill>
                <a:latin typeface="Arial" charset="0"/>
              </a:rPr>
              <a:t>”</a:t>
            </a:r>
            <a:r>
              <a:rPr lang="tr-TR" sz="2200">
                <a:solidFill>
                  <a:schemeClr val="tx2"/>
                </a:solidFill>
                <a:latin typeface="Arial" charset="0"/>
              </a:rPr>
              <a:t> of </a:t>
            </a:r>
            <a:r>
              <a:rPr lang="en-US" sz="2200">
                <a:solidFill>
                  <a:schemeClr val="tx2"/>
                </a:solidFill>
                <a:latin typeface="Arial" charset="0"/>
              </a:rPr>
              <a:t>action </a:t>
            </a:r>
            <a:r>
              <a:rPr lang="tr-TR" sz="2200" i="1">
                <a:solidFill>
                  <a:schemeClr val="tx2"/>
                </a:solidFill>
                <a:latin typeface="Arial" charset="0"/>
              </a:rPr>
              <a:t>α</a:t>
            </a:r>
            <a:r>
              <a:rPr lang="tr-TR" sz="2200" i="1" baseline="-25000">
                <a:solidFill>
                  <a:schemeClr val="tx2"/>
                </a:solidFill>
                <a:latin typeface="Arial" charset="0"/>
              </a:rPr>
              <a:t>i</a:t>
            </a:r>
            <a:r>
              <a:rPr lang="tr-TR" sz="2200">
                <a:solidFill>
                  <a:schemeClr val="tx2"/>
                </a:solidFill>
                <a:latin typeface="Arial" charset="0"/>
              </a:rPr>
              <a:t> when state is </a:t>
            </a:r>
            <a:r>
              <a:rPr lang="tr-TR" sz="2200" i="1">
                <a:solidFill>
                  <a:schemeClr val="tx2"/>
                </a:solidFill>
                <a:latin typeface="Arial" charset="0"/>
              </a:rPr>
              <a:t>k: </a:t>
            </a:r>
            <a:r>
              <a:rPr lang="en-US" sz="2200" i="1">
                <a:solidFill>
                  <a:schemeClr val="tx2"/>
                </a:solidFill>
                <a:latin typeface="Arial" charset="0"/>
              </a:rPr>
              <a:t>denoted </a:t>
            </a:r>
            <a:r>
              <a:rPr lang="tr-TR" sz="2200" i="1">
                <a:solidFill>
                  <a:schemeClr val="tx2"/>
                </a:solidFill>
                <a:latin typeface="Arial" charset="0"/>
              </a:rPr>
              <a:t>U</a:t>
            </a:r>
            <a:r>
              <a:rPr lang="tr-TR" sz="2200" i="1" baseline="-25000">
                <a:solidFill>
                  <a:schemeClr val="tx2"/>
                </a:solidFill>
                <a:latin typeface="Arial" charset="0"/>
              </a:rPr>
              <a:t>ik</a:t>
            </a:r>
            <a:endParaRPr lang="en-US" sz="2200" i="1">
              <a:solidFill>
                <a:schemeClr val="tx2"/>
              </a:solidFill>
              <a:latin typeface="Arial" charset="0"/>
            </a:endParaRPr>
          </a:p>
          <a:p>
            <a:pPr eaLnBrk="1" hangingPunct="1"/>
            <a:r>
              <a:rPr lang="en-US" sz="2200">
                <a:solidFill>
                  <a:schemeClr val="tx2"/>
                </a:solidFill>
                <a:latin typeface="Arial" charset="0"/>
              </a:rPr>
              <a:t>Usually stated in monetary terms: gain/loss from right/wrong decision; cost of deferral to human expert</a:t>
            </a:r>
            <a:endParaRPr lang="tr-TR" sz="2200">
              <a:solidFill>
                <a:schemeClr val="tx2"/>
              </a:solidFill>
              <a:latin typeface="Arial" charset="0"/>
            </a:endParaRPr>
          </a:p>
          <a:p>
            <a:pPr eaLnBrk="1" hangingPunct="1"/>
            <a:r>
              <a:rPr lang="tr-TR" smtClean="0">
                <a:solidFill>
                  <a:schemeClr val="tx2"/>
                </a:solidFill>
                <a:latin typeface="Calibri" pitchFamily="34" charset="0"/>
              </a:rPr>
              <a:t>Expected utility:</a:t>
            </a:r>
          </a:p>
        </p:txBody>
      </p:sp>
      <p:graphicFrame>
        <p:nvGraphicFramePr>
          <p:cNvPr id="144394" name="Object 10"/>
          <p:cNvGraphicFramePr>
            <a:graphicFrameLocks noGrp="1" noChangeAspect="1"/>
          </p:cNvGraphicFramePr>
          <p:nvPr>
            <p:ph sz="half" idx="2"/>
          </p:nvPr>
        </p:nvGraphicFramePr>
        <p:xfrm>
          <a:off x="3071813" y="4076700"/>
          <a:ext cx="4851400" cy="1225550"/>
        </p:xfrm>
        <a:graphic>
          <a:graphicData uri="http://schemas.openxmlformats.org/presentationml/2006/ole">
            <mc:AlternateContent xmlns:mc="http://schemas.openxmlformats.org/markup-compatibility/2006">
              <mc:Choice xmlns:v="urn:schemas-microsoft-com:vml" Requires="v">
                <p:oleObj spid="_x0000_s30783" name="Equation" r:id="rId3" imgW="2514600" imgH="634680" progId="Equation.3">
                  <p:embed/>
                </p:oleObj>
              </mc:Choice>
              <mc:Fallback>
                <p:oleObj name="Equation" r:id="rId3" imgW="2514600" imgH="634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4076700"/>
                        <a:ext cx="48514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1"/>
          </p:nvPr>
        </p:nvSpPr>
        <p:spPr/>
        <p:txBody>
          <a:bodyPr/>
          <a:lstStyle/>
          <a:p>
            <a:pPr>
              <a:defRPr/>
            </a:pPr>
            <a:fld id="{569A7FA4-50BF-460E-B1D4-18536D000419}" type="slidenum">
              <a:rPr lang="tr-TR"/>
              <a:pPr>
                <a:defRPr/>
              </a:pPr>
              <a:t>60</a:t>
            </a:fld>
            <a:endParaRPr lang="tr-TR"/>
          </a:p>
        </p:txBody>
      </p:sp>
      <p:sp>
        <p:nvSpPr>
          <p:cNvPr id="8" name="Footer Placeholder 6"/>
          <p:cNvSpPr>
            <a:spLocks noGrp="1"/>
          </p:cNvSpPr>
          <p:nvPr>
            <p:ph type="ftr" sz="quarter" idx="10"/>
          </p:nvPr>
        </p:nvSpPr>
        <p:spPr>
          <a:xfrm>
            <a:off x="2309814" y="6356351"/>
            <a:ext cx="6643687" cy="365125"/>
          </a:xfrm>
        </p:spPr>
        <p:txBody>
          <a:bodyPr/>
          <a:lstStyle/>
          <a:p>
            <a:pPr algn="r">
              <a:defRPr/>
            </a:pPr>
            <a:r>
              <a:rPr lang="en-US" dirty="0">
                <a:solidFill>
                  <a:srgbClr val="B2B2B2"/>
                </a:solidFill>
                <a:latin typeface="+mj-lt"/>
              </a:rPr>
              <a:t>Lecture Notes for E </a:t>
            </a:r>
            <a:r>
              <a:rPr lang="en-US" dirty="0" err="1">
                <a:solidFill>
                  <a:srgbClr val="B2B2B2"/>
                </a:solidFill>
                <a:latin typeface="+mj-lt"/>
              </a:rPr>
              <a:t>Alpaydın</a:t>
            </a:r>
            <a:r>
              <a:rPr lang="en-US" dirty="0">
                <a:solidFill>
                  <a:srgbClr val="B2B2B2"/>
                </a:solidFill>
                <a:latin typeface="+mj-lt"/>
              </a:rPr>
              <a:t> 2010 Introduction to Machine Learning 2e © The MIT Press (V1.0)</a:t>
            </a:r>
            <a:endParaRPr lang="tr-TR" dirty="0">
              <a:solidFill>
                <a:srgbClr val="B2B2B2"/>
              </a:solidFill>
              <a:latin typeface="+mj-lt"/>
            </a:endParaRPr>
          </a:p>
        </p:txBody>
      </p:sp>
    </p:spTree>
    <p:extLst>
      <p:ext uri="{BB962C8B-B14F-4D97-AF65-F5344CB8AC3E}">
        <p14:creationId xmlns:p14="http://schemas.microsoft.com/office/powerpoint/2010/main" val="4383055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2"/>
          <p:cNvSpPr>
            <a:spLocks noGrp="1" noChangeArrowheads="1"/>
          </p:cNvSpPr>
          <p:nvPr>
            <p:ph type="title"/>
          </p:nvPr>
        </p:nvSpPr>
        <p:spPr>
          <a:xfrm>
            <a:off x="2063750" y="836614"/>
            <a:ext cx="8229600" cy="631825"/>
          </a:xfrm>
        </p:spPr>
        <p:txBody>
          <a:bodyPr>
            <a:normAutofit fontScale="90000"/>
          </a:bodyPr>
          <a:lstStyle/>
          <a:p>
            <a:pPr eaLnBrk="1" hangingPunct="1"/>
            <a:r>
              <a:rPr lang="tr-TR" sz="4600"/>
              <a:t>Association Rules</a:t>
            </a:r>
            <a:r>
              <a:rPr lang="en-US" sz="4600"/>
              <a:t> and Measures</a:t>
            </a:r>
            <a:endParaRPr lang="en-GB" sz="4600"/>
          </a:p>
        </p:txBody>
      </p:sp>
      <p:sp>
        <p:nvSpPr>
          <p:cNvPr id="200712" name="Rectangle 3"/>
          <p:cNvSpPr>
            <a:spLocks noGrp="1" noChangeArrowheads="1"/>
          </p:cNvSpPr>
          <p:nvPr>
            <p:ph type="body" sz="half" idx="1"/>
          </p:nvPr>
        </p:nvSpPr>
        <p:spPr>
          <a:xfrm>
            <a:off x="1847851" y="1557339"/>
            <a:ext cx="8075613" cy="4319587"/>
          </a:xfrm>
        </p:spPr>
        <p:txBody>
          <a:bodyPr/>
          <a:lstStyle/>
          <a:p>
            <a:pPr eaLnBrk="1" hangingPunct="1"/>
            <a:r>
              <a:rPr lang="tr-TR" smtClean="0">
                <a:solidFill>
                  <a:schemeClr val="tx2"/>
                </a:solidFill>
                <a:latin typeface="Calibri" pitchFamily="34" charset="0"/>
              </a:rPr>
              <a:t>Association rule: </a:t>
            </a:r>
            <a:r>
              <a:rPr lang="tr-TR" i="1" smtClean="0">
                <a:solidFill>
                  <a:schemeClr val="tx2"/>
                </a:solidFill>
                <a:latin typeface="Calibri" pitchFamily="34" charset="0"/>
              </a:rPr>
              <a:t>X</a:t>
            </a:r>
            <a:r>
              <a:rPr lang="tr-TR" smtClean="0">
                <a:solidFill>
                  <a:schemeClr val="tx2"/>
                </a:solidFill>
                <a:latin typeface="Calibri" pitchFamily="34" charset="0"/>
              </a:rPr>
              <a:t> </a:t>
            </a:r>
            <a:r>
              <a:rPr lang="tr-TR" smtClean="0">
                <a:solidFill>
                  <a:schemeClr val="tx2"/>
                </a:solidFill>
                <a:latin typeface="Symbol" pitchFamily="18" charset="2"/>
              </a:rPr>
              <a:t>®</a:t>
            </a:r>
            <a:r>
              <a:rPr lang="tr-TR" smtClean="0">
                <a:solidFill>
                  <a:schemeClr val="tx2"/>
                </a:solidFill>
                <a:latin typeface="Calibri" pitchFamily="34" charset="0"/>
              </a:rPr>
              <a:t> </a:t>
            </a:r>
            <a:r>
              <a:rPr lang="tr-TR" i="1" smtClean="0">
                <a:solidFill>
                  <a:schemeClr val="tx2"/>
                </a:solidFill>
                <a:latin typeface="Calibri" pitchFamily="34" charset="0"/>
              </a:rPr>
              <a:t>Y</a:t>
            </a:r>
          </a:p>
          <a:p>
            <a:pPr eaLnBrk="1" hangingPunct="1"/>
            <a:r>
              <a:rPr lang="tr-TR" i="1" smtClean="0">
                <a:solidFill>
                  <a:schemeClr val="tx2"/>
                </a:solidFill>
                <a:latin typeface="Calibri" pitchFamily="34" charset="0"/>
              </a:rPr>
              <a:t>People who buy/click/visit/enjoy X are also likely to buy/click/visit/enjoy Y.</a:t>
            </a:r>
          </a:p>
          <a:p>
            <a:pPr eaLnBrk="1" hangingPunct="1"/>
            <a:r>
              <a:rPr lang="tr-TR" smtClean="0">
                <a:solidFill>
                  <a:schemeClr val="tx2"/>
                </a:solidFill>
                <a:latin typeface="Calibri" pitchFamily="34" charset="0"/>
              </a:rPr>
              <a:t>A rule implies association, not necessarily causation</a:t>
            </a:r>
            <a:endParaRPr lang="en-US" smtClean="0">
              <a:solidFill>
                <a:schemeClr val="tx2"/>
              </a:solidFill>
              <a:latin typeface="Calibri" pitchFamily="34" charset="0"/>
            </a:endParaRPr>
          </a:p>
          <a:p>
            <a:pPr eaLnBrk="1" hangingPunct="1"/>
            <a:r>
              <a:rPr lang="tr-TR" sz="2200">
                <a:solidFill>
                  <a:schemeClr val="tx2"/>
                </a:solidFill>
                <a:latin typeface="Arial" charset="0"/>
              </a:rPr>
              <a:t>Support (</a:t>
            </a:r>
            <a:r>
              <a:rPr lang="tr-TR" sz="2200" i="1">
                <a:solidFill>
                  <a:schemeClr val="tx2"/>
                </a:solidFill>
                <a:latin typeface="Arial" charset="0"/>
              </a:rPr>
              <a:t>X</a:t>
            </a:r>
            <a:r>
              <a:rPr lang="tr-TR" sz="2200">
                <a:solidFill>
                  <a:schemeClr val="tx2"/>
                </a:solidFill>
                <a:latin typeface="Arial" charset="0"/>
              </a:rPr>
              <a:t> </a:t>
            </a:r>
            <a:r>
              <a:rPr lang="tr-TR" sz="2200">
                <a:solidFill>
                  <a:schemeClr val="tx2"/>
                </a:solidFill>
                <a:latin typeface="Symbol" pitchFamily="18" charset="2"/>
              </a:rPr>
              <a:t>®</a:t>
            </a:r>
            <a:r>
              <a:rPr lang="tr-TR" sz="2200">
                <a:solidFill>
                  <a:schemeClr val="tx2"/>
                </a:solidFill>
                <a:latin typeface="Arial" charset="0"/>
              </a:rPr>
              <a:t> </a:t>
            </a:r>
            <a:r>
              <a:rPr lang="tr-TR" sz="2200" i="1">
                <a:solidFill>
                  <a:schemeClr val="tx2"/>
                </a:solidFill>
                <a:latin typeface="Arial" charset="0"/>
              </a:rPr>
              <a:t>Y</a:t>
            </a:r>
            <a:r>
              <a:rPr lang="tr-TR" sz="2200">
                <a:solidFill>
                  <a:schemeClr val="tx2"/>
                </a:solidFill>
                <a:latin typeface="Arial" charset="0"/>
              </a:rPr>
              <a:t>):</a:t>
            </a:r>
            <a:r>
              <a:rPr lang="en-US" sz="2200">
                <a:solidFill>
                  <a:schemeClr val="tx2"/>
                </a:solidFill>
                <a:latin typeface="Arial" charset="0"/>
              </a:rPr>
              <a:t> the joint probability</a:t>
            </a:r>
            <a:endParaRPr lang="tr-TR" sz="2200">
              <a:solidFill>
                <a:schemeClr val="tx2"/>
              </a:solidFill>
              <a:latin typeface="Arial" charset="0"/>
            </a:endParaRPr>
          </a:p>
        </p:txBody>
      </p:sp>
      <p:sp>
        <p:nvSpPr>
          <p:cNvPr id="8" name="Slide Number Placeholder 6"/>
          <p:cNvSpPr>
            <a:spLocks noGrp="1"/>
          </p:cNvSpPr>
          <p:nvPr>
            <p:ph type="sldNum" sz="quarter" idx="11"/>
          </p:nvPr>
        </p:nvSpPr>
        <p:spPr/>
        <p:txBody>
          <a:bodyPr/>
          <a:lstStyle/>
          <a:p>
            <a:pPr>
              <a:defRPr/>
            </a:pPr>
            <a:fld id="{5B4CA932-04CA-48E3-9E28-24B7F8F6CB5F}" type="slidenum">
              <a:rPr lang="tr-TR"/>
              <a:pPr>
                <a:defRPr/>
              </a:pPr>
              <a:t>61</a:t>
            </a:fld>
            <a:endParaRPr lang="tr-TR"/>
          </a:p>
        </p:txBody>
      </p:sp>
      <p:sp>
        <p:nvSpPr>
          <p:cNvPr id="10" name="Footer Placeholder 6"/>
          <p:cNvSpPr>
            <a:spLocks noGrp="1"/>
          </p:cNvSpPr>
          <p:nvPr>
            <p:ph type="ftr" sz="quarter" idx="10"/>
          </p:nvPr>
        </p:nvSpPr>
        <p:spPr>
          <a:xfrm>
            <a:off x="2309814" y="6356351"/>
            <a:ext cx="6643687" cy="365125"/>
          </a:xfrm>
        </p:spPr>
        <p:txBody>
          <a:bodyPr/>
          <a:lstStyle/>
          <a:p>
            <a:pPr algn="r">
              <a:defRPr/>
            </a:pPr>
            <a:r>
              <a:rPr lang="en-US" dirty="0">
                <a:solidFill>
                  <a:srgbClr val="B2B2B2"/>
                </a:solidFill>
                <a:latin typeface="+mj-lt"/>
              </a:rPr>
              <a:t>Lecture Notes for E </a:t>
            </a:r>
            <a:r>
              <a:rPr lang="en-US" dirty="0" err="1">
                <a:solidFill>
                  <a:srgbClr val="B2B2B2"/>
                </a:solidFill>
                <a:latin typeface="+mj-lt"/>
              </a:rPr>
              <a:t>Alpaydın</a:t>
            </a:r>
            <a:r>
              <a:rPr lang="en-US" dirty="0">
                <a:solidFill>
                  <a:srgbClr val="B2B2B2"/>
                </a:solidFill>
                <a:latin typeface="+mj-lt"/>
              </a:rPr>
              <a:t> 2010 Introduction to Machine Learning 2e © The MIT Press (V1.0)</a:t>
            </a:r>
            <a:endParaRPr lang="tr-TR" dirty="0">
              <a:solidFill>
                <a:srgbClr val="B2B2B2"/>
              </a:solidFill>
              <a:latin typeface="+mj-lt"/>
            </a:endParaRPr>
          </a:p>
        </p:txBody>
      </p:sp>
      <p:graphicFrame>
        <p:nvGraphicFramePr>
          <p:cNvPr id="200710" name="Object 6"/>
          <p:cNvGraphicFramePr>
            <a:graphicFrameLocks noChangeAspect="1"/>
          </p:cNvGraphicFramePr>
          <p:nvPr/>
        </p:nvGraphicFramePr>
        <p:xfrm>
          <a:off x="2711451" y="4005263"/>
          <a:ext cx="5991225" cy="874712"/>
        </p:xfrm>
        <a:graphic>
          <a:graphicData uri="http://schemas.openxmlformats.org/presentationml/2006/ole">
            <mc:AlternateContent xmlns:mc="http://schemas.openxmlformats.org/markup-compatibility/2006">
              <mc:Choice xmlns:v="urn:schemas-microsoft-com:vml" Requires="v">
                <p:oleObj spid="_x0000_s31807" name="Equation" r:id="rId3" imgW="2869920" imgH="419040" progId="Equation.3">
                  <p:embed/>
                </p:oleObj>
              </mc:Choice>
              <mc:Fallback>
                <p:oleObj name="Equation" r:id="rId3" imgW="28699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1" y="4005263"/>
                        <a:ext cx="5991225"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15" name="Text Box 8"/>
          <p:cNvSpPr txBox="1">
            <a:spLocks noChangeArrowheads="1"/>
          </p:cNvSpPr>
          <p:nvPr/>
        </p:nvSpPr>
        <p:spPr bwMode="auto">
          <a:xfrm>
            <a:off x="2640013" y="4941888"/>
            <a:ext cx="4100512" cy="457200"/>
          </a:xfrm>
          <a:prstGeom prst="rect">
            <a:avLst/>
          </a:prstGeom>
          <a:noFill/>
          <a:ln w="9525">
            <a:noFill/>
            <a:miter lim="800000"/>
            <a:headEnd/>
            <a:tailEnd/>
          </a:ln>
        </p:spPr>
        <p:txBody>
          <a:bodyPr wrap="none">
            <a:spAutoFit/>
          </a:bodyPr>
          <a:lstStyle/>
          <a:p>
            <a:r>
              <a:rPr lang="en-US" sz="2400">
                <a:latin typeface="Arial" charset="0"/>
              </a:rPr>
              <a:t>Statistical significance of rule</a:t>
            </a:r>
          </a:p>
        </p:txBody>
      </p:sp>
    </p:spTree>
    <p:extLst>
      <p:ext uri="{BB962C8B-B14F-4D97-AF65-F5344CB8AC3E}">
        <p14:creationId xmlns:p14="http://schemas.microsoft.com/office/powerpoint/2010/main" val="18882018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5" name="Title 1"/>
          <p:cNvSpPr>
            <a:spLocks noGrp="1"/>
          </p:cNvSpPr>
          <p:nvPr>
            <p:ph type="title"/>
          </p:nvPr>
        </p:nvSpPr>
        <p:spPr>
          <a:xfrm>
            <a:off x="1992313" y="620713"/>
            <a:ext cx="8229600" cy="722312"/>
          </a:xfrm>
        </p:spPr>
        <p:txBody>
          <a:bodyPr>
            <a:normAutofit fontScale="90000"/>
          </a:bodyPr>
          <a:lstStyle/>
          <a:p>
            <a:pPr eaLnBrk="1" hangingPunct="1"/>
            <a:r>
              <a:rPr lang="en-US" sz="4600"/>
              <a:t>More a</a:t>
            </a:r>
            <a:r>
              <a:rPr lang="tr-TR" sz="4600"/>
              <a:t>ssociation measures</a:t>
            </a:r>
          </a:p>
        </p:txBody>
      </p:sp>
      <p:sp>
        <p:nvSpPr>
          <p:cNvPr id="199686" name="Content Placeholder 2"/>
          <p:cNvSpPr>
            <a:spLocks noGrp="1"/>
          </p:cNvSpPr>
          <p:nvPr>
            <p:ph idx="1"/>
          </p:nvPr>
        </p:nvSpPr>
        <p:spPr>
          <a:xfrm>
            <a:off x="1981200" y="1341438"/>
            <a:ext cx="8229600" cy="4983162"/>
          </a:xfrm>
        </p:spPr>
        <p:txBody>
          <a:bodyPr/>
          <a:lstStyle/>
          <a:p>
            <a:pPr eaLnBrk="1" hangingPunct="1"/>
            <a:r>
              <a:rPr lang="en-US" smtClean="0">
                <a:solidFill>
                  <a:schemeClr val="tx2"/>
                </a:solidFill>
              </a:rPr>
              <a:t>Confidence</a:t>
            </a:r>
            <a:r>
              <a:rPr lang="tr-TR" smtClean="0">
                <a:solidFill>
                  <a:schemeClr val="tx2"/>
                </a:solidFill>
              </a:rPr>
              <a:t> (</a:t>
            </a:r>
            <a:r>
              <a:rPr lang="tr-TR" i="1" smtClean="0">
                <a:solidFill>
                  <a:schemeClr val="tx2"/>
                </a:solidFill>
              </a:rPr>
              <a:t>X</a:t>
            </a:r>
            <a:r>
              <a:rPr lang="tr-TR" smtClean="0">
                <a:solidFill>
                  <a:schemeClr val="tx2"/>
                </a:solidFill>
              </a:rPr>
              <a:t> </a:t>
            </a:r>
            <a:r>
              <a:rPr lang="tr-TR" smtClean="0">
                <a:solidFill>
                  <a:schemeClr val="tx2"/>
                </a:solidFill>
                <a:latin typeface="Symbol" pitchFamily="18" charset="2"/>
              </a:rPr>
              <a:t>®</a:t>
            </a:r>
            <a:r>
              <a:rPr lang="tr-TR" smtClean="0">
                <a:solidFill>
                  <a:schemeClr val="tx2"/>
                </a:solidFill>
              </a:rPr>
              <a:t> </a:t>
            </a:r>
            <a:r>
              <a:rPr lang="tr-TR" i="1" smtClean="0">
                <a:solidFill>
                  <a:schemeClr val="tx2"/>
                </a:solidFill>
              </a:rPr>
              <a:t>Y</a:t>
            </a:r>
            <a:r>
              <a:rPr lang="tr-TR" smtClean="0">
                <a:solidFill>
                  <a:schemeClr val="tx2"/>
                </a:solidFill>
              </a:rPr>
              <a:t>): </a:t>
            </a:r>
            <a:r>
              <a:rPr lang="en-US" smtClean="0">
                <a:solidFill>
                  <a:schemeClr val="tx2"/>
                </a:solidFill>
              </a:rPr>
              <a:t>the conditioned probability</a:t>
            </a:r>
            <a:endParaRPr lang="en-GB" smtClean="0">
              <a:solidFill>
                <a:schemeClr val="tx2"/>
              </a:solidFill>
            </a:endParaRPr>
          </a:p>
          <a:p>
            <a:pPr eaLnBrk="1" hangingPunct="1"/>
            <a:endParaRPr lang="tr-TR" smtClean="0"/>
          </a:p>
          <a:p>
            <a:pPr eaLnBrk="1" hangingPunct="1"/>
            <a:endParaRPr lang="en-US" smtClean="0"/>
          </a:p>
          <a:p>
            <a:pPr eaLnBrk="1" hangingPunct="1"/>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r>
              <a:rPr lang="tr-TR" smtClean="0">
                <a:solidFill>
                  <a:schemeClr val="tx2"/>
                </a:solidFill>
              </a:rPr>
              <a:t>Lift (</a:t>
            </a:r>
            <a:r>
              <a:rPr lang="tr-TR" i="1" smtClean="0">
                <a:solidFill>
                  <a:schemeClr val="tx2"/>
                </a:solidFill>
              </a:rPr>
              <a:t>X</a:t>
            </a:r>
            <a:r>
              <a:rPr lang="tr-TR" smtClean="0">
                <a:solidFill>
                  <a:schemeClr val="tx2"/>
                </a:solidFill>
              </a:rPr>
              <a:t> </a:t>
            </a:r>
            <a:r>
              <a:rPr lang="tr-TR" smtClean="0">
                <a:solidFill>
                  <a:schemeClr val="tx2"/>
                </a:solidFill>
                <a:latin typeface="Symbol" pitchFamily="18" charset="2"/>
              </a:rPr>
              <a:t>®</a:t>
            </a:r>
            <a:r>
              <a:rPr lang="tr-TR" smtClean="0">
                <a:solidFill>
                  <a:schemeClr val="tx2"/>
                </a:solidFill>
              </a:rPr>
              <a:t> </a:t>
            </a:r>
            <a:r>
              <a:rPr lang="tr-TR" i="1" smtClean="0">
                <a:solidFill>
                  <a:schemeClr val="tx2"/>
                </a:solidFill>
              </a:rPr>
              <a:t>Y</a:t>
            </a:r>
            <a:r>
              <a:rPr lang="tr-TR" smtClean="0">
                <a:solidFill>
                  <a:schemeClr val="tx2"/>
                </a:solidFill>
              </a:rPr>
              <a:t>):</a:t>
            </a:r>
            <a:r>
              <a:rPr lang="en-US" smtClean="0">
                <a:solidFill>
                  <a:schemeClr val="tx2"/>
                </a:solidFill>
              </a:rPr>
              <a:t> probability ratio</a:t>
            </a:r>
            <a:endParaRPr lang="tr-TR" smtClean="0"/>
          </a:p>
        </p:txBody>
      </p:sp>
      <p:sp>
        <p:nvSpPr>
          <p:cNvPr id="199687" name="Footer Placeholder 3"/>
          <p:cNvSpPr>
            <a:spLocks noGrp="1"/>
          </p:cNvSpPr>
          <p:nvPr>
            <p:ph type="ftr" sz="quarter" idx="10"/>
          </p:nvPr>
        </p:nvSpPr>
        <p:spPr bwMode="auto">
          <a:noFill/>
          <a:ln>
            <a:miter lim="800000"/>
            <a:headEnd/>
            <a:tailEnd/>
          </a:ln>
        </p:spPr>
        <p:txBody>
          <a:bodyPr/>
          <a:lstStyle/>
          <a:p>
            <a:r>
              <a:rPr lang="en-US" smtClean="0"/>
              <a:t>Lecture Notes for E Alpaydın 2010 Introduction to Machine Learning 2e © The MIT Press (V1.0)</a:t>
            </a:r>
            <a:endParaRPr lang="tr-TR" smtClean="0"/>
          </a:p>
        </p:txBody>
      </p:sp>
      <p:sp>
        <p:nvSpPr>
          <p:cNvPr id="5" name="Slide Number Placeholder 4"/>
          <p:cNvSpPr>
            <a:spLocks noGrp="1"/>
          </p:cNvSpPr>
          <p:nvPr>
            <p:ph type="sldNum" sz="quarter" idx="11"/>
          </p:nvPr>
        </p:nvSpPr>
        <p:spPr/>
        <p:txBody>
          <a:bodyPr/>
          <a:lstStyle/>
          <a:p>
            <a:pPr>
              <a:defRPr/>
            </a:pPr>
            <a:fld id="{E54FFBA2-FD88-453A-AD67-E38C2689693E}" type="slidenum">
              <a:rPr lang="tr-TR"/>
              <a:pPr>
                <a:defRPr/>
              </a:pPr>
              <a:t>62</a:t>
            </a:fld>
            <a:endParaRPr lang="tr-TR"/>
          </a:p>
        </p:txBody>
      </p:sp>
      <p:graphicFrame>
        <p:nvGraphicFramePr>
          <p:cNvPr id="199683" name="Object 3"/>
          <p:cNvGraphicFramePr>
            <a:graphicFrameLocks noChangeAspect="1"/>
          </p:cNvGraphicFramePr>
          <p:nvPr/>
        </p:nvGraphicFramePr>
        <p:xfrm>
          <a:off x="2640013" y="1773238"/>
          <a:ext cx="6189662" cy="1846262"/>
        </p:xfrm>
        <a:graphic>
          <a:graphicData uri="http://schemas.openxmlformats.org/presentationml/2006/ole">
            <mc:AlternateContent xmlns:mc="http://schemas.openxmlformats.org/markup-compatibility/2006">
              <mc:Choice xmlns:v="urn:schemas-microsoft-com:vml" Requires="v">
                <p:oleObj spid="_x0000_s32892" name="Equation" r:id="rId3" imgW="2895480" imgH="863280" progId="Equation.3">
                  <p:embed/>
                </p:oleObj>
              </mc:Choice>
              <mc:Fallback>
                <p:oleObj name="Equation" r:id="rId3" imgW="2895480" imgH="863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1773238"/>
                        <a:ext cx="6189662"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84" name="Object 4"/>
          <p:cNvGraphicFramePr>
            <a:graphicFrameLocks noChangeAspect="1"/>
          </p:cNvGraphicFramePr>
          <p:nvPr/>
        </p:nvGraphicFramePr>
        <p:xfrm>
          <a:off x="6311900" y="4508500"/>
          <a:ext cx="2743200" cy="896938"/>
        </p:xfrm>
        <a:graphic>
          <a:graphicData uri="http://schemas.openxmlformats.org/presentationml/2006/ole">
            <mc:AlternateContent xmlns:mc="http://schemas.openxmlformats.org/markup-compatibility/2006">
              <mc:Choice xmlns:v="urn:schemas-microsoft-com:vml" Requires="v">
                <p:oleObj spid="_x0000_s32893" name="Equation" r:id="rId5" imgW="1282680" imgH="419040" progId="Equation.3">
                  <p:embed/>
                </p:oleObj>
              </mc:Choice>
              <mc:Fallback>
                <p:oleObj name="Equation" r:id="rId5" imgW="12826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4508500"/>
                        <a:ext cx="2743200"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89" name="Text Box 10"/>
          <p:cNvSpPr txBox="1">
            <a:spLocks noChangeArrowheads="1"/>
          </p:cNvSpPr>
          <p:nvPr/>
        </p:nvSpPr>
        <p:spPr bwMode="auto">
          <a:xfrm>
            <a:off x="2566989" y="3644900"/>
            <a:ext cx="2268537" cy="457200"/>
          </a:xfrm>
          <a:prstGeom prst="rect">
            <a:avLst/>
          </a:prstGeom>
          <a:noFill/>
          <a:ln w="9525">
            <a:noFill/>
            <a:miter lim="800000"/>
            <a:headEnd/>
            <a:tailEnd/>
          </a:ln>
        </p:spPr>
        <p:txBody>
          <a:bodyPr wrap="none">
            <a:spAutoFit/>
          </a:bodyPr>
          <a:lstStyle/>
          <a:p>
            <a:r>
              <a:rPr lang="en-US" sz="2400">
                <a:latin typeface="Arial" charset="0"/>
              </a:rPr>
              <a:t>Strength of rule</a:t>
            </a:r>
          </a:p>
        </p:txBody>
      </p:sp>
      <p:sp>
        <p:nvSpPr>
          <p:cNvPr id="199690" name="Text Box 12"/>
          <p:cNvSpPr txBox="1">
            <a:spLocks noChangeArrowheads="1"/>
          </p:cNvSpPr>
          <p:nvPr/>
        </p:nvSpPr>
        <p:spPr bwMode="auto">
          <a:xfrm>
            <a:off x="2474914" y="5248276"/>
            <a:ext cx="3655231" cy="830997"/>
          </a:xfrm>
          <a:prstGeom prst="rect">
            <a:avLst/>
          </a:prstGeom>
          <a:noFill/>
          <a:ln w="9525">
            <a:noFill/>
            <a:miter lim="800000"/>
            <a:headEnd/>
            <a:tailEnd/>
          </a:ln>
        </p:spPr>
        <p:txBody>
          <a:bodyPr wrap="none">
            <a:spAutoFit/>
          </a:bodyPr>
          <a:lstStyle/>
          <a:p>
            <a:r>
              <a:rPr lang="en-US" sz="2400">
                <a:latin typeface="Arial" charset="0"/>
              </a:rPr>
              <a:t>&gt;1 X makes Y more likely</a:t>
            </a:r>
          </a:p>
          <a:p>
            <a:r>
              <a:rPr lang="en-US" sz="2400">
                <a:latin typeface="Arial" charset="0"/>
              </a:rPr>
              <a:t>&lt;1 X makes Y less likely</a:t>
            </a:r>
          </a:p>
        </p:txBody>
      </p:sp>
    </p:spTree>
    <p:extLst>
      <p:ext uri="{BB962C8B-B14F-4D97-AF65-F5344CB8AC3E}">
        <p14:creationId xmlns:p14="http://schemas.microsoft.com/office/powerpoint/2010/main" val="39479076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itle 1"/>
          <p:cNvSpPr>
            <a:spLocks noGrp="1"/>
          </p:cNvSpPr>
          <p:nvPr>
            <p:ph type="title"/>
          </p:nvPr>
        </p:nvSpPr>
        <p:spPr/>
        <p:txBody>
          <a:bodyPr/>
          <a:lstStyle/>
          <a:p>
            <a:pPr eaLnBrk="1" hangingPunct="1"/>
            <a:r>
              <a:rPr lang="en-US" sz="3300">
                <a:solidFill>
                  <a:schemeClr val="accent1"/>
                </a:solidFill>
                <a:latin typeface="Arial" charset="0"/>
              </a:rPr>
              <a:t>Hidden variables may be the real cause of associations</a:t>
            </a:r>
            <a:endParaRPr lang="tr-TR" sz="3300">
              <a:latin typeface="Arial" charset="0"/>
            </a:endParaRPr>
          </a:p>
        </p:txBody>
      </p:sp>
      <p:sp>
        <p:nvSpPr>
          <p:cNvPr id="223234" name="Footer Placeholder 3"/>
          <p:cNvSpPr>
            <a:spLocks noGrp="1"/>
          </p:cNvSpPr>
          <p:nvPr>
            <p:ph type="ftr" sz="quarter" idx="10"/>
          </p:nvPr>
        </p:nvSpPr>
        <p:spPr bwMode="auto">
          <a:noFill/>
          <a:ln>
            <a:miter lim="800000"/>
            <a:headEnd/>
            <a:tailEnd/>
          </a:ln>
        </p:spPr>
        <p:txBody>
          <a:bodyPr/>
          <a:lstStyle/>
          <a:p>
            <a:r>
              <a:rPr lang="en-US" smtClean="0"/>
              <a:t>Lecture Notes for E Alpaydın 2010 Introduction to Machine Learning 2e © The MIT Press (V1.0)</a:t>
            </a:r>
            <a:endParaRPr lang="tr-TR" smtClean="0"/>
          </a:p>
        </p:txBody>
      </p:sp>
      <p:sp>
        <p:nvSpPr>
          <p:cNvPr id="5" name="Slide Number Placeholder 4"/>
          <p:cNvSpPr>
            <a:spLocks noGrp="1"/>
          </p:cNvSpPr>
          <p:nvPr>
            <p:ph type="sldNum" sz="quarter" idx="11"/>
          </p:nvPr>
        </p:nvSpPr>
        <p:spPr/>
        <p:txBody>
          <a:bodyPr/>
          <a:lstStyle/>
          <a:p>
            <a:pPr>
              <a:defRPr/>
            </a:pPr>
            <a:fld id="{AE312B67-7FE5-49B0-A0EC-5C6D27491ABE}" type="slidenum">
              <a:rPr lang="tr-TR"/>
              <a:pPr>
                <a:defRPr/>
              </a:pPr>
              <a:t>63</a:t>
            </a:fld>
            <a:endParaRPr lang="tr-TR"/>
          </a:p>
        </p:txBody>
      </p:sp>
      <p:sp>
        <p:nvSpPr>
          <p:cNvPr id="223236" name="Text Box 6"/>
          <p:cNvSpPr txBox="1">
            <a:spLocks noChangeArrowheads="1"/>
          </p:cNvSpPr>
          <p:nvPr/>
        </p:nvSpPr>
        <p:spPr bwMode="auto">
          <a:xfrm>
            <a:off x="2279651" y="2133600"/>
            <a:ext cx="8004175" cy="2654300"/>
          </a:xfrm>
          <a:prstGeom prst="rect">
            <a:avLst/>
          </a:prstGeom>
          <a:noFill/>
          <a:ln w="9525">
            <a:noFill/>
            <a:miter lim="800000"/>
            <a:headEnd/>
            <a:tailEnd/>
          </a:ln>
        </p:spPr>
        <p:txBody>
          <a:bodyPr wrap="none">
            <a:spAutoFit/>
          </a:bodyPr>
          <a:lstStyle/>
          <a:p>
            <a:r>
              <a:rPr lang="en-US" sz="2800">
                <a:latin typeface="Arial" charset="0"/>
              </a:rPr>
              <a:t>“Baby at home” may be real cause of association </a:t>
            </a:r>
          </a:p>
          <a:p>
            <a:r>
              <a:rPr lang="en-US" sz="2800">
                <a:latin typeface="Arial" charset="0"/>
              </a:rPr>
              <a:t>between baby food, diapers, and milk</a:t>
            </a:r>
          </a:p>
          <a:p>
            <a:endParaRPr lang="en-US" sz="2800">
              <a:latin typeface="Arial" charset="0"/>
            </a:endParaRPr>
          </a:p>
          <a:p>
            <a:r>
              <a:rPr lang="en-US" sz="2800">
                <a:latin typeface="Arial" charset="0"/>
              </a:rPr>
              <a:t>Graphical methods (Baysian networks) let us </a:t>
            </a:r>
          </a:p>
          <a:p>
            <a:r>
              <a:rPr lang="en-US" sz="2800">
                <a:latin typeface="Arial" charset="0"/>
              </a:rPr>
              <a:t>construct, visualize, and compute </a:t>
            </a:r>
          </a:p>
          <a:p>
            <a:r>
              <a:rPr lang="en-US" sz="2800">
                <a:latin typeface="Arial" charset="0"/>
              </a:rPr>
              <a:t>associations evolving from hidden variables.</a:t>
            </a:r>
          </a:p>
        </p:txBody>
      </p:sp>
    </p:spTree>
    <p:extLst>
      <p:ext uri="{BB962C8B-B14F-4D97-AF65-F5344CB8AC3E}">
        <p14:creationId xmlns:p14="http://schemas.microsoft.com/office/powerpoint/2010/main" val="11718940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idx="4294967295"/>
          </p:nvPr>
        </p:nvSpPr>
        <p:spPr>
          <a:xfrm>
            <a:off x="1919288" y="765176"/>
            <a:ext cx="8229600" cy="722313"/>
          </a:xfrm>
        </p:spPr>
        <p:txBody>
          <a:bodyPr>
            <a:normAutofit fontScale="90000"/>
          </a:bodyPr>
          <a:lstStyle/>
          <a:p>
            <a:pPr eaLnBrk="1" hangingPunct="1"/>
            <a:r>
              <a:rPr lang="en-US" sz="4600"/>
              <a:t>Review of Chapter 3</a:t>
            </a:r>
            <a:endParaRPr lang="tr-TR" sz="4600"/>
          </a:p>
        </p:txBody>
      </p:sp>
      <p:sp>
        <p:nvSpPr>
          <p:cNvPr id="224258" name="Rectangle 3"/>
          <p:cNvSpPr>
            <a:spLocks noGrp="1" noChangeArrowheads="1"/>
          </p:cNvSpPr>
          <p:nvPr>
            <p:ph idx="4294967295"/>
          </p:nvPr>
        </p:nvSpPr>
        <p:spPr>
          <a:xfrm>
            <a:off x="1981200" y="1700214"/>
            <a:ext cx="8229600" cy="4624387"/>
          </a:xfrm>
        </p:spPr>
        <p:txBody>
          <a:bodyPr>
            <a:normAutofit fontScale="92500" lnSpcReduction="10000"/>
          </a:bodyPr>
          <a:lstStyle/>
          <a:p>
            <a:pPr eaLnBrk="1" hangingPunct="1">
              <a:buFont typeface="Wingdings 2" pitchFamily="18" charset="2"/>
              <a:buNone/>
            </a:pPr>
            <a:r>
              <a:rPr lang="en-US" smtClean="0">
                <a:solidFill>
                  <a:schemeClr val="tx2"/>
                </a:solidFill>
                <a:latin typeface="Arial" charset="0"/>
              </a:rPr>
              <a:t>Probabilities</a:t>
            </a:r>
          </a:p>
          <a:p>
            <a:pPr eaLnBrk="1" hangingPunct="1">
              <a:buFont typeface="Wingdings 2" pitchFamily="18" charset="2"/>
              <a:buNone/>
            </a:pPr>
            <a:r>
              <a:rPr lang="en-US" smtClean="0">
                <a:solidFill>
                  <a:schemeClr val="tx2"/>
                </a:solidFill>
                <a:latin typeface="Arial" charset="0"/>
              </a:rPr>
              <a:t>	what is a joint probability distribution</a:t>
            </a:r>
          </a:p>
          <a:p>
            <a:pPr eaLnBrk="1" hangingPunct="1">
              <a:buFont typeface="Wingdings 2" pitchFamily="18" charset="2"/>
              <a:buNone/>
            </a:pPr>
            <a:r>
              <a:rPr lang="en-US" smtClean="0">
                <a:solidFill>
                  <a:schemeClr val="tx2"/>
                </a:solidFill>
                <a:latin typeface="Arial" charset="0"/>
              </a:rPr>
              <a:t>	what is a conditioned probability distribution</a:t>
            </a:r>
          </a:p>
          <a:p>
            <a:pPr eaLnBrk="1" hangingPunct="1">
              <a:buFont typeface="Wingdings 2" pitchFamily="18" charset="2"/>
              <a:buNone/>
            </a:pPr>
            <a:r>
              <a:rPr lang="en-US" smtClean="0">
                <a:solidFill>
                  <a:schemeClr val="tx2"/>
                </a:solidFill>
                <a:latin typeface="Arial" charset="0"/>
              </a:rPr>
              <a:t>	what is a </a:t>
            </a:r>
            <a:r>
              <a:rPr lang="en-US" smtClean="0">
                <a:latin typeface="Arial" charset="0"/>
              </a:rPr>
              <a:t>marginal probability</a:t>
            </a:r>
          </a:p>
          <a:p>
            <a:pPr eaLnBrk="1" hangingPunct="1">
              <a:buFont typeface="Wingdings 2" pitchFamily="18" charset="2"/>
              <a:buNone/>
            </a:pPr>
            <a:r>
              <a:rPr lang="en-US" smtClean="0">
                <a:solidFill>
                  <a:schemeClr val="tx2"/>
                </a:solidFill>
                <a:latin typeface="Arial" charset="0"/>
              </a:rPr>
              <a:t>Bayes’ rules</a:t>
            </a:r>
          </a:p>
          <a:p>
            <a:pPr eaLnBrk="1" hangingPunct="1">
              <a:buFont typeface="Wingdings 2" pitchFamily="18" charset="2"/>
              <a:buNone/>
            </a:pPr>
            <a:r>
              <a:rPr lang="en-US" smtClean="0">
                <a:solidFill>
                  <a:schemeClr val="tx2"/>
                </a:solidFill>
                <a:latin typeface="Arial" charset="0"/>
              </a:rPr>
              <a:t>	what is a prior</a:t>
            </a:r>
          </a:p>
          <a:p>
            <a:pPr eaLnBrk="1" hangingPunct="1">
              <a:buFont typeface="Wingdings 2" pitchFamily="18" charset="2"/>
              <a:buNone/>
            </a:pPr>
            <a:r>
              <a:rPr lang="en-US" smtClean="0">
                <a:solidFill>
                  <a:schemeClr val="tx2"/>
                </a:solidFill>
                <a:latin typeface="Arial" charset="0"/>
              </a:rPr>
              <a:t>	what is a class likelihood</a:t>
            </a:r>
          </a:p>
          <a:p>
            <a:pPr eaLnBrk="1" hangingPunct="1">
              <a:buFont typeface="Wingdings 2" pitchFamily="18" charset="2"/>
              <a:buNone/>
            </a:pPr>
            <a:r>
              <a:rPr lang="en-US" smtClean="0">
                <a:solidFill>
                  <a:schemeClr val="tx2"/>
                </a:solidFill>
                <a:latin typeface="Arial" charset="0"/>
              </a:rPr>
              <a:t>	what is a posterior</a:t>
            </a:r>
          </a:p>
          <a:p>
            <a:pPr eaLnBrk="1" hangingPunct="1">
              <a:buFont typeface="Wingdings 2" pitchFamily="18" charset="2"/>
              <a:buNone/>
            </a:pPr>
            <a:r>
              <a:rPr lang="en-US" smtClean="0">
                <a:solidFill>
                  <a:schemeClr val="tx2"/>
                </a:solidFill>
                <a:latin typeface="Arial" charset="0"/>
              </a:rPr>
              <a:t>	what is evidence </a:t>
            </a:r>
          </a:p>
          <a:p>
            <a:pPr eaLnBrk="1" hangingPunct="1">
              <a:buFont typeface="Wingdings 2" pitchFamily="18" charset="2"/>
              <a:buNone/>
            </a:pPr>
            <a:r>
              <a:rPr lang="en-US" smtClean="0">
                <a:solidFill>
                  <a:schemeClr val="tx2"/>
                </a:solidFill>
                <a:latin typeface="Arial" charset="0"/>
              </a:rPr>
              <a:t>	</a:t>
            </a:r>
            <a:endParaRPr lang="tr-TR" smtClean="0">
              <a:solidFill>
                <a:schemeClr val="tx2"/>
              </a:solidFill>
              <a:latin typeface="Arial" charset="0"/>
            </a:endParaRPr>
          </a:p>
        </p:txBody>
      </p:sp>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63A10ABC-BD69-4938-B824-C1EDAA1895F4}" type="slidenum">
              <a:rPr lang="tr-TR" sz="1200">
                <a:solidFill>
                  <a:schemeClr val="tx2">
                    <a:shade val="90000"/>
                  </a:schemeClr>
                </a:solidFill>
              </a:rPr>
              <a:pPr algn="r">
                <a:defRPr/>
              </a:pPr>
              <a:t>64</a:t>
            </a:fld>
            <a:endParaRPr lang="tr-TR" sz="1200">
              <a:solidFill>
                <a:schemeClr val="tx2">
                  <a:shade val="90000"/>
                </a:schemeClr>
              </a:solidFill>
            </a:endParaRPr>
          </a:p>
        </p:txBody>
      </p:sp>
      <p:sp>
        <p:nvSpPr>
          <p:cNvPr id="224260" name="Footer Placeholder 6"/>
          <p:cNvSpPr txBox="1">
            <a:spLocks noGrp="1"/>
          </p:cNvSpPr>
          <p:nvPr/>
        </p:nvSpPr>
        <p:spPr bwMode="auto">
          <a:xfrm>
            <a:off x="2309814" y="6356351"/>
            <a:ext cx="6643687" cy="365125"/>
          </a:xfrm>
          <a:prstGeom prst="rect">
            <a:avLst/>
          </a:prstGeom>
          <a:noFill/>
          <a:ln w="9525">
            <a:noFill/>
            <a:miter lim="800000"/>
            <a:headEnd/>
            <a:tailEnd/>
          </a:ln>
        </p:spPr>
        <p:txBody>
          <a:bodyPr lIns="0" tIns="0" rIns="0" bIns="0" anchor="b"/>
          <a:lstStyle/>
          <a:p>
            <a:r>
              <a:rPr lang="en-US" sz="1200">
                <a:solidFill>
                  <a:srgbClr val="B2B2B2"/>
                </a:solidFill>
                <a:latin typeface="Calibri" pitchFamily="34" charset="0"/>
              </a:rPr>
              <a:t>Lecture Notes for E Alpaydın 2010 Introduction to Machine Learning 2e © The MIT Press (V1.0)</a:t>
            </a:r>
            <a:endParaRPr lang="tr-TR" sz="1200">
              <a:solidFill>
                <a:srgbClr val="B2B2B2"/>
              </a:solidFill>
              <a:latin typeface="Calibri" pitchFamily="34" charset="0"/>
            </a:endParaRPr>
          </a:p>
        </p:txBody>
      </p:sp>
    </p:spTree>
    <p:extLst>
      <p:ext uri="{BB962C8B-B14F-4D97-AF65-F5344CB8AC3E}">
        <p14:creationId xmlns:p14="http://schemas.microsoft.com/office/powerpoint/2010/main" val="27369229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title" idx="4294967295"/>
          </p:nvPr>
        </p:nvSpPr>
        <p:spPr>
          <a:xfrm>
            <a:off x="1919288" y="765176"/>
            <a:ext cx="8229600" cy="722313"/>
          </a:xfrm>
        </p:spPr>
        <p:txBody>
          <a:bodyPr>
            <a:normAutofit fontScale="90000"/>
          </a:bodyPr>
          <a:lstStyle/>
          <a:p>
            <a:pPr eaLnBrk="1" hangingPunct="1"/>
            <a:r>
              <a:rPr lang="en-US" sz="4600"/>
              <a:t>Review of Chapter 3</a:t>
            </a:r>
            <a:endParaRPr lang="tr-TR" sz="4600"/>
          </a:p>
        </p:txBody>
      </p:sp>
      <p:sp>
        <p:nvSpPr>
          <p:cNvPr id="226306" name="Rectangle 3"/>
          <p:cNvSpPr>
            <a:spLocks noGrp="1" noChangeArrowheads="1"/>
          </p:cNvSpPr>
          <p:nvPr>
            <p:ph idx="4294967295"/>
          </p:nvPr>
        </p:nvSpPr>
        <p:spPr/>
        <p:txBody>
          <a:bodyPr/>
          <a:lstStyle/>
          <a:p>
            <a:pPr eaLnBrk="1" hangingPunct="1">
              <a:buFont typeface="Wingdings 2" pitchFamily="18" charset="2"/>
              <a:buNone/>
            </a:pPr>
            <a:endParaRPr lang="en-US" smtClean="0">
              <a:solidFill>
                <a:schemeClr val="tx2"/>
              </a:solidFill>
              <a:latin typeface="Arial" charset="0"/>
            </a:endParaRPr>
          </a:p>
          <a:p>
            <a:pPr eaLnBrk="1" hangingPunct="1">
              <a:buFont typeface="Wingdings 2" pitchFamily="18" charset="2"/>
              <a:buNone/>
            </a:pPr>
            <a:r>
              <a:rPr lang="en-US" smtClean="0">
                <a:solidFill>
                  <a:schemeClr val="tx2"/>
                </a:solidFill>
                <a:latin typeface="Arial" charset="0"/>
              </a:rPr>
              <a:t>	What are the properties of a strong Bayes classifier</a:t>
            </a:r>
          </a:p>
          <a:p>
            <a:pPr eaLnBrk="1" hangingPunct="1">
              <a:buFont typeface="Wingdings 2" pitchFamily="18" charset="2"/>
              <a:buNone/>
            </a:pPr>
            <a:r>
              <a:rPr lang="en-US" smtClean="0">
                <a:solidFill>
                  <a:schemeClr val="tx2"/>
                </a:solidFill>
                <a:latin typeface="Arial" charset="0"/>
              </a:rPr>
              <a:t>		with respect to posterior probabilities</a:t>
            </a:r>
          </a:p>
          <a:p>
            <a:pPr eaLnBrk="1" hangingPunct="1">
              <a:buFont typeface="Wingdings 2" pitchFamily="18" charset="2"/>
              <a:buNone/>
            </a:pPr>
            <a:r>
              <a:rPr lang="en-US" smtClean="0">
                <a:solidFill>
                  <a:schemeClr val="tx2"/>
                </a:solidFill>
                <a:latin typeface="Arial" charset="0"/>
              </a:rPr>
              <a:t>		with respect to rejection</a:t>
            </a:r>
          </a:p>
          <a:p>
            <a:pPr eaLnBrk="1" hangingPunct="1">
              <a:buFont typeface="Wingdings 2" pitchFamily="18" charset="2"/>
              <a:buNone/>
            </a:pPr>
            <a:r>
              <a:rPr lang="en-US" smtClean="0">
                <a:solidFill>
                  <a:schemeClr val="tx2"/>
                </a:solidFill>
                <a:latin typeface="Arial" charset="0"/>
              </a:rPr>
              <a:t>		example of when rejection needed in a classifier</a:t>
            </a:r>
            <a:endParaRPr lang="tr-TR" smtClean="0">
              <a:solidFill>
                <a:schemeClr val="tx2"/>
              </a:solidFill>
              <a:latin typeface="Arial" charset="0"/>
            </a:endParaRPr>
          </a:p>
        </p:txBody>
      </p:sp>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6A563825-2FCB-450F-B23D-5B1A6631F61A}" type="slidenum">
              <a:rPr lang="tr-TR" sz="1200">
                <a:solidFill>
                  <a:schemeClr val="tx2">
                    <a:shade val="90000"/>
                  </a:schemeClr>
                </a:solidFill>
              </a:rPr>
              <a:pPr algn="r">
                <a:defRPr/>
              </a:pPr>
              <a:t>65</a:t>
            </a:fld>
            <a:endParaRPr lang="tr-TR" sz="1200">
              <a:solidFill>
                <a:schemeClr val="tx2">
                  <a:shade val="90000"/>
                </a:schemeClr>
              </a:solidFill>
            </a:endParaRPr>
          </a:p>
        </p:txBody>
      </p:sp>
      <p:sp>
        <p:nvSpPr>
          <p:cNvPr id="226308" name="Footer Placeholder 6"/>
          <p:cNvSpPr txBox="1">
            <a:spLocks noGrp="1"/>
          </p:cNvSpPr>
          <p:nvPr/>
        </p:nvSpPr>
        <p:spPr bwMode="auto">
          <a:xfrm>
            <a:off x="2309814" y="6356351"/>
            <a:ext cx="6643687" cy="365125"/>
          </a:xfrm>
          <a:prstGeom prst="rect">
            <a:avLst/>
          </a:prstGeom>
          <a:noFill/>
          <a:ln w="9525">
            <a:noFill/>
            <a:miter lim="800000"/>
            <a:headEnd/>
            <a:tailEnd/>
          </a:ln>
        </p:spPr>
        <p:txBody>
          <a:bodyPr lIns="0" tIns="0" rIns="0" bIns="0" anchor="b"/>
          <a:lstStyle/>
          <a:p>
            <a:r>
              <a:rPr lang="en-US" sz="1200">
                <a:solidFill>
                  <a:srgbClr val="B2B2B2"/>
                </a:solidFill>
                <a:latin typeface="Calibri" pitchFamily="34" charset="0"/>
              </a:rPr>
              <a:t>Lecture Notes for E Alpaydın 2010 Introduction to Machine Learning 2e © The MIT Press (V1.0)</a:t>
            </a:r>
            <a:endParaRPr lang="tr-TR" sz="1200">
              <a:solidFill>
                <a:srgbClr val="B2B2B2"/>
              </a:solidFill>
              <a:latin typeface="Calibri" pitchFamily="34" charset="0"/>
            </a:endParaRPr>
          </a:p>
        </p:txBody>
      </p:sp>
    </p:spTree>
    <p:extLst>
      <p:ext uri="{BB962C8B-B14F-4D97-AF65-F5344CB8AC3E}">
        <p14:creationId xmlns:p14="http://schemas.microsoft.com/office/powerpoint/2010/main" val="39376956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3"/>
          <p:cNvSpPr>
            <a:spLocks noGrp="1" noChangeArrowheads="1"/>
          </p:cNvSpPr>
          <p:nvPr>
            <p:ph idx="4294967295"/>
          </p:nvPr>
        </p:nvSpPr>
        <p:spPr>
          <a:xfrm>
            <a:off x="1981200" y="1484314"/>
            <a:ext cx="8229600" cy="4840287"/>
          </a:xfrm>
        </p:spPr>
        <p:txBody>
          <a:bodyPr>
            <a:normAutofit lnSpcReduction="10000"/>
          </a:bodyPr>
          <a:lstStyle/>
          <a:p>
            <a:pPr eaLnBrk="1" hangingPunct="1">
              <a:buFont typeface="Wingdings 2" pitchFamily="18" charset="2"/>
              <a:buNone/>
            </a:pPr>
            <a:r>
              <a:rPr lang="en-US" smtClean="0">
                <a:solidFill>
                  <a:schemeClr val="tx2"/>
                </a:solidFill>
                <a:latin typeface="Arial" charset="0"/>
              </a:rPr>
              <a:t>	What is purpose of risk D&amp;H risk analysis?</a:t>
            </a:r>
          </a:p>
          <a:p>
            <a:pPr eaLnBrk="1" hangingPunct="1">
              <a:buFont typeface="Wingdings 2" pitchFamily="18" charset="2"/>
              <a:buNone/>
            </a:pPr>
            <a:r>
              <a:rPr lang="en-US" smtClean="0">
                <a:solidFill>
                  <a:schemeClr val="tx2"/>
                </a:solidFill>
                <a:latin typeface="Arial" charset="0"/>
              </a:rPr>
              <a:t>	What is the 0/1 loss function?</a:t>
            </a:r>
          </a:p>
          <a:p>
            <a:pPr eaLnBrk="1" hangingPunct="1">
              <a:buFont typeface="Wingdings 2" pitchFamily="18" charset="2"/>
              <a:buNone/>
            </a:pPr>
            <a:r>
              <a:rPr lang="en-US" smtClean="0">
                <a:solidFill>
                  <a:schemeClr val="tx2"/>
                </a:solidFill>
                <a:latin typeface="Arial" charset="0"/>
              </a:rPr>
              <a:t>	How does 0/1 loss function lead to the rule “for min 	risk chose class with high posterior”?</a:t>
            </a:r>
          </a:p>
          <a:p>
            <a:pPr eaLnBrk="1" hangingPunct="1">
              <a:buFont typeface="Wingdings 2" pitchFamily="18" charset="2"/>
              <a:buNone/>
            </a:pPr>
            <a:r>
              <a:rPr lang="en-US" smtClean="0">
                <a:solidFill>
                  <a:schemeClr val="tx2"/>
                </a:solidFill>
                <a:latin typeface="Arial" charset="0"/>
              </a:rPr>
              <a:t>	How is rejection included in risk analysis?</a:t>
            </a:r>
          </a:p>
          <a:p>
            <a:pPr eaLnBrk="1" hangingPunct="1">
              <a:buFont typeface="Wingdings 2" pitchFamily="18" charset="2"/>
              <a:buNone/>
            </a:pPr>
            <a:r>
              <a:rPr lang="en-US" smtClean="0">
                <a:solidFill>
                  <a:schemeClr val="tx2"/>
                </a:solidFill>
                <a:latin typeface="Arial" charset="0"/>
              </a:rPr>
              <a:t>	How does large risk associated with rejection affect 	assignment of examples to classes?</a:t>
            </a:r>
            <a:endParaRPr lang="en-US" smtClean="0">
              <a:latin typeface="Arial" charset="0"/>
            </a:endParaRPr>
          </a:p>
          <a:p>
            <a:pPr eaLnBrk="1" hangingPunct="1">
              <a:buFont typeface="Wingdings 2" pitchFamily="18" charset="2"/>
              <a:buNone/>
            </a:pPr>
            <a:r>
              <a:rPr lang="en-US" smtClean="0">
                <a:solidFill>
                  <a:schemeClr val="tx2"/>
                </a:solidFill>
                <a:latin typeface="Arial" charset="0"/>
              </a:rPr>
              <a:t>	What is the purpose of a cascade of classifiers?</a:t>
            </a:r>
          </a:p>
          <a:p>
            <a:pPr eaLnBrk="1" hangingPunct="1">
              <a:buFont typeface="Wingdings 2" pitchFamily="18" charset="2"/>
              <a:buNone/>
            </a:pPr>
            <a:r>
              <a:rPr lang="en-US" smtClean="0">
                <a:solidFill>
                  <a:schemeClr val="tx2"/>
                </a:solidFill>
                <a:latin typeface="Arial" charset="0"/>
              </a:rPr>
              <a:t>	How does the 0/1 loss function with rejection change 	in a cascade of classifiers </a:t>
            </a:r>
          </a:p>
          <a:p>
            <a:pPr eaLnBrk="1" hangingPunct="1">
              <a:buFont typeface="Wingdings 2" pitchFamily="18" charset="2"/>
              <a:buNone/>
            </a:pPr>
            <a:r>
              <a:rPr lang="en-US" smtClean="0">
                <a:solidFill>
                  <a:schemeClr val="tx2"/>
                </a:solidFill>
                <a:latin typeface="Arial" charset="0"/>
              </a:rPr>
              <a:t>	</a:t>
            </a:r>
            <a:endParaRPr lang="tr-TR" smtClean="0">
              <a:solidFill>
                <a:schemeClr val="tx2"/>
              </a:solidFill>
              <a:latin typeface="Arial" charset="0"/>
            </a:endParaRPr>
          </a:p>
        </p:txBody>
      </p:sp>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9C14E1C5-28DF-430E-AEF4-A96C6338723F}" type="slidenum">
              <a:rPr lang="tr-TR" sz="1200">
                <a:solidFill>
                  <a:schemeClr val="tx2">
                    <a:shade val="90000"/>
                  </a:schemeClr>
                </a:solidFill>
              </a:rPr>
              <a:pPr algn="r">
                <a:defRPr/>
              </a:pPr>
              <a:t>66</a:t>
            </a:fld>
            <a:endParaRPr lang="tr-TR" sz="1200">
              <a:solidFill>
                <a:schemeClr val="tx2">
                  <a:shade val="90000"/>
                </a:schemeClr>
              </a:solidFill>
            </a:endParaRPr>
          </a:p>
        </p:txBody>
      </p:sp>
      <p:sp>
        <p:nvSpPr>
          <p:cNvPr id="227331" name="Footer Placeholder 6"/>
          <p:cNvSpPr txBox="1">
            <a:spLocks noGrp="1"/>
          </p:cNvSpPr>
          <p:nvPr/>
        </p:nvSpPr>
        <p:spPr bwMode="auto">
          <a:xfrm>
            <a:off x="2309814" y="6356351"/>
            <a:ext cx="6643687" cy="365125"/>
          </a:xfrm>
          <a:prstGeom prst="rect">
            <a:avLst/>
          </a:prstGeom>
          <a:noFill/>
          <a:ln w="9525">
            <a:noFill/>
            <a:miter lim="800000"/>
            <a:headEnd/>
            <a:tailEnd/>
          </a:ln>
        </p:spPr>
        <p:txBody>
          <a:bodyPr lIns="0" tIns="0" rIns="0" bIns="0" anchor="b"/>
          <a:lstStyle/>
          <a:p>
            <a:r>
              <a:rPr lang="en-US" sz="1200">
                <a:solidFill>
                  <a:srgbClr val="B2B2B2"/>
                </a:solidFill>
                <a:latin typeface="Calibri" pitchFamily="34" charset="0"/>
              </a:rPr>
              <a:t>Lecture Notes for E Alpaydın 2010 Introduction to Machine Learning 2e © The MIT Press (V1.0)</a:t>
            </a:r>
            <a:endParaRPr lang="tr-TR" sz="1200">
              <a:solidFill>
                <a:srgbClr val="B2B2B2"/>
              </a:solidFill>
              <a:latin typeface="Calibri" pitchFamily="34" charset="0"/>
            </a:endParaRPr>
          </a:p>
        </p:txBody>
      </p:sp>
      <p:sp>
        <p:nvSpPr>
          <p:cNvPr id="227332" name="Rectangle 6"/>
          <p:cNvSpPr>
            <a:spLocks noChangeArrowheads="1"/>
          </p:cNvSpPr>
          <p:nvPr/>
        </p:nvSpPr>
        <p:spPr bwMode="auto">
          <a:xfrm>
            <a:off x="2279650" y="908050"/>
            <a:ext cx="6117380" cy="523220"/>
          </a:xfrm>
          <a:prstGeom prst="rect">
            <a:avLst/>
          </a:prstGeom>
          <a:noFill/>
          <a:ln w="9525">
            <a:noFill/>
            <a:miter lim="800000"/>
            <a:headEnd/>
            <a:tailEnd/>
          </a:ln>
        </p:spPr>
        <p:txBody>
          <a:bodyPr wrap="none">
            <a:spAutoFit/>
          </a:bodyPr>
          <a:lstStyle/>
          <a:p>
            <a:r>
              <a:rPr lang="en-US">
                <a:solidFill>
                  <a:schemeClr val="tx2"/>
                </a:solidFill>
                <a:latin typeface="Arial" charset="0"/>
              </a:rPr>
              <a:t>Risk analysis </a:t>
            </a:r>
            <a:r>
              <a:rPr lang="tr-TR" sz="2400">
                <a:solidFill>
                  <a:schemeClr val="tx2"/>
                </a:solidFill>
                <a:latin typeface="Arial" charset="0"/>
              </a:rPr>
              <a:t>(</a:t>
            </a:r>
            <a:r>
              <a:rPr lang="tr-TR" sz="2800">
                <a:solidFill>
                  <a:schemeClr val="tx2"/>
                </a:solidFill>
                <a:latin typeface="Arial" charset="0"/>
              </a:rPr>
              <a:t>Duda and Hart, 1973</a:t>
            </a:r>
            <a:r>
              <a:rPr lang="tr-TR" sz="2400">
                <a:solidFill>
                  <a:schemeClr val="tx2"/>
                </a:solidFill>
                <a:latin typeface="Arial" charset="0"/>
              </a:rPr>
              <a:t>)</a:t>
            </a:r>
            <a:r>
              <a:rPr lang="en-US" sz="2400">
                <a:solidFill>
                  <a:schemeClr val="tx2"/>
                </a:solidFill>
                <a:latin typeface="Arial" charset="0"/>
              </a:rPr>
              <a:t> slide 9</a:t>
            </a:r>
          </a:p>
        </p:txBody>
      </p:sp>
    </p:spTree>
    <p:extLst>
      <p:ext uri="{BB962C8B-B14F-4D97-AF65-F5344CB8AC3E}">
        <p14:creationId xmlns:p14="http://schemas.microsoft.com/office/powerpoint/2010/main" val="12679573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ChangeArrowheads="1"/>
          </p:cNvSpPr>
          <p:nvPr>
            <p:ph type="title" idx="4294967295"/>
          </p:nvPr>
        </p:nvSpPr>
        <p:spPr>
          <a:xfrm>
            <a:off x="1981200" y="831851"/>
            <a:ext cx="4330700" cy="652463"/>
          </a:xfrm>
        </p:spPr>
        <p:txBody>
          <a:bodyPr>
            <a:normAutofit fontScale="90000"/>
          </a:bodyPr>
          <a:lstStyle/>
          <a:p>
            <a:r>
              <a:rPr lang="tr-TR" sz="4500"/>
              <a:t>ROC</a:t>
            </a:r>
            <a:r>
              <a:rPr lang="en-US" sz="4500"/>
              <a:t>-related</a:t>
            </a:r>
            <a:r>
              <a:rPr lang="tr-TR" sz="4500"/>
              <a:t> Curve</a:t>
            </a:r>
          </a:p>
        </p:txBody>
      </p:sp>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77E7D55D-8A36-45F2-8A9B-C4C30CE7C5D2}" type="slidenum">
              <a:rPr lang="tr-TR" sz="1200">
                <a:solidFill>
                  <a:schemeClr val="tx2">
                    <a:shade val="90000"/>
                  </a:schemeClr>
                </a:solidFill>
                <a:latin typeface="+mj-lt"/>
              </a:rPr>
              <a:pPr algn="r">
                <a:defRPr/>
              </a:pPr>
              <a:t>67</a:t>
            </a:fld>
            <a:endParaRPr lang="tr-TR" sz="1200">
              <a:solidFill>
                <a:schemeClr val="tx2">
                  <a:shade val="90000"/>
                </a:schemeClr>
              </a:solidFill>
              <a:latin typeface="+mj-lt"/>
            </a:endParaRPr>
          </a:p>
        </p:txBody>
      </p:sp>
      <p:pic>
        <p:nvPicPr>
          <p:cNvPr id="247811" name="Picture 6" descr="Roc_col"/>
          <p:cNvPicPr>
            <a:picLocks noChangeAspect="1" noChangeArrowheads="1"/>
          </p:cNvPicPr>
          <p:nvPr/>
        </p:nvPicPr>
        <p:blipFill>
          <a:blip r:embed="rId2"/>
          <a:srcRect/>
          <a:stretch>
            <a:fillRect/>
          </a:stretch>
        </p:blipFill>
        <p:spPr bwMode="auto">
          <a:xfrm>
            <a:off x="2135189" y="1773239"/>
            <a:ext cx="7920037" cy="4003675"/>
          </a:xfrm>
          <a:prstGeom prst="rect">
            <a:avLst/>
          </a:prstGeom>
          <a:noFill/>
          <a:ln w="9525">
            <a:noFill/>
            <a:miter lim="800000"/>
            <a:headEnd/>
            <a:tailEnd/>
          </a:ln>
        </p:spPr>
      </p:pic>
      <p:sp>
        <p:nvSpPr>
          <p:cNvPr id="6" name="Footer Placeholder 3"/>
          <p:cNvSpPr txBox="1">
            <a:spLocks noGrp="1"/>
          </p:cNvSpPr>
          <p:nvPr/>
        </p:nvSpPr>
        <p:spPr>
          <a:xfrm>
            <a:off x="2095501" y="6356351"/>
            <a:ext cx="7072313" cy="365125"/>
          </a:xfrm>
          <a:prstGeom prst="rect">
            <a:avLst/>
          </a:prstGeom>
          <a:noFill/>
        </p:spPr>
        <p:txBody>
          <a:bodyPr lIns="0" tIns="0" rIns="0" bIns="0" anchor="b"/>
          <a:lstStyle/>
          <a:p>
            <a:pPr>
              <a:defRPr/>
            </a:pPr>
            <a:r>
              <a:rPr lang="en-US" sz="1200" dirty="0">
                <a:solidFill>
                  <a:srgbClr val="B2B2B2"/>
                </a:solidFill>
                <a:latin typeface="+mj-lt"/>
              </a:rPr>
              <a:t>Lecture Notes for E </a:t>
            </a:r>
            <a:r>
              <a:rPr lang="en-US" sz="1200" dirty="0" err="1">
                <a:solidFill>
                  <a:srgbClr val="B2B2B2"/>
                </a:solidFill>
                <a:latin typeface="+mj-lt"/>
              </a:rPr>
              <a:t>Alpaydın</a:t>
            </a:r>
            <a:r>
              <a:rPr lang="en-US" sz="1200" dirty="0">
                <a:solidFill>
                  <a:srgbClr val="B2B2B2"/>
                </a:solidFill>
                <a:latin typeface="+mj-lt"/>
              </a:rPr>
              <a:t> 2010 Introduction to Machine Learning 2e © The MIT Press (V1.0)</a:t>
            </a:r>
            <a:endParaRPr lang="tr-TR" sz="1200" dirty="0">
              <a:solidFill>
                <a:srgbClr val="B2B2B2"/>
              </a:solidFill>
              <a:latin typeface="+mj-lt"/>
            </a:endParaRPr>
          </a:p>
        </p:txBody>
      </p:sp>
      <p:sp>
        <p:nvSpPr>
          <p:cNvPr id="247813" name="Text Box 7"/>
          <p:cNvSpPr txBox="1">
            <a:spLocks noChangeArrowheads="1"/>
          </p:cNvSpPr>
          <p:nvPr/>
        </p:nvSpPr>
        <p:spPr bwMode="auto">
          <a:xfrm>
            <a:off x="6456363" y="836613"/>
            <a:ext cx="3853940" cy="1569660"/>
          </a:xfrm>
          <a:prstGeom prst="rect">
            <a:avLst/>
          </a:prstGeom>
          <a:noFill/>
          <a:ln w="9525">
            <a:noFill/>
            <a:miter lim="800000"/>
            <a:headEnd/>
            <a:tailEnd/>
          </a:ln>
        </p:spPr>
        <p:txBody>
          <a:bodyPr wrap="none">
            <a:spAutoFit/>
          </a:bodyPr>
          <a:lstStyle/>
          <a:p>
            <a:r>
              <a:rPr lang="en-US" sz="2400">
                <a:latin typeface="Arial" charset="0"/>
              </a:rPr>
              <a:t>Other combinations of </a:t>
            </a:r>
          </a:p>
          <a:p>
            <a:r>
              <a:rPr lang="en-US" sz="2400">
                <a:latin typeface="Arial" charset="0"/>
              </a:rPr>
              <a:t>confusion-matrix variables </a:t>
            </a:r>
          </a:p>
          <a:p>
            <a:r>
              <a:rPr lang="en-US" sz="2400">
                <a:latin typeface="Arial" charset="0"/>
              </a:rPr>
              <a:t>can be use in </a:t>
            </a:r>
            <a:r>
              <a:rPr lang="en-US" sz="2400">
                <a:latin typeface="Symbol" pitchFamily="18" charset="2"/>
              </a:rPr>
              <a:t>q</a:t>
            </a:r>
            <a:r>
              <a:rPr lang="en-US" sz="2400">
                <a:latin typeface="Arial" charset="0"/>
              </a:rPr>
              <a:t>-parameter </a:t>
            </a:r>
          </a:p>
          <a:p>
            <a:r>
              <a:rPr lang="en-US" sz="2400">
                <a:latin typeface="Arial" charset="0"/>
              </a:rPr>
              <a:t>curve definitions </a:t>
            </a:r>
          </a:p>
        </p:txBody>
      </p:sp>
    </p:spTree>
    <p:extLst>
      <p:ext uri="{BB962C8B-B14F-4D97-AF65-F5344CB8AC3E}">
        <p14:creationId xmlns:p14="http://schemas.microsoft.com/office/powerpoint/2010/main" val="31882462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1" name="Rectangle 2"/>
          <p:cNvSpPr>
            <a:spLocks noGrp="1" noChangeArrowheads="1"/>
          </p:cNvSpPr>
          <p:nvPr>
            <p:ph type="title"/>
          </p:nvPr>
        </p:nvSpPr>
        <p:spPr>
          <a:xfrm>
            <a:off x="2135188" y="692151"/>
            <a:ext cx="8229600" cy="703263"/>
          </a:xfrm>
        </p:spPr>
        <p:txBody>
          <a:bodyPr>
            <a:normAutofit fontScale="90000"/>
          </a:bodyPr>
          <a:lstStyle/>
          <a:p>
            <a:pPr eaLnBrk="1" hangingPunct="1"/>
            <a:r>
              <a:rPr lang="en-US" sz="3800">
                <a:latin typeface="Arial" charset="0"/>
              </a:rPr>
              <a:t>Statistical dichotomizer on 2 attributes</a:t>
            </a:r>
            <a:r>
              <a:rPr lang="en-US" sz="4600"/>
              <a:t> </a:t>
            </a:r>
            <a:endParaRPr lang="tr-TR" sz="4600"/>
          </a:p>
        </p:txBody>
      </p:sp>
      <p:sp>
        <p:nvSpPr>
          <p:cNvPr id="138252" name="Rectangle 3"/>
          <p:cNvSpPr>
            <a:spLocks noGrp="1" noChangeArrowheads="1"/>
          </p:cNvSpPr>
          <p:nvPr>
            <p:ph type="body" sz="half" idx="1"/>
          </p:nvPr>
        </p:nvSpPr>
        <p:spPr>
          <a:xfrm>
            <a:off x="1981201" y="1412876"/>
            <a:ext cx="7643813" cy="4454525"/>
          </a:xfrm>
        </p:spPr>
        <p:txBody>
          <a:bodyPr/>
          <a:lstStyle/>
          <a:p>
            <a:pPr eaLnBrk="1" hangingPunct="1">
              <a:lnSpc>
                <a:spcPct val="80000"/>
              </a:lnSpc>
            </a:pPr>
            <a:r>
              <a:rPr lang="tr-TR" sz="2200">
                <a:solidFill>
                  <a:schemeClr val="tx2"/>
                </a:solidFill>
                <a:latin typeface="Arial" charset="0"/>
              </a:rPr>
              <a:t>Credit scoring: Inputs are income and savings. </a:t>
            </a:r>
          </a:p>
          <a:p>
            <a:pPr eaLnBrk="1" hangingPunct="1">
              <a:lnSpc>
                <a:spcPct val="80000"/>
              </a:lnSpc>
              <a:buFont typeface="Wingdings" pitchFamily="2" charset="2"/>
              <a:buNone/>
            </a:pPr>
            <a:r>
              <a:rPr lang="tr-TR" sz="2200">
                <a:solidFill>
                  <a:schemeClr val="tx2"/>
                </a:solidFill>
                <a:latin typeface="Arial" charset="0"/>
              </a:rPr>
              <a:t>		Output is low-risk vs high-risk</a:t>
            </a:r>
            <a:endParaRPr lang="en-US" sz="2200">
              <a:solidFill>
                <a:schemeClr val="tx2"/>
              </a:solidFill>
              <a:latin typeface="Arial" charset="0"/>
            </a:endParaRPr>
          </a:p>
          <a:p>
            <a:pPr eaLnBrk="1" hangingPunct="1">
              <a:lnSpc>
                <a:spcPct val="80000"/>
              </a:lnSpc>
              <a:buFont typeface="Wingdings" pitchFamily="2" charset="2"/>
              <a:buNone/>
            </a:pPr>
            <a:endParaRPr lang="tr-TR" sz="2200">
              <a:solidFill>
                <a:schemeClr val="tx2"/>
              </a:solidFill>
              <a:latin typeface="Arial" charset="0"/>
            </a:endParaRPr>
          </a:p>
          <a:p>
            <a:pPr eaLnBrk="1" hangingPunct="1">
              <a:lnSpc>
                <a:spcPct val="80000"/>
              </a:lnSpc>
            </a:pPr>
            <a:r>
              <a:rPr lang="tr-TR" sz="2200">
                <a:solidFill>
                  <a:schemeClr val="tx2"/>
                </a:solidFill>
                <a:latin typeface="Arial" charset="0"/>
              </a:rPr>
              <a:t>Input: </a:t>
            </a:r>
            <a:r>
              <a:rPr lang="tr-TR" sz="2200" b="1" i="1">
                <a:solidFill>
                  <a:schemeClr val="tx2"/>
                </a:solidFill>
                <a:latin typeface="Arial" charset="0"/>
              </a:rPr>
              <a:t>x </a:t>
            </a:r>
            <a:r>
              <a:rPr lang="tr-TR" sz="2200">
                <a:solidFill>
                  <a:schemeClr val="tx2"/>
                </a:solidFill>
                <a:latin typeface="Arial" charset="0"/>
              </a:rPr>
              <a:t>= [</a:t>
            </a:r>
            <a:r>
              <a:rPr lang="tr-TR" sz="2200" i="1">
                <a:solidFill>
                  <a:schemeClr val="tx2"/>
                </a:solidFill>
                <a:latin typeface="Arial" charset="0"/>
              </a:rPr>
              <a:t>x</a:t>
            </a:r>
            <a:r>
              <a:rPr lang="tr-TR" sz="2200" baseline="-25000">
                <a:solidFill>
                  <a:schemeClr val="tx2"/>
                </a:solidFill>
                <a:latin typeface="Arial" charset="0"/>
              </a:rPr>
              <a:t>1</a:t>
            </a:r>
            <a:r>
              <a:rPr lang="tr-TR" sz="2200">
                <a:solidFill>
                  <a:schemeClr val="tx2"/>
                </a:solidFill>
                <a:latin typeface="Arial" charset="0"/>
              </a:rPr>
              <a:t>,</a:t>
            </a:r>
            <a:r>
              <a:rPr lang="tr-TR" sz="2200" i="1">
                <a:solidFill>
                  <a:schemeClr val="tx2"/>
                </a:solidFill>
                <a:latin typeface="Arial" charset="0"/>
              </a:rPr>
              <a:t>x</a:t>
            </a:r>
            <a:r>
              <a:rPr lang="tr-TR" sz="2200" baseline="-25000">
                <a:solidFill>
                  <a:schemeClr val="tx2"/>
                </a:solidFill>
                <a:latin typeface="Arial" charset="0"/>
              </a:rPr>
              <a:t>2</a:t>
            </a:r>
            <a:r>
              <a:rPr lang="tr-TR" sz="2200">
                <a:solidFill>
                  <a:schemeClr val="tx2"/>
                </a:solidFill>
                <a:latin typeface="Arial" charset="0"/>
              </a:rPr>
              <a:t>]</a:t>
            </a:r>
            <a:r>
              <a:rPr lang="tr-TR" sz="2200" i="1" baseline="30000">
                <a:solidFill>
                  <a:schemeClr val="tx2"/>
                </a:solidFill>
                <a:latin typeface="Arial" charset="0"/>
              </a:rPr>
              <a:t>T</a:t>
            </a:r>
            <a:r>
              <a:rPr lang="tr-TR" sz="2200" i="1">
                <a:solidFill>
                  <a:schemeClr val="tx2"/>
                </a:solidFill>
                <a:latin typeface="Arial" charset="0"/>
              </a:rPr>
              <a:t> </a:t>
            </a:r>
            <a:r>
              <a:rPr lang="tr-TR" sz="2200">
                <a:solidFill>
                  <a:schemeClr val="tx2"/>
                </a:solidFill>
                <a:latin typeface="Arial" charset="0"/>
              </a:rPr>
              <a:t>,Output: C </a:t>
            </a:r>
            <a:r>
              <a:rPr lang="tr-TR" sz="2200">
                <a:solidFill>
                  <a:schemeClr val="tx2"/>
                </a:solidFill>
                <a:latin typeface="Symbol" pitchFamily="18" charset="2"/>
              </a:rPr>
              <a:t>Î</a:t>
            </a:r>
            <a:r>
              <a:rPr lang="tr-TR" sz="2200" i="1">
                <a:solidFill>
                  <a:schemeClr val="tx2"/>
                </a:solidFill>
                <a:latin typeface="Arial" charset="0"/>
              </a:rPr>
              <a:t> </a:t>
            </a:r>
            <a:r>
              <a:rPr lang="tr-TR" sz="2200">
                <a:solidFill>
                  <a:schemeClr val="tx2"/>
                </a:solidFill>
                <a:latin typeface="Arial" charset="0"/>
              </a:rPr>
              <a:t>{0,1}</a:t>
            </a:r>
            <a:r>
              <a:rPr lang="en-US" sz="2200">
                <a:solidFill>
                  <a:schemeClr val="tx2"/>
                </a:solidFill>
                <a:latin typeface="Arial" charset="0"/>
              </a:rPr>
              <a:t>; let 1 = high risk</a:t>
            </a:r>
          </a:p>
          <a:p>
            <a:pPr eaLnBrk="1" hangingPunct="1">
              <a:lnSpc>
                <a:spcPct val="80000"/>
              </a:lnSpc>
            </a:pPr>
            <a:endParaRPr lang="tr-TR" sz="2200">
              <a:solidFill>
                <a:schemeClr val="tx2"/>
              </a:solidFill>
              <a:latin typeface="Arial" charset="0"/>
            </a:endParaRPr>
          </a:p>
          <a:p>
            <a:pPr eaLnBrk="1" hangingPunct="1">
              <a:lnSpc>
                <a:spcPct val="80000"/>
              </a:lnSpc>
            </a:pPr>
            <a:r>
              <a:rPr lang="tr-TR" sz="2200">
                <a:solidFill>
                  <a:schemeClr val="tx2"/>
                </a:solidFill>
                <a:latin typeface="Arial" charset="0"/>
              </a:rPr>
              <a:t>Prediction: 	</a:t>
            </a:r>
          </a:p>
        </p:txBody>
      </p:sp>
      <p:graphicFrame>
        <p:nvGraphicFramePr>
          <p:cNvPr id="138250" name="Object 10"/>
          <p:cNvGraphicFramePr>
            <a:graphicFrameLocks noGrp="1" noChangeAspect="1"/>
          </p:cNvGraphicFramePr>
          <p:nvPr>
            <p:ph sz="half" idx="2"/>
          </p:nvPr>
        </p:nvGraphicFramePr>
        <p:xfrm>
          <a:off x="3167064" y="3662363"/>
          <a:ext cx="5995987" cy="2220912"/>
        </p:xfrm>
        <a:graphic>
          <a:graphicData uri="http://schemas.openxmlformats.org/presentationml/2006/ole">
            <mc:AlternateContent xmlns:mc="http://schemas.openxmlformats.org/markup-compatibility/2006">
              <mc:Choice xmlns:v="urn:schemas-microsoft-com:vml" Requires="v">
                <p:oleObj spid="_x0000_s43031" name="Equation" r:id="rId3" imgW="3187440" imgH="1180800" progId="Equation.3">
                  <p:embed/>
                </p:oleObj>
              </mc:Choice>
              <mc:Fallback>
                <p:oleObj name="Equation" r:id="rId3" imgW="3187440" imgH="1180800" progId="Equation.3">
                  <p:embed/>
                  <p:pic>
                    <p:nvPicPr>
                      <p:cNvPr id="13825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4" y="3662363"/>
                        <a:ext cx="5995987" cy="222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1"/>
          </p:nvPr>
        </p:nvSpPr>
        <p:spPr/>
        <p:txBody>
          <a:bodyPr/>
          <a:lstStyle/>
          <a:p>
            <a:pPr>
              <a:defRPr/>
            </a:pPr>
            <a:fld id="{78E17219-DA42-4C95-A193-5B955935005D}" type="slidenum">
              <a:rPr lang="tr-TR">
                <a:latin typeface="+mj-lt"/>
              </a:rPr>
              <a:pPr>
                <a:defRPr/>
              </a:pPr>
              <a:t>68</a:t>
            </a:fld>
            <a:endParaRPr lang="tr-TR">
              <a:latin typeface="+mj-lt"/>
            </a:endParaRPr>
          </a:p>
        </p:txBody>
      </p:sp>
      <p:sp>
        <p:nvSpPr>
          <p:cNvPr id="8" name="Footer Placeholder 6"/>
          <p:cNvSpPr>
            <a:spLocks noGrp="1"/>
          </p:cNvSpPr>
          <p:nvPr>
            <p:ph type="ftr" sz="quarter" idx="10"/>
          </p:nvPr>
        </p:nvSpPr>
        <p:spPr>
          <a:xfrm>
            <a:off x="2309814" y="6356351"/>
            <a:ext cx="6643687" cy="365125"/>
          </a:xfrm>
        </p:spPr>
        <p:txBody>
          <a:bodyPr/>
          <a:lstStyle/>
          <a:p>
            <a:pPr algn="r">
              <a:defRPr/>
            </a:pPr>
            <a:r>
              <a:rPr lang="en-US" dirty="0">
                <a:solidFill>
                  <a:srgbClr val="B2B2B2"/>
                </a:solidFill>
                <a:latin typeface="+mj-lt"/>
              </a:rPr>
              <a:t>Lecture Notes for E </a:t>
            </a:r>
            <a:r>
              <a:rPr lang="en-US" dirty="0" err="1">
                <a:solidFill>
                  <a:srgbClr val="B2B2B2"/>
                </a:solidFill>
                <a:latin typeface="+mj-lt"/>
              </a:rPr>
              <a:t>Alpaydın</a:t>
            </a:r>
            <a:r>
              <a:rPr lang="en-US" dirty="0">
                <a:solidFill>
                  <a:srgbClr val="B2B2B2"/>
                </a:solidFill>
                <a:latin typeface="+mj-lt"/>
              </a:rPr>
              <a:t> 2010 Introduction to Machine Learning 2e © The MIT Press (V1.0)</a:t>
            </a:r>
            <a:endParaRPr lang="tr-TR" dirty="0">
              <a:solidFill>
                <a:srgbClr val="B2B2B2"/>
              </a:solidFill>
              <a:latin typeface="+mj-lt"/>
            </a:endParaRPr>
          </a:p>
        </p:txBody>
      </p:sp>
    </p:spTree>
    <p:extLst>
      <p:ext uri="{BB962C8B-B14F-4D97-AF65-F5344CB8AC3E}">
        <p14:creationId xmlns:p14="http://schemas.microsoft.com/office/powerpoint/2010/main" val="1659449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2133600" y="609600"/>
            <a:ext cx="808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Contrast between parametric and non-parametric methods</a:t>
            </a:r>
          </a:p>
        </p:txBody>
      </p:sp>
      <p:sp>
        <p:nvSpPr>
          <p:cNvPr id="60419" name="Text Box 5"/>
          <p:cNvSpPr txBox="1">
            <a:spLocks noChangeArrowheads="1"/>
          </p:cNvSpPr>
          <p:nvPr/>
        </p:nvSpPr>
        <p:spPr bwMode="auto">
          <a:xfrm>
            <a:off x="2438401" y="1219200"/>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Parametric: use the discriminant function to assign class</a:t>
            </a:r>
          </a:p>
        </p:txBody>
      </p:sp>
      <p:graphicFrame>
        <p:nvGraphicFramePr>
          <p:cNvPr id="60420" name="Object 6"/>
          <p:cNvGraphicFramePr>
            <a:graphicFrameLocks noChangeAspect="1"/>
          </p:cNvGraphicFramePr>
          <p:nvPr/>
        </p:nvGraphicFramePr>
        <p:xfrm>
          <a:off x="2514600" y="1676401"/>
          <a:ext cx="6705600" cy="881063"/>
        </p:xfrm>
        <a:graphic>
          <a:graphicData uri="http://schemas.openxmlformats.org/presentationml/2006/ole">
            <mc:AlternateContent xmlns:mc="http://schemas.openxmlformats.org/markup-compatibility/2006">
              <mc:Choice xmlns:v="urn:schemas-microsoft-com:vml" Requires="v">
                <p:oleObj spid="_x0000_s63517" name="Equation" r:id="rId3" imgW="4254500" imgH="558800" progId="Equation.3">
                  <p:embed/>
                </p:oleObj>
              </mc:Choice>
              <mc:Fallback>
                <p:oleObj name="Equation" r:id="rId3" imgW="4254500" imgH="558800" progId="Equation.3">
                  <p:embed/>
                  <p:pic>
                    <p:nvPicPr>
                      <p:cNvPr id="6042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676401"/>
                        <a:ext cx="6705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Object 7"/>
          <p:cNvGraphicFramePr>
            <a:graphicFrameLocks noChangeAspect="1"/>
          </p:cNvGraphicFramePr>
          <p:nvPr/>
        </p:nvGraphicFramePr>
        <p:xfrm>
          <a:off x="4495800" y="2590801"/>
          <a:ext cx="1981200" cy="881063"/>
        </p:xfrm>
        <a:graphic>
          <a:graphicData uri="http://schemas.openxmlformats.org/presentationml/2006/ole">
            <mc:AlternateContent xmlns:mc="http://schemas.openxmlformats.org/markup-compatibility/2006">
              <mc:Choice xmlns:v="urn:schemas-microsoft-com:vml" Requires="v">
                <p:oleObj spid="_x0000_s63518" name="Equation" r:id="rId5" imgW="1054100" imgH="469900" progId="Equation.3">
                  <p:embed/>
                </p:oleObj>
              </mc:Choice>
              <mc:Fallback>
                <p:oleObj name="Equation" r:id="rId5" imgW="1054100" imgH="469900" progId="Equation.3">
                  <p:embed/>
                  <p:pic>
                    <p:nvPicPr>
                      <p:cNvPr id="6042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590801"/>
                        <a:ext cx="19812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2" name="Object 8"/>
          <p:cNvGraphicFramePr>
            <a:graphicFrameLocks noChangeAspect="1"/>
          </p:cNvGraphicFramePr>
          <p:nvPr/>
        </p:nvGraphicFramePr>
        <p:xfrm>
          <a:off x="7086600" y="2590800"/>
          <a:ext cx="2057400" cy="865188"/>
        </p:xfrm>
        <a:graphic>
          <a:graphicData uri="http://schemas.openxmlformats.org/presentationml/2006/ole">
            <mc:AlternateContent xmlns:mc="http://schemas.openxmlformats.org/markup-compatibility/2006">
              <mc:Choice xmlns:v="urn:schemas-microsoft-com:vml" Requires="v">
                <p:oleObj spid="_x0000_s63519" name="Equation" r:id="rId7" imgW="1206500" imgH="508000" progId="Equation.3">
                  <p:embed/>
                </p:oleObj>
              </mc:Choice>
              <mc:Fallback>
                <p:oleObj name="Equation" r:id="rId7" imgW="1206500" imgH="508000" progId="Equation.3">
                  <p:embed/>
                  <p:pic>
                    <p:nvPicPr>
                      <p:cNvPr id="6042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2590800"/>
                        <a:ext cx="20574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3" name="Text Box 9"/>
          <p:cNvSpPr txBox="1">
            <a:spLocks noChangeArrowheads="1"/>
          </p:cNvSpPr>
          <p:nvPr/>
        </p:nvSpPr>
        <p:spPr bwMode="auto">
          <a:xfrm>
            <a:off x="2438400" y="2743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Evaluate</a:t>
            </a:r>
          </a:p>
        </p:txBody>
      </p:sp>
      <p:sp>
        <p:nvSpPr>
          <p:cNvPr id="60424" name="Text Box 10"/>
          <p:cNvSpPr txBox="1">
            <a:spLocks noChangeArrowheads="1"/>
          </p:cNvSpPr>
          <p:nvPr/>
        </p:nvSpPr>
        <p:spPr bwMode="auto">
          <a:xfrm>
            <a:off x="2514601" y="3657600"/>
            <a:ext cx="6894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Given estimators of mean and variance from MLE</a:t>
            </a:r>
          </a:p>
        </p:txBody>
      </p:sp>
      <p:sp>
        <p:nvSpPr>
          <p:cNvPr id="60425" name="Text Box 11"/>
          <p:cNvSpPr txBox="1">
            <a:spLocks noChangeArrowheads="1"/>
          </p:cNvSpPr>
          <p:nvPr/>
        </p:nvSpPr>
        <p:spPr bwMode="auto">
          <a:xfrm>
            <a:off x="2514601" y="4495800"/>
            <a:ext cx="7510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All based on assumption of Gaussian class likelihoods</a:t>
            </a:r>
          </a:p>
        </p:txBody>
      </p:sp>
    </p:spTree>
    <p:extLst>
      <p:ext uri="{BB962C8B-B14F-4D97-AF65-F5344CB8AC3E}">
        <p14:creationId xmlns:p14="http://schemas.microsoft.com/office/powerpoint/2010/main" val="118282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D89F078C-14D9-44C7-ACAC-69D7E63ED217}" type="slidenum">
              <a:rPr lang="tr-TR" sz="1200">
                <a:solidFill>
                  <a:schemeClr val="tx2">
                    <a:shade val="90000"/>
                  </a:schemeClr>
                </a:solidFill>
              </a:rPr>
              <a:pPr algn="r">
                <a:defRPr/>
              </a:pPr>
              <a:t>7</a:t>
            </a:fld>
            <a:endParaRPr lang="tr-TR" sz="1200">
              <a:solidFill>
                <a:schemeClr val="tx2">
                  <a:shade val="90000"/>
                </a:schemeClr>
              </a:solidFill>
            </a:endParaRPr>
          </a:p>
        </p:txBody>
      </p:sp>
      <p:sp>
        <p:nvSpPr>
          <p:cNvPr id="242690" name="Footer Placeholder 6"/>
          <p:cNvSpPr txBox="1">
            <a:spLocks noGrp="1"/>
          </p:cNvSpPr>
          <p:nvPr/>
        </p:nvSpPr>
        <p:spPr bwMode="auto">
          <a:xfrm>
            <a:off x="2309814" y="6356351"/>
            <a:ext cx="6643687" cy="365125"/>
          </a:xfrm>
          <a:prstGeom prst="rect">
            <a:avLst/>
          </a:prstGeom>
          <a:noFill/>
          <a:ln w="9525">
            <a:noFill/>
            <a:miter lim="800000"/>
            <a:headEnd/>
            <a:tailEnd/>
          </a:ln>
        </p:spPr>
        <p:txBody>
          <a:bodyPr lIns="0" tIns="0" rIns="0" bIns="0" anchor="b"/>
          <a:lstStyle/>
          <a:p>
            <a:r>
              <a:rPr lang="en-US" sz="1200">
                <a:solidFill>
                  <a:srgbClr val="B2B2B2"/>
                </a:solidFill>
                <a:latin typeface="Calibri" pitchFamily="34" charset="0"/>
              </a:rPr>
              <a:t>Lecture Notes for E Alpaydın 2010 Introduction to Machine Learning 2e © The MIT Press (V1.0)</a:t>
            </a:r>
            <a:endParaRPr lang="tr-TR" sz="1200">
              <a:solidFill>
                <a:srgbClr val="B2B2B2"/>
              </a:solidFill>
              <a:latin typeface="Calibri" pitchFamily="34" charset="0"/>
            </a:endParaRPr>
          </a:p>
        </p:txBody>
      </p:sp>
      <p:sp>
        <p:nvSpPr>
          <p:cNvPr id="242692" name="Text Box 5"/>
          <p:cNvSpPr txBox="1">
            <a:spLocks noChangeArrowheads="1"/>
          </p:cNvSpPr>
          <p:nvPr/>
        </p:nvSpPr>
        <p:spPr bwMode="auto">
          <a:xfrm>
            <a:off x="947243" y="1134736"/>
            <a:ext cx="10916771" cy="1415772"/>
          </a:xfrm>
          <a:prstGeom prst="rect">
            <a:avLst/>
          </a:prstGeom>
          <a:noFill/>
          <a:ln w="9525">
            <a:noFill/>
            <a:miter lim="800000"/>
            <a:headEnd/>
            <a:tailEnd/>
          </a:ln>
        </p:spPr>
        <p:txBody>
          <a:bodyPr wrap="none">
            <a:spAutoFit/>
          </a:bodyPr>
          <a:lstStyle/>
          <a:p>
            <a:r>
              <a:rPr lang="en-US" sz="2400" dirty="0">
                <a:latin typeface="Arial" charset="0"/>
              </a:rPr>
              <a:t>Usually </a:t>
            </a:r>
            <a:r>
              <a:rPr lang="en-US" sz="2400" dirty="0" smtClean="0">
                <a:latin typeface="Arial" charset="0"/>
              </a:rPr>
              <a:t>chose </a:t>
            </a:r>
            <a:r>
              <a:rPr lang="en-US" sz="2400" dirty="0" smtClean="0">
                <a:latin typeface="Symbol" panose="05050102010706020507" pitchFamily="18" charset="2"/>
              </a:rPr>
              <a:t>K</a:t>
            </a:r>
            <a:r>
              <a:rPr lang="en-US" sz="2400" dirty="0" smtClean="0">
                <a:latin typeface="Arial" charset="0"/>
              </a:rPr>
              <a:t> from a range odd integers based on validation </a:t>
            </a:r>
            <a:r>
              <a:rPr lang="en-US" sz="2400" dirty="0">
                <a:latin typeface="Arial" charset="0"/>
              </a:rPr>
              <a:t>error</a:t>
            </a:r>
          </a:p>
          <a:p>
            <a:endParaRPr lang="en-US" sz="1400" dirty="0">
              <a:latin typeface="Arial" charset="0"/>
            </a:endParaRPr>
          </a:p>
          <a:p>
            <a:r>
              <a:rPr lang="en-US" sz="2400" dirty="0">
                <a:latin typeface="Arial" charset="0"/>
              </a:rPr>
              <a:t>In </a:t>
            </a:r>
            <a:r>
              <a:rPr lang="en-US" sz="2400" dirty="0" smtClean="0">
                <a:latin typeface="Arial" charset="0"/>
              </a:rPr>
              <a:t>2D, </a:t>
            </a:r>
            <a:r>
              <a:rPr lang="en-US" sz="2400" dirty="0">
                <a:latin typeface="Arial" charset="0"/>
              </a:rPr>
              <a:t>we can visualize the classification by </a:t>
            </a:r>
            <a:r>
              <a:rPr lang="en-US" sz="2400" dirty="0" smtClean="0">
                <a:latin typeface="Arial" charset="0"/>
              </a:rPr>
              <a:t>applying </a:t>
            </a:r>
            <a:r>
              <a:rPr lang="en-US" sz="2400" dirty="0">
                <a:latin typeface="Arial" charset="0"/>
              </a:rPr>
              <a:t>KNN to </a:t>
            </a:r>
            <a:r>
              <a:rPr lang="en-US" sz="2400" dirty="0" smtClean="0">
                <a:latin typeface="Arial" charset="0"/>
              </a:rPr>
              <a:t>every </a:t>
            </a:r>
            <a:r>
              <a:rPr lang="en-US" sz="2400" dirty="0">
                <a:latin typeface="Arial" charset="0"/>
              </a:rPr>
              <a:t>point </a:t>
            </a:r>
            <a:r>
              <a:rPr lang="en-US" sz="2400" dirty="0" smtClean="0">
                <a:latin typeface="Arial" charset="0"/>
              </a:rPr>
              <a:t>in the </a:t>
            </a:r>
          </a:p>
          <a:p>
            <a:r>
              <a:rPr lang="en-US" sz="2400" dirty="0" smtClean="0">
                <a:latin typeface="Arial" charset="0"/>
              </a:rPr>
              <a:t>(x</a:t>
            </a:r>
            <a:r>
              <a:rPr lang="en-US" sz="2400" baseline="-25000" dirty="0" smtClean="0">
                <a:latin typeface="Arial" charset="0"/>
              </a:rPr>
              <a:t>1</a:t>
            </a:r>
            <a:r>
              <a:rPr lang="en-US" sz="2400" dirty="0" smtClean="0">
                <a:latin typeface="Arial" charset="0"/>
              </a:rPr>
              <a:t>,x</a:t>
            </a:r>
            <a:r>
              <a:rPr lang="en-US" sz="2400" baseline="-25000" dirty="0" smtClean="0">
                <a:latin typeface="Arial" charset="0"/>
              </a:rPr>
              <a:t>2</a:t>
            </a:r>
            <a:r>
              <a:rPr lang="en-US" sz="2400" dirty="0" smtClean="0">
                <a:latin typeface="Arial" charset="0"/>
              </a:rPr>
              <a:t>) plane</a:t>
            </a:r>
            <a:r>
              <a:rPr lang="en-US" sz="2400" dirty="0">
                <a:latin typeface="Arial" charset="0"/>
              </a:rPr>
              <a:t>.  As </a:t>
            </a:r>
            <a:r>
              <a:rPr lang="en-US" sz="2400" dirty="0">
                <a:latin typeface="Symbol" panose="05050102010706020507" pitchFamily="18" charset="2"/>
              </a:rPr>
              <a:t>K</a:t>
            </a:r>
            <a:r>
              <a:rPr lang="en-US" sz="2400" dirty="0">
                <a:latin typeface="Arial" charset="0"/>
              </a:rPr>
              <a:t> increases expect </a:t>
            </a:r>
            <a:r>
              <a:rPr lang="en-US" sz="2400" dirty="0" smtClean="0">
                <a:latin typeface="Arial" charset="0"/>
              </a:rPr>
              <a:t>fewer </a:t>
            </a:r>
            <a:r>
              <a:rPr lang="en-US" sz="2400" dirty="0">
                <a:latin typeface="Arial" charset="0"/>
              </a:rPr>
              <a:t>islands and smoother boundaries</a:t>
            </a:r>
          </a:p>
        </p:txBody>
      </p:sp>
      <p:pic>
        <p:nvPicPr>
          <p:cNvPr id="242693" name="Picture 6" descr="KNN example from Bishop page 126"/>
          <p:cNvPicPr>
            <a:picLocks noChangeAspect="1" noChangeArrowheads="1"/>
          </p:cNvPicPr>
          <p:nvPr/>
        </p:nvPicPr>
        <p:blipFill>
          <a:blip r:embed="rId2"/>
          <a:srcRect/>
          <a:stretch>
            <a:fillRect/>
          </a:stretch>
        </p:blipFill>
        <p:spPr bwMode="auto">
          <a:xfrm>
            <a:off x="1540805" y="2550508"/>
            <a:ext cx="9001125" cy="3127375"/>
          </a:xfrm>
          <a:prstGeom prst="rect">
            <a:avLst/>
          </a:prstGeom>
          <a:noFill/>
          <a:ln w="9525">
            <a:noFill/>
            <a:miter lim="800000"/>
            <a:headEnd/>
            <a:tailEnd/>
          </a:ln>
        </p:spPr>
      </p:pic>
      <p:sp>
        <p:nvSpPr>
          <p:cNvPr id="2" name="TextBox 1"/>
          <p:cNvSpPr txBox="1"/>
          <p:nvPr/>
        </p:nvSpPr>
        <p:spPr>
          <a:xfrm>
            <a:off x="2147674" y="475973"/>
            <a:ext cx="7787388" cy="523220"/>
          </a:xfrm>
          <a:prstGeom prst="rect">
            <a:avLst/>
          </a:prstGeom>
          <a:noFill/>
        </p:spPr>
        <p:txBody>
          <a:bodyPr wrap="none" rtlCol="0">
            <a:spAutoFit/>
          </a:bodyPr>
          <a:lstStyle/>
          <a:p>
            <a:r>
              <a:rPr lang="tr-TR" sz="2800" dirty="0">
                <a:latin typeface="Calibri" pitchFamily="34" charset="0"/>
              </a:rPr>
              <a:t>Bayes’ </a:t>
            </a:r>
            <a:r>
              <a:rPr lang="en-US" sz="2800" dirty="0">
                <a:latin typeface="Calibri" pitchFamily="34" charset="0"/>
              </a:rPr>
              <a:t>classifier based on </a:t>
            </a:r>
            <a:r>
              <a:rPr lang="en-US" sz="2800" dirty="0" smtClean="0">
                <a:latin typeface="Symbol" panose="05050102010706020507" pitchFamily="18" charset="2"/>
                <a:cs typeface="Arial" panose="020B0604020202020204" pitchFamily="34" charset="0"/>
              </a:rPr>
              <a:t>K</a:t>
            </a:r>
            <a:r>
              <a:rPr lang="en-US" sz="2800" dirty="0" smtClean="0">
                <a:latin typeface="Calibri" pitchFamily="34" charset="0"/>
              </a:rPr>
              <a:t> nearest neighbors (KNN)</a:t>
            </a:r>
            <a:endParaRPr lang="tr-TR" sz="2800" dirty="0">
              <a:latin typeface="Calibri" pitchFamily="34" charset="0"/>
            </a:endParaRPr>
          </a:p>
        </p:txBody>
      </p:sp>
    </p:spTree>
    <p:extLst>
      <p:ext uri="{BB962C8B-B14F-4D97-AF65-F5344CB8AC3E}">
        <p14:creationId xmlns:p14="http://schemas.microsoft.com/office/powerpoint/2010/main" val="9897889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4"/>
          <p:cNvGrpSpPr>
            <a:grpSpLocks/>
          </p:cNvGrpSpPr>
          <p:nvPr/>
        </p:nvGrpSpPr>
        <p:grpSpPr bwMode="auto">
          <a:xfrm>
            <a:off x="2971800" y="2286000"/>
            <a:ext cx="6427788" cy="2668588"/>
            <a:chOff x="192" y="1536"/>
            <a:chExt cx="4049" cy="1681"/>
          </a:xfrm>
        </p:grpSpPr>
        <p:sp>
          <p:nvSpPr>
            <p:cNvPr id="401429" name="Oval 21"/>
            <p:cNvSpPr>
              <a:spLocks noChangeArrowheads="1"/>
            </p:cNvSpPr>
            <p:nvPr/>
          </p:nvSpPr>
          <p:spPr bwMode="auto">
            <a:xfrm>
              <a:off x="1009" y="2854"/>
              <a:ext cx="272" cy="272"/>
            </a:xfrm>
            <a:prstGeom prst="ellipse">
              <a:avLst/>
            </a:prstGeom>
            <a:solidFill>
              <a:schemeClr val="accent1"/>
            </a:solidFill>
            <a:ln w="9525">
              <a:solidFill>
                <a:schemeClr val="tx1"/>
              </a:solidFill>
              <a:round/>
              <a:headEnd/>
              <a:tailEnd/>
            </a:ln>
            <a:effectLst/>
          </p:spPr>
          <p:txBody>
            <a:bodyPr wrap="none" anchor="ctr"/>
            <a:lstStyle/>
            <a:p>
              <a:pPr eaLnBrk="1" hangingPunct="1">
                <a:defRPr/>
              </a:pPr>
              <a:endParaRPr lang="tr-TR" sz="3200">
                <a:latin typeface="+mj-lt"/>
              </a:endParaRPr>
            </a:p>
          </p:txBody>
        </p:sp>
        <p:sp>
          <p:nvSpPr>
            <p:cNvPr id="401430" name="Line 22"/>
            <p:cNvSpPr>
              <a:spLocks noChangeShapeType="1"/>
            </p:cNvSpPr>
            <p:nvPr/>
          </p:nvSpPr>
          <p:spPr bwMode="auto">
            <a:xfrm flipV="1">
              <a:off x="1145" y="1993"/>
              <a:ext cx="0" cy="861"/>
            </a:xfrm>
            <a:prstGeom prst="line">
              <a:avLst/>
            </a:prstGeom>
            <a:noFill/>
            <a:ln w="9525">
              <a:solidFill>
                <a:schemeClr val="tx1"/>
              </a:solidFill>
              <a:round/>
              <a:headEnd/>
              <a:tailEnd type="oval" w="med" len="med"/>
            </a:ln>
            <a:effectLst/>
          </p:spPr>
          <p:txBody>
            <a:bodyPr/>
            <a:lstStyle/>
            <a:p>
              <a:pPr eaLnBrk="1" hangingPunct="1">
                <a:defRPr/>
              </a:pPr>
              <a:endParaRPr lang="tr-TR" sz="3200">
                <a:latin typeface="+mj-lt"/>
              </a:endParaRPr>
            </a:p>
          </p:txBody>
        </p:sp>
        <p:sp>
          <p:nvSpPr>
            <p:cNvPr id="401431" name="Line 23"/>
            <p:cNvSpPr>
              <a:spLocks noChangeShapeType="1"/>
            </p:cNvSpPr>
            <p:nvPr/>
          </p:nvSpPr>
          <p:spPr bwMode="auto">
            <a:xfrm flipV="1">
              <a:off x="374" y="1947"/>
              <a:ext cx="679" cy="907"/>
            </a:xfrm>
            <a:prstGeom prst="line">
              <a:avLst/>
            </a:prstGeom>
            <a:noFill/>
            <a:ln w="9525">
              <a:solidFill>
                <a:schemeClr val="tx1"/>
              </a:solidFill>
              <a:round/>
              <a:headEnd/>
              <a:tailEnd type="oval" w="med" len="med"/>
            </a:ln>
            <a:effectLst/>
          </p:spPr>
          <p:txBody>
            <a:bodyPr/>
            <a:lstStyle/>
            <a:p>
              <a:pPr eaLnBrk="1" hangingPunct="1">
                <a:defRPr/>
              </a:pPr>
              <a:endParaRPr lang="tr-TR" sz="3200">
                <a:latin typeface="+mj-lt"/>
              </a:endParaRPr>
            </a:p>
          </p:txBody>
        </p:sp>
        <p:sp>
          <p:nvSpPr>
            <p:cNvPr id="401432" name="Oval 24"/>
            <p:cNvSpPr>
              <a:spLocks noChangeArrowheads="1"/>
            </p:cNvSpPr>
            <p:nvPr/>
          </p:nvSpPr>
          <p:spPr bwMode="auto">
            <a:xfrm>
              <a:off x="192" y="2854"/>
              <a:ext cx="272" cy="272"/>
            </a:xfrm>
            <a:prstGeom prst="ellipse">
              <a:avLst/>
            </a:prstGeom>
            <a:noFill/>
            <a:ln w="9525">
              <a:solidFill>
                <a:schemeClr val="tx1"/>
              </a:solidFill>
              <a:round/>
              <a:headEnd/>
              <a:tailEnd/>
            </a:ln>
            <a:effectLst/>
          </p:spPr>
          <p:txBody>
            <a:bodyPr wrap="none" anchor="ctr"/>
            <a:lstStyle/>
            <a:p>
              <a:pPr eaLnBrk="1" hangingPunct="1">
                <a:defRPr/>
              </a:pPr>
              <a:endParaRPr lang="tr-TR" sz="3200">
                <a:latin typeface="+mj-lt"/>
              </a:endParaRPr>
            </a:p>
          </p:txBody>
        </p:sp>
        <p:sp>
          <p:nvSpPr>
            <p:cNvPr id="61450" name="Text Box 25"/>
            <p:cNvSpPr txBox="1">
              <a:spLocks noChangeArrowheads="1"/>
            </p:cNvSpPr>
            <p:nvPr/>
          </p:nvSpPr>
          <p:spPr bwMode="auto">
            <a:xfrm>
              <a:off x="1190" y="2083"/>
              <a:ext cx="2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a:latin typeface="Calibri" panose="020F0502020204030204" pitchFamily="34" charset="0"/>
                </a:rPr>
                <a:t>w</a:t>
              </a:r>
            </a:p>
          </p:txBody>
        </p:sp>
        <p:sp>
          <p:nvSpPr>
            <p:cNvPr id="61451" name="Text Box 26"/>
            <p:cNvSpPr txBox="1">
              <a:spLocks noChangeArrowheads="1"/>
            </p:cNvSpPr>
            <p:nvPr/>
          </p:nvSpPr>
          <p:spPr bwMode="auto">
            <a:xfrm>
              <a:off x="419" y="1947"/>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a:latin typeface="Calibri" panose="020F0502020204030204" pitchFamily="34" charset="0"/>
                </a:rPr>
                <a:t>w</a:t>
              </a:r>
              <a:r>
                <a:rPr lang="tr-TR" altLang="en-US" sz="2800" baseline="-25000">
                  <a:latin typeface="Calibri" panose="020F0502020204030204" pitchFamily="34" charset="0"/>
                </a:rPr>
                <a:t>0</a:t>
              </a:r>
            </a:p>
          </p:txBody>
        </p:sp>
        <p:sp>
          <p:nvSpPr>
            <p:cNvPr id="61452" name="Text Box 27"/>
            <p:cNvSpPr txBox="1">
              <a:spLocks noChangeArrowheads="1"/>
            </p:cNvSpPr>
            <p:nvPr/>
          </p:nvSpPr>
          <p:spPr bwMode="auto">
            <a:xfrm>
              <a:off x="2544" y="1536"/>
              <a:ext cx="16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i="1" dirty="0">
                  <a:latin typeface="Calibri" panose="020F0502020204030204" pitchFamily="34" charset="0"/>
                </a:rPr>
                <a:t>y = </a:t>
              </a:r>
              <a:r>
                <a:rPr lang="en-US" altLang="en-US" sz="2800" i="1" dirty="0" err="1">
                  <a:latin typeface="Calibri" panose="020F0502020204030204" pitchFamily="34" charset="0"/>
                </a:rPr>
                <a:t>wx</a:t>
              </a:r>
              <a:r>
                <a:rPr lang="en-US" altLang="en-US" sz="2800" i="1" dirty="0">
                  <a:latin typeface="Calibri" panose="020F0502020204030204" pitchFamily="34" charset="0"/>
                </a:rPr>
                <a:t> + w</a:t>
              </a:r>
              <a:r>
                <a:rPr lang="en-US" altLang="en-US" sz="2800" b="1" baseline="-25000" dirty="0">
                  <a:latin typeface="Calibri" panose="020F0502020204030204" pitchFamily="34" charset="0"/>
                </a:rPr>
                <a:t>0</a:t>
              </a:r>
              <a:r>
                <a:rPr lang="en-US" altLang="en-US" sz="2800" i="1" dirty="0">
                  <a:latin typeface="Calibri" panose="020F0502020204030204" pitchFamily="34" charset="0"/>
                </a:rPr>
                <a:t> = </a:t>
              </a:r>
              <a:r>
                <a:rPr lang="en-US" altLang="en-US" sz="2800" b="1" i="1" dirty="0">
                  <a:latin typeface="Calibri" panose="020F0502020204030204" pitchFamily="34" charset="0"/>
                </a:rPr>
                <a:t>w</a:t>
              </a:r>
              <a:r>
                <a:rPr lang="en-US" altLang="en-US" sz="2800" b="1" baseline="30000" dirty="0">
                  <a:latin typeface="Calibri" panose="020F0502020204030204" pitchFamily="34" charset="0"/>
                </a:rPr>
                <a:t>T</a:t>
              </a:r>
              <a:r>
                <a:rPr lang="en-US" altLang="en-US" sz="2800" b="1" i="1" dirty="0">
                  <a:latin typeface="Calibri" panose="020F0502020204030204" pitchFamily="34" charset="0"/>
                </a:rPr>
                <a:t>x</a:t>
              </a:r>
              <a:endParaRPr lang="tr-TR" altLang="en-US" sz="2800" b="1" i="1" dirty="0">
                <a:latin typeface="Calibri" panose="020F0502020204030204" pitchFamily="34" charset="0"/>
              </a:endParaRPr>
            </a:p>
          </p:txBody>
        </p:sp>
        <p:sp>
          <p:nvSpPr>
            <p:cNvPr id="61453" name="Text Box 28"/>
            <p:cNvSpPr txBox="1">
              <a:spLocks noChangeArrowheads="1"/>
            </p:cNvSpPr>
            <p:nvPr/>
          </p:nvSpPr>
          <p:spPr bwMode="auto">
            <a:xfrm>
              <a:off x="1280" y="2809"/>
              <a:ext cx="2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a:latin typeface="Calibri" panose="020F0502020204030204" pitchFamily="34" charset="0"/>
                </a:rPr>
                <a:t>x</a:t>
              </a:r>
            </a:p>
          </p:txBody>
        </p:sp>
        <p:sp>
          <p:nvSpPr>
            <p:cNvPr id="61454" name="Text Box 35"/>
            <p:cNvSpPr txBox="1">
              <a:spLocks noChangeArrowheads="1"/>
            </p:cNvSpPr>
            <p:nvPr/>
          </p:nvSpPr>
          <p:spPr bwMode="auto">
            <a:xfrm>
              <a:off x="1053" y="167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800" i="1">
                  <a:latin typeface="Calibri" panose="020F0502020204030204" pitchFamily="34" charset="0"/>
                </a:rPr>
                <a:t>s</a:t>
              </a:r>
            </a:p>
          </p:txBody>
        </p:sp>
        <p:grpSp>
          <p:nvGrpSpPr>
            <p:cNvPr id="61455" name="Group 14"/>
            <p:cNvGrpSpPr>
              <a:grpSpLocks/>
            </p:cNvGrpSpPr>
            <p:nvPr/>
          </p:nvGrpSpPr>
          <p:grpSpPr bwMode="auto">
            <a:xfrm>
              <a:off x="1362" y="1584"/>
              <a:ext cx="1370" cy="1633"/>
              <a:chOff x="4005" y="1661"/>
              <a:chExt cx="1370" cy="1633"/>
            </a:xfrm>
          </p:grpSpPr>
          <p:sp>
            <p:nvSpPr>
              <p:cNvPr id="401427" name="Line 19"/>
              <p:cNvSpPr>
                <a:spLocks noChangeShapeType="1"/>
              </p:cNvSpPr>
              <p:nvPr/>
            </p:nvSpPr>
            <p:spPr bwMode="auto">
              <a:xfrm>
                <a:off x="4468" y="2523"/>
                <a:ext cx="907" cy="1"/>
              </a:xfrm>
              <a:prstGeom prst="line">
                <a:avLst/>
              </a:prstGeom>
              <a:noFill/>
              <a:ln w="9525">
                <a:solidFill>
                  <a:schemeClr val="tx1"/>
                </a:solidFill>
                <a:round/>
                <a:headEnd/>
                <a:tailEnd type="triangle" w="med" len="med"/>
              </a:ln>
              <a:effectLst/>
            </p:spPr>
            <p:txBody>
              <a:bodyPr/>
              <a:lstStyle/>
              <a:p>
                <a:pPr eaLnBrk="1" hangingPunct="1">
                  <a:defRPr/>
                </a:pPr>
                <a:endParaRPr lang="tr-TR" sz="3200">
                  <a:latin typeface="+mj-lt"/>
                </a:endParaRPr>
              </a:p>
            </p:txBody>
          </p:sp>
          <p:sp>
            <p:nvSpPr>
              <p:cNvPr id="401437" name="Line 29"/>
              <p:cNvSpPr>
                <a:spLocks noChangeShapeType="1"/>
              </p:cNvSpPr>
              <p:nvPr/>
            </p:nvSpPr>
            <p:spPr bwMode="auto">
              <a:xfrm flipV="1">
                <a:off x="4921" y="1661"/>
                <a:ext cx="0" cy="1633"/>
              </a:xfrm>
              <a:prstGeom prst="line">
                <a:avLst/>
              </a:prstGeom>
              <a:noFill/>
              <a:ln w="9525">
                <a:solidFill>
                  <a:schemeClr val="tx1"/>
                </a:solidFill>
                <a:round/>
                <a:headEnd/>
                <a:tailEnd type="triangle" w="med" len="med"/>
              </a:ln>
              <a:effectLst/>
            </p:spPr>
            <p:txBody>
              <a:bodyPr/>
              <a:lstStyle/>
              <a:p>
                <a:pPr eaLnBrk="1" hangingPunct="1">
                  <a:defRPr/>
                </a:pPr>
                <a:endParaRPr lang="tr-TR" sz="3200">
                  <a:latin typeface="+mj-lt"/>
                </a:endParaRPr>
              </a:p>
            </p:txBody>
          </p:sp>
          <p:sp>
            <p:nvSpPr>
              <p:cNvPr id="61460" name="Line 30"/>
              <p:cNvSpPr>
                <a:spLocks noChangeShapeType="1"/>
              </p:cNvSpPr>
              <p:nvPr/>
            </p:nvSpPr>
            <p:spPr bwMode="auto">
              <a:xfrm flipV="1">
                <a:off x="4377" y="1752"/>
                <a:ext cx="772" cy="1089"/>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Freeform 78"/>
              <p:cNvSpPr>
                <a:spLocks noChangeArrowheads="1"/>
              </p:cNvSpPr>
              <p:nvPr/>
            </p:nvSpPr>
            <p:spPr bwMode="auto">
              <a:xfrm>
                <a:off x="4005" y="2205"/>
                <a:ext cx="1097" cy="312"/>
              </a:xfrm>
              <a:custGeom>
                <a:avLst/>
                <a:gdLst>
                  <a:gd name="T0" fmla="*/ 1741487 w 1740694"/>
                  <a:gd name="T1" fmla="*/ 53975 h 495300"/>
                  <a:gd name="T2" fmla="*/ 1217373 w 1740694"/>
                  <a:gd name="T3" fmla="*/ 58738 h 495300"/>
                  <a:gd name="T4" fmla="*/ 655142 w 1740694"/>
                  <a:gd name="T5" fmla="*/ 406400 h 495300"/>
                  <a:gd name="T6" fmla="*/ 92911 w 1740694"/>
                  <a:gd name="T7" fmla="*/ 482600 h 495300"/>
                  <a:gd name="T8" fmla="*/ 97676 w 1740694"/>
                  <a:gd name="T9" fmla="*/ 482600 h 495300"/>
                  <a:gd name="T10" fmla="*/ 97676 w 1740694"/>
                  <a:gd name="T11" fmla="*/ 482600 h 495300"/>
                  <a:gd name="T12" fmla="*/ 0 60000 65536"/>
                  <a:gd name="T13" fmla="*/ 0 60000 65536"/>
                  <a:gd name="T14" fmla="*/ 0 60000 65536"/>
                  <a:gd name="T15" fmla="*/ 0 60000 65536"/>
                  <a:gd name="T16" fmla="*/ 0 60000 65536"/>
                  <a:gd name="T17" fmla="*/ 0 60000 65536"/>
                  <a:gd name="T18" fmla="*/ 0 w 1740694"/>
                  <a:gd name="T19" fmla="*/ 0 h 495300"/>
                  <a:gd name="T20" fmla="*/ 1740694 w 1740694"/>
                  <a:gd name="T21" fmla="*/ 495300 h 495300"/>
                </a:gdLst>
                <a:ahLst/>
                <a:cxnLst>
                  <a:cxn ang="T12">
                    <a:pos x="T0" y="T1"/>
                  </a:cxn>
                  <a:cxn ang="T13">
                    <a:pos x="T2" y="T3"/>
                  </a:cxn>
                  <a:cxn ang="T14">
                    <a:pos x="T4" y="T5"/>
                  </a:cxn>
                  <a:cxn ang="T15">
                    <a:pos x="T6" y="T7"/>
                  </a:cxn>
                  <a:cxn ang="T16">
                    <a:pos x="T8" y="T9"/>
                  </a:cxn>
                  <a:cxn ang="T17">
                    <a:pos x="T10" y="T11"/>
                  </a:cxn>
                </a:cxnLst>
                <a:rect l="T18" t="T19" r="T20" b="T21"/>
                <a:pathLst>
                  <a:path w="1740694" h="495300">
                    <a:moveTo>
                      <a:pt x="1740694" y="53975"/>
                    </a:moveTo>
                    <a:cubicBezTo>
                      <a:pt x="1569244" y="26987"/>
                      <a:pt x="1397794" y="0"/>
                      <a:pt x="1216819" y="58738"/>
                    </a:cubicBezTo>
                    <a:cubicBezTo>
                      <a:pt x="1035844" y="117476"/>
                      <a:pt x="842169" y="335756"/>
                      <a:pt x="654844" y="406400"/>
                    </a:cubicBezTo>
                    <a:cubicBezTo>
                      <a:pt x="467519" y="477044"/>
                      <a:pt x="185738" y="469900"/>
                      <a:pt x="92869" y="482600"/>
                    </a:cubicBezTo>
                    <a:cubicBezTo>
                      <a:pt x="0" y="495300"/>
                      <a:pt x="97632" y="482600"/>
                      <a:pt x="97632" y="482600"/>
                    </a:cubicBezTo>
                  </a:path>
                </a:pathLst>
              </a:custGeom>
              <a:noFill/>
              <a:ln w="19050" algn="ctr">
                <a:solidFill>
                  <a:srgbClr val="065093"/>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tr-TR" sz="3200"/>
              </a:p>
            </p:txBody>
          </p:sp>
        </p:grpSp>
        <p:sp>
          <p:nvSpPr>
            <p:cNvPr id="2" name="Oval 24"/>
            <p:cNvSpPr>
              <a:spLocks noChangeArrowheads="1"/>
            </p:cNvSpPr>
            <p:nvPr/>
          </p:nvSpPr>
          <p:spPr bwMode="auto">
            <a:xfrm>
              <a:off x="1008" y="1680"/>
              <a:ext cx="272" cy="272"/>
            </a:xfrm>
            <a:prstGeom prst="ellipse">
              <a:avLst/>
            </a:prstGeom>
            <a:noFill/>
            <a:ln w="9525">
              <a:solidFill>
                <a:schemeClr val="tx1"/>
              </a:solidFill>
              <a:round/>
              <a:headEnd/>
              <a:tailEnd/>
            </a:ln>
            <a:effectLst/>
          </p:spPr>
          <p:txBody>
            <a:bodyPr wrap="none" anchor="ctr"/>
            <a:lstStyle/>
            <a:p>
              <a:pPr eaLnBrk="1" hangingPunct="1">
                <a:defRPr/>
              </a:pPr>
              <a:endParaRPr lang="tr-TR" sz="3200">
                <a:latin typeface="+mj-lt"/>
              </a:endParaRPr>
            </a:p>
          </p:txBody>
        </p:sp>
        <p:sp>
          <p:nvSpPr>
            <p:cNvPr id="61457" name="Text Box 27"/>
            <p:cNvSpPr txBox="1">
              <a:spLocks noChangeArrowheads="1"/>
            </p:cNvSpPr>
            <p:nvPr/>
          </p:nvSpPr>
          <p:spPr bwMode="auto">
            <a:xfrm>
              <a:off x="2496" y="2016"/>
              <a:ext cx="1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i="1">
                  <a:latin typeface="Calibri" panose="020F0502020204030204" pitchFamily="34" charset="0"/>
                </a:rPr>
                <a:t>s</a:t>
              </a:r>
              <a:r>
                <a:rPr lang="en-US" altLang="en-US" sz="2800" i="1">
                  <a:latin typeface="Calibri" panose="020F0502020204030204" pitchFamily="34" charset="0"/>
                </a:rPr>
                <a:t> = sigmoid(y)</a:t>
              </a:r>
              <a:endParaRPr lang="tr-TR" altLang="en-US" sz="2800" b="1" i="1">
                <a:latin typeface="Calibri" panose="020F0502020204030204" pitchFamily="34" charset="0"/>
              </a:endParaRPr>
            </a:p>
          </p:txBody>
        </p:sp>
      </p:grpSp>
      <p:sp>
        <p:nvSpPr>
          <p:cNvPr id="61443" name="Text Box 21"/>
          <p:cNvSpPr txBox="1">
            <a:spLocks noChangeArrowheads="1"/>
          </p:cNvSpPr>
          <p:nvPr/>
        </p:nvSpPr>
        <p:spPr bwMode="auto">
          <a:xfrm>
            <a:off x="2133600" y="609600"/>
            <a:ext cx="808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Contrast between parametric and non-parametric methods</a:t>
            </a:r>
          </a:p>
        </p:txBody>
      </p:sp>
      <p:sp>
        <p:nvSpPr>
          <p:cNvPr id="61444" name="Text Box 22"/>
          <p:cNvSpPr txBox="1">
            <a:spLocks noChangeArrowheads="1"/>
          </p:cNvSpPr>
          <p:nvPr/>
        </p:nvSpPr>
        <p:spPr bwMode="auto">
          <a:xfrm>
            <a:off x="2438400" y="1371601"/>
            <a:ext cx="72202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Non-parametric: use the same discriminant function</a:t>
            </a:r>
          </a:p>
          <a:p>
            <a:pPr eaLnBrk="1" hangingPunct="1"/>
            <a:r>
              <a:rPr lang="en-US" altLang="en-US" sz="2400"/>
              <a:t>with parameters determined from data</a:t>
            </a:r>
          </a:p>
        </p:txBody>
      </p:sp>
      <p:sp>
        <p:nvSpPr>
          <p:cNvPr id="61445" name="Text Box 23"/>
          <p:cNvSpPr txBox="1">
            <a:spLocks noChangeArrowheads="1"/>
          </p:cNvSpPr>
          <p:nvPr/>
        </p:nvSpPr>
        <p:spPr bwMode="auto">
          <a:xfrm>
            <a:off x="2895600" y="5029201"/>
            <a:ext cx="68435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Some optimization procedure must replace MLE.</a:t>
            </a:r>
          </a:p>
          <a:p>
            <a:pPr eaLnBrk="1" hangingPunct="1"/>
            <a:r>
              <a:rPr lang="en-US" altLang="en-US" sz="2400"/>
              <a:t>For ANNs we use back propagation most often</a:t>
            </a:r>
          </a:p>
        </p:txBody>
      </p:sp>
    </p:spTree>
    <p:extLst>
      <p:ext uri="{BB962C8B-B14F-4D97-AF65-F5344CB8AC3E}">
        <p14:creationId xmlns:p14="http://schemas.microsoft.com/office/powerpoint/2010/main" val="297340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2901" y="3355546"/>
            <a:ext cx="5814605" cy="523220"/>
          </a:xfrm>
          <a:prstGeom prst="rect">
            <a:avLst/>
          </a:prstGeom>
          <a:noFill/>
        </p:spPr>
        <p:txBody>
          <a:bodyPr wrap="none" rtlCol="0">
            <a:spAutoFit/>
          </a:bodyPr>
          <a:lstStyle/>
          <a:p>
            <a:r>
              <a:rPr lang="en-US" sz="2800" dirty="0" smtClean="0"/>
              <a:t>Analysis of binary classification results</a:t>
            </a:r>
            <a:endParaRPr lang="en-US" sz="2800" dirty="0"/>
          </a:p>
        </p:txBody>
      </p:sp>
    </p:spTree>
    <p:extLst>
      <p:ext uri="{BB962C8B-B14F-4D97-AF65-F5344CB8AC3E}">
        <p14:creationId xmlns:p14="http://schemas.microsoft.com/office/powerpoint/2010/main" val="2481805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idx="4294967295"/>
          </p:nvPr>
        </p:nvSpPr>
        <p:spPr>
          <a:xfrm>
            <a:off x="1690045" y="901463"/>
            <a:ext cx="8422760" cy="581025"/>
          </a:xfrm>
        </p:spPr>
        <p:txBody>
          <a:bodyPr>
            <a:noAutofit/>
          </a:bodyPr>
          <a:lstStyle/>
          <a:p>
            <a:r>
              <a:rPr lang="en-US" sz="2800" dirty="0" smtClean="0">
                <a:latin typeface="Arial" panose="020B0604020202020204" pitchFamily="34" charset="0"/>
                <a:cs typeface="Arial" panose="020B0604020202020204" pitchFamily="34" charset="0"/>
              </a:rPr>
              <a:t>Quantities defined by binary </a:t>
            </a:r>
            <a:r>
              <a:rPr lang="en-US" sz="2800" dirty="0">
                <a:latin typeface="Arial" panose="020B0604020202020204" pitchFamily="34" charset="0"/>
                <a:cs typeface="Arial" panose="020B0604020202020204" pitchFamily="34" charset="0"/>
              </a:rPr>
              <a:t>confusion matrix</a:t>
            </a:r>
            <a:endParaRPr lang="tr-TR" sz="2800" dirty="0">
              <a:latin typeface="Arial" panose="020B0604020202020204" pitchFamily="34" charset="0"/>
              <a:cs typeface="Arial" panose="020B0604020202020204" pitchFamily="34" charset="0"/>
            </a:endParaRPr>
          </a:p>
        </p:txBody>
      </p:sp>
      <p:sp>
        <p:nvSpPr>
          <p:cNvPr id="243714" name="AutoShape 3"/>
          <p:cNvSpPr>
            <a:spLocks noGrp="1" noChangeAspect="1" noChangeArrowheads="1"/>
          </p:cNvSpPr>
          <p:nvPr>
            <p:ph idx="4294967295"/>
          </p:nvPr>
        </p:nvSpPr>
        <p:spPr>
          <a:xfrm>
            <a:off x="1248318" y="3146250"/>
            <a:ext cx="9838782" cy="1511300"/>
          </a:xfrm>
        </p:spPr>
        <p:txBody>
          <a:bodyPr>
            <a:normAutofit/>
          </a:bodyPr>
          <a:lstStyle/>
          <a:p>
            <a:pPr marL="0" indent="0">
              <a:lnSpc>
                <a:spcPct val="80000"/>
              </a:lnSpc>
              <a:buNone/>
            </a:pPr>
            <a:r>
              <a:rPr lang="en-US" sz="2000" dirty="0" smtClean="0">
                <a:latin typeface="Arial" panose="020B0604020202020204" pitchFamily="34" charset="0"/>
                <a:cs typeface="Arial" panose="020B0604020202020204" pitchFamily="34" charset="0"/>
              </a:rPr>
              <a:t>Let C1 be positive class, C2 be negative class, N be # of instances</a:t>
            </a:r>
          </a:p>
          <a:p>
            <a:pPr marL="0" indent="0">
              <a:lnSpc>
                <a:spcPct val="80000"/>
              </a:lnSpc>
              <a:buNone/>
            </a:pPr>
            <a:r>
              <a:rPr lang="en-US" sz="2000" dirty="0">
                <a:latin typeface="Arial" panose="020B0604020202020204" pitchFamily="34" charset="0"/>
                <a:cs typeface="Arial" panose="020B0604020202020204" pitchFamily="34" charset="0"/>
              </a:rPr>
              <a:t>E</a:t>
            </a:r>
            <a:r>
              <a:rPr lang="tr-TR" sz="2000" dirty="0" smtClean="0">
                <a:latin typeface="Arial" panose="020B0604020202020204" pitchFamily="34" charset="0"/>
                <a:cs typeface="Arial" panose="020B0604020202020204" pitchFamily="34" charset="0"/>
              </a:rPr>
              <a:t>rror </a:t>
            </a:r>
            <a:r>
              <a:rPr lang="tr-TR" sz="2000" dirty="0">
                <a:latin typeface="Arial" panose="020B0604020202020204" pitchFamily="34" charset="0"/>
                <a:cs typeface="Arial" panose="020B0604020202020204" pitchFamily="34" charset="0"/>
              </a:rPr>
              <a:t>rate </a:t>
            </a:r>
            <a:r>
              <a:rPr lang="tr-TR" sz="2000" dirty="0" smtClean="0">
                <a:latin typeface="Arial" panose="020B0604020202020204" pitchFamily="34" charset="0"/>
                <a:cs typeface="Arial" panose="020B0604020202020204" pitchFamily="34" charset="0"/>
              </a:rPr>
              <a:t>= (F</a:t>
            </a:r>
            <a:r>
              <a:rPr lang="en-US" sz="2000" dirty="0">
                <a:latin typeface="Arial" panose="020B0604020202020204" pitchFamily="34" charset="0"/>
                <a:cs typeface="Arial" panose="020B0604020202020204" pitchFamily="34" charset="0"/>
              </a:rPr>
              <a:t>P</a:t>
            </a:r>
            <a:r>
              <a:rPr lang="tr-TR" sz="2000" dirty="0" smtClean="0">
                <a:latin typeface="Arial" panose="020B0604020202020204" pitchFamily="34" charset="0"/>
                <a:cs typeface="Arial" panose="020B0604020202020204" pitchFamily="34" charset="0"/>
              </a:rPr>
              <a:t>+F</a:t>
            </a:r>
            <a:r>
              <a:rPr lang="en-US" sz="2000" dirty="0" smtClean="0">
                <a:latin typeface="Arial" panose="020B0604020202020204" pitchFamily="34" charset="0"/>
                <a:cs typeface="Arial" panose="020B0604020202020204" pitchFamily="34" charset="0"/>
              </a:rPr>
              <a:t>N</a:t>
            </a:r>
            <a:r>
              <a:rPr lang="tr-TR" sz="2000" dirty="0" smtClean="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 = 1-accuracy</a:t>
            </a:r>
          </a:p>
          <a:p>
            <a:pPr marL="0" indent="0">
              <a:lnSpc>
                <a:spcPct val="80000"/>
              </a:lnSpc>
              <a:buNone/>
            </a:pPr>
            <a:r>
              <a:rPr lang="en-US" sz="2000" dirty="0" smtClean="0">
                <a:latin typeface="Arial" panose="020B0604020202020204" pitchFamily="34" charset="0"/>
                <a:cs typeface="Arial" panose="020B0604020202020204" pitchFamily="34" charset="0"/>
              </a:rPr>
              <a:t>False positive rate = FP / (FP+TN) = fraction of C2 instances misclassified</a:t>
            </a:r>
            <a:endParaRPr lang="tr-TR" sz="2000" dirty="0">
              <a:latin typeface="Arial" panose="020B0604020202020204" pitchFamily="34" charset="0"/>
              <a:cs typeface="Arial" panose="020B0604020202020204" pitchFamily="34" charset="0"/>
            </a:endParaRPr>
          </a:p>
          <a:p>
            <a:pPr marL="0" indent="0">
              <a:lnSpc>
                <a:spcPct val="80000"/>
              </a:lnSpc>
              <a:buNone/>
            </a:pPr>
            <a:r>
              <a:rPr lang="en-US" sz="2000" dirty="0" smtClean="0">
                <a:latin typeface="Arial" panose="020B0604020202020204" pitchFamily="34" charset="0"/>
                <a:cs typeface="Arial" panose="020B0604020202020204" pitchFamily="34" charset="0"/>
              </a:rPr>
              <a:t>Ture positive rate</a:t>
            </a:r>
            <a:r>
              <a:rPr lang="tr-TR" sz="2000" dirty="0" smtClean="0">
                <a:latin typeface="Arial" panose="020B0604020202020204" pitchFamily="34" charset="0"/>
                <a:cs typeface="Arial" panose="020B0604020202020204" pitchFamily="34" charset="0"/>
              </a:rPr>
              <a:t> = TP</a:t>
            </a:r>
            <a:r>
              <a:rPr lang="en-US" sz="2000" dirty="0" smtClean="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a:t>
            </a:r>
            <a:r>
              <a:rPr lang="tr-TR" sz="2000" dirty="0">
                <a:latin typeface="Arial" panose="020B0604020202020204" pitchFamily="34" charset="0"/>
                <a:cs typeface="Arial" panose="020B0604020202020204" pitchFamily="34" charset="0"/>
              </a:rPr>
              <a:t>TP+FN) = </a:t>
            </a:r>
            <a:r>
              <a:rPr lang="en-US" sz="2000" dirty="0">
                <a:latin typeface="Arial" panose="020B0604020202020204" pitchFamily="34" charset="0"/>
                <a:cs typeface="Arial" panose="020B0604020202020204" pitchFamily="34" charset="0"/>
              </a:rPr>
              <a:t>fraction of </a:t>
            </a:r>
            <a:r>
              <a:rPr lang="en-US" sz="2000" dirty="0" smtClean="0">
                <a:latin typeface="Arial" panose="020B0604020202020204" pitchFamily="34" charset="0"/>
                <a:cs typeface="Arial" panose="020B0604020202020204" pitchFamily="34" charset="0"/>
              </a:rPr>
              <a:t>C1 </a:t>
            </a:r>
            <a:r>
              <a:rPr lang="en-US" sz="2000" dirty="0">
                <a:latin typeface="Arial" panose="020B0604020202020204" pitchFamily="34" charset="0"/>
                <a:cs typeface="Arial" panose="020B0604020202020204" pitchFamily="34" charset="0"/>
              </a:rPr>
              <a:t>instances </a:t>
            </a:r>
            <a:r>
              <a:rPr lang="en-US" sz="2000" dirty="0" smtClean="0">
                <a:latin typeface="Arial" panose="020B0604020202020204" pitchFamily="34" charset="0"/>
                <a:cs typeface="Arial" panose="020B0604020202020204" pitchFamily="34" charset="0"/>
              </a:rPr>
              <a:t>correctly classified</a:t>
            </a:r>
            <a:endParaRPr lang="tr-TR" sz="2000" dirty="0">
              <a:latin typeface="Arial" panose="020B0604020202020204" pitchFamily="34" charset="0"/>
              <a:cs typeface="Arial" panose="020B0604020202020204" pitchFamily="34" charset="0"/>
            </a:endParaRPr>
          </a:p>
        </p:txBody>
      </p:sp>
      <p:sp>
        <p:nvSpPr>
          <p:cNvPr id="6" name="Slide Number Placeholder 4"/>
          <p:cNvSpPr txBox="1">
            <a:spLocks noGrp="1"/>
          </p:cNvSpPr>
          <p:nvPr/>
        </p:nvSpPr>
        <p:spPr>
          <a:xfrm>
            <a:off x="9448800" y="6356351"/>
            <a:ext cx="762000" cy="365125"/>
          </a:xfrm>
          <a:prstGeom prst="rect">
            <a:avLst/>
          </a:prstGeom>
          <a:noFill/>
        </p:spPr>
        <p:txBody>
          <a:bodyPr lIns="0" tIns="0" rIns="0" bIns="0" anchor="b"/>
          <a:lstStyle/>
          <a:p>
            <a:pPr algn="r">
              <a:defRPr/>
            </a:pPr>
            <a:fld id="{A7A4C229-F886-45DD-BFFB-C015E4E24FFE}" type="slidenum">
              <a:rPr lang="tr-TR" sz="1200">
                <a:solidFill>
                  <a:schemeClr val="tx2"/>
                </a:solidFill>
                <a:latin typeface="+mj-lt"/>
              </a:rPr>
              <a:pPr algn="r">
                <a:defRPr/>
              </a:pPr>
              <a:t>9</a:t>
            </a:fld>
            <a:endParaRPr lang="tr-TR" sz="1200">
              <a:solidFill>
                <a:schemeClr val="tx2"/>
              </a:solidFill>
              <a:latin typeface="+mj-lt"/>
            </a:endParaRPr>
          </a:p>
        </p:txBody>
      </p:sp>
      <p:pic>
        <p:nvPicPr>
          <p:cNvPr id="243716" name="Picture 4"/>
          <p:cNvPicPr>
            <a:picLocks noChangeAspect="1" noChangeArrowheads="1"/>
          </p:cNvPicPr>
          <p:nvPr/>
        </p:nvPicPr>
        <p:blipFill>
          <a:blip r:embed="rId2"/>
          <a:srcRect/>
          <a:stretch>
            <a:fillRect/>
          </a:stretch>
        </p:blipFill>
        <p:spPr bwMode="auto">
          <a:xfrm>
            <a:off x="2999861" y="1482488"/>
            <a:ext cx="4710756" cy="1082737"/>
          </a:xfrm>
          <a:prstGeom prst="rect">
            <a:avLst/>
          </a:prstGeom>
          <a:noFill/>
          <a:ln w="9525">
            <a:noFill/>
            <a:miter lim="800000"/>
            <a:headEnd/>
            <a:tailEnd/>
          </a:ln>
        </p:spPr>
      </p:pic>
    </p:spTree>
    <p:extLst>
      <p:ext uri="{BB962C8B-B14F-4D97-AF65-F5344CB8AC3E}">
        <p14:creationId xmlns:p14="http://schemas.microsoft.com/office/powerpoint/2010/main" val="434395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3362</Words>
  <Application>Microsoft Office PowerPoint</Application>
  <PresentationFormat>Widescreen</PresentationFormat>
  <Paragraphs>563</Paragraphs>
  <Slides>70</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4" baseType="lpstr">
      <vt:lpstr>Arial Unicode MS</vt:lpstr>
      <vt:lpstr>Arial</vt:lpstr>
      <vt:lpstr>Calibri</vt:lpstr>
      <vt:lpstr>Calibri Light</vt:lpstr>
      <vt:lpstr>Lucida Bright</vt:lpstr>
      <vt:lpstr>Lucida Calligraphy</vt:lpstr>
      <vt:lpstr>Narkisim</vt:lpstr>
      <vt:lpstr>Palatino Linotype</vt:lpstr>
      <vt:lpstr>Symbol</vt:lpstr>
      <vt:lpstr>Times New Roman</vt:lpstr>
      <vt:lpstr>Wingdings</vt:lpstr>
      <vt:lpstr>Wingdings 2</vt:lpstr>
      <vt:lpstr>Office Theme</vt:lpstr>
      <vt:lpstr>Equation</vt:lpstr>
      <vt:lpstr>PowerPoint Presentation</vt:lpstr>
      <vt:lpstr>PowerPoint Presentation</vt:lpstr>
      <vt:lpstr>Review: Bayes’ Rule: K&gt;2 Classes</vt:lpstr>
      <vt:lpstr>PowerPoint Presentation</vt:lpstr>
      <vt:lpstr>PowerPoint Presentation</vt:lpstr>
      <vt:lpstr>PowerPoint Presentation</vt:lpstr>
      <vt:lpstr>PowerPoint Presentation</vt:lpstr>
      <vt:lpstr>PowerPoint Presentation</vt:lpstr>
      <vt:lpstr>Quantities defined by binary 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 MLE procedure</vt:lpstr>
      <vt:lpstr>Simple Example: Bernoulli distribution of Boolean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Similarly for Gaussian distribution in 1D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Special case: correct decisions no loss and error have equal cost: “0/1 loss function”</vt:lpstr>
      <vt:lpstr>Add rejection option: don’t assign a class</vt:lpstr>
      <vt:lpstr>PowerPoint Presentation</vt:lpstr>
      <vt:lpstr>PowerPoint Presentation</vt:lpstr>
      <vt:lpstr>Gaussian Parametric Classification</vt:lpstr>
      <vt:lpstr>Utility Theory</vt:lpstr>
      <vt:lpstr>Association Rules and Measures</vt:lpstr>
      <vt:lpstr>More association measures</vt:lpstr>
      <vt:lpstr>Hidden variables may be the real cause of associations</vt:lpstr>
      <vt:lpstr>Review of Chapter 3</vt:lpstr>
      <vt:lpstr>Review of Chapter 3</vt:lpstr>
      <vt:lpstr>PowerPoint Presentation</vt:lpstr>
      <vt:lpstr>ROC-related Curve</vt:lpstr>
      <vt:lpstr>Statistical dichotomizer on 2 attributes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Bayesian Decision Theory</dc:title>
  <dc:creator>John H. Miller</dc:creator>
  <cp:lastModifiedBy>John H. Miller</cp:lastModifiedBy>
  <cp:revision>104</cp:revision>
  <dcterms:created xsi:type="dcterms:W3CDTF">2015-08-02T00:42:04Z</dcterms:created>
  <dcterms:modified xsi:type="dcterms:W3CDTF">2016-08-25T03:53:18Z</dcterms:modified>
</cp:coreProperties>
</file>