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9" r:id="rId43"/>
    <p:sldId id="300" r:id="rId44"/>
    <p:sldId id="312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2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3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4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4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D126-A0AF-4351-9A14-08352010251B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53061-1E17-471A-BA39-651B022C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685800"/>
            <a:ext cx="6211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models for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regression and classification</a:t>
            </a:r>
          </a:p>
          <a:p>
            <a:r>
              <a:rPr lang="en-US" sz="3600" dirty="0"/>
              <a:t>	1) </a:t>
            </a:r>
            <a:r>
              <a:rPr lang="en-US" sz="3600" dirty="0" smtClean="0"/>
              <a:t>linear </a:t>
            </a:r>
            <a:r>
              <a:rPr lang="en-US" sz="3600" dirty="0"/>
              <a:t>classification </a:t>
            </a:r>
            <a:endParaRPr lang="en-US" sz="3600" dirty="0" smtClean="0"/>
          </a:p>
          <a:p>
            <a:r>
              <a:rPr lang="en-US" sz="3600" dirty="0"/>
              <a:t>	2) linear regression</a:t>
            </a:r>
          </a:p>
          <a:p>
            <a:r>
              <a:rPr lang="en-US" sz="3600" dirty="0"/>
              <a:t>	3)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244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725646"/>
            <a:ext cx="8020657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Exercise 3.4 text p 87: </a:t>
            </a:r>
          </a:p>
          <a:p>
            <a:r>
              <a:rPr lang="en-US" sz="2400" dirty="0" smtClean="0"/>
              <a:t>prove </a:t>
            </a:r>
            <a:r>
              <a:rPr lang="en-US" sz="2400" dirty="0"/>
              <a:t>that </a:t>
            </a:r>
            <a:r>
              <a:rPr lang="en-US" sz="2400" dirty="0" smtClean="0"/>
              <a:t>the expected </a:t>
            </a:r>
            <a:r>
              <a:rPr lang="en-US" sz="2400" dirty="0"/>
              <a:t>value of </a:t>
            </a:r>
            <a:r>
              <a:rPr lang="en-US" altLang="en-US" sz="2400" dirty="0" err="1"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cs typeface="Arial" panose="020B0604020202020204" pitchFamily="34" charset="0"/>
              </a:rPr>
              <a:t>(g) =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cs typeface="Arial" panose="020B0604020202020204" pitchFamily="34" charset="0"/>
              </a:rPr>
              <a:t>2</a:t>
            </a:r>
            <a:r>
              <a:rPr lang="en-US" sz="2400" dirty="0">
                <a:cs typeface="Arial" panose="020B0604020202020204" pitchFamily="34" charset="0"/>
              </a:rPr>
              <a:t>(1-(d+1)/N)</a:t>
            </a:r>
          </a:p>
          <a:p>
            <a:endParaRPr lang="en-US" sz="1400" dirty="0">
              <a:cs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Like </a:t>
            </a:r>
            <a:r>
              <a:rPr lang="en-US" sz="2400" dirty="0" smtClean="0">
                <a:cs typeface="Arial" panose="020B0604020202020204" pitchFamily="34" charset="0"/>
              </a:rPr>
              <a:t>the derivation </a:t>
            </a:r>
            <a:r>
              <a:rPr lang="en-US" sz="2400" dirty="0">
                <a:cs typeface="Arial" panose="020B0604020202020204" pitchFamily="34" charset="0"/>
              </a:rPr>
              <a:t>of bias/variance dilemma, proof </a:t>
            </a:r>
            <a:r>
              <a:rPr lang="en-US" sz="2400" dirty="0" smtClean="0">
                <a:cs typeface="Arial" panose="020B0604020202020204" pitchFamily="34" charset="0"/>
              </a:rPr>
              <a:t>is based </a:t>
            </a:r>
            <a:r>
              <a:rPr lang="en-US" sz="2400" dirty="0">
                <a:cs typeface="Arial" panose="020B0604020202020204" pitchFamily="34" charset="0"/>
              </a:rPr>
              <a:t>on </a:t>
            </a:r>
          </a:p>
          <a:p>
            <a:r>
              <a:rPr lang="en-US" sz="2400" dirty="0">
                <a:cs typeface="Arial" panose="020B0604020202020204" pitchFamily="34" charset="0"/>
              </a:rPr>
              <a:t>the assumption that the target </a:t>
            </a:r>
            <a:r>
              <a:rPr lang="en-US" sz="2400" dirty="0" err="1">
                <a:cs typeface="Arial" panose="020B0604020202020204" pitchFamily="34" charset="0"/>
              </a:rPr>
              <a:t>hyperplane</a:t>
            </a:r>
            <a:r>
              <a:rPr lang="en-US" sz="2400" dirty="0">
                <a:cs typeface="Arial" panose="020B0604020202020204" pitchFamily="34" charset="0"/>
              </a:rPr>
              <a:t> is known and </a:t>
            </a:r>
          </a:p>
          <a:p>
            <a:r>
              <a:rPr lang="en-US" sz="2400" dirty="0">
                <a:cs typeface="Arial" panose="020B0604020202020204" pitchFamily="34" charset="0"/>
              </a:rPr>
              <a:t>datasets are target + noise</a:t>
            </a:r>
            <a:r>
              <a:rPr lang="en-US" sz="2400" dirty="0" smtClean="0">
                <a:cs typeface="Arial" panose="020B0604020202020204" pitchFamily="34" charset="0"/>
              </a:rPr>
              <a:t>. </a:t>
            </a:r>
          </a:p>
          <a:p>
            <a:endParaRPr lang="en-US" sz="1200" dirty="0">
              <a:cs typeface="Arial" panose="020B0604020202020204" pitchFamily="34" charset="0"/>
            </a:endParaRPr>
          </a:p>
          <a:p>
            <a:r>
              <a:rPr lang="en-US" sz="2400" dirty="0" smtClean="0">
                <a:cs typeface="Arial" panose="020B0604020202020204" pitchFamily="34" charset="0"/>
              </a:rPr>
              <a:t>Expectation is with respect to datasets of size N </a:t>
            </a:r>
            <a:endParaRPr lang="en-US" sz="2400" dirty="0">
              <a:cs typeface="Arial" panose="020B0604020202020204" pitchFamily="34" charset="0"/>
            </a:endParaRPr>
          </a:p>
          <a:p>
            <a:endParaRPr lang="en-US" sz="1600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X</a:t>
            </a:r>
            <a:r>
              <a:rPr lang="en-US" sz="2400" dirty="0">
                <a:cs typeface="Arial" panose="020B0604020202020204" pitchFamily="34" charset="0"/>
              </a:rPr>
              <a:t> is matrix of attribute vectors,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 is vector of observed values, </a:t>
            </a:r>
          </a:p>
          <a:p>
            <a:r>
              <a:rPr lang="en-US" sz="2400" dirty="0">
                <a:cs typeface="Arial" panose="020B0604020202020204" pitchFamily="34" charset="0"/>
              </a:rPr>
              <a:t>w* is the target weight vector, and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*=</a:t>
            </a:r>
            <a:r>
              <a:rPr lang="en-US" sz="2400" b="1" dirty="0" err="1">
                <a:cs typeface="Arial" panose="020B0604020202020204" pitchFamily="34" charset="0"/>
              </a:rPr>
              <a:t>Xw</a:t>
            </a:r>
            <a:r>
              <a:rPr lang="en-US" sz="2400" dirty="0">
                <a:cs typeface="Arial" panose="020B0604020202020204" pitchFamily="34" charset="0"/>
              </a:rPr>
              <a:t>* is vector of target values.</a:t>
            </a:r>
          </a:p>
          <a:p>
            <a:r>
              <a:rPr lang="en-US" sz="2400" dirty="0">
                <a:cs typeface="Arial" panose="020B0604020202020204" pitchFamily="34" charset="0"/>
              </a:rPr>
              <a:t>Assume </a:t>
            </a:r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=</a:t>
            </a:r>
            <a:r>
              <a:rPr lang="en-US" sz="2400" b="1" dirty="0">
                <a:cs typeface="Arial" panose="020B0604020202020204" pitchFamily="34" charset="0"/>
              </a:rPr>
              <a:t>Y</a:t>
            </a:r>
            <a:r>
              <a:rPr lang="en-US" sz="2400" dirty="0">
                <a:cs typeface="Arial" panose="020B0604020202020204" pitchFamily="34" charset="0"/>
              </a:rPr>
              <a:t>*+</a:t>
            </a:r>
            <a:r>
              <a:rPr lang="en-US" sz="2400" b="1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sz="2400" dirty="0">
                <a:cs typeface="Arial" panose="020B0604020202020204" pitchFamily="34" charset="0"/>
              </a:rPr>
              <a:t>, </a:t>
            </a:r>
          </a:p>
          <a:p>
            <a:r>
              <a:rPr lang="en-US" sz="2400" dirty="0">
                <a:cs typeface="Arial" panose="020B0604020202020204" pitchFamily="34" charset="0"/>
              </a:rPr>
              <a:t>where </a:t>
            </a:r>
            <a:r>
              <a:rPr lang="en-US" sz="2400" b="1" dirty="0"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sz="2400" dirty="0">
                <a:cs typeface="Arial" panose="020B0604020202020204" pitchFamily="34" charset="0"/>
              </a:rPr>
              <a:t> is a vector of N random numbers drawn from a </a:t>
            </a:r>
          </a:p>
          <a:p>
            <a:r>
              <a:rPr lang="en-US" sz="2400" dirty="0" smtClean="0">
                <a:cs typeface="Arial" panose="020B0604020202020204" pitchFamily="34" charset="0"/>
              </a:rPr>
              <a:t>normal distribution </a:t>
            </a:r>
            <a:r>
              <a:rPr lang="en-US" sz="2400" dirty="0">
                <a:cs typeface="Arial" panose="020B0604020202020204" pitchFamily="34" charset="0"/>
              </a:rPr>
              <a:t>with zero mean and variance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cs typeface="Arial" panose="020B0604020202020204" pitchFamily="34" charset="0"/>
              </a:rPr>
              <a:t>2</a:t>
            </a:r>
            <a:r>
              <a:rPr lang="en-US" sz="24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63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7771" y="1219201"/>
            <a:ext cx="25519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10729" y="1494985"/>
            <a:ext cx="9158276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matrix algebra outlined in exercise 3.3 and 3.4 pages 87-88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– (d+1)/N)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nd by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methods (problem 3.11 page 112)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en-US" sz="24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 + (d+1)/N +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(1/N)) </a:t>
            </a:r>
          </a:p>
        </p:txBody>
      </p:sp>
    </p:spTree>
    <p:extLst>
      <p:ext uri="{BB962C8B-B14F-4D97-AF65-F5344CB8AC3E}">
        <p14:creationId xmlns:p14="http://schemas.microsoft.com/office/powerpoint/2010/main" val="85787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60" y="1203249"/>
            <a:ext cx="4288678" cy="3502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2943" y="643142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“learning curve”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multivariate 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5774" y="4705670"/>
            <a:ext cx="7412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curves show the gap between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 a function of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learning is feasible, gap narrows as N increases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(VC generalization bound)</a:t>
            </a:r>
          </a:p>
        </p:txBody>
      </p:sp>
    </p:spTree>
    <p:extLst>
      <p:ext uri="{BB962C8B-B14F-4D97-AF65-F5344CB8AC3E}">
        <p14:creationId xmlns:p14="http://schemas.microsoft.com/office/powerpoint/2010/main" val="16305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795" y="1351530"/>
            <a:ext cx="4288678" cy="3502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5774" y="807898"/>
            <a:ext cx="824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 for multivariate linear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shows that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075" y="4853951"/>
            <a:ext cx="106607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ncertainty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data ultimately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determines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uncertainty of data-mining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finite N&gt;d+1,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&lt; </a:t>
            </a:r>
            <a:r>
              <a:rPr lang="en-US" sz="20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means uncertainty has been under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because some of the noise has been misinterpreted as trend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 this sample size, we should expect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to be larger than </a:t>
            </a:r>
            <a:r>
              <a:rPr lang="en-US" sz="2000" dirty="0">
                <a:latin typeface="Symbol" panose="05050102010706020507" pitchFamily="18" charset="2"/>
                <a:cs typeface="Arial" panose="020B0604020202020204" pitchFamily="34" charset="0"/>
              </a:rPr>
              <a:t>s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approximately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same amount.</a:t>
            </a:r>
          </a:p>
        </p:txBody>
      </p:sp>
    </p:spTree>
    <p:extLst>
      <p:ext uri="{BB962C8B-B14F-4D97-AF65-F5344CB8AC3E}">
        <p14:creationId xmlns:p14="http://schemas.microsoft.com/office/powerpoint/2010/main" val="11419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227" y="1367376"/>
            <a:ext cx="4288678" cy="35024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322" y="741995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curve for multivariate linear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also shows that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2022" y="4952176"/>
            <a:ext cx="10462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data enables better discrimination between noise and underlying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want to 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Even though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with N, it becomes more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a quality measure because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gap between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smaller. </a:t>
            </a:r>
          </a:p>
        </p:txBody>
      </p:sp>
    </p:spTree>
    <p:extLst>
      <p:ext uri="{BB962C8B-B14F-4D97-AF65-F5344CB8AC3E}">
        <p14:creationId xmlns:p14="http://schemas.microsoft.com/office/powerpoint/2010/main" val="144878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06519" y="1464276"/>
            <a:ext cx="98042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Multi-class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selection by linear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(also works for binary)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Relate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chemical composition of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beer-bottle glass to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brewery</a:t>
            </a:r>
          </a:p>
          <a:p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Beer-bottle data contains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214 samples of bottle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glass from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 breweries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Group 2"/>
          <p:cNvGraphicFramePr>
            <a:graphicFrameLocks noGrp="1"/>
          </p:cNvGraphicFramePr>
          <p:nvPr>
            <p:extLst/>
          </p:nvPr>
        </p:nvGraphicFramePr>
        <p:xfrm>
          <a:off x="1548714" y="1015048"/>
          <a:ext cx="8915400" cy="1005840"/>
        </p:xfrm>
        <a:graphic>
          <a:graphicData uri="http://schemas.openxmlformats.org/drawingml/2006/table">
            <a:tbl>
              <a:tblPr/>
              <a:tblGrid>
                <a:gridCol w="809625"/>
                <a:gridCol w="812800"/>
                <a:gridCol w="809625"/>
                <a:gridCol w="809625"/>
                <a:gridCol w="809625"/>
                <a:gridCol w="812800"/>
                <a:gridCol w="809625"/>
                <a:gridCol w="809625"/>
                <a:gridCol w="809625"/>
                <a:gridCol w="812800"/>
                <a:gridCol w="809625"/>
              </a:tblGrid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1.521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13.64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4.49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71.78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0.06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8.75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1.517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13.89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1.36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72.73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0.48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7.83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1.516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13.53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3.55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1.54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72.99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0.39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7.78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0</a:t>
                      </a: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4525560" y="528162"/>
            <a:ext cx="29617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First 3 rows of data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2117726" y="2020888"/>
            <a:ext cx="3220049" cy="41549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1. Sample index  	</a:t>
            </a:r>
          </a:p>
          <a:p>
            <a:r>
              <a:rPr lang="en-US" altLang="en-US" sz="2400" dirty="0"/>
              <a:t>2. RI: refractive index</a:t>
            </a:r>
          </a:p>
          <a:p>
            <a:r>
              <a:rPr lang="en-US" altLang="en-US" sz="2400" dirty="0"/>
              <a:t>3. Na: Sodium</a:t>
            </a:r>
            <a:endParaRPr lang="pl-PL" altLang="en-US" sz="2400" dirty="0"/>
          </a:p>
          <a:p>
            <a:r>
              <a:rPr lang="pl-PL" altLang="en-US" sz="2400" dirty="0"/>
              <a:t>4. Mg: Magnesium</a:t>
            </a:r>
          </a:p>
          <a:p>
            <a:r>
              <a:rPr lang="pl-PL" altLang="en-US" sz="2400" dirty="0"/>
              <a:t>5. Al: Aluminum</a:t>
            </a:r>
          </a:p>
          <a:p>
            <a:r>
              <a:rPr lang="pl-PL" altLang="en-US" sz="2400" dirty="0"/>
              <a:t>6. Si: Silicon</a:t>
            </a:r>
          </a:p>
          <a:p>
            <a:r>
              <a:rPr lang="pl-PL" altLang="en-US" sz="2400" dirty="0"/>
              <a:t>7. K: Potassium</a:t>
            </a:r>
          </a:p>
          <a:p>
            <a:r>
              <a:rPr lang="pl-PL" altLang="en-US" sz="2400" dirty="0"/>
              <a:t>8. Ca: Calcium</a:t>
            </a:r>
          </a:p>
          <a:p>
            <a:r>
              <a:rPr lang="pl-PL" altLang="en-US" sz="2400" dirty="0"/>
              <a:t>9. Ba: Barium</a:t>
            </a:r>
            <a:endParaRPr lang="en-US" altLang="en-US" sz="2400" dirty="0"/>
          </a:p>
          <a:p>
            <a:r>
              <a:rPr lang="en-US" altLang="en-US" sz="2400" dirty="0"/>
              <a:t>10. Fe: Iron</a:t>
            </a:r>
          </a:p>
          <a:p>
            <a:r>
              <a:rPr lang="en-US" altLang="en-US" sz="2400" dirty="0"/>
              <a:t>11. Type of bottle (class)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5562600" y="3886200"/>
            <a:ext cx="39061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1=Anheuser-Busch, Inc.</a:t>
            </a:r>
          </a:p>
          <a:p>
            <a:r>
              <a:rPr lang="en-US" altLang="en-US" sz="2400" dirty="0"/>
              <a:t>2=Miller Brewing Co.</a:t>
            </a:r>
          </a:p>
          <a:p>
            <a:r>
              <a:rPr lang="en-US" altLang="en-US" sz="2400" dirty="0"/>
              <a:t>3=Blitz-</a:t>
            </a:r>
            <a:r>
              <a:rPr lang="en-US" altLang="en-US" sz="2400" dirty="0" err="1"/>
              <a:t>Weinhard</a:t>
            </a:r>
            <a:r>
              <a:rPr lang="en-US" altLang="en-US" sz="2400" dirty="0"/>
              <a:t> Brewing Co.</a:t>
            </a:r>
          </a:p>
          <a:p>
            <a:r>
              <a:rPr lang="en-US" altLang="en-US" sz="2400" dirty="0"/>
              <a:t>4=Pete’s Brewing Co.</a:t>
            </a:r>
          </a:p>
          <a:p>
            <a:r>
              <a:rPr lang="en-US" altLang="en-US" sz="2400" dirty="0"/>
              <a:t>5=Samuel Adams Brew House</a:t>
            </a:r>
          </a:p>
          <a:p>
            <a:r>
              <a:rPr lang="en-US" altLang="en-US" sz="2400" dirty="0"/>
              <a:t>6=Plank Road Brewery</a:t>
            </a:r>
          </a:p>
        </p:txBody>
      </p:sp>
    </p:spTree>
    <p:extLst>
      <p:ext uri="{BB962C8B-B14F-4D97-AF65-F5344CB8AC3E}">
        <p14:creationId xmlns:p14="http://schemas.microsoft.com/office/powerpoint/2010/main" val="155110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88565" y="1569309"/>
            <a:ext cx="8001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400" dirty="0"/>
              <a:t>Setup multivariate linear regression </a:t>
            </a:r>
            <a:r>
              <a:rPr lang="en-US" altLang="en-US" sz="2400" dirty="0" smtClean="0"/>
              <a:t>with brewery number (column 11) as label</a:t>
            </a:r>
            <a:endParaRPr lang="en-US" altLang="en-US" sz="2400" dirty="0"/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Solve normal equations for optimum weight vector</a:t>
            </a:r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Calculate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fit</a:t>
            </a:r>
            <a:endParaRPr lang="en-US" altLang="en-US" sz="2400" baseline="-25000" dirty="0"/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Use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fit</a:t>
            </a:r>
            <a:r>
              <a:rPr lang="en-US" altLang="en-US" sz="2400" dirty="0"/>
              <a:t> to </a:t>
            </a:r>
            <a:r>
              <a:rPr lang="en-US" altLang="en-US" sz="2400" dirty="0" smtClean="0"/>
              <a:t>predict </a:t>
            </a:r>
            <a:r>
              <a:rPr lang="en-US" altLang="en-US" sz="2400" dirty="0"/>
              <a:t>class for examples in </a:t>
            </a:r>
            <a:r>
              <a:rPr lang="en-US" altLang="en-US" sz="2400" dirty="0" smtClean="0"/>
              <a:t>dataset (bin results)</a:t>
            </a:r>
            <a:endParaRPr lang="en-US" altLang="en-US" sz="2400" dirty="0"/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/>
              <a:t>Use predicted class and true class to calculate a confusion matrix</a:t>
            </a:r>
            <a:r>
              <a:rPr lang="en-US" altLang="en-US" sz="2400" dirty="0" smtClean="0"/>
              <a:t>.</a:t>
            </a:r>
          </a:p>
          <a:p>
            <a:pPr eaLnBrk="0" hangingPunct="0"/>
            <a:endParaRPr lang="en-US" altLang="en-US" sz="1600" dirty="0"/>
          </a:p>
          <a:p>
            <a:pPr eaLnBrk="0" hangingPunct="0"/>
            <a:r>
              <a:rPr lang="en-US" altLang="en-US" sz="2400" dirty="0" smtClean="0"/>
              <a:t>Use leave-one-out the estimate </a:t>
            </a:r>
            <a:r>
              <a:rPr lang="en-US" altLang="en-US" sz="2400" dirty="0" err="1" smtClean="0"/>
              <a:t>E</a:t>
            </a:r>
            <a:r>
              <a:rPr lang="en-US" altLang="en-US" sz="2400" baseline="-25000" dirty="0" err="1" smtClean="0"/>
              <a:t>test</a:t>
            </a:r>
            <a:r>
              <a:rPr lang="en-US" altLang="en-US" sz="2400" dirty="0" smtClean="0"/>
              <a:t> </a:t>
            </a:r>
            <a:endParaRPr lang="en-US" altLang="en-US" sz="2400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956222" y="957648"/>
            <a:ext cx="4100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/>
              <a:t>Classification by regression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900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78643" y="757137"/>
            <a:ext cx="26702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dirty="0" smtClean="0"/>
              <a:t>Confusion matrix</a:t>
            </a:r>
            <a:endParaRPr lang="en-US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1357301"/>
            <a:ext cx="60340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Confusion matrix for </a:t>
            </a:r>
            <a:r>
              <a:rPr lang="en-US" sz="2400" dirty="0" smtClean="0"/>
              <a:t>binary classification</a:t>
            </a:r>
            <a:endParaRPr lang="en-US" sz="2400" dirty="0"/>
          </a:p>
          <a:p>
            <a:r>
              <a:rPr lang="en-US" sz="2000" dirty="0"/>
              <a:t>	# of true </a:t>
            </a:r>
            <a:r>
              <a:rPr lang="en-US" sz="2000" dirty="0" smtClean="0"/>
              <a:t>positives</a:t>
            </a:r>
            <a:r>
              <a:rPr lang="en-US" sz="2000" dirty="0"/>
              <a:t>	# of false </a:t>
            </a:r>
            <a:r>
              <a:rPr lang="en-US" sz="2000" dirty="0" smtClean="0"/>
              <a:t>negatives</a:t>
            </a:r>
            <a:endParaRPr lang="en-US" sz="2000" dirty="0"/>
          </a:p>
          <a:p>
            <a:r>
              <a:rPr lang="en-US" sz="2000" dirty="0"/>
              <a:t>	# of false </a:t>
            </a:r>
            <a:r>
              <a:rPr lang="en-US" sz="2000" dirty="0" smtClean="0"/>
              <a:t>positives</a:t>
            </a:r>
            <a:r>
              <a:rPr lang="en-US" sz="2000" dirty="0"/>
              <a:t>	# of true </a:t>
            </a:r>
            <a:r>
              <a:rPr lang="en-US" sz="2000" dirty="0" smtClean="0"/>
              <a:t>negatives</a:t>
            </a:r>
            <a:endParaRPr lang="en-US" sz="2000" dirty="0"/>
          </a:p>
          <a:p>
            <a:r>
              <a:rPr lang="en-US" sz="2000" dirty="0"/>
              <a:t>	total </a:t>
            </a:r>
            <a:r>
              <a:rPr lang="en-US" sz="2000" dirty="0" smtClean="0"/>
              <a:t>positives	</a:t>
            </a:r>
            <a:r>
              <a:rPr lang="en-US" sz="2000" dirty="0"/>
              <a:t>	total </a:t>
            </a:r>
            <a:r>
              <a:rPr lang="en-US" sz="2000" dirty="0" smtClean="0"/>
              <a:t>negatives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99736" y="2895600"/>
            <a:ext cx="83301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matrix for multiple </a:t>
            </a:r>
            <a:r>
              <a:rPr lang="en-US" sz="2400" dirty="0" smtClean="0"/>
              <a:t>classes</a:t>
            </a:r>
            <a:endParaRPr lang="en-US" sz="2400" dirty="0"/>
          </a:p>
          <a:p>
            <a:r>
              <a:rPr lang="en-US" sz="2000" dirty="0"/>
              <a:t>	# in class 1 assigned class 1	# in class </a:t>
            </a:r>
            <a:r>
              <a:rPr lang="en-US" sz="2000" dirty="0" smtClean="0"/>
              <a:t>1 </a:t>
            </a:r>
            <a:r>
              <a:rPr lang="en-US" sz="2000" dirty="0"/>
              <a:t>assigned class </a:t>
            </a:r>
            <a:r>
              <a:rPr lang="en-US" sz="2000" dirty="0" smtClean="0"/>
              <a:t>2 </a:t>
            </a:r>
            <a:r>
              <a:rPr lang="en-US" sz="2000" dirty="0"/>
              <a:t>…</a:t>
            </a:r>
          </a:p>
          <a:p>
            <a:r>
              <a:rPr lang="en-US" sz="2000" dirty="0"/>
              <a:t>	# in class </a:t>
            </a:r>
            <a:r>
              <a:rPr lang="en-US" sz="2000" dirty="0" smtClean="0"/>
              <a:t>2 </a:t>
            </a:r>
            <a:r>
              <a:rPr lang="en-US" sz="2000" dirty="0"/>
              <a:t>assigned class </a:t>
            </a:r>
            <a:r>
              <a:rPr lang="en-US" sz="2000" dirty="0" smtClean="0"/>
              <a:t>1 </a:t>
            </a:r>
            <a:r>
              <a:rPr lang="en-US" sz="2000" dirty="0"/>
              <a:t>	# in class 2 assigned class 2 …	.				.</a:t>
            </a:r>
          </a:p>
          <a:p>
            <a:r>
              <a:rPr lang="en-US" sz="2000" dirty="0"/>
              <a:t>	.				.</a:t>
            </a:r>
          </a:p>
          <a:p>
            <a:r>
              <a:rPr lang="en-US" sz="2000" dirty="0"/>
              <a:t>	.				.</a:t>
            </a:r>
          </a:p>
          <a:p>
            <a:r>
              <a:rPr lang="en-US" sz="2000" dirty="0"/>
              <a:t>	# in class </a:t>
            </a:r>
            <a:r>
              <a:rPr lang="en-US" sz="2000" dirty="0" smtClean="0"/>
              <a:t>m </a:t>
            </a:r>
            <a:r>
              <a:rPr lang="en-US" sz="2000" dirty="0"/>
              <a:t>assigned class </a:t>
            </a:r>
            <a:r>
              <a:rPr lang="en-US" sz="2000" dirty="0" smtClean="0"/>
              <a:t>1</a:t>
            </a:r>
            <a:r>
              <a:rPr lang="en-US" sz="2000" dirty="0"/>
              <a:t>	# in class </a:t>
            </a:r>
            <a:r>
              <a:rPr lang="en-US" sz="2000" dirty="0" smtClean="0"/>
              <a:t>m </a:t>
            </a:r>
            <a:r>
              <a:rPr lang="en-US" sz="2000" dirty="0"/>
              <a:t>assigned class </a:t>
            </a:r>
            <a:r>
              <a:rPr lang="en-US" sz="2000" dirty="0" smtClean="0"/>
              <a:t>2 </a:t>
            </a:r>
            <a:r>
              <a:rPr lang="en-US" sz="2000" dirty="0"/>
              <a:t>…</a:t>
            </a:r>
          </a:p>
          <a:p>
            <a:r>
              <a:rPr lang="en-US" sz="2000" dirty="0"/>
              <a:t>	total in class 1			total in class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850" y="5511701"/>
            <a:ext cx="6026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 could be normalized by number in </a:t>
            </a:r>
            <a:r>
              <a:rPr lang="en-US" sz="2000" dirty="0" smtClean="0"/>
              <a:t>class (i.e. %)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0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9766" y="1655427"/>
            <a:ext cx="924246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Always start with a linear model:</a:t>
            </a:r>
          </a:p>
          <a:p>
            <a:r>
              <a:rPr lang="en-US" sz="3200" dirty="0" smtClean="0"/>
              <a:t>	Linear models are the least complex that still use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attributes as predictors in data mining</a:t>
            </a:r>
            <a:endParaRPr lang="en-US" sz="3200" dirty="0"/>
          </a:p>
          <a:p>
            <a:endParaRPr lang="en-US" sz="3200" dirty="0" smtClean="0"/>
          </a:p>
          <a:p>
            <a:r>
              <a:rPr lang="en-US" sz="3200" dirty="0"/>
              <a:t>	N</a:t>
            </a:r>
            <a:r>
              <a:rPr lang="en-US" sz="3200" dirty="0" smtClean="0"/>
              <a:t>on-linear models may reduce </a:t>
            </a:r>
            <a:r>
              <a:rPr lang="en-US" sz="3200" dirty="0" err="1" smtClean="0"/>
              <a:t>E</a:t>
            </a:r>
            <a:r>
              <a:rPr lang="en-US" sz="3200" baseline="-25000" dirty="0" err="1" smtClean="0"/>
              <a:t>in</a:t>
            </a:r>
            <a:r>
              <a:rPr lang="en-US" sz="3200" dirty="0" smtClean="0"/>
              <a:t> but probably 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will not generalize as well</a:t>
            </a:r>
          </a:p>
        </p:txBody>
      </p:sp>
    </p:spTree>
    <p:extLst>
      <p:ext uri="{BB962C8B-B14F-4D97-AF65-F5344CB8AC3E}">
        <p14:creationId xmlns:p14="http://schemas.microsoft.com/office/powerpoint/2010/main" val="18099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4368" y="860856"/>
            <a:ext cx="71637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 smtClean="0"/>
              <a:t>Review: “leave </a:t>
            </a:r>
            <a:r>
              <a:rPr lang="en-US" altLang="en-US" sz="2800" dirty="0"/>
              <a:t>one </a:t>
            </a:r>
            <a:r>
              <a:rPr lang="en-US" altLang="en-US" sz="2800" dirty="0" smtClean="0"/>
              <a:t>out”</a:t>
            </a:r>
            <a:r>
              <a:rPr lang="en-US" altLang="en-US" sz="2800" dirty="0"/>
              <a:t> </a:t>
            </a:r>
            <a:r>
              <a:rPr lang="en-US" sz="2800" dirty="0" smtClean="0"/>
              <a:t>N </a:t>
            </a:r>
            <a:r>
              <a:rPr lang="en-US" sz="2800" dirty="0"/>
              <a:t>= number of </a:t>
            </a:r>
            <a:r>
              <a:rPr lang="en-US" sz="2800" dirty="0" smtClean="0"/>
              <a:t>samples</a:t>
            </a:r>
            <a:endParaRPr lang="en-US" sz="2800" dirty="0"/>
          </a:p>
          <a:p>
            <a:r>
              <a:rPr lang="en-US" sz="2800" dirty="0"/>
              <a:t>Do N learning problems each with N-1 </a:t>
            </a:r>
            <a:r>
              <a:rPr lang="en-US" sz="2800" dirty="0" smtClean="0"/>
              <a:t>samples.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68" y="1981201"/>
            <a:ext cx="8534400" cy="499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40" y="2559910"/>
            <a:ext cx="6096000" cy="30829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6524" y="5642844"/>
            <a:ext cx="6719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e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could be </a:t>
            </a:r>
            <a:r>
              <a:rPr lang="en-US" sz="2400" dirty="0"/>
              <a:t>(</a:t>
            </a:r>
            <a:r>
              <a:rPr lang="en-US" sz="2400" dirty="0" err="1"/>
              <a:t>g</a:t>
            </a:r>
            <a:r>
              <a:rPr lang="en-US" sz="2400" baseline="-25000" dirty="0" err="1"/>
              <a:t>n</a:t>
            </a:r>
            <a:r>
              <a:rPr lang="en-US" sz="2400" baseline="30000" dirty="0"/>
              <a:t>-</a:t>
            </a:r>
            <a:r>
              <a:rPr lang="en-US" sz="2400" dirty="0"/>
              <a:t> -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but other options are 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4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:\CS 483_580\2014\assignments\HW4\confusion matrix 6-w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90" y="1153297"/>
            <a:ext cx="6389746" cy="27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36343" y="176120"/>
            <a:ext cx="776917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6-way confusion matrix for </a:t>
            </a:r>
            <a:r>
              <a:rPr lang="en-US" sz="2800" dirty="0"/>
              <a:t>beer-bottle </a:t>
            </a:r>
            <a:r>
              <a:rPr lang="en-US" sz="2800" dirty="0" smtClean="0"/>
              <a:t>classification</a:t>
            </a:r>
          </a:p>
          <a:p>
            <a:r>
              <a:rPr lang="en-US" sz="2400" dirty="0" smtClean="0"/>
              <a:t>Classes </a:t>
            </a:r>
            <a:r>
              <a:rPr lang="en-US" sz="2400" dirty="0"/>
              <a:t>1,2, and 6 have the most </a:t>
            </a:r>
            <a:r>
              <a:rPr lang="en-US" sz="2400" dirty="0" smtClean="0"/>
              <a:t>data. Data </a:t>
            </a:r>
            <a:r>
              <a:rPr lang="en-US" sz="2400" dirty="0"/>
              <a:t>on class 3 is </a:t>
            </a:r>
            <a:r>
              <a:rPr lang="en-US" sz="2400" dirty="0" smtClean="0"/>
              <a:t>poor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7042" y="3814119"/>
            <a:ext cx="2267466" cy="14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23518" y="3796437"/>
            <a:ext cx="56614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in</a:t>
            </a:r>
            <a:r>
              <a:rPr lang="en-US" dirty="0" smtClean="0"/>
              <a:t> :   0.79369137531 	E</a:t>
            </a:r>
            <a:r>
              <a:rPr lang="en-US" baseline="-25000" dirty="0" smtClean="0"/>
              <a:t>cv-1</a:t>
            </a:r>
            <a:r>
              <a:rPr lang="en-US" dirty="0" smtClean="0"/>
              <a:t>: 0.93933031526 </a:t>
            </a:r>
            <a:r>
              <a:rPr lang="en-US" dirty="0" err="1" smtClean="0"/>
              <a:t>MSSqR</a:t>
            </a:r>
            <a:endParaRPr lang="en-US" dirty="0" smtClean="0"/>
          </a:p>
          <a:p>
            <a:r>
              <a:rPr lang="en-US" sz="2000" dirty="0" smtClean="0"/>
              <a:t>E</a:t>
            </a:r>
            <a:r>
              <a:rPr lang="en-US" sz="2000" baseline="-25000" dirty="0" smtClean="0"/>
              <a:t>cv-1</a:t>
            </a:r>
            <a:r>
              <a:rPr lang="en-US" sz="2000" dirty="0" smtClean="0"/>
              <a:t> &gt; </a:t>
            </a:r>
            <a:r>
              <a:rPr lang="en-US" sz="2000" dirty="0" err="1" smtClean="0"/>
              <a:t>E</a:t>
            </a:r>
            <a:r>
              <a:rPr lang="en-US" sz="2000" baseline="-25000" dirty="0" err="1" smtClean="0"/>
              <a:t>in</a:t>
            </a:r>
            <a:r>
              <a:rPr lang="en-US" sz="2000" dirty="0" smtClean="0"/>
              <a:t> means Accuracy</a:t>
            </a:r>
            <a:r>
              <a:rPr lang="en-US" sz="2000" baseline="-25000" dirty="0" smtClean="0"/>
              <a:t>cv-1</a:t>
            </a:r>
            <a:r>
              <a:rPr lang="en-US" sz="2000" dirty="0" smtClean="0"/>
              <a:t> &lt; Training Accuracy</a:t>
            </a:r>
          </a:p>
          <a:p>
            <a:r>
              <a:rPr lang="en-US" sz="2000" dirty="0" smtClean="0"/>
              <a:t>By how much?</a:t>
            </a:r>
          </a:p>
          <a:p>
            <a:r>
              <a:rPr lang="en-US" sz="2000" dirty="0" smtClean="0"/>
              <a:t>Use count as cross validation error. </a:t>
            </a:r>
            <a:endParaRPr lang="en-US" sz="20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6564010" y="4552433"/>
          <a:ext cx="35448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1892160" imgH="431640" progId="Equation.3">
                  <p:embed/>
                </p:oleObj>
              </mc:Choice>
              <mc:Fallback>
                <p:oleObj name="Equation" r:id="rId4" imgW="1892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010" y="4552433"/>
                        <a:ext cx="35448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48432" y="2906487"/>
            <a:ext cx="477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Transpose of confusion matrix defined in slide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:\CS 483_580\2014\assignments\HW4\code leave-one-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490210"/>
            <a:ext cx="4381500" cy="616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09287" y="490210"/>
            <a:ext cx="46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Estimate </a:t>
            </a:r>
            <a:r>
              <a:rPr lang="en-US" sz="2800" dirty="0" err="1"/>
              <a:t>E</a:t>
            </a:r>
            <a:r>
              <a:rPr lang="en-US" sz="2800" baseline="-25000" dirty="0" err="1"/>
              <a:t>test</a:t>
            </a:r>
            <a:r>
              <a:rPr lang="en-US" sz="2800" dirty="0"/>
              <a:t> by leave-one-out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3005" y="4524632"/>
            <a:ext cx="4432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3-way classification breweries 1, 2, and 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46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5547" y="1438505"/>
            <a:ext cx="11244648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Assignment 5: due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10-18-16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linear regression to 1vs5 classification (text 81-88)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ttribute file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symmetry)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424 examples is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class webpage.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Report in-sample error as mean sum squared residuals and number 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2x2 confusion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of intensity vs symmetry (like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figure 3.2 p 83)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4) Include discriminant,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30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=bin average, in plot as boundary between classes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leave-one-out 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6) Compare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CV-1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mean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 squared residuals and number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misclassified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0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350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1600201"/>
            <a:ext cx="454483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(lecture 9 on amlbook.com)</a:t>
            </a:r>
          </a:p>
        </p:txBody>
      </p:sp>
    </p:spTree>
    <p:extLst>
      <p:ext uri="{BB962C8B-B14F-4D97-AF65-F5344CB8AC3E}">
        <p14:creationId xmlns:p14="http://schemas.microsoft.com/office/powerpoint/2010/main" val="390188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6817" y="321528"/>
            <a:ext cx="105879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logistic regression,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s=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become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argument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 with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properties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probability distribution</a:t>
            </a:r>
          </a:p>
        </p:txBody>
      </p:sp>
      <p:pic>
        <p:nvPicPr>
          <p:cNvPr id="7" name="Picture 2" descr="E:\CS 483_580\2014\pictures from lecture 9\logistics function and grap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72" y="4267200"/>
            <a:ext cx="7242629" cy="20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:\CS 483_580\2014\pictures from lecture 9\logistics regre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6" y="1009650"/>
            <a:ext cx="37242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3060685" y="1390038"/>
            <a:ext cx="2662881" cy="2801401"/>
            <a:chOff x="7848600" y="2636839"/>
            <a:chExt cx="2522538" cy="2592387"/>
          </a:xfrm>
        </p:grpSpPr>
        <p:sp>
          <p:nvSpPr>
            <p:cNvPr id="40" name="Freeform 39"/>
            <p:cNvSpPr/>
            <p:nvPr/>
          </p:nvSpPr>
          <p:spPr>
            <a:xfrm>
              <a:off x="7848600" y="3505200"/>
              <a:ext cx="1741488" cy="495300"/>
            </a:xfrm>
            <a:custGeom>
              <a:avLst/>
              <a:gdLst>
                <a:gd name="connsiteX0" fmla="*/ 1740694 w 1740694"/>
                <a:gd name="connsiteY0" fmla="*/ 53975 h 495300"/>
                <a:gd name="connsiteX1" fmla="*/ 1216819 w 1740694"/>
                <a:gd name="connsiteY1" fmla="*/ 58738 h 495300"/>
                <a:gd name="connsiteX2" fmla="*/ 654844 w 1740694"/>
                <a:gd name="connsiteY2" fmla="*/ 406400 h 495300"/>
                <a:gd name="connsiteX3" fmla="*/ 92869 w 1740694"/>
                <a:gd name="connsiteY3" fmla="*/ 482600 h 495300"/>
                <a:gd name="connsiteX4" fmla="*/ 97632 w 1740694"/>
                <a:gd name="connsiteY4" fmla="*/ 482600 h 495300"/>
                <a:gd name="connsiteX5" fmla="*/ 97632 w 1740694"/>
                <a:gd name="connsiteY5" fmla="*/ 48260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0694" h="495300">
                  <a:moveTo>
                    <a:pt x="1740694" y="53975"/>
                  </a:moveTo>
                  <a:cubicBezTo>
                    <a:pt x="1569244" y="26987"/>
                    <a:pt x="1397794" y="0"/>
                    <a:pt x="1216819" y="58738"/>
                  </a:cubicBezTo>
                  <a:cubicBezTo>
                    <a:pt x="1035844" y="117476"/>
                    <a:pt x="842169" y="335756"/>
                    <a:pt x="654844" y="406400"/>
                  </a:cubicBezTo>
                  <a:cubicBezTo>
                    <a:pt x="467519" y="477044"/>
                    <a:pt x="185738" y="469900"/>
                    <a:pt x="92869" y="482600"/>
                  </a:cubicBezTo>
                  <a:cubicBezTo>
                    <a:pt x="0" y="495300"/>
                    <a:pt x="97632" y="482600"/>
                    <a:pt x="97632" y="482600"/>
                  </a:cubicBezTo>
                  <a:lnTo>
                    <a:pt x="97632" y="48260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tr-TR" sz="320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896226" y="2636839"/>
              <a:ext cx="2474912" cy="2592387"/>
              <a:chOff x="7896226" y="2636839"/>
              <a:chExt cx="2474912" cy="2592387"/>
            </a:xfrm>
          </p:grpSpPr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8616951" y="4005264"/>
                <a:ext cx="1439863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tr-TR" sz="3200">
                  <a:latin typeface="+mj-lt"/>
                </a:endParaRPr>
              </a:p>
            </p:txBody>
          </p:sp>
          <p:sp>
            <p:nvSpPr>
              <p:cNvPr id="43" name="Line 29"/>
              <p:cNvSpPr>
                <a:spLocks noChangeShapeType="1"/>
              </p:cNvSpPr>
              <p:nvPr/>
            </p:nvSpPr>
            <p:spPr bwMode="auto">
              <a:xfrm flipV="1">
                <a:off x="9336088" y="2636839"/>
                <a:ext cx="0" cy="25923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tr-TR" sz="3200">
                  <a:latin typeface="+mj-lt"/>
                </a:endParaRPr>
              </a:p>
            </p:txBody>
          </p:sp>
          <p:sp>
            <p:nvSpPr>
              <p:cNvPr id="44" name="Line 30"/>
              <p:cNvSpPr>
                <a:spLocks noChangeShapeType="1"/>
              </p:cNvSpPr>
              <p:nvPr/>
            </p:nvSpPr>
            <p:spPr bwMode="auto">
              <a:xfrm flipV="1">
                <a:off x="8472488" y="2781300"/>
                <a:ext cx="1225550" cy="172878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tr-TR" sz="3200">
                  <a:latin typeface="+mj-lt"/>
                </a:endParaRPr>
              </a:p>
            </p:txBody>
          </p:sp>
          <p:sp>
            <p:nvSpPr>
              <p:cNvPr id="45" name="Line 38"/>
              <p:cNvSpPr>
                <a:spLocks noChangeShapeType="1"/>
              </p:cNvSpPr>
              <p:nvPr/>
            </p:nvSpPr>
            <p:spPr bwMode="auto">
              <a:xfrm>
                <a:off x="8897145" y="4000500"/>
                <a:ext cx="1008062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tr-TR" sz="3200">
                  <a:latin typeface="+mj-lt"/>
                </a:endParaRPr>
              </a:p>
            </p:txBody>
          </p:sp>
          <p:sp>
            <p:nvSpPr>
              <p:cNvPr id="46" name="Line 39"/>
              <p:cNvSpPr>
                <a:spLocks noChangeShapeType="1"/>
              </p:cNvSpPr>
              <p:nvPr/>
            </p:nvSpPr>
            <p:spPr bwMode="auto">
              <a:xfrm>
                <a:off x="7896226" y="4005263"/>
                <a:ext cx="93662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tr-TR" sz="3200">
                  <a:latin typeface="+mj-lt"/>
                </a:endParaRP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9264650" y="4005263"/>
                <a:ext cx="508000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tr-TR" sz="2400" i="1" dirty="0">
                    <a:latin typeface="+mj-lt"/>
                  </a:rPr>
                  <a:t>w</a:t>
                </a:r>
                <a:r>
                  <a:rPr lang="tr-TR" sz="2400" baseline="-25000" dirty="0">
                    <a:latin typeface="+mj-lt"/>
                  </a:rPr>
                  <a:t>0</a:t>
                </a:r>
              </a:p>
            </p:txBody>
          </p:sp>
          <p:grpSp>
            <p:nvGrpSpPr>
              <p:cNvPr id="48" name="Group 58"/>
              <p:cNvGrpSpPr>
                <a:grpSpLocks/>
              </p:cNvGrpSpPr>
              <p:nvPr/>
            </p:nvGrpSpPr>
            <p:grpSpPr bwMode="auto">
              <a:xfrm>
                <a:off x="9401176" y="3933826"/>
                <a:ext cx="144463" cy="142875"/>
                <a:chOff x="4150" y="3748"/>
                <a:chExt cx="91" cy="90"/>
              </a:xfrm>
            </p:grpSpPr>
            <p:sp>
              <p:nvSpPr>
                <p:cNvPr id="71" name="Line 56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9"/>
              <p:cNvGrpSpPr>
                <a:grpSpLocks/>
              </p:cNvGrpSpPr>
              <p:nvPr/>
            </p:nvGrpSpPr>
            <p:grpSpPr bwMode="auto">
              <a:xfrm>
                <a:off x="8975726" y="3933826"/>
                <a:ext cx="144463" cy="142875"/>
                <a:chOff x="4150" y="3748"/>
                <a:chExt cx="91" cy="90"/>
              </a:xfrm>
            </p:grpSpPr>
            <p:sp>
              <p:nvSpPr>
                <p:cNvPr id="69" name="Line 60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0" name="Group 62"/>
              <p:cNvGrpSpPr>
                <a:grpSpLocks/>
              </p:cNvGrpSpPr>
              <p:nvPr/>
            </p:nvGrpSpPr>
            <p:grpSpPr bwMode="auto">
              <a:xfrm>
                <a:off x="9191626" y="3933826"/>
                <a:ext cx="144463" cy="142875"/>
                <a:chOff x="4150" y="3748"/>
                <a:chExt cx="91" cy="90"/>
              </a:xfrm>
            </p:grpSpPr>
            <p:sp>
              <p:nvSpPr>
                <p:cNvPr id="67" name="Line 63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1" name="Group 65"/>
              <p:cNvGrpSpPr>
                <a:grpSpLocks/>
              </p:cNvGrpSpPr>
              <p:nvPr/>
            </p:nvGrpSpPr>
            <p:grpSpPr bwMode="auto">
              <a:xfrm>
                <a:off x="9296401" y="3933826"/>
                <a:ext cx="144463" cy="142875"/>
                <a:chOff x="4150" y="3748"/>
                <a:chExt cx="91" cy="90"/>
              </a:xfrm>
            </p:grpSpPr>
            <p:sp>
              <p:nvSpPr>
                <p:cNvPr id="65" name="Line 66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66FF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68"/>
              <p:cNvGrpSpPr>
                <a:grpSpLocks/>
              </p:cNvGrpSpPr>
              <p:nvPr/>
            </p:nvGrpSpPr>
            <p:grpSpPr bwMode="auto">
              <a:xfrm>
                <a:off x="8474076" y="3933826"/>
                <a:ext cx="144463" cy="142875"/>
                <a:chOff x="4150" y="3748"/>
                <a:chExt cx="91" cy="90"/>
              </a:xfrm>
            </p:grpSpPr>
            <p:sp>
              <p:nvSpPr>
                <p:cNvPr id="63" name="Line 69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71"/>
              <p:cNvGrpSpPr>
                <a:grpSpLocks/>
              </p:cNvGrpSpPr>
              <p:nvPr/>
            </p:nvGrpSpPr>
            <p:grpSpPr bwMode="auto">
              <a:xfrm>
                <a:off x="8040688" y="3933826"/>
                <a:ext cx="144462" cy="142875"/>
                <a:chOff x="4150" y="3748"/>
                <a:chExt cx="91" cy="90"/>
              </a:xfrm>
            </p:grpSpPr>
            <p:sp>
              <p:nvSpPr>
                <p:cNvPr id="61" name="Line 72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4" name="Group 74"/>
              <p:cNvGrpSpPr>
                <a:grpSpLocks/>
              </p:cNvGrpSpPr>
              <p:nvPr/>
            </p:nvGrpSpPr>
            <p:grpSpPr bwMode="auto">
              <a:xfrm>
                <a:off x="8256588" y="3933826"/>
                <a:ext cx="144462" cy="142875"/>
                <a:chOff x="4150" y="3748"/>
                <a:chExt cx="91" cy="90"/>
              </a:xfrm>
            </p:grpSpPr>
            <p:sp>
              <p:nvSpPr>
                <p:cNvPr id="59" name="Line 75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Line 76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77"/>
              <p:cNvGrpSpPr>
                <a:grpSpLocks/>
              </p:cNvGrpSpPr>
              <p:nvPr/>
            </p:nvGrpSpPr>
            <p:grpSpPr bwMode="auto">
              <a:xfrm>
                <a:off x="8401051" y="3933826"/>
                <a:ext cx="144463" cy="142875"/>
                <a:chOff x="4150" y="3748"/>
                <a:chExt cx="91" cy="90"/>
              </a:xfrm>
            </p:grpSpPr>
            <p:sp>
              <p:nvSpPr>
                <p:cNvPr id="57" name="Line 78"/>
                <p:cNvSpPr>
                  <a:spLocks noChangeShapeType="1"/>
                </p:cNvSpPr>
                <p:nvPr/>
              </p:nvSpPr>
              <p:spPr bwMode="auto">
                <a:xfrm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4150" y="3748"/>
                  <a:ext cx="91" cy="90"/>
                </a:xfrm>
                <a:prstGeom prst="line">
                  <a:avLst/>
                </a:prstGeom>
                <a:noFill/>
                <a:ln w="28575">
                  <a:solidFill>
                    <a:srgbClr val="FF33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Text Box 42"/>
              <p:cNvSpPr txBox="1">
                <a:spLocks noChangeArrowheads="1"/>
              </p:cNvSpPr>
              <p:nvPr/>
            </p:nvSpPr>
            <p:spPr bwMode="auto">
              <a:xfrm>
                <a:off x="10053638" y="3752851"/>
                <a:ext cx="317500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tr-TR" sz="2400" i="1" dirty="0">
                    <a:latin typeface="+mj-lt"/>
                  </a:rPr>
                  <a:t>x</a:t>
                </a: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74591" y="1569466"/>
            <a:ext cx="1890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= 0 is a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discriminant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9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4188941"/>
            <a:ext cx="8280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Objective: find </a:t>
            </a:r>
            <a:r>
              <a:rPr lang="en-US" sz="3200" b="1" dirty="0"/>
              <a:t>w</a:t>
            </a:r>
            <a:r>
              <a:rPr lang="en-US" sz="3200" dirty="0"/>
              <a:t> such that risk score &gt;&gt; 0 for </a:t>
            </a:r>
          </a:p>
          <a:p>
            <a:r>
              <a:rPr lang="en-US" sz="3200" dirty="0"/>
              <a:t>patients that had a heart attack (</a:t>
            </a:r>
            <a:r>
              <a:rPr lang="en-US" sz="3200" dirty="0">
                <a:latin typeface="Symbol" panose="05050102010706020507" pitchFamily="18" charset="2"/>
              </a:rPr>
              <a:t>q</a:t>
            </a:r>
            <a:r>
              <a:rPr lang="en-US" sz="3200" dirty="0"/>
              <a:t>(s) ~ 1) and </a:t>
            </a:r>
          </a:p>
          <a:p>
            <a:r>
              <a:rPr lang="en-US" sz="3200" dirty="0"/>
              <a:t>risk score &lt;&lt; 0 for those who have not (</a:t>
            </a:r>
            <a:r>
              <a:rPr lang="en-US" sz="3200" dirty="0">
                <a:latin typeface="Symbol" panose="05050102010706020507" pitchFamily="18" charset="2"/>
              </a:rPr>
              <a:t>q</a:t>
            </a:r>
            <a:r>
              <a:rPr lang="en-US" sz="3200" dirty="0"/>
              <a:t>(s) ~ 0).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6918" y="886587"/>
            <a:ext cx="53918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Application: risk of heart attack</a:t>
            </a:r>
          </a:p>
        </p:txBody>
      </p:sp>
      <p:pic>
        <p:nvPicPr>
          <p:cNvPr id="5123" name="Picture 3" descr="E:\CS 483_580\2014\pictures from lecture 9\prediction of heart at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37" y="1565819"/>
            <a:ext cx="6414824" cy="25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4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6911" y="665791"/>
            <a:ext cx="4721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specifically (see text p91)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8609" y="1433501"/>
            <a:ext cx="9877832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Assume that the data is drawn </a:t>
            </a:r>
            <a:r>
              <a:rPr lang="en-US" sz="2800" dirty="0"/>
              <a:t>from a distribution function P(</a:t>
            </a:r>
            <a:r>
              <a:rPr lang="en-US" sz="2800" dirty="0" err="1"/>
              <a:t>y|</a:t>
            </a:r>
            <a:r>
              <a:rPr lang="en-US" sz="2800" b="1" dirty="0" err="1"/>
              <a:t>x</a:t>
            </a:r>
            <a:r>
              <a:rPr lang="en-US" sz="2800" dirty="0"/>
              <a:t>), </a:t>
            </a:r>
            <a:endParaRPr lang="en-US" sz="2800" dirty="0" smtClean="0"/>
          </a:p>
          <a:p>
            <a:r>
              <a:rPr lang="en-US" sz="2800" dirty="0" smtClean="0"/>
              <a:t>which </a:t>
            </a:r>
            <a:r>
              <a:rPr lang="en-US" sz="2800" dirty="0"/>
              <a:t>is </a:t>
            </a:r>
            <a:r>
              <a:rPr lang="en-US" sz="2800" dirty="0" smtClean="0"/>
              <a:t>related </a:t>
            </a:r>
            <a:r>
              <a:rPr lang="en-US" sz="2800" dirty="0"/>
              <a:t>to hypothesis h(</a:t>
            </a:r>
            <a:r>
              <a:rPr lang="en-US" sz="2800" b="1" dirty="0"/>
              <a:t>x</a:t>
            </a:r>
            <a:r>
              <a:rPr lang="en-US" sz="2800" dirty="0"/>
              <a:t>) by</a:t>
            </a:r>
          </a:p>
          <a:p>
            <a:endParaRPr lang="en-US" sz="2000" dirty="0"/>
          </a:p>
          <a:p>
            <a:r>
              <a:rPr lang="en-US" sz="2800" dirty="0"/>
              <a:t>h(</a:t>
            </a:r>
            <a:r>
              <a:rPr lang="en-US" sz="2800" b="1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en-US" sz="2800" dirty="0" smtClean="0"/>
              <a:t>= P(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n</a:t>
            </a:r>
            <a:r>
              <a:rPr lang="en-US" sz="2800" dirty="0" err="1" smtClean="0"/>
              <a:t>|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/>
              <a:t>) </a:t>
            </a:r>
            <a:r>
              <a:rPr lang="en-US" sz="2800" dirty="0" smtClean="0"/>
              <a:t> if 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r>
              <a:rPr lang="en-US" sz="2800" dirty="0"/>
              <a:t> = +1; 	 h(</a:t>
            </a:r>
            <a:r>
              <a:rPr lang="en-US" sz="2800" b="1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en-US" sz="2800" dirty="0" smtClean="0"/>
              <a:t>= 1-P(</a:t>
            </a:r>
            <a:r>
              <a:rPr lang="en-US" sz="2800" dirty="0" err="1" smtClean="0"/>
              <a:t>y</a:t>
            </a:r>
            <a:r>
              <a:rPr lang="en-US" sz="2800" baseline="-25000" dirty="0" err="1" smtClean="0"/>
              <a:t>n</a:t>
            </a:r>
            <a:r>
              <a:rPr lang="en-US" sz="2800" dirty="0" err="1" smtClean="0"/>
              <a:t>|</a:t>
            </a:r>
            <a:r>
              <a:rPr lang="en-US" sz="2800" b="1" dirty="0" err="1" smtClean="0"/>
              <a:t>x</a:t>
            </a:r>
            <a:r>
              <a:rPr lang="en-US" sz="2800" baseline="-25000" dirty="0" err="1" smtClean="0"/>
              <a:t>n</a:t>
            </a:r>
            <a:r>
              <a:rPr lang="en-US" sz="2800" dirty="0"/>
              <a:t>) </a:t>
            </a:r>
            <a:r>
              <a:rPr lang="en-US" sz="2800" dirty="0" smtClean="0"/>
              <a:t>if 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r>
              <a:rPr lang="en-US" sz="2800" dirty="0"/>
              <a:t> = -1</a:t>
            </a:r>
          </a:p>
          <a:p>
            <a:endParaRPr lang="en-US" sz="2000" dirty="0"/>
          </a:p>
          <a:p>
            <a:r>
              <a:rPr lang="en-US" sz="2800" dirty="0" smtClean="0"/>
              <a:t>Since the logistic </a:t>
            </a:r>
            <a:r>
              <a:rPr lang="en-US" sz="2800" dirty="0"/>
              <a:t>function has the property </a:t>
            </a:r>
            <a:r>
              <a:rPr lang="en-US" sz="2800" dirty="0">
                <a:latin typeface="Symbol" panose="05050102010706020507" pitchFamily="18" charset="2"/>
              </a:rPr>
              <a:t>q</a:t>
            </a:r>
            <a:r>
              <a:rPr lang="en-US" sz="2800" dirty="0"/>
              <a:t>(-s) = 1 – </a:t>
            </a:r>
            <a:r>
              <a:rPr lang="en-US" sz="2800" dirty="0">
                <a:latin typeface="Symbol" panose="05050102010706020507" pitchFamily="18" charset="2"/>
              </a:rPr>
              <a:t>q</a:t>
            </a:r>
            <a:r>
              <a:rPr lang="en-US" sz="2800" dirty="0"/>
              <a:t>(s)</a:t>
            </a:r>
          </a:p>
          <a:p>
            <a:endParaRPr lang="en-US" sz="2000" dirty="0"/>
          </a:p>
          <a:p>
            <a:r>
              <a:rPr lang="en-US" sz="2800" dirty="0"/>
              <a:t>B</a:t>
            </a:r>
            <a:r>
              <a:rPr lang="en-US" sz="2800" dirty="0" smtClean="0"/>
              <a:t>oth </a:t>
            </a:r>
            <a:r>
              <a:rPr lang="en-US" sz="2800" dirty="0"/>
              <a:t>relationships are satisfied by P(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r>
              <a:rPr lang="en-US" sz="2800" dirty="0" err="1"/>
              <a:t>|</a:t>
            </a:r>
            <a:r>
              <a:rPr lang="en-US" sz="2800" b="1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 = </a:t>
            </a:r>
            <a:r>
              <a:rPr lang="en-US" sz="2800" dirty="0">
                <a:latin typeface="Symbol" panose="05050102010706020507" pitchFamily="18" charset="2"/>
              </a:rPr>
              <a:t>q</a:t>
            </a:r>
            <a:r>
              <a:rPr lang="en-US" sz="2800" dirty="0"/>
              <a:t>(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r>
              <a:rPr lang="en-US" sz="2800" b="1" dirty="0" err="1"/>
              <a:t>w</a:t>
            </a:r>
            <a:r>
              <a:rPr lang="en-US" sz="2800" baseline="30000" dirty="0" err="1"/>
              <a:t>T</a:t>
            </a:r>
            <a:r>
              <a:rPr lang="en-US" sz="2800" baseline="-25000" dirty="0"/>
              <a:t> </a:t>
            </a:r>
            <a:r>
              <a:rPr lang="en-US" sz="2800" b="1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</a:p>
          <a:p>
            <a:endParaRPr lang="en-US" dirty="0"/>
          </a:p>
          <a:p>
            <a:r>
              <a:rPr lang="en-US" sz="2800" dirty="0"/>
              <a:t>Now use maximum likelihood estimation (MLE) to derive an </a:t>
            </a:r>
          </a:p>
          <a:p>
            <a:r>
              <a:rPr lang="en-US" sz="2800" dirty="0"/>
              <a:t>error function that we minimize to find the optimum </a:t>
            </a:r>
            <a:r>
              <a:rPr lang="en-US" sz="2800" b="1" dirty="0"/>
              <a:t>w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192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22884" y="212125"/>
            <a:ext cx="8229600" cy="579438"/>
          </a:xfrm>
          <a:prstGeom prst="rect">
            <a:avLst/>
          </a:prstGeom>
        </p:spPr>
        <p:txBody>
          <a:bodyPr vert="horz" lIns="0" tIns="45720" rIns="0" bIns="0" rtlCol="0" anchor="b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dirty="0"/>
              <a:t>Recall that MLE is used to </a:t>
            </a:r>
            <a:endParaRPr lang="en-GB" alt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2061581" y="791563"/>
            <a:ext cx="820070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/>
              <a:t>Estimate parameters of a probability distribution </a:t>
            </a:r>
            <a:r>
              <a:rPr lang="tr-TR" altLang="en-US" sz="2800" dirty="0"/>
              <a:t>given </a:t>
            </a:r>
            <a:endParaRPr lang="en-US" altLang="en-US" sz="2800" dirty="0"/>
          </a:p>
          <a:p>
            <a:r>
              <a:rPr lang="en-US" altLang="en-US" sz="2800" dirty="0"/>
              <a:t>a</a:t>
            </a:r>
            <a:r>
              <a:rPr lang="tr-TR" altLang="en-US" sz="2800" dirty="0"/>
              <a:t> sample </a:t>
            </a:r>
            <a:r>
              <a:rPr lang="tr-TR" altLang="en-US" sz="2800" dirty="0">
                <a:latin typeface="Lucida Calligraphy" panose="03010101010101010101" pitchFamily="66" charset="0"/>
              </a:rPr>
              <a:t>X</a:t>
            </a:r>
            <a:r>
              <a:rPr lang="en-US" altLang="en-US" sz="2800" dirty="0"/>
              <a:t> drawn from that distribution</a:t>
            </a:r>
          </a:p>
          <a:p>
            <a:endParaRPr lang="en-US" altLang="en-US" sz="1400" dirty="0"/>
          </a:p>
          <a:p>
            <a:r>
              <a:rPr lang="en-US" altLang="en-US" sz="2800" dirty="0">
                <a:latin typeface="Calibri" pitchFamily="34" charset="0"/>
              </a:rPr>
              <a:t>In logistic regression, parameters are the weights</a:t>
            </a:r>
          </a:p>
          <a:p>
            <a:endParaRPr lang="en-US" altLang="en-US" sz="1200" dirty="0">
              <a:latin typeface="Calibri" pitchFamily="34" charset="0"/>
            </a:endParaRPr>
          </a:p>
          <a:p>
            <a:pPr marL="273050" indent="-273050"/>
            <a:r>
              <a:rPr lang="tr-TR" altLang="en-US" sz="2800" dirty="0">
                <a:latin typeface="Calibri" pitchFamily="34" charset="0"/>
              </a:rPr>
              <a:t>Likelihood of </a:t>
            </a:r>
            <a:r>
              <a:rPr lang="en-US" altLang="en-US" sz="2800" b="1" dirty="0"/>
              <a:t>w</a:t>
            </a:r>
            <a:r>
              <a:rPr lang="tr-TR" altLang="en-US" sz="2800" dirty="0">
                <a:latin typeface="Calibri" pitchFamily="34" charset="0"/>
              </a:rPr>
              <a:t> given the sample </a:t>
            </a:r>
            <a:r>
              <a:rPr lang="tr-TR" altLang="en-US" sz="2800" dirty="0">
                <a:latin typeface="Lucida Calligraphy" pitchFamily="66" charset="0"/>
              </a:rPr>
              <a:t>X</a:t>
            </a:r>
          </a:p>
          <a:p>
            <a:pPr marL="273050" indent="-273050"/>
            <a:r>
              <a:rPr lang="tr-TR" altLang="en-US" sz="2800" dirty="0"/>
              <a:t>		</a:t>
            </a:r>
            <a:r>
              <a:rPr lang="tr-TR" altLang="en-US" sz="2800" i="1" dirty="0">
                <a:latin typeface="Palatino Linotype" pitchFamily="18" charset="0"/>
              </a:rPr>
              <a:t>l</a:t>
            </a:r>
            <a:r>
              <a:rPr lang="tr-TR" altLang="en-US" sz="2800" dirty="0"/>
              <a:t>(</a:t>
            </a:r>
            <a:r>
              <a:rPr lang="en-GB" altLang="en-US" sz="2800" b="1" dirty="0"/>
              <a:t>w</a:t>
            </a:r>
            <a:r>
              <a:rPr lang="tr-TR" altLang="en-US" sz="2800" dirty="0"/>
              <a:t>|</a:t>
            </a:r>
            <a:r>
              <a:rPr lang="tr-TR" altLang="en-US" sz="2800" dirty="0">
                <a:latin typeface="Lucida Calligraphy" pitchFamily="66" charset="0"/>
              </a:rPr>
              <a:t>X</a:t>
            </a:r>
            <a:r>
              <a:rPr lang="tr-TR" altLang="en-US" sz="2800" dirty="0"/>
              <a:t>) = </a:t>
            </a:r>
            <a:r>
              <a:rPr lang="tr-TR" altLang="en-US" sz="2800" i="1" dirty="0"/>
              <a:t>p </a:t>
            </a:r>
            <a:r>
              <a:rPr lang="tr-TR" altLang="en-US" sz="2800" dirty="0"/>
              <a:t>(</a:t>
            </a:r>
            <a:r>
              <a:rPr lang="tr-TR" altLang="en-US" sz="2800" dirty="0">
                <a:latin typeface="Lucida Calligraphy" pitchFamily="66" charset="0"/>
              </a:rPr>
              <a:t>X</a:t>
            </a:r>
            <a:r>
              <a:rPr lang="tr-TR" altLang="en-US" sz="2800" b="1" i="1" dirty="0"/>
              <a:t> </a:t>
            </a:r>
            <a:r>
              <a:rPr lang="tr-TR" altLang="en-US" sz="2800" dirty="0"/>
              <a:t>|</a:t>
            </a:r>
            <a:r>
              <a:rPr lang="en-GB" altLang="en-US" sz="2800" b="1" dirty="0"/>
              <a:t>w</a:t>
            </a:r>
            <a:r>
              <a:rPr lang="tr-TR" altLang="en-US" sz="2800" dirty="0"/>
              <a:t>) = ∏</a:t>
            </a:r>
            <a:r>
              <a:rPr lang="tr-TR" altLang="en-US" sz="2800" i="1" baseline="-40000" dirty="0"/>
              <a:t>t</a:t>
            </a:r>
            <a:r>
              <a:rPr lang="tr-TR" altLang="en-US" sz="2800" dirty="0"/>
              <a:t> </a:t>
            </a:r>
            <a:r>
              <a:rPr lang="tr-TR" altLang="en-US" sz="2800" i="1" dirty="0"/>
              <a:t>p</a:t>
            </a:r>
            <a:r>
              <a:rPr lang="tr-TR" altLang="en-US" sz="2800" dirty="0"/>
              <a:t>(</a:t>
            </a:r>
            <a:r>
              <a:rPr lang="tr-TR" altLang="en-US" sz="2800" i="1" dirty="0"/>
              <a:t>x</a:t>
            </a:r>
            <a:r>
              <a:rPr lang="tr-TR" altLang="en-US" sz="2800" i="1" baseline="30000" dirty="0"/>
              <a:t>t</a:t>
            </a:r>
            <a:r>
              <a:rPr lang="tr-TR" altLang="en-US" sz="2800" dirty="0"/>
              <a:t>|</a:t>
            </a:r>
            <a:r>
              <a:rPr lang="en-GB" altLang="en-US" sz="2800" b="1" dirty="0"/>
              <a:t>w</a:t>
            </a:r>
            <a:r>
              <a:rPr lang="tr-TR" altLang="en-US" sz="2800" dirty="0"/>
              <a:t>)</a:t>
            </a:r>
            <a:endParaRPr lang="en-US" altLang="en-US" sz="2800" dirty="0"/>
          </a:p>
          <a:p>
            <a:pPr marL="273050" indent="-273050"/>
            <a:endParaRPr lang="en-US" altLang="en-US" sz="1400" dirty="0"/>
          </a:p>
          <a:p>
            <a:pPr marL="273050" indent="-273050"/>
            <a:r>
              <a:rPr lang="tr-TR" altLang="en-US" sz="2800" dirty="0">
                <a:latin typeface="Calibri" pitchFamily="34" charset="0"/>
              </a:rPr>
              <a:t>Log likelihood</a:t>
            </a:r>
          </a:p>
          <a:p>
            <a:pPr marL="273050" indent="-273050"/>
            <a:r>
              <a:rPr lang="tr-TR" altLang="en-US" sz="2800" dirty="0"/>
              <a:t>		 </a:t>
            </a:r>
            <a:r>
              <a:rPr lang="tr-TR" altLang="en-US" sz="2800" dirty="0">
                <a:latin typeface="Lucida Calligraphy" pitchFamily="66" charset="0"/>
              </a:rPr>
              <a:t>L</a:t>
            </a:r>
            <a:r>
              <a:rPr lang="tr-TR" altLang="en-US" sz="2800" dirty="0"/>
              <a:t>(</a:t>
            </a:r>
            <a:r>
              <a:rPr lang="en-GB" altLang="en-US" sz="2800" b="1" dirty="0"/>
              <a:t>w</a:t>
            </a:r>
            <a:r>
              <a:rPr lang="tr-TR" altLang="en-US" sz="2800" dirty="0"/>
              <a:t>|</a:t>
            </a:r>
            <a:r>
              <a:rPr lang="tr-TR" altLang="en-US" sz="2800" dirty="0">
                <a:latin typeface="Lucida Calligraphy" pitchFamily="66" charset="0"/>
              </a:rPr>
              <a:t>X</a:t>
            </a:r>
            <a:r>
              <a:rPr lang="tr-TR" altLang="en-US" sz="2800" dirty="0"/>
              <a:t>) = </a:t>
            </a:r>
            <a:r>
              <a:rPr lang="tr-TR" altLang="en-US" sz="2800" dirty="0">
                <a:latin typeface="Calibri" pitchFamily="34" charset="0"/>
              </a:rPr>
              <a:t>log</a:t>
            </a:r>
            <a:r>
              <a:rPr lang="en-US" altLang="en-US" sz="2800" dirty="0">
                <a:latin typeface="Calibri" pitchFamily="34" charset="0"/>
              </a:rPr>
              <a:t>(</a:t>
            </a:r>
            <a:r>
              <a:rPr lang="tr-TR" altLang="en-US" sz="2800" i="1" dirty="0">
                <a:latin typeface="Palatino Linotype" pitchFamily="18" charset="0"/>
              </a:rPr>
              <a:t>l</a:t>
            </a:r>
            <a:r>
              <a:rPr lang="tr-TR" altLang="en-US" sz="2800" dirty="0"/>
              <a:t>(</a:t>
            </a:r>
            <a:r>
              <a:rPr lang="en-GB" altLang="en-US" sz="2800" b="1" dirty="0"/>
              <a:t>w</a:t>
            </a:r>
            <a:r>
              <a:rPr lang="tr-TR" altLang="en-US" sz="2800" dirty="0"/>
              <a:t>|</a:t>
            </a:r>
            <a:r>
              <a:rPr lang="tr-TR" altLang="en-US" sz="2800" dirty="0">
                <a:latin typeface="Lucida Calligraphy" pitchFamily="66" charset="0"/>
              </a:rPr>
              <a:t>X</a:t>
            </a:r>
            <a:r>
              <a:rPr lang="tr-TR" altLang="en-US" sz="2800" dirty="0"/>
              <a:t>)</a:t>
            </a:r>
            <a:r>
              <a:rPr lang="en-US" altLang="en-US" sz="2800" dirty="0"/>
              <a:t>)</a:t>
            </a:r>
            <a:r>
              <a:rPr lang="tr-TR" altLang="en-US" sz="2800" dirty="0"/>
              <a:t> = ∑</a:t>
            </a:r>
            <a:r>
              <a:rPr lang="tr-TR" altLang="en-US" sz="2800" i="1" baseline="-40000" dirty="0"/>
              <a:t>t</a:t>
            </a:r>
            <a:r>
              <a:rPr lang="tr-TR" altLang="en-US" sz="2800" dirty="0"/>
              <a:t> log </a:t>
            </a:r>
            <a:r>
              <a:rPr lang="tr-TR" altLang="en-US" sz="2800" i="1" dirty="0"/>
              <a:t>p</a:t>
            </a:r>
            <a:r>
              <a:rPr lang="tr-TR" altLang="en-US" sz="2800" dirty="0"/>
              <a:t>(</a:t>
            </a:r>
            <a:r>
              <a:rPr lang="tr-TR" altLang="en-US" sz="2800" i="1" dirty="0"/>
              <a:t>x</a:t>
            </a:r>
            <a:r>
              <a:rPr lang="tr-TR" altLang="en-US" sz="2800" i="1" baseline="30000" dirty="0"/>
              <a:t>t</a:t>
            </a:r>
            <a:r>
              <a:rPr lang="tr-TR" altLang="en-US" sz="2800" dirty="0"/>
              <a:t>|</a:t>
            </a:r>
            <a:r>
              <a:rPr lang="en-GB" altLang="en-US" sz="2800" b="1" dirty="0"/>
              <a:t>w</a:t>
            </a:r>
            <a:r>
              <a:rPr lang="en-GB" altLang="en-US" sz="2800" dirty="0" smtClean="0"/>
              <a:t>)</a:t>
            </a:r>
          </a:p>
          <a:p>
            <a:pPr marL="273050" indent="-273050"/>
            <a:r>
              <a:rPr lang="en-US" altLang="en-US" sz="2800" dirty="0"/>
              <a:t>Choose </a:t>
            </a:r>
            <a:r>
              <a:rPr lang="en-US" altLang="en-US" sz="2800" b="1" dirty="0"/>
              <a:t>w</a:t>
            </a:r>
            <a:r>
              <a:rPr lang="en-US" altLang="en-US" sz="2800" dirty="0"/>
              <a:t> that maximizes </a:t>
            </a:r>
            <a:r>
              <a:rPr lang="tr-TR" altLang="en-US" sz="2800" dirty="0">
                <a:latin typeface="Lucida Calligraphy" pitchFamily="66" charset="0"/>
              </a:rPr>
              <a:t>L</a:t>
            </a:r>
            <a:r>
              <a:rPr lang="tr-TR" altLang="en-US" sz="2800" dirty="0"/>
              <a:t>(</a:t>
            </a:r>
            <a:r>
              <a:rPr lang="en-GB" altLang="en-US" sz="2800" b="1" dirty="0"/>
              <a:t>w</a:t>
            </a:r>
            <a:r>
              <a:rPr lang="tr-TR" altLang="en-US" sz="2800" dirty="0"/>
              <a:t>|</a:t>
            </a:r>
            <a:r>
              <a:rPr lang="tr-TR" altLang="en-US" sz="2800" dirty="0">
                <a:latin typeface="Lucida Calligraphy" pitchFamily="66" charset="0"/>
              </a:rPr>
              <a:t>X</a:t>
            </a:r>
            <a:r>
              <a:rPr lang="tr-TR" altLang="en-US" sz="2800" dirty="0"/>
              <a:t>) </a:t>
            </a:r>
            <a:endParaRPr lang="en-GB" altLang="en-US" sz="2800" dirty="0"/>
          </a:p>
          <a:p>
            <a:pPr marL="273050" indent="-273050"/>
            <a:endParaRPr lang="en-GB" altLang="en-US" sz="1400" dirty="0"/>
          </a:p>
          <a:p>
            <a:pPr marL="273050" indent="-273050"/>
            <a:r>
              <a:rPr lang="en-GB" altLang="en-US" sz="2800" dirty="0"/>
              <a:t>In </a:t>
            </a:r>
            <a:r>
              <a:rPr lang="en-US" altLang="en-US" sz="2800" dirty="0">
                <a:latin typeface="Calibri" pitchFamily="34" charset="0"/>
              </a:rPr>
              <a:t>logistic regression</a:t>
            </a:r>
            <a:r>
              <a:rPr lang="en-GB" altLang="en-US" sz="2800" dirty="0"/>
              <a:t>, </a:t>
            </a:r>
            <a:r>
              <a:rPr lang="en-US" altLang="en-US" sz="2800" i="1" dirty="0"/>
              <a:t>p</a:t>
            </a:r>
            <a:r>
              <a:rPr lang="en-US" sz="2800" dirty="0"/>
              <a:t>(</a:t>
            </a:r>
            <a:r>
              <a:rPr lang="en-US" sz="3200" i="1" dirty="0" err="1"/>
              <a:t>x</a:t>
            </a:r>
            <a:r>
              <a:rPr lang="en-US" sz="2800" baseline="30000" dirty="0" err="1"/>
              <a:t>t</a:t>
            </a:r>
            <a:r>
              <a:rPr lang="en-US" sz="2800" dirty="0" err="1"/>
              <a:t>|</a:t>
            </a:r>
            <a:r>
              <a:rPr lang="en-US" sz="2800" b="1" dirty="0" err="1"/>
              <a:t>w</a:t>
            </a:r>
            <a:r>
              <a:rPr lang="en-US" sz="2800" dirty="0"/>
              <a:t>) = </a:t>
            </a:r>
            <a:r>
              <a:rPr lang="en-US" sz="2800" dirty="0">
                <a:latin typeface="Symbol" panose="05050102010706020507" pitchFamily="18" charset="2"/>
              </a:rPr>
              <a:t>q</a:t>
            </a:r>
            <a:r>
              <a:rPr lang="en-US" sz="2800" dirty="0"/>
              <a:t>(</a:t>
            </a:r>
            <a:r>
              <a:rPr lang="en-US" sz="2800" dirty="0" err="1"/>
              <a:t>y</a:t>
            </a:r>
            <a:r>
              <a:rPr lang="en-US" sz="2800" baseline="-25000" dirty="0" err="1"/>
              <a:t>n</a:t>
            </a:r>
            <a:r>
              <a:rPr lang="en-US" sz="2800" b="1" dirty="0" err="1"/>
              <a:t>w</a:t>
            </a:r>
            <a:r>
              <a:rPr lang="en-US" sz="2800" baseline="30000" dirty="0" err="1"/>
              <a:t>T</a:t>
            </a:r>
            <a:r>
              <a:rPr lang="en-US" sz="2800" baseline="-25000" dirty="0"/>
              <a:t> </a:t>
            </a:r>
            <a:r>
              <a:rPr lang="en-US" sz="2800" b="1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72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8817" y="547567"/>
            <a:ext cx="11131445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linear models optimize a linear combination of attributes,</a:t>
            </a:r>
          </a:p>
          <a:p>
            <a:r>
              <a:rPr lang="en-US" sz="3200" dirty="0"/>
              <a:t>	</a:t>
            </a:r>
            <a:r>
              <a:rPr lang="en-US" sz="3200" b="1" dirty="0" smtClean="0"/>
              <a:t>x</a:t>
            </a:r>
            <a:r>
              <a:rPr lang="en-US" sz="3200" dirty="0" smtClean="0"/>
              <a:t>, that include a bias node with value of one.</a:t>
            </a:r>
          </a:p>
          <a:p>
            <a:endParaRPr lang="en-US" sz="3200" dirty="0" smtClean="0"/>
          </a:p>
          <a:p>
            <a:r>
              <a:rPr lang="en-US" sz="3200" dirty="0" smtClean="0"/>
              <a:t>Most convenient to represent linear combination as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dot product,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where the weights of attributes as predictors are 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determined by minimum in-sample error.</a:t>
            </a:r>
          </a:p>
          <a:p>
            <a:endParaRPr lang="en-US" sz="3200" dirty="0"/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used differently in different types of linear models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6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720" y="813488"/>
            <a:ext cx="8862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Since Log is a monotone increasing function, </a:t>
            </a:r>
            <a:r>
              <a:rPr lang="en-US" sz="2400" dirty="0" smtClean="0"/>
              <a:t>maximizing log(likelihood</a:t>
            </a:r>
            <a:r>
              <a:rPr lang="en-US" sz="2400" dirty="0"/>
              <a:t>) is equivalent to minimizing -log(likelihood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Text also normalizes by dividing by N; hence error function becomes</a:t>
            </a:r>
          </a:p>
        </p:txBody>
      </p:sp>
      <p:pic>
        <p:nvPicPr>
          <p:cNvPr id="4098" name="Picture 2" descr="E:\CS 483_580\2014\pictures from lecture 9\max likelihood min cross entr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45339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90270" y="4547286"/>
            <a:ext cx="779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How?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71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895600"/>
            <a:ext cx="834593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function of logistic regression (called cross entropy) has the </a:t>
            </a:r>
          </a:p>
          <a:p>
            <a:r>
              <a:rPr lang="en-US" sz="2400" dirty="0"/>
              <a:t>desired properties.</a:t>
            </a:r>
          </a:p>
          <a:p>
            <a:endParaRPr lang="en-US" dirty="0"/>
          </a:p>
          <a:p>
            <a:r>
              <a:rPr lang="en-US" sz="2400" dirty="0"/>
              <a:t>If </a:t>
            </a:r>
            <a:r>
              <a:rPr lang="en-US" sz="2400" b="1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/>
              <a:t> </a:t>
            </a:r>
            <a:r>
              <a:rPr lang="en-US" sz="2400" dirty="0" smtClean="0"/>
              <a:t>is attribute </a:t>
            </a:r>
            <a:r>
              <a:rPr lang="en-US" sz="2400" dirty="0"/>
              <a:t>of person who has had a heart attack, </a:t>
            </a:r>
            <a:r>
              <a:rPr lang="en-US" sz="2400" b="1" dirty="0" err="1"/>
              <a:t>w</a:t>
            </a:r>
            <a:r>
              <a:rPr lang="en-US" sz="2400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&gt;&gt; 0 </a:t>
            </a:r>
          </a:p>
          <a:p>
            <a:r>
              <a:rPr lang="en-US" sz="2400" dirty="0"/>
              <a:t>and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&gt; 0 so contribution to </a:t>
            </a:r>
            <a:r>
              <a:rPr lang="en-US" sz="2400" dirty="0" err="1"/>
              <a:t>E</a:t>
            </a:r>
            <a:r>
              <a:rPr lang="en-US" sz="2400" baseline="-25000" dirty="0" err="1"/>
              <a:t>in</a:t>
            </a:r>
            <a:r>
              <a:rPr lang="en-US" sz="2400" dirty="0"/>
              <a:t>(</a:t>
            </a:r>
            <a:r>
              <a:rPr lang="en-US" sz="2400" b="1" dirty="0"/>
              <a:t>w</a:t>
            </a:r>
            <a:r>
              <a:rPr lang="en-US" sz="2400" dirty="0"/>
              <a:t>) is small.</a:t>
            </a:r>
          </a:p>
          <a:p>
            <a:endParaRPr lang="en-US" dirty="0"/>
          </a:p>
          <a:p>
            <a:r>
              <a:rPr lang="en-US" sz="2400" dirty="0"/>
              <a:t>If 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are attributes of person who has not had a heart attack, </a:t>
            </a:r>
          </a:p>
          <a:p>
            <a:r>
              <a:rPr lang="en-US" sz="2400" b="1" dirty="0" err="1"/>
              <a:t>w</a:t>
            </a:r>
            <a:r>
              <a:rPr lang="en-US" sz="2400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&lt;&lt; 0 and </a:t>
            </a:r>
            <a:r>
              <a:rPr lang="en-US" sz="2400" dirty="0" err="1"/>
              <a:t>y</a:t>
            </a:r>
            <a:r>
              <a:rPr lang="en-US" sz="2400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&lt; 0 so contribution to </a:t>
            </a:r>
            <a:r>
              <a:rPr lang="en-US" sz="2400" dirty="0" err="1"/>
              <a:t>E</a:t>
            </a:r>
            <a:r>
              <a:rPr lang="en-US" sz="2400" baseline="-25000" dirty="0" err="1"/>
              <a:t>in</a:t>
            </a:r>
            <a:r>
              <a:rPr lang="en-US" sz="2400" dirty="0"/>
              <a:t>(</a:t>
            </a:r>
            <a:r>
              <a:rPr lang="en-US" sz="2400" b="1" dirty="0"/>
              <a:t>w</a:t>
            </a:r>
            <a:r>
              <a:rPr lang="en-US" sz="2400" dirty="0"/>
              <a:t>) is again small</a:t>
            </a:r>
            <a:r>
              <a:rPr lang="en-US" sz="2400" dirty="0" smtClean="0"/>
              <a:t>.</a:t>
            </a:r>
          </a:p>
          <a:p>
            <a:endParaRPr lang="en-US" dirty="0"/>
          </a:p>
          <a:p>
            <a:r>
              <a:rPr lang="en-US" sz="2400" b="1" dirty="0" err="1" smtClean="0"/>
              <a:t>w</a:t>
            </a:r>
            <a:r>
              <a:rPr lang="en-US" sz="2400" baseline="30000" dirty="0" err="1" smtClean="0"/>
              <a:t>T</a:t>
            </a:r>
            <a:r>
              <a:rPr lang="en-US" sz="2400" b="1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is the risk of a heart attack for n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subject</a:t>
            </a:r>
          </a:p>
        </p:txBody>
      </p:sp>
      <p:pic>
        <p:nvPicPr>
          <p:cNvPr id="1026" name="Picture 2" descr="H:\CS 483_580\2014\pictures from lecture 9\cross entr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6408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CS 483_580\2014\pictures from lecture 9\min Ein log vs l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703" y="1007076"/>
            <a:ext cx="5676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9713" y="4529271"/>
            <a:ext cx="807522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Error function of linear regression allows “1-step” optimization.</a:t>
            </a:r>
          </a:p>
          <a:p>
            <a:endParaRPr lang="en-US" sz="1600" dirty="0"/>
          </a:p>
          <a:p>
            <a:r>
              <a:rPr lang="en-US" sz="2400" dirty="0"/>
              <a:t>Not true for error function of logistic regression</a:t>
            </a:r>
          </a:p>
          <a:p>
            <a:endParaRPr lang="en-US" sz="1600" dirty="0"/>
          </a:p>
          <a:p>
            <a:r>
              <a:rPr lang="en-US" sz="2400" dirty="0"/>
              <a:t>Optimization is iterative; </a:t>
            </a:r>
            <a:r>
              <a:rPr lang="en-US" sz="2400" dirty="0" smtClean="0"/>
              <a:t>one method </a:t>
            </a:r>
            <a:r>
              <a:rPr lang="en-US" sz="2400" dirty="0"/>
              <a:t>is </a:t>
            </a:r>
            <a:r>
              <a:rPr lang="en-US" sz="2400" dirty="0" smtClean="0"/>
              <a:t>“gradient </a:t>
            </a:r>
            <a:r>
              <a:rPr lang="en-US" sz="2400" dirty="0"/>
              <a:t>decent”</a:t>
            </a:r>
          </a:p>
        </p:txBody>
      </p:sp>
    </p:spTree>
    <p:extLst>
      <p:ext uri="{BB962C8B-B14F-4D97-AF65-F5344CB8AC3E}">
        <p14:creationId xmlns:p14="http://schemas.microsoft.com/office/powerpoint/2010/main" val="13509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2201863" y="1454150"/>
          <a:ext cx="7515225" cy="330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298600" imgH="1168200" progId="Equation.3">
                  <p:embed/>
                </p:oleObj>
              </mc:Choice>
              <mc:Fallback>
                <p:oleObj name="Equation" r:id="rId3" imgW="2298600" imgH="116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1454150"/>
                        <a:ext cx="7515225" cy="330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76867" y="749643"/>
            <a:ext cx="1032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Stochastic gradient decent: correct weights by error in each data point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2222500" y="4819136"/>
            <a:ext cx="4503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ymbol" panose="05050102010706020507" pitchFamily="18" charset="2"/>
              </a:rPr>
              <a:t>h</a:t>
            </a:r>
            <a:r>
              <a:rPr lang="en-US" sz="2400" dirty="0" smtClean="0"/>
              <a:t> is “learning rate” with value &lt;&lt; 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349945" y="3286898"/>
            <a:ext cx="2274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r>
              <a:rPr lang="en-US" sz="2400" dirty="0" smtClean="0"/>
              <a:t>erive this result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289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7227" y="817432"/>
            <a:ext cx="487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Benefits of stochastic gradient decent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12" y="1457326"/>
            <a:ext cx="3843064" cy="30723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7438" y="4839994"/>
            <a:ext cx="6881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Less computation than Batch gradient decent</a:t>
            </a:r>
          </a:p>
          <a:p>
            <a:r>
              <a:rPr lang="en-US" sz="2400" dirty="0" smtClean="0"/>
              <a:t>Randomness helps avoid getting stuck in local minima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20" y="1457326"/>
            <a:ext cx="3926953" cy="32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2157" y="816894"/>
            <a:ext cx="71945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Batch gradient decent fixed </a:t>
            </a:r>
            <a:r>
              <a:rPr lang="en-US" sz="2800" b="1" dirty="0"/>
              <a:t>leaning rate </a:t>
            </a:r>
            <a:r>
              <a:rPr lang="en-US" sz="2800" dirty="0">
                <a:latin typeface="Symbol" panose="05050102010706020507" pitchFamily="18" charset="2"/>
              </a:rPr>
              <a:t>h</a:t>
            </a:r>
          </a:p>
          <a:p>
            <a:r>
              <a:rPr lang="en-US" sz="2800" b="1" dirty="0"/>
              <a:t>w</a:t>
            </a:r>
            <a:r>
              <a:rPr lang="en-US" sz="2800" dirty="0"/>
              <a:t>(1) = </a:t>
            </a:r>
            <a:r>
              <a:rPr lang="en-US" sz="2800" b="1" dirty="0"/>
              <a:t>w</a:t>
            </a:r>
            <a:r>
              <a:rPr lang="en-US" sz="2800" dirty="0"/>
              <a:t>(0) + </a:t>
            </a:r>
            <a:r>
              <a:rPr lang="en-US" sz="2800" dirty="0" smtClean="0">
                <a:latin typeface="Symbol" panose="05050102010706020507" pitchFamily="18" charset="2"/>
              </a:rPr>
              <a:t>D</a:t>
            </a:r>
            <a:r>
              <a:rPr lang="en-US" sz="2800" dirty="0" smtClean="0"/>
              <a:t> </a:t>
            </a:r>
            <a:r>
              <a:rPr lang="en-US" sz="2800" b="1" dirty="0"/>
              <a:t>w</a:t>
            </a:r>
            <a:endParaRPr lang="en-US" sz="2800" dirty="0"/>
          </a:p>
          <a:p>
            <a:r>
              <a:rPr lang="en-US" sz="2800" dirty="0"/>
              <a:t>Weights change fastest where gradient is largest</a:t>
            </a:r>
          </a:p>
        </p:txBody>
      </p:sp>
      <p:pic>
        <p:nvPicPr>
          <p:cNvPr id="3074" name="Picture 2" descr="H:\CS 483_580\2014\pictures from lecture 9\variable step siz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1"/>
            <a:ext cx="3352800" cy="33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H:\CS 483_580\2014\pictures from lecture 9\fixed learning 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52181"/>
            <a:ext cx="455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CS 483_580\2014\pictures from lecture 9\gardient Ei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095131"/>
            <a:ext cx="4281569" cy="9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7622" y="4021982"/>
            <a:ext cx="2347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Note: sum of vectors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1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6963" y="1075039"/>
            <a:ext cx="5113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Logistics regression algorithm</a:t>
            </a:r>
          </a:p>
        </p:txBody>
      </p:sp>
      <p:pic>
        <p:nvPicPr>
          <p:cNvPr id="1026" name="Picture 2" descr="H:\CS 483_580\2014\pictures from lecture 9\logistics regression algorit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36" y="1900446"/>
            <a:ext cx="7467601" cy="43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65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:\CS 483_580\2014\pictures from lecture 9\gardient E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440" y="3657600"/>
            <a:ext cx="5886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50908" y="1155356"/>
            <a:ext cx="66330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Chose </a:t>
            </a:r>
            <a:r>
              <a:rPr lang="en-US" sz="2800" b="1" dirty="0"/>
              <a:t>w</a:t>
            </a:r>
            <a:r>
              <a:rPr lang="en-US" sz="2800" dirty="0"/>
              <a:t>(0) randomly on [0,1]</a:t>
            </a:r>
          </a:p>
          <a:p>
            <a:endParaRPr lang="en-US" dirty="0"/>
          </a:p>
          <a:p>
            <a:r>
              <a:rPr lang="en-US" sz="2800" dirty="0"/>
              <a:t>A learning rate of 0.001 or less is good</a:t>
            </a:r>
          </a:p>
          <a:p>
            <a:endParaRPr lang="en-US" dirty="0"/>
          </a:p>
          <a:p>
            <a:r>
              <a:rPr lang="en-US" sz="2800" dirty="0"/>
              <a:t>How do you avoid overflow in calculation of </a:t>
            </a:r>
          </a:p>
          <a:p>
            <a:r>
              <a:rPr lang="en-US" sz="2800" dirty="0"/>
              <a:t>the gradient of </a:t>
            </a:r>
            <a:r>
              <a:rPr lang="en-US" sz="2800" dirty="0" err="1"/>
              <a:t>E</a:t>
            </a:r>
            <a:r>
              <a:rPr lang="en-US" sz="2800" baseline="-25000" dirty="0" err="1"/>
              <a:t>in</a:t>
            </a:r>
            <a:r>
              <a:rPr lang="en-US" sz="2800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169683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1" y="1066801"/>
            <a:ext cx="794461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you known when to stop?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 iterations: typically 5</a:t>
            </a:r>
            <a:r>
              <a:rPr lang="en-US" sz="2800" dirty="0" smtClean="0"/>
              <a:t>0,000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 norm of gradient: typically &lt; 0.01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Small </a:t>
            </a:r>
            <a:r>
              <a:rPr lang="en-US" sz="2800" dirty="0" err="1" smtClean="0"/>
              <a:t>E</a:t>
            </a:r>
            <a:r>
              <a:rPr lang="en-US" sz="2800" baseline="-25000" dirty="0" err="1" smtClean="0"/>
              <a:t>in</a:t>
            </a:r>
            <a:r>
              <a:rPr lang="en-US" sz="2800" baseline="-25000" dirty="0" smtClean="0"/>
              <a:t> </a:t>
            </a:r>
            <a:r>
              <a:rPr lang="en-US" sz="2800" dirty="0"/>
              <a:t>: typically &lt; </a:t>
            </a:r>
            <a:r>
              <a:rPr lang="en-US" sz="2800" dirty="0" smtClean="0"/>
              <a:t>0.5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do you avoid </a:t>
            </a:r>
            <a:r>
              <a:rPr lang="en-US" sz="2800" dirty="0" smtClean="0"/>
              <a:t>underflow </a:t>
            </a:r>
            <a:r>
              <a:rPr lang="en-US" sz="2800" dirty="0"/>
              <a:t>in the calculation of </a:t>
            </a:r>
            <a:r>
              <a:rPr lang="en-US" sz="2800" dirty="0" err="1"/>
              <a:t>E</a:t>
            </a:r>
            <a:r>
              <a:rPr lang="en-US" sz="2800" baseline="-25000" dirty="0" err="1"/>
              <a:t>in</a:t>
            </a:r>
            <a:r>
              <a:rPr lang="en-US" sz="2800" dirty="0"/>
              <a:t>?</a:t>
            </a:r>
          </a:p>
        </p:txBody>
      </p:sp>
      <p:pic>
        <p:nvPicPr>
          <p:cNvPr id="3" name="Picture 2" descr="H:\CS 483_580\2014\pictures from lecture 9\cross entr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54162"/>
            <a:ext cx="640873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3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19600" y="728990"/>
            <a:ext cx="43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Joe’s results (not converged)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1252211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iterations: 100</a:t>
            </a:r>
          </a:p>
          <a:p>
            <a:r>
              <a:rPr lang="en-US" sz="2400" dirty="0"/>
              <a:t>Learning rate: 0.0005</a:t>
            </a:r>
          </a:p>
          <a:p>
            <a:r>
              <a:rPr lang="en-US" sz="2400" dirty="0"/>
              <a:t>Final weights: 0.5964, 0.9967, 0.9850, 0.0719, -0.1431, 0.9982, 0.9960, -0.1344, 1.0009, 0.9987, 0.9910, 1.0020, 0.9804 </a:t>
            </a:r>
          </a:p>
          <a:p>
            <a:endParaRPr lang="en-US" sz="2400" dirty="0"/>
          </a:p>
          <a:p>
            <a:r>
              <a:rPr lang="en-US" sz="2400" dirty="0" err="1"/>
              <a:t>E</a:t>
            </a:r>
            <a:r>
              <a:rPr lang="en-US" sz="2400" baseline="-25000" dirty="0" err="1"/>
              <a:t>in</a:t>
            </a:r>
            <a:r>
              <a:rPr lang="en-US" sz="2400" dirty="0"/>
              <a:t>(mean cross  entropy)= </a:t>
            </a:r>
            <a:r>
              <a:rPr lang="en-US" sz="2400" dirty="0" smtClean="0"/>
              <a:t>2.2766 at termination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Accuracy = 0.6812</a:t>
            </a:r>
          </a:p>
          <a:p>
            <a:endParaRPr lang="en-US" sz="2400" dirty="0"/>
          </a:p>
          <a:p>
            <a:r>
              <a:rPr lang="en-US" sz="2400" dirty="0" smtClean="0"/>
              <a:t>	high risk</a:t>
            </a:r>
            <a:r>
              <a:rPr lang="en-US" sz="2400" dirty="0"/>
              <a:t>	</a:t>
            </a:r>
            <a:r>
              <a:rPr lang="en-US" sz="2400" dirty="0" smtClean="0"/>
              <a:t>low risk	&lt;- classified as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	94              	44		138 total high risk     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dirty="0" smtClean="0"/>
              <a:t>	51            	109		160 total low risk  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817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0930" y="1093575"/>
            <a:ext cx="57182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(lecture 3 on amlbook.com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1048" y="2463114"/>
            <a:ext cx="9436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In-sample error is the sum of squared deviations of </a:t>
            </a:r>
            <a:r>
              <a:rPr lang="en-US" sz="2800" b="1" dirty="0" smtClean="0"/>
              <a:t>w</a:t>
            </a:r>
            <a:r>
              <a:rPr lang="en-US" sz="2800" baseline="30000" dirty="0" smtClean="0"/>
              <a:t>T</a:t>
            </a:r>
            <a:r>
              <a:rPr lang="en-US" sz="2800" b="1" dirty="0" smtClean="0"/>
              <a:t>x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 from </a:t>
            </a:r>
            <a:r>
              <a:rPr lang="en-US" sz="2800" dirty="0" err="1" smtClean="0"/>
              <a:t>y</a:t>
            </a:r>
            <a:r>
              <a:rPr lang="en-US" sz="2800" baseline="30000" dirty="0" err="1" smtClean="0"/>
              <a:t>t</a:t>
            </a:r>
            <a:endParaRPr 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40436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3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78" y="683741"/>
            <a:ext cx="8054543" cy="6040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36757" y="1013254"/>
            <a:ext cx="3270421" cy="238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63167" y="683741"/>
            <a:ext cx="3644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Probability of a heart attack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71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416909" y="3296879"/>
          <a:ext cx="4250724" cy="98136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25098"/>
                <a:gridCol w="1351386"/>
                <a:gridCol w="1474240"/>
              </a:tblGrid>
              <a:tr h="2453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Expected Low risk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Expected High risk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Actual Low Risk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142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Actual High Rish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137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39666" y="1738354"/>
            <a:ext cx="9926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η = 0.0001, iteration = 50000, </a:t>
            </a:r>
            <a:r>
              <a:rPr lang="en-US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Ein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= 0.372709312473342, Accuracy = 0.845117845117845</a:t>
            </a:r>
            <a:endParaRPr lang="en-US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121" name="Picture 1" descr="pcurveR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58" y="2198302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21048" y="959092"/>
            <a:ext cx="37818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Heng </a:t>
            </a:r>
            <a:r>
              <a:rPr lang="en-US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Wang      cpts534	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estEinRandomEinVS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74" y="1767660"/>
            <a:ext cx="52673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bestEinRandomNormDeltaEVSite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012" y="1767660"/>
            <a:ext cx="52673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93361" y="1464961"/>
            <a:ext cx="1680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Ein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VS iteration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88944" y="1398328"/>
            <a:ext cx="284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kern="100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Norm grad(</a:t>
            </a:r>
            <a:r>
              <a:rPr lang="en-US" kern="100" dirty="0" err="1" smtClean="0">
                <a:latin typeface="Times New Roman" panose="02020603050405020304" pitchFamily="18" charset="0"/>
                <a:ea typeface="SimSun" panose="02010600030101010101" pitchFamily="2" charset="-122"/>
              </a:rPr>
              <a:t>Ein</a:t>
            </a:r>
            <a:r>
              <a:rPr 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) VS iteration</a:t>
            </a:r>
            <a:endParaRPr lang="en-US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59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1714" y="609601"/>
            <a:ext cx="893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Expanded Assignment 6: </a:t>
            </a:r>
            <a:r>
              <a:rPr lang="en-US" sz="2400" dirty="0"/>
              <a:t>Due </a:t>
            </a:r>
            <a:r>
              <a:rPr lang="en-US" sz="2400" dirty="0" smtClean="0"/>
              <a:t>10-25-16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9783" y="1063375"/>
            <a:ext cx="10873947" cy="4537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WEKA 3.8 and start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“Explorer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window”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Preprocess tab, open the “logit-data.csv”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the data by clicking on “Choose” button -&gt; filters -&gt; unsupervised -&gt; attribute -&gt;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NumericToNominal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click “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Apply” to generate a .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arff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and click the “Choose”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SimpleLogistic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settings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10-fold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cross-validation.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and confusion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in your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Right-click in the result list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open visualization options.  Include class-specific ROC curves in your report.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“Classify” tab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“Logistic”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classifiers under “functions”.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with default settings and 10-fold cross-validation.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/>
              <a:t>The secret to the success of Simple Logistics may be its automatic attribute selection.   </a:t>
            </a:r>
            <a:r>
              <a:rPr lang="en-US" dirty="0" smtClean="0"/>
              <a:t>In the output for Simple Logistics, find the attributes in be base case.  </a:t>
            </a:r>
            <a:r>
              <a:rPr lang="en-US" dirty="0"/>
              <a:t>M</a:t>
            </a:r>
            <a:r>
              <a:rPr lang="en-US" dirty="0" smtClean="0"/>
              <a:t>odify </a:t>
            </a:r>
            <a:r>
              <a:rPr lang="en-US" dirty="0"/>
              <a:t>the excel file of logistic data to include only these attributes and rerun the Logistics </a:t>
            </a:r>
            <a:r>
              <a:rPr lang="en-US" dirty="0" smtClean="0"/>
              <a:t>case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default settings and 10-fold cross-validation</a:t>
            </a:r>
            <a:r>
              <a:rPr lang="en-US" dirty="0" smtClean="0"/>
              <a:t>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 the results summary and confusion matrix in your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34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15" y="2191872"/>
            <a:ext cx="10446223" cy="2279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8894" y="847165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Weka’s </a:t>
            </a:r>
            <a:r>
              <a:rPr lang="en-US" smtClean="0"/>
              <a:t>Simple Logistic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00" y="832401"/>
            <a:ext cx="9628094" cy="584164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42600" y="3753223"/>
            <a:ext cx="5512541" cy="2840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:\CS 483_580\2014\pictures from lecture 9\logistics function and grap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230" y="3896914"/>
            <a:ext cx="7242629" cy="205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98870" y="391224"/>
            <a:ext cx="265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Weka’s 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49146" y="2875005"/>
            <a:ext cx="5949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More on multidimensional optimization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209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767" y="787104"/>
            <a:ext cx="8312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Improving convergence of gradient decent (e-chapter 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6994" y="1170599"/>
            <a:ext cx="7455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have access to </a:t>
            </a:r>
            <a:r>
              <a:rPr lang="en-US" sz="2400" dirty="0" err="1"/>
              <a:t>MatLab’s</a:t>
            </a:r>
            <a:r>
              <a:rPr lang="en-US" sz="2400" dirty="0"/>
              <a:t> optimization package, try </a:t>
            </a:r>
            <a:r>
              <a:rPr lang="en-US" sz="2400" dirty="0" smtClean="0"/>
              <a:t>it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017" y="1814671"/>
            <a:ext cx="7523007" cy="33291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9373" y="5387545"/>
            <a:ext cx="643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 values: </a:t>
            </a:r>
            <a:r>
              <a:rPr lang="en-US" sz="2400" dirty="0" smtClean="0">
                <a:latin typeface="Symbol" panose="05050102010706020507" pitchFamily="18" charset="2"/>
              </a:rPr>
              <a:t>a</a:t>
            </a:r>
            <a:r>
              <a:rPr lang="en-US" sz="2400" dirty="0" smtClean="0"/>
              <a:t> = 1.05 to 1.1		</a:t>
            </a:r>
            <a:r>
              <a:rPr lang="en-US" sz="2400" dirty="0" smtClean="0">
                <a:latin typeface="Symbol" panose="05050102010706020507" pitchFamily="18" charset="2"/>
              </a:rPr>
              <a:t>b</a:t>
            </a:r>
            <a:r>
              <a:rPr lang="en-US" sz="2400" dirty="0" smtClean="0"/>
              <a:t> = 0.5 to 0.8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471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60" y="1330872"/>
            <a:ext cx="10038095" cy="3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8909" y="4978654"/>
            <a:ext cx="3736388" cy="685800"/>
          </a:xfrm>
        </p:spPr>
        <p:txBody>
          <a:bodyPr vert="horz" lIns="0" tIns="45720" rIns="0" bIns="0" rtlCol="0" anchor="b">
            <a:noAutofit/>
          </a:bodyPr>
          <a:lstStyle/>
          <a:p>
            <a:pPr algn="l"/>
            <a:r>
              <a:rPr lang="tr-TR" altLang="en-US" sz="2400" dirty="0"/>
              <a:t>Polynomial Regression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degree 1 with N data points</a:t>
            </a:r>
            <a:endParaRPr lang="tr-TR" altLang="en-US" sz="2400" dirty="0"/>
          </a:p>
        </p:txBody>
      </p:sp>
      <p:graphicFrame>
        <p:nvGraphicFramePr>
          <p:cNvPr id="12291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6372008" y="1115365"/>
          <a:ext cx="37052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485720" imgH="241200" progId="Equation.3">
                  <p:embed/>
                </p:oleObj>
              </mc:Choice>
              <mc:Fallback>
                <p:oleObj name="Equation" r:id="rId3" imgW="1485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008" y="1115365"/>
                        <a:ext cx="37052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7159625" y="1798638"/>
          <a:ext cx="1671638" cy="386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812520" imgH="1879560" progId="Equation.3">
                  <p:embed/>
                </p:oleObj>
              </mc:Choice>
              <mc:Fallback>
                <p:oleObj name="Equation" r:id="rId5" imgW="81252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25" y="1798638"/>
                        <a:ext cx="1671638" cy="386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2294" name="Text Box 19"/>
          <p:cNvSpPr txBox="1">
            <a:spLocks noChangeArrowheads="1"/>
          </p:cNvSpPr>
          <p:nvPr/>
        </p:nvSpPr>
        <p:spPr bwMode="auto">
          <a:xfrm>
            <a:off x="5938621" y="5638801"/>
            <a:ext cx="4572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Solve </a:t>
            </a:r>
            <a:r>
              <a:rPr lang="en-US" altLang="en-US" sz="2400" b="1" dirty="0" err="1" smtClean="0"/>
              <a:t>V</a:t>
            </a:r>
            <a:r>
              <a:rPr lang="en-US" altLang="en-US" sz="2400" b="1" baseline="30000" dirty="0" err="1" smtClean="0"/>
              <a:t>T</a:t>
            </a:r>
            <a:r>
              <a:rPr lang="en-US" altLang="en-US" sz="2400" b="1" dirty="0" err="1" smtClean="0"/>
              <a:t>Vw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b="1" dirty="0" err="1" smtClean="0"/>
              <a:t>V</a:t>
            </a:r>
            <a:r>
              <a:rPr lang="en-US" altLang="en-US" sz="2400" b="1" baseline="30000" dirty="0" err="1" smtClean="0"/>
              <a:t>T</a:t>
            </a:r>
            <a:r>
              <a:rPr lang="en-US" altLang="en-US" sz="2400" b="1" dirty="0" err="1" smtClean="0"/>
              <a:t>y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for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0</a:t>
            </a:r>
            <a:endParaRPr lang="en-US" altLang="en-US" sz="2400" b="1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2660896" y="332115"/>
            <a:ext cx="7563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Review: 1D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(fit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line 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69" y="1270686"/>
            <a:ext cx="3736388" cy="37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710" y="527221"/>
            <a:ext cx="3274250" cy="60177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575" y="1412000"/>
            <a:ext cx="617893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Find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such that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&lt;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&lt;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and</a:t>
            </a:r>
          </a:p>
          <a:p>
            <a:r>
              <a:rPr lang="en-US" sz="2000" dirty="0" smtClean="0"/>
              <a:t>and E(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&lt;  min( E(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 E(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))</a:t>
            </a:r>
          </a:p>
          <a:p>
            <a:endParaRPr lang="en-US" sz="2000" dirty="0" smtClean="0"/>
          </a:p>
          <a:p>
            <a:r>
              <a:rPr lang="en-US" sz="2000" dirty="0" smtClean="0"/>
              <a:t>Guess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 = 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+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)/2 as solution of line search</a:t>
            </a:r>
          </a:p>
          <a:p>
            <a:endParaRPr lang="en-US" sz="2000" dirty="0" smtClean="0"/>
          </a:p>
          <a:p>
            <a:r>
              <a:rPr lang="en-US" sz="2000" dirty="0" smtClean="0"/>
              <a:t>If E(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) &lt; E(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 repeat with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&lt;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 &lt;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(shown)</a:t>
            </a:r>
          </a:p>
          <a:p>
            <a:r>
              <a:rPr lang="en-US" sz="2000" dirty="0"/>
              <a:t>If E(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) &gt; </a:t>
            </a:r>
            <a:r>
              <a:rPr lang="en-US" sz="2000" dirty="0"/>
              <a:t>E(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baseline="-25000" dirty="0"/>
              <a:t>2</a:t>
            </a:r>
            <a:r>
              <a:rPr lang="en-US" sz="2000" dirty="0"/>
              <a:t>) </a:t>
            </a:r>
            <a:r>
              <a:rPr lang="en-US" sz="2000" dirty="0" smtClean="0"/>
              <a:t>repeat with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 </a:t>
            </a:r>
            <a:r>
              <a:rPr lang="en-US" sz="2000" dirty="0"/>
              <a:t>&lt; 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baseline="-25000" dirty="0"/>
              <a:t>2</a:t>
            </a:r>
            <a:r>
              <a:rPr lang="en-US" sz="2000" dirty="0"/>
              <a:t> &lt;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3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Stop when E(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k+1</a:t>
            </a:r>
            <a:r>
              <a:rPr lang="en-US" sz="2000" dirty="0" smtClean="0"/>
              <a:t>) </a:t>
            </a:r>
            <a:r>
              <a:rPr lang="en-US" sz="2000" u="sng" dirty="0" smtClean="0"/>
              <a:t>~</a:t>
            </a:r>
            <a:r>
              <a:rPr lang="en-US" sz="2000" dirty="0" smtClean="0"/>
              <a:t> E(</a:t>
            </a:r>
            <a:r>
              <a:rPr lang="en-US" sz="2000" dirty="0" err="1" smtClean="0">
                <a:latin typeface="Symbol" panose="05050102010706020507" pitchFamily="18" charset="2"/>
              </a:rPr>
              <a:t>h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) or max iterations</a:t>
            </a:r>
          </a:p>
          <a:p>
            <a:endParaRPr lang="en-US" sz="2000" dirty="0"/>
          </a:p>
          <a:p>
            <a:r>
              <a:rPr lang="en-US" sz="2000" dirty="0" smtClean="0"/>
              <a:t>To find initial set of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’s, start with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= 0 and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Symbol" panose="05050102010706020507" pitchFamily="18" charset="2"/>
              </a:rPr>
              <a:t>e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E(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baseline="-25000" dirty="0"/>
              <a:t>2</a:t>
            </a:r>
            <a:r>
              <a:rPr lang="en-US" sz="2000" dirty="0"/>
              <a:t>) &lt; </a:t>
            </a:r>
            <a:r>
              <a:rPr lang="en-US" sz="2000" dirty="0" smtClean="0"/>
              <a:t> </a:t>
            </a:r>
            <a:r>
              <a:rPr lang="en-US" sz="2000" dirty="0"/>
              <a:t>E(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baseline="-25000" dirty="0"/>
              <a:t>1</a:t>
            </a:r>
            <a:r>
              <a:rPr lang="en-US" sz="2000" dirty="0" smtClean="0"/>
              <a:t>) try </a:t>
            </a:r>
            <a:r>
              <a:rPr lang="en-US" sz="2000" dirty="0" smtClean="0">
                <a:latin typeface="Symbol" panose="05050102010706020507" pitchFamily="18" charset="2"/>
              </a:rPr>
              <a:t>h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0, </a:t>
            </a:r>
            <a:r>
              <a:rPr lang="en-US" sz="2000" dirty="0" smtClean="0">
                <a:latin typeface="Symbol" panose="05050102010706020507" pitchFamily="18" charset="2"/>
              </a:rPr>
              <a:t>e, 2e, 4e, </a:t>
            </a:r>
            <a:r>
              <a:rPr lang="en-US" sz="2000" dirty="0" smtClean="0"/>
              <a:t>etc. until E increases</a:t>
            </a:r>
          </a:p>
          <a:p>
            <a:r>
              <a:rPr lang="en-US" sz="2000" dirty="0"/>
              <a:t>If E(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baseline="-25000" dirty="0"/>
              <a:t>2</a:t>
            </a:r>
            <a:r>
              <a:rPr lang="en-US" sz="2000" dirty="0"/>
              <a:t>) </a:t>
            </a:r>
            <a:r>
              <a:rPr lang="en-US" sz="2000" dirty="0" smtClean="0"/>
              <a:t>&gt;  </a:t>
            </a:r>
            <a:r>
              <a:rPr lang="en-US" sz="2000" dirty="0"/>
              <a:t>E(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baseline="-25000" dirty="0"/>
              <a:t>1</a:t>
            </a:r>
            <a:r>
              <a:rPr lang="en-US" sz="2000" dirty="0"/>
              <a:t>) try </a:t>
            </a:r>
            <a:r>
              <a:rPr lang="en-US" sz="2000" dirty="0">
                <a:latin typeface="Symbol" panose="05050102010706020507" pitchFamily="18" charset="2"/>
              </a:rPr>
              <a:t>h</a:t>
            </a:r>
            <a:r>
              <a:rPr lang="en-US" sz="2000" dirty="0"/>
              <a:t> = </a:t>
            </a:r>
            <a:r>
              <a:rPr lang="en-US" sz="2000" dirty="0" smtClean="0">
                <a:latin typeface="Symbol" panose="05050102010706020507" pitchFamily="18" charset="2"/>
              </a:rPr>
              <a:t>e</a:t>
            </a:r>
            <a:r>
              <a:rPr lang="en-US" sz="2000" dirty="0">
                <a:latin typeface="Symbol" panose="05050102010706020507" pitchFamily="18" charset="2"/>
              </a:rPr>
              <a:t>, </a:t>
            </a:r>
            <a:r>
              <a:rPr lang="en-US" sz="2000" dirty="0" smtClean="0">
                <a:latin typeface="Symbol" panose="05050102010706020507" pitchFamily="18" charset="2"/>
              </a:rPr>
              <a:t>0, -2e</a:t>
            </a:r>
            <a:r>
              <a:rPr lang="en-US" sz="2000" dirty="0">
                <a:latin typeface="Symbol" panose="05050102010706020507" pitchFamily="18" charset="2"/>
              </a:rPr>
              <a:t>, </a:t>
            </a:r>
            <a:r>
              <a:rPr lang="en-US" sz="2000" dirty="0" smtClean="0">
                <a:latin typeface="Symbol" panose="05050102010706020507" pitchFamily="18" charset="2"/>
              </a:rPr>
              <a:t>-4e</a:t>
            </a:r>
            <a:r>
              <a:rPr lang="en-US" sz="2000" dirty="0">
                <a:latin typeface="Symbol" panose="05050102010706020507" pitchFamily="18" charset="2"/>
              </a:rPr>
              <a:t>, </a:t>
            </a:r>
            <a:r>
              <a:rPr lang="en-US" sz="2000" dirty="0"/>
              <a:t>etc. until E </a:t>
            </a:r>
            <a:r>
              <a:rPr lang="en-US" sz="2000" dirty="0" smtClean="0"/>
              <a:t>increases</a:t>
            </a:r>
            <a:endParaRPr lang="en-US" sz="2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60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19" y="727248"/>
            <a:ext cx="7237379" cy="58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92" y="864446"/>
            <a:ext cx="7585134" cy="44793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74845" y="5486400"/>
            <a:ext cx="8637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a few conjugate gradient iterations, do an iterations with </a:t>
            </a:r>
            <a:r>
              <a:rPr lang="en-US" sz="2400" dirty="0" smtClean="0">
                <a:latin typeface="Symbol" panose="05050102010706020507" pitchFamily="18" charset="2"/>
              </a:rPr>
              <a:t>m</a:t>
            </a:r>
            <a:r>
              <a:rPr lang="en-US" sz="2400" dirty="0" smtClean="0"/>
              <a:t> = 0 </a:t>
            </a:r>
          </a:p>
          <a:p>
            <a:r>
              <a:rPr lang="en-US" sz="2400" dirty="0" smtClean="0"/>
              <a:t>(i.e. steepest decent)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5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928" y="838523"/>
            <a:ext cx="6780682" cy="54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257042" y="560173"/>
            <a:ext cx="6074634" cy="6038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98140" y="315790"/>
            <a:ext cx="5854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Edom’s results on optimization methods leaning rate = 0.001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31676" y="685122"/>
            <a:ext cx="44630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Conclusions:</a:t>
            </a:r>
          </a:p>
          <a:p>
            <a:r>
              <a:rPr lang="en-US" dirty="0" smtClean="0"/>
              <a:t>All methods, except constant leaning rate, </a:t>
            </a:r>
          </a:p>
          <a:p>
            <a:r>
              <a:rPr lang="en-US" dirty="0" smtClean="0"/>
              <a:t>are stable with leaning rate as high as 0.001.</a:t>
            </a:r>
          </a:p>
          <a:p>
            <a:endParaRPr lang="en-US" dirty="0"/>
          </a:p>
          <a:p>
            <a:r>
              <a:rPr lang="en-US" dirty="0" smtClean="0"/>
              <a:t>For stability, momentum term of conjugate </a:t>
            </a:r>
          </a:p>
          <a:p>
            <a:r>
              <a:rPr lang="en-US" dirty="0" smtClean="0"/>
              <a:t>gradient set to zero on ever other iteration.</a:t>
            </a:r>
          </a:p>
          <a:p>
            <a:endParaRPr lang="en-US" dirty="0"/>
          </a:p>
          <a:p>
            <a:r>
              <a:rPr lang="en-US" dirty="0" smtClean="0"/>
              <a:t>Line search by bisection method significantly </a:t>
            </a:r>
          </a:p>
          <a:p>
            <a:r>
              <a:rPr lang="en-US" dirty="0" smtClean="0"/>
              <a:t>decreases speed per iteration.</a:t>
            </a:r>
          </a:p>
          <a:p>
            <a:endParaRPr lang="en-US" dirty="0"/>
          </a:p>
          <a:p>
            <a:r>
              <a:rPr lang="en-US" dirty="0" smtClean="0"/>
              <a:t>In norm of gradient, see evidence of multiple </a:t>
            </a:r>
          </a:p>
          <a:p>
            <a:r>
              <a:rPr lang="en-US" dirty="0" smtClean="0"/>
              <a:t>local minima.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139" y="4696043"/>
            <a:ext cx="4343400" cy="1467285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algn="l"/>
            <a:r>
              <a:rPr lang="en-US" altLang="en-US" sz="2400" dirty="0"/>
              <a:t>2 attributes determine the value of y</a:t>
            </a:r>
            <a:br>
              <a:rPr lang="en-US" altLang="en-US" sz="2400" dirty="0"/>
            </a:br>
            <a:r>
              <a:rPr lang="en-US" altLang="en-US" sz="2400" dirty="0"/>
              <a:t>In general {(y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b="1" i="1" dirty="0"/>
              <a:t>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), (y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</a:t>
            </a:r>
            <a:r>
              <a:rPr lang="en-US" altLang="en-US" sz="2400" b="1" i="1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), …,(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, </a:t>
            </a:r>
            <a:r>
              <a:rPr lang="en-US" altLang="en-US" sz="2400" b="1" i="1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)}</a:t>
            </a:r>
            <a:br>
              <a:rPr lang="en-US" altLang="en-US" sz="2400" dirty="0"/>
            </a:br>
            <a:r>
              <a:rPr lang="en-US" altLang="en-US" sz="2400" dirty="0"/>
              <a:t>is dataset with N examples of real numbers determined by d attributes</a:t>
            </a:r>
            <a:endParaRPr lang="tr-TR" altLang="en-US" sz="2400" dirty="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4294967295"/>
            <p:extLst/>
          </p:nvPr>
        </p:nvGraphicFramePr>
        <p:xfrm>
          <a:off x="8510332" y="1342233"/>
          <a:ext cx="1100611" cy="3322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622080" imgH="1879560" progId="Equation.3">
                  <p:embed/>
                </p:oleObj>
              </mc:Choice>
              <mc:Fallback>
                <p:oleObj name="Equation" r:id="rId3" imgW="622080" imgH="1879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0332" y="1342233"/>
                        <a:ext cx="1100611" cy="3322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3"/>
          <p:cNvSpPr txBox="1">
            <a:spLocks noGrp="1"/>
          </p:cNvSpPr>
          <p:nvPr/>
        </p:nvSpPr>
        <p:spPr>
          <a:xfrm>
            <a:off x="2095501" y="6356351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4201" y="572554"/>
            <a:ext cx="8645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regression: fit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hyperplane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71" y="1342233"/>
            <a:ext cx="4104762" cy="3485715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Grp="1" noChangeAspect="1"/>
          </p:cNvGraphicFramePr>
          <p:nvPr>
            <p:extLst/>
          </p:nvPr>
        </p:nvGraphicFramePr>
        <p:xfrm>
          <a:off x="6644291" y="1235712"/>
          <a:ext cx="1458913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799920" imgH="1879560" progId="Equation.3">
                  <p:embed/>
                </p:oleObj>
              </mc:Choice>
              <mc:Fallback>
                <p:oleObj name="Equation" r:id="rId6" imgW="799920" imgH="18795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4291" y="1235712"/>
                        <a:ext cx="1458913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156116" y="4695430"/>
            <a:ext cx="4343400" cy="1162485"/>
          </a:xfrm>
          <a:prstGeom prst="rect">
            <a:avLst/>
          </a:prstGeom>
        </p:spPr>
        <p:txBody>
          <a:bodyPr vert="horz" lIns="0" tIns="45720" rIns="0" bIns="0" rtlCol="0" anchor="b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+mn-lt"/>
              </a:rPr>
              <a:t>In matrix </a:t>
            </a:r>
            <a:r>
              <a:rPr lang="en-US" altLang="en-US" sz="2400" b="1" dirty="0">
                <a:latin typeface="+mn-lt"/>
              </a:rPr>
              <a:t>X</a:t>
            </a:r>
            <a:r>
              <a:rPr lang="en-US" altLang="en-US" sz="2400" dirty="0">
                <a:latin typeface="+mn-lt"/>
              </a:rPr>
              <a:t>, each row is a vector that combines x</a:t>
            </a:r>
            <a:r>
              <a:rPr lang="en-US" altLang="en-US" sz="2400" baseline="-25000" dirty="0">
                <a:latin typeface="+mn-lt"/>
              </a:rPr>
              <a:t>0</a:t>
            </a:r>
            <a:r>
              <a:rPr lang="en-US" altLang="en-US" sz="2400" dirty="0">
                <a:latin typeface="+mn-lt"/>
              </a:rPr>
              <a:t>=1 with the d attributes of y.  </a:t>
            </a:r>
          </a:p>
          <a:p>
            <a:pPr algn="l"/>
            <a:r>
              <a:rPr lang="en-US" altLang="en-US" sz="2400" dirty="0">
                <a:latin typeface="+mn-lt"/>
              </a:rPr>
              <a:t>Allows hypothesis to be written h(x)=</a:t>
            </a:r>
            <a:r>
              <a:rPr lang="en-US" altLang="en-US" sz="2400" b="1" dirty="0">
                <a:latin typeface="+mn-lt"/>
              </a:rPr>
              <a:t>w</a:t>
            </a:r>
            <a:r>
              <a:rPr lang="en-US" altLang="en-US" sz="2400" baseline="30000" dirty="0">
                <a:latin typeface="+mn-lt"/>
              </a:rPr>
              <a:t>T</a:t>
            </a:r>
            <a:r>
              <a:rPr lang="en-US" altLang="en-US" sz="2400" b="1" dirty="0">
                <a:latin typeface="+mn-lt"/>
              </a:rPr>
              <a:t>x</a:t>
            </a:r>
            <a:r>
              <a:rPr lang="en-US" altLang="en-US" sz="2400" dirty="0">
                <a:latin typeface="+mn-lt"/>
              </a:rPr>
              <a:t>, where </a:t>
            </a:r>
            <a:r>
              <a:rPr lang="en-US" altLang="en-US" sz="2400" b="1" dirty="0">
                <a:latin typeface="+mn-lt"/>
              </a:rPr>
              <a:t>w</a:t>
            </a:r>
            <a:r>
              <a:rPr lang="en-US" altLang="en-US" sz="2400" dirty="0">
                <a:latin typeface="+mn-lt"/>
              </a:rPr>
              <a:t> is vector with d+1 components. </a:t>
            </a:r>
            <a:endParaRPr lang="tr-TR" alt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5786" y="1876922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0072" y="353988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3683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85" y="2265408"/>
            <a:ext cx="4891885" cy="4010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5917" y="676965"/>
            <a:ext cx="4757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Finding the best hypothesis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735" y="1261740"/>
            <a:ext cx="1091513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h(x)=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hypothesis set defined by the relative weight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attributes that affect the value of y. </a:t>
            </a:r>
          </a:p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best set of weights determined by minimizing the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in-sample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error defined by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3243" y="4075613"/>
            <a:ext cx="486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As in polynomial fitting, </a:t>
            </a:r>
            <a:r>
              <a:rPr lang="en-US" sz="2800" dirty="0" err="1" smtClean="0"/>
              <a:t>Xw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y</a:t>
            </a:r>
            <a:r>
              <a:rPr lang="en-US" sz="2800" baseline="-25000" dirty="0" err="1"/>
              <a:t>fit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782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524" y="1023552"/>
            <a:ext cx="4828572" cy="220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1459" y="3284838"/>
            <a:ext cx="814421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like the calculus used to find the best polynomial fit, setting the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gradient of in-sample error to zero gives “normal equations”, a linear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system of size (d+1) that determines that optimum weight vector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solve normal equations, define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X,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olve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efficient method.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values of fit at the data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1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086" y="1905876"/>
            <a:ext cx="7358938" cy="3200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small in-sample error guarantee small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out-of-sample error?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expect from VC bound,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=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+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(d/N),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g is the optimum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hyperplane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multivariate linear regression,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show this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true and find the value to which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and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(g) </a:t>
            </a:r>
          </a:p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converge when N&gt;&gt;d.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8270" y="1227437"/>
            <a:ext cx="760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Generalization of 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633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1896</Words>
  <Application>Microsoft Office PowerPoint</Application>
  <PresentationFormat>Widescreen</PresentationFormat>
  <Paragraphs>349</Paragraphs>
  <Slides>54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SimSun</vt:lpstr>
      <vt:lpstr>Arial</vt:lpstr>
      <vt:lpstr>Calibri</vt:lpstr>
      <vt:lpstr>Calibri Light</vt:lpstr>
      <vt:lpstr>Lucida Calligraphy</vt:lpstr>
      <vt:lpstr>Palatino Linotype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Polynomial Regression:  degree 1 with N data points</vt:lpstr>
      <vt:lpstr>2 attributes determine the value of y In general {(y1, x1), (y2, x2), …,(yN , xN)} is dataset with N examples of real numbers determined by d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H. Miller</dc:creator>
  <cp:lastModifiedBy>John H. Miller</cp:lastModifiedBy>
  <cp:revision>5</cp:revision>
  <dcterms:created xsi:type="dcterms:W3CDTF">2016-10-06T23:34:26Z</dcterms:created>
  <dcterms:modified xsi:type="dcterms:W3CDTF">2016-10-20T19:21:40Z</dcterms:modified>
</cp:coreProperties>
</file>