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4D126-A0AF-4351-9A14-08352010251B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53061-1E17-471A-BA39-651B022C0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419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4D126-A0AF-4351-9A14-08352010251B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53061-1E17-471A-BA39-651B022C0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43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4D126-A0AF-4351-9A14-08352010251B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53061-1E17-471A-BA39-651B022C0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495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4D126-A0AF-4351-9A14-08352010251B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53061-1E17-471A-BA39-651B022C0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628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4D126-A0AF-4351-9A14-08352010251B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53061-1E17-471A-BA39-651B022C0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411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4D126-A0AF-4351-9A14-08352010251B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53061-1E17-471A-BA39-651B022C0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033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4D126-A0AF-4351-9A14-08352010251B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53061-1E17-471A-BA39-651B022C0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441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4D126-A0AF-4351-9A14-08352010251B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53061-1E17-471A-BA39-651B022C0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104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4D126-A0AF-4351-9A14-08352010251B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53061-1E17-471A-BA39-651B022C0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549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4D126-A0AF-4351-9A14-08352010251B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53061-1E17-471A-BA39-651B022C0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546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4D126-A0AF-4351-9A14-08352010251B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53061-1E17-471A-BA39-651B022C0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998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84D126-A0AF-4351-9A14-08352010251B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F53061-1E17-471A-BA39-651B022C0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400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2.wmf"/><Relationship Id="rId4" Type="http://schemas.openxmlformats.org/officeDocument/2006/relationships/oleObject" Target="../embeddings/oleObject5.bin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7" Type="http://schemas.openxmlformats.org/officeDocument/2006/relationships/image" Target="../media/image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6.png"/><Relationship Id="rId4" Type="http://schemas.openxmlformats.org/officeDocument/2006/relationships/image" Target="../media/image4.w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62200" y="685800"/>
            <a:ext cx="621195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Multivariate 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linear 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models for </a:t>
            </a:r>
          </a:p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regression and classification</a:t>
            </a:r>
          </a:p>
          <a:p>
            <a:r>
              <a:rPr lang="en-US" sz="3600" dirty="0"/>
              <a:t>	1) </a:t>
            </a:r>
            <a:r>
              <a:rPr lang="en-US" sz="3600" dirty="0" smtClean="0"/>
              <a:t>linear </a:t>
            </a:r>
            <a:r>
              <a:rPr lang="en-US" sz="3600" dirty="0"/>
              <a:t>classification </a:t>
            </a:r>
            <a:endParaRPr lang="en-US" sz="3600" dirty="0" smtClean="0"/>
          </a:p>
          <a:p>
            <a:r>
              <a:rPr lang="en-US" sz="3600" dirty="0"/>
              <a:t>	2) linear regression</a:t>
            </a:r>
          </a:p>
          <a:p>
            <a:r>
              <a:rPr lang="en-US" sz="3600" dirty="0"/>
              <a:t>	3) logistic regression</a:t>
            </a:r>
          </a:p>
        </p:txBody>
      </p:sp>
    </p:spTree>
    <p:extLst>
      <p:ext uri="{BB962C8B-B14F-4D97-AF65-F5344CB8AC3E}">
        <p14:creationId xmlns:p14="http://schemas.microsoft.com/office/powerpoint/2010/main" val="624452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09800" y="725646"/>
            <a:ext cx="8020657" cy="56015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Exercise 3.4 text p 87: </a:t>
            </a:r>
          </a:p>
          <a:p>
            <a:r>
              <a:rPr lang="en-US" sz="2400" dirty="0" smtClean="0"/>
              <a:t>prove </a:t>
            </a:r>
            <a:r>
              <a:rPr lang="en-US" sz="2400" dirty="0"/>
              <a:t>that </a:t>
            </a:r>
            <a:r>
              <a:rPr lang="en-US" sz="2400" dirty="0" smtClean="0"/>
              <a:t>the expected </a:t>
            </a:r>
            <a:r>
              <a:rPr lang="en-US" sz="2400" dirty="0"/>
              <a:t>value of </a:t>
            </a:r>
            <a:r>
              <a:rPr lang="en-US" altLang="en-US" sz="2400" dirty="0" err="1">
                <a:cs typeface="Arial" panose="020B0604020202020204" pitchFamily="34" charset="0"/>
              </a:rPr>
              <a:t>E</a:t>
            </a:r>
            <a:r>
              <a:rPr lang="en-US" altLang="en-US" sz="2400" baseline="-25000" dirty="0" err="1">
                <a:cs typeface="Arial" panose="020B0604020202020204" pitchFamily="34" charset="0"/>
              </a:rPr>
              <a:t>in</a:t>
            </a:r>
            <a:r>
              <a:rPr lang="en-US" altLang="en-US" sz="2400" dirty="0">
                <a:cs typeface="Arial" panose="020B0604020202020204" pitchFamily="34" charset="0"/>
              </a:rPr>
              <a:t>(g) = </a:t>
            </a:r>
            <a:r>
              <a:rPr lang="en-US" sz="2400" dirty="0">
                <a:latin typeface="Symbol" panose="05050102010706020507" pitchFamily="18" charset="2"/>
                <a:cs typeface="Arial" panose="020B0604020202020204" pitchFamily="34" charset="0"/>
              </a:rPr>
              <a:t>s</a:t>
            </a:r>
            <a:r>
              <a:rPr lang="en-US" sz="2400" baseline="30000" dirty="0">
                <a:cs typeface="Arial" panose="020B0604020202020204" pitchFamily="34" charset="0"/>
              </a:rPr>
              <a:t>2</a:t>
            </a:r>
            <a:r>
              <a:rPr lang="en-US" sz="2400" dirty="0">
                <a:cs typeface="Arial" panose="020B0604020202020204" pitchFamily="34" charset="0"/>
              </a:rPr>
              <a:t>(1-(d+1)/N)</a:t>
            </a:r>
          </a:p>
          <a:p>
            <a:endParaRPr lang="en-US" sz="1400" dirty="0">
              <a:cs typeface="Arial" panose="020B0604020202020204" pitchFamily="34" charset="0"/>
            </a:endParaRPr>
          </a:p>
          <a:p>
            <a:r>
              <a:rPr lang="en-US" sz="2400" dirty="0">
                <a:cs typeface="Arial" panose="020B0604020202020204" pitchFamily="34" charset="0"/>
              </a:rPr>
              <a:t>Like </a:t>
            </a:r>
            <a:r>
              <a:rPr lang="en-US" sz="2400" dirty="0" smtClean="0">
                <a:cs typeface="Arial" panose="020B0604020202020204" pitchFamily="34" charset="0"/>
              </a:rPr>
              <a:t>the derivation </a:t>
            </a:r>
            <a:r>
              <a:rPr lang="en-US" sz="2400" dirty="0">
                <a:cs typeface="Arial" panose="020B0604020202020204" pitchFamily="34" charset="0"/>
              </a:rPr>
              <a:t>of bias/variance dilemma, proof </a:t>
            </a:r>
            <a:r>
              <a:rPr lang="en-US" sz="2400" dirty="0" smtClean="0">
                <a:cs typeface="Arial" panose="020B0604020202020204" pitchFamily="34" charset="0"/>
              </a:rPr>
              <a:t>is based </a:t>
            </a:r>
            <a:r>
              <a:rPr lang="en-US" sz="2400" dirty="0">
                <a:cs typeface="Arial" panose="020B0604020202020204" pitchFamily="34" charset="0"/>
              </a:rPr>
              <a:t>on </a:t>
            </a:r>
          </a:p>
          <a:p>
            <a:r>
              <a:rPr lang="en-US" sz="2400" dirty="0">
                <a:cs typeface="Arial" panose="020B0604020202020204" pitchFamily="34" charset="0"/>
              </a:rPr>
              <a:t>the assumption that the target </a:t>
            </a:r>
            <a:r>
              <a:rPr lang="en-US" sz="2400" dirty="0" err="1">
                <a:cs typeface="Arial" panose="020B0604020202020204" pitchFamily="34" charset="0"/>
              </a:rPr>
              <a:t>hyperplane</a:t>
            </a:r>
            <a:r>
              <a:rPr lang="en-US" sz="2400" dirty="0">
                <a:cs typeface="Arial" panose="020B0604020202020204" pitchFamily="34" charset="0"/>
              </a:rPr>
              <a:t> is known and </a:t>
            </a:r>
          </a:p>
          <a:p>
            <a:r>
              <a:rPr lang="en-US" sz="2400" dirty="0">
                <a:cs typeface="Arial" panose="020B0604020202020204" pitchFamily="34" charset="0"/>
              </a:rPr>
              <a:t>datasets are target + noise</a:t>
            </a:r>
            <a:r>
              <a:rPr lang="en-US" sz="2400" dirty="0" smtClean="0">
                <a:cs typeface="Arial" panose="020B0604020202020204" pitchFamily="34" charset="0"/>
              </a:rPr>
              <a:t>. </a:t>
            </a:r>
          </a:p>
          <a:p>
            <a:endParaRPr lang="en-US" sz="1200" dirty="0">
              <a:cs typeface="Arial" panose="020B0604020202020204" pitchFamily="34" charset="0"/>
            </a:endParaRPr>
          </a:p>
          <a:p>
            <a:r>
              <a:rPr lang="en-US" sz="2400" dirty="0" smtClean="0">
                <a:cs typeface="Arial" panose="020B0604020202020204" pitchFamily="34" charset="0"/>
              </a:rPr>
              <a:t>Expectation is with respect to datasets of size N </a:t>
            </a:r>
            <a:endParaRPr lang="en-US" sz="2400" dirty="0">
              <a:cs typeface="Arial" panose="020B0604020202020204" pitchFamily="34" charset="0"/>
            </a:endParaRPr>
          </a:p>
          <a:p>
            <a:endParaRPr lang="en-US" sz="1600" dirty="0">
              <a:cs typeface="Arial" panose="020B0604020202020204" pitchFamily="34" charset="0"/>
            </a:endParaRPr>
          </a:p>
          <a:p>
            <a:r>
              <a:rPr lang="en-US" sz="2400" b="1" dirty="0">
                <a:cs typeface="Arial" panose="020B0604020202020204" pitchFamily="34" charset="0"/>
              </a:rPr>
              <a:t>X</a:t>
            </a:r>
            <a:r>
              <a:rPr lang="en-US" sz="2400" dirty="0">
                <a:cs typeface="Arial" panose="020B0604020202020204" pitchFamily="34" charset="0"/>
              </a:rPr>
              <a:t> is matrix of attribute vectors, </a:t>
            </a:r>
          </a:p>
          <a:p>
            <a:r>
              <a:rPr lang="en-US" sz="2400" b="1" dirty="0">
                <a:cs typeface="Arial" panose="020B0604020202020204" pitchFamily="34" charset="0"/>
              </a:rPr>
              <a:t>Y</a:t>
            </a:r>
            <a:r>
              <a:rPr lang="en-US" sz="2400" dirty="0">
                <a:cs typeface="Arial" panose="020B0604020202020204" pitchFamily="34" charset="0"/>
              </a:rPr>
              <a:t> is vector of observed values, </a:t>
            </a:r>
          </a:p>
          <a:p>
            <a:r>
              <a:rPr lang="en-US" sz="2400" dirty="0">
                <a:cs typeface="Arial" panose="020B0604020202020204" pitchFamily="34" charset="0"/>
              </a:rPr>
              <a:t>w* is the target weight vector, and</a:t>
            </a:r>
          </a:p>
          <a:p>
            <a:r>
              <a:rPr lang="en-US" sz="2400" b="1" dirty="0">
                <a:cs typeface="Arial" panose="020B0604020202020204" pitchFamily="34" charset="0"/>
              </a:rPr>
              <a:t>Y</a:t>
            </a:r>
            <a:r>
              <a:rPr lang="en-US" sz="2400" dirty="0">
                <a:cs typeface="Arial" panose="020B0604020202020204" pitchFamily="34" charset="0"/>
              </a:rPr>
              <a:t>*=</a:t>
            </a:r>
            <a:r>
              <a:rPr lang="en-US" sz="2400" b="1" dirty="0" err="1">
                <a:cs typeface="Arial" panose="020B0604020202020204" pitchFamily="34" charset="0"/>
              </a:rPr>
              <a:t>Xw</a:t>
            </a:r>
            <a:r>
              <a:rPr lang="en-US" sz="2400" dirty="0">
                <a:cs typeface="Arial" panose="020B0604020202020204" pitchFamily="34" charset="0"/>
              </a:rPr>
              <a:t>* is vector of target values.</a:t>
            </a:r>
          </a:p>
          <a:p>
            <a:r>
              <a:rPr lang="en-US" sz="2400" dirty="0">
                <a:cs typeface="Arial" panose="020B0604020202020204" pitchFamily="34" charset="0"/>
              </a:rPr>
              <a:t>Assume </a:t>
            </a:r>
            <a:r>
              <a:rPr lang="en-US" sz="2400" b="1" dirty="0">
                <a:cs typeface="Arial" panose="020B0604020202020204" pitchFamily="34" charset="0"/>
              </a:rPr>
              <a:t>Y</a:t>
            </a:r>
            <a:r>
              <a:rPr lang="en-US" sz="2400" dirty="0">
                <a:cs typeface="Arial" panose="020B0604020202020204" pitchFamily="34" charset="0"/>
              </a:rPr>
              <a:t>=</a:t>
            </a:r>
            <a:r>
              <a:rPr lang="en-US" sz="2400" b="1" dirty="0">
                <a:cs typeface="Arial" panose="020B0604020202020204" pitchFamily="34" charset="0"/>
              </a:rPr>
              <a:t>Y</a:t>
            </a:r>
            <a:r>
              <a:rPr lang="en-US" sz="2400" dirty="0">
                <a:cs typeface="Arial" panose="020B0604020202020204" pitchFamily="34" charset="0"/>
              </a:rPr>
              <a:t>*+</a:t>
            </a:r>
            <a:r>
              <a:rPr lang="en-US" sz="2400" b="1" dirty="0">
                <a:latin typeface="Symbol" panose="05050102010706020507" pitchFamily="18" charset="2"/>
                <a:cs typeface="Arial" panose="020B0604020202020204" pitchFamily="34" charset="0"/>
              </a:rPr>
              <a:t>e</a:t>
            </a:r>
            <a:r>
              <a:rPr lang="en-US" sz="2400" dirty="0">
                <a:cs typeface="Arial" panose="020B0604020202020204" pitchFamily="34" charset="0"/>
              </a:rPr>
              <a:t>, </a:t>
            </a:r>
          </a:p>
          <a:p>
            <a:r>
              <a:rPr lang="en-US" sz="2400" dirty="0">
                <a:cs typeface="Arial" panose="020B0604020202020204" pitchFamily="34" charset="0"/>
              </a:rPr>
              <a:t>where </a:t>
            </a:r>
            <a:r>
              <a:rPr lang="en-US" sz="2400" b="1" dirty="0">
                <a:latin typeface="Symbol" panose="05050102010706020507" pitchFamily="18" charset="2"/>
                <a:cs typeface="Arial" panose="020B0604020202020204" pitchFamily="34" charset="0"/>
              </a:rPr>
              <a:t>e</a:t>
            </a:r>
            <a:r>
              <a:rPr lang="en-US" sz="2400" dirty="0">
                <a:cs typeface="Arial" panose="020B0604020202020204" pitchFamily="34" charset="0"/>
              </a:rPr>
              <a:t> is a vector of N random numbers drawn from a </a:t>
            </a:r>
          </a:p>
          <a:p>
            <a:r>
              <a:rPr lang="en-US" sz="2400" dirty="0" smtClean="0">
                <a:cs typeface="Arial" panose="020B0604020202020204" pitchFamily="34" charset="0"/>
              </a:rPr>
              <a:t>normal distribution </a:t>
            </a:r>
            <a:r>
              <a:rPr lang="en-US" sz="2400" dirty="0">
                <a:cs typeface="Arial" panose="020B0604020202020204" pitchFamily="34" charset="0"/>
              </a:rPr>
              <a:t>with zero mean and variance </a:t>
            </a:r>
            <a:r>
              <a:rPr lang="en-US" sz="2400" dirty="0">
                <a:latin typeface="Symbol" panose="05050102010706020507" pitchFamily="18" charset="2"/>
                <a:cs typeface="Arial" panose="020B0604020202020204" pitchFamily="34" charset="0"/>
              </a:rPr>
              <a:t>s</a:t>
            </a:r>
            <a:r>
              <a:rPr lang="en-US" sz="2400" baseline="30000" dirty="0">
                <a:cs typeface="Arial" panose="020B0604020202020204" pitchFamily="34" charset="0"/>
              </a:rPr>
              <a:t>2</a:t>
            </a:r>
            <a:r>
              <a:rPr lang="en-US" sz="2400" dirty="0"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26344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07771" y="1219201"/>
            <a:ext cx="255198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410729" y="1494985"/>
            <a:ext cx="9158276" cy="2677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Using matrix algebra outlined in exercise 3.3 and 3.4 pages 87-88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sz="2400" i="1" baseline="-25000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sz="24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) = </a:t>
            </a:r>
            <a:r>
              <a:rPr lang="en-US" sz="2400" dirty="0">
                <a:latin typeface="Symbol" panose="05050102010706020507" pitchFamily="18" charset="2"/>
                <a:cs typeface="Arial" panose="020B0604020202020204" pitchFamily="34" charset="0"/>
              </a:rPr>
              <a:t>s</a:t>
            </a:r>
            <a:r>
              <a:rPr lang="en-US" sz="2400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400" baseline="30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1 – (d+1)/N)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nd by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similar methods (problem 3.11 page 112)</a:t>
            </a:r>
          </a:p>
          <a:p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sz="2400" i="1" baseline="-25000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sz="24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out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) = </a:t>
            </a:r>
            <a:r>
              <a:rPr lang="en-US" sz="2400" dirty="0">
                <a:latin typeface="Symbol" panose="05050102010706020507" pitchFamily="18" charset="2"/>
                <a:cs typeface="Arial" panose="020B0604020202020204" pitchFamily="34" charset="0"/>
              </a:rPr>
              <a:t>s</a:t>
            </a:r>
            <a:r>
              <a:rPr lang="en-US" sz="2400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400" baseline="30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1 + (d+1)/N + 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(1/N)) </a:t>
            </a:r>
          </a:p>
        </p:txBody>
      </p:sp>
    </p:spTree>
    <p:extLst>
      <p:ext uri="{BB962C8B-B14F-4D97-AF65-F5344CB8AC3E}">
        <p14:creationId xmlns:p14="http://schemas.microsoft.com/office/powerpoint/2010/main" val="857879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2960" y="1203249"/>
            <a:ext cx="4288678" cy="350242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392943" y="643142"/>
            <a:ext cx="74687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The “learning curve”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for multivariate linear regression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95774" y="4705670"/>
            <a:ext cx="741260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learning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curves show the gap between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sz="24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sz="24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out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as a function of 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If learning is feasible, gap narrows as N increases 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(VC generalization bound)</a:t>
            </a:r>
          </a:p>
        </p:txBody>
      </p:sp>
    </p:spTree>
    <p:extLst>
      <p:ext uri="{BB962C8B-B14F-4D97-AF65-F5344CB8AC3E}">
        <p14:creationId xmlns:p14="http://schemas.microsoft.com/office/powerpoint/2010/main" val="1630535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6795" y="1351530"/>
            <a:ext cx="4288678" cy="350242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95774" y="807898"/>
            <a:ext cx="82493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Learning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curve for multivariate linear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regression shows that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90075" y="4853951"/>
            <a:ext cx="1066077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ncertainty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in the data ultimately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determines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that uncertainty of data-mining results.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any finite N&gt;d+1, 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sz="2000" i="1" baseline="-25000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sz="20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) &lt; </a:t>
            </a:r>
            <a:r>
              <a:rPr lang="en-US" sz="2000" dirty="0">
                <a:latin typeface="Symbol" panose="05050102010706020507" pitchFamily="18" charset="2"/>
                <a:cs typeface="Arial" panose="020B0604020202020204" pitchFamily="34" charset="0"/>
              </a:rPr>
              <a:t>s</a:t>
            </a:r>
            <a:r>
              <a:rPr lang="en-US" sz="2000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means uncertainty has been under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estimated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because some of the noise has been misinterpreted as trend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of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data.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At this sample size, we should expect 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sz="2000" i="1" baseline="-25000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sz="20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out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) to be larger than </a:t>
            </a:r>
            <a:r>
              <a:rPr lang="en-US" sz="2000" dirty="0">
                <a:latin typeface="Symbol" panose="05050102010706020507" pitchFamily="18" charset="2"/>
                <a:cs typeface="Arial" panose="020B0604020202020204" pitchFamily="34" charset="0"/>
              </a:rPr>
              <a:t>s</a:t>
            </a:r>
            <a:r>
              <a:rPr lang="en-US" sz="2000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by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approximately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same amount.</a:t>
            </a:r>
          </a:p>
        </p:txBody>
      </p:sp>
    </p:spTree>
    <p:extLst>
      <p:ext uri="{BB962C8B-B14F-4D97-AF65-F5344CB8AC3E}">
        <p14:creationId xmlns:p14="http://schemas.microsoft.com/office/powerpoint/2010/main" val="1141974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3227" y="1367376"/>
            <a:ext cx="4288678" cy="350242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775322" y="741995"/>
            <a:ext cx="88152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Learning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curve for multivariate linear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regression also shows that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2022" y="4952176"/>
            <a:ext cx="1046205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More data enables better discrimination between noise and underlying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patterns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we want to capture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Even though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sz="20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increases with N, it becomes more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reliable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as a quality measure because the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gap between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sz="20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sz="20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out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is smaller. </a:t>
            </a:r>
          </a:p>
        </p:txBody>
      </p:sp>
    </p:spTree>
    <p:extLst>
      <p:ext uri="{BB962C8B-B14F-4D97-AF65-F5344CB8AC3E}">
        <p14:creationId xmlns:p14="http://schemas.microsoft.com/office/powerpoint/2010/main" val="1448780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7415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1106519" y="1464276"/>
            <a:ext cx="9804287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Multi-class 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selection by linear </a:t>
            </a:r>
            <a:r>
              <a:rPr lang="en-US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regression (also works for binary)</a:t>
            </a:r>
            <a:endParaRPr lang="en-US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Example: Relate 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chemical composition of </a:t>
            </a:r>
            <a:r>
              <a:rPr lang="en-US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beer-bottle glass to 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brewery</a:t>
            </a:r>
          </a:p>
          <a:p>
            <a:endParaRPr lang="en-US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Beer-bottle data contains 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214 samples of bottle </a:t>
            </a:r>
            <a:r>
              <a:rPr lang="en-US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glass from 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6 breweries</a:t>
            </a:r>
            <a:r>
              <a:rPr lang="en-US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4083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8" name="Group 2"/>
          <p:cNvGraphicFramePr>
            <a:graphicFrameLocks noGrp="1"/>
          </p:cNvGraphicFramePr>
          <p:nvPr>
            <p:extLst/>
          </p:nvPr>
        </p:nvGraphicFramePr>
        <p:xfrm>
          <a:off x="1548714" y="1015048"/>
          <a:ext cx="8915400" cy="1005840"/>
        </p:xfrm>
        <a:graphic>
          <a:graphicData uri="http://schemas.openxmlformats.org/drawingml/2006/table">
            <a:tbl>
              <a:tblPr/>
              <a:tblGrid>
                <a:gridCol w="809625"/>
                <a:gridCol w="812800"/>
                <a:gridCol w="809625"/>
                <a:gridCol w="809625"/>
                <a:gridCol w="809625"/>
                <a:gridCol w="812800"/>
                <a:gridCol w="809625"/>
                <a:gridCol w="809625"/>
                <a:gridCol w="809625"/>
                <a:gridCol w="812800"/>
                <a:gridCol w="809625"/>
              </a:tblGrid>
              <a:tr h="1619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</a:t>
                      </a:r>
                      <a:endParaRPr kumimoji="0" lang="en-US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1.521</a:t>
                      </a: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13.64</a:t>
                      </a: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4.49</a:t>
                      </a: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1.1</a:t>
                      </a: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71.78</a:t>
                      </a: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0.06</a:t>
                      </a: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8.75</a:t>
                      </a: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</a:t>
                      </a: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19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2</a:t>
                      </a: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1.517</a:t>
                      </a: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13.89</a:t>
                      </a: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3.6</a:t>
                      </a: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1.36</a:t>
                      </a:r>
                      <a:endParaRPr kumimoji="0" lang="en-US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72.73</a:t>
                      </a: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0.48</a:t>
                      </a: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7.83</a:t>
                      </a: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</a:t>
                      </a: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19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3</a:t>
                      </a: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1.516</a:t>
                      </a: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13.53</a:t>
                      </a: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3.55</a:t>
                      </a: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1.54</a:t>
                      </a: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72.99</a:t>
                      </a: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0.39</a:t>
                      </a: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7.78</a:t>
                      </a: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</a:t>
                      </a:r>
                      <a:endParaRPr kumimoji="0" lang="en-US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136" name="Text Box 40"/>
          <p:cNvSpPr txBox="1">
            <a:spLocks noChangeArrowheads="1"/>
          </p:cNvSpPr>
          <p:nvPr/>
        </p:nvSpPr>
        <p:spPr bwMode="auto">
          <a:xfrm>
            <a:off x="4525560" y="528162"/>
            <a:ext cx="296170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/>
              <a:t>First 3 rows of data</a:t>
            </a:r>
          </a:p>
        </p:txBody>
      </p:sp>
      <p:sp>
        <p:nvSpPr>
          <p:cNvPr id="4137" name="Text Box 41"/>
          <p:cNvSpPr txBox="1">
            <a:spLocks noChangeArrowheads="1"/>
          </p:cNvSpPr>
          <p:nvPr/>
        </p:nvSpPr>
        <p:spPr bwMode="auto">
          <a:xfrm>
            <a:off x="2117726" y="2020888"/>
            <a:ext cx="3220049" cy="415498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dirty="0"/>
              <a:t>1. Sample index  	</a:t>
            </a:r>
          </a:p>
          <a:p>
            <a:r>
              <a:rPr lang="en-US" altLang="en-US" sz="2400" dirty="0"/>
              <a:t>2. RI: refractive index</a:t>
            </a:r>
          </a:p>
          <a:p>
            <a:r>
              <a:rPr lang="en-US" altLang="en-US" sz="2400" dirty="0"/>
              <a:t>3. Na: Sodium</a:t>
            </a:r>
            <a:endParaRPr lang="pl-PL" altLang="en-US" sz="2400" dirty="0"/>
          </a:p>
          <a:p>
            <a:r>
              <a:rPr lang="pl-PL" altLang="en-US" sz="2400" dirty="0"/>
              <a:t>4. Mg: Magnesium</a:t>
            </a:r>
          </a:p>
          <a:p>
            <a:r>
              <a:rPr lang="pl-PL" altLang="en-US" sz="2400" dirty="0"/>
              <a:t>5. Al: Aluminum</a:t>
            </a:r>
          </a:p>
          <a:p>
            <a:r>
              <a:rPr lang="pl-PL" altLang="en-US" sz="2400" dirty="0"/>
              <a:t>6. Si: Silicon</a:t>
            </a:r>
          </a:p>
          <a:p>
            <a:r>
              <a:rPr lang="pl-PL" altLang="en-US" sz="2400" dirty="0"/>
              <a:t>7. K: Potassium</a:t>
            </a:r>
          </a:p>
          <a:p>
            <a:r>
              <a:rPr lang="pl-PL" altLang="en-US" sz="2400" dirty="0"/>
              <a:t>8. Ca: Calcium</a:t>
            </a:r>
          </a:p>
          <a:p>
            <a:r>
              <a:rPr lang="pl-PL" altLang="en-US" sz="2400" dirty="0"/>
              <a:t>9. Ba: Barium</a:t>
            </a:r>
            <a:endParaRPr lang="en-US" altLang="en-US" sz="2400" dirty="0"/>
          </a:p>
          <a:p>
            <a:r>
              <a:rPr lang="en-US" altLang="en-US" sz="2400" dirty="0"/>
              <a:t>10. Fe: Iron</a:t>
            </a:r>
          </a:p>
          <a:p>
            <a:r>
              <a:rPr lang="en-US" altLang="en-US" sz="2400" dirty="0"/>
              <a:t>11. Type of bottle (class)</a:t>
            </a:r>
          </a:p>
        </p:txBody>
      </p:sp>
      <p:sp>
        <p:nvSpPr>
          <p:cNvPr id="4139" name="Text Box 43"/>
          <p:cNvSpPr txBox="1">
            <a:spLocks noChangeArrowheads="1"/>
          </p:cNvSpPr>
          <p:nvPr/>
        </p:nvSpPr>
        <p:spPr bwMode="auto">
          <a:xfrm>
            <a:off x="5562600" y="3886200"/>
            <a:ext cx="3906134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dirty="0"/>
              <a:t>1=Anheuser-Busch, Inc.</a:t>
            </a:r>
          </a:p>
          <a:p>
            <a:r>
              <a:rPr lang="en-US" altLang="en-US" sz="2400" dirty="0"/>
              <a:t>2=Miller Brewing Co.</a:t>
            </a:r>
          </a:p>
          <a:p>
            <a:r>
              <a:rPr lang="en-US" altLang="en-US" sz="2400" dirty="0"/>
              <a:t>3=Blitz-</a:t>
            </a:r>
            <a:r>
              <a:rPr lang="en-US" altLang="en-US" sz="2400" dirty="0" err="1"/>
              <a:t>Weinhard</a:t>
            </a:r>
            <a:r>
              <a:rPr lang="en-US" altLang="en-US" sz="2400" dirty="0"/>
              <a:t> Brewing Co.</a:t>
            </a:r>
          </a:p>
          <a:p>
            <a:r>
              <a:rPr lang="en-US" altLang="en-US" sz="2400" dirty="0"/>
              <a:t>4=Pete’s Brewing Co.</a:t>
            </a:r>
          </a:p>
          <a:p>
            <a:r>
              <a:rPr lang="en-US" altLang="en-US" sz="2400" dirty="0"/>
              <a:t>5=Samuel Adams Brew House</a:t>
            </a:r>
          </a:p>
          <a:p>
            <a:r>
              <a:rPr lang="en-US" altLang="en-US" sz="2400" dirty="0"/>
              <a:t>6=Plank Road Brewery</a:t>
            </a:r>
          </a:p>
        </p:txBody>
      </p:sp>
    </p:spTree>
    <p:extLst>
      <p:ext uri="{BB962C8B-B14F-4D97-AF65-F5344CB8AC3E}">
        <p14:creationId xmlns:p14="http://schemas.microsoft.com/office/powerpoint/2010/main" val="1551105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2088565" y="1569309"/>
            <a:ext cx="8001000" cy="4278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altLang="en-US" sz="2400" dirty="0"/>
              <a:t>Setup multivariate linear regression </a:t>
            </a:r>
            <a:r>
              <a:rPr lang="en-US" altLang="en-US" sz="2400" dirty="0" smtClean="0"/>
              <a:t>with brewery number (column 11) as label</a:t>
            </a:r>
            <a:endParaRPr lang="en-US" altLang="en-US" sz="2400" dirty="0"/>
          </a:p>
          <a:p>
            <a:pPr eaLnBrk="0" hangingPunct="0"/>
            <a:endParaRPr lang="en-US" altLang="en-US" sz="1600" dirty="0"/>
          </a:p>
          <a:p>
            <a:pPr eaLnBrk="0" hangingPunct="0"/>
            <a:r>
              <a:rPr lang="en-US" altLang="en-US" sz="2400" dirty="0"/>
              <a:t>Solve normal equations for optimum weight vector</a:t>
            </a:r>
          </a:p>
          <a:p>
            <a:pPr eaLnBrk="0" hangingPunct="0"/>
            <a:endParaRPr lang="en-US" altLang="en-US" sz="1600" dirty="0"/>
          </a:p>
          <a:p>
            <a:pPr eaLnBrk="0" hangingPunct="0"/>
            <a:r>
              <a:rPr lang="en-US" altLang="en-US" sz="2400" dirty="0"/>
              <a:t>Calculate </a:t>
            </a:r>
            <a:r>
              <a:rPr lang="en-US" altLang="en-US" sz="2400" dirty="0" err="1"/>
              <a:t>y</a:t>
            </a:r>
            <a:r>
              <a:rPr lang="en-US" altLang="en-US" sz="2400" baseline="-25000" dirty="0" err="1"/>
              <a:t>fit</a:t>
            </a:r>
            <a:endParaRPr lang="en-US" altLang="en-US" sz="2400" baseline="-25000" dirty="0"/>
          </a:p>
          <a:p>
            <a:pPr eaLnBrk="0" hangingPunct="0"/>
            <a:endParaRPr lang="en-US" altLang="en-US" sz="1600" dirty="0"/>
          </a:p>
          <a:p>
            <a:pPr eaLnBrk="0" hangingPunct="0"/>
            <a:r>
              <a:rPr lang="en-US" altLang="en-US" sz="2400" dirty="0"/>
              <a:t>Use </a:t>
            </a:r>
            <a:r>
              <a:rPr lang="en-US" altLang="en-US" sz="2400" dirty="0" err="1"/>
              <a:t>y</a:t>
            </a:r>
            <a:r>
              <a:rPr lang="en-US" altLang="en-US" sz="2400" baseline="-25000" dirty="0" err="1"/>
              <a:t>fit</a:t>
            </a:r>
            <a:r>
              <a:rPr lang="en-US" altLang="en-US" sz="2400" dirty="0"/>
              <a:t> to </a:t>
            </a:r>
            <a:r>
              <a:rPr lang="en-US" altLang="en-US" sz="2400" dirty="0" smtClean="0"/>
              <a:t>predict </a:t>
            </a:r>
            <a:r>
              <a:rPr lang="en-US" altLang="en-US" sz="2400" dirty="0"/>
              <a:t>class for examples in </a:t>
            </a:r>
            <a:r>
              <a:rPr lang="en-US" altLang="en-US" sz="2400" dirty="0" smtClean="0"/>
              <a:t>dataset (bin results)</a:t>
            </a:r>
            <a:endParaRPr lang="en-US" altLang="en-US" sz="2400" dirty="0"/>
          </a:p>
          <a:p>
            <a:pPr eaLnBrk="0" hangingPunct="0"/>
            <a:endParaRPr lang="en-US" altLang="en-US" sz="1600" dirty="0"/>
          </a:p>
          <a:p>
            <a:pPr eaLnBrk="0" hangingPunct="0"/>
            <a:r>
              <a:rPr lang="en-US" altLang="en-US" sz="2400" dirty="0"/>
              <a:t>Use predicted class and true class to calculate a confusion matrix</a:t>
            </a:r>
            <a:r>
              <a:rPr lang="en-US" altLang="en-US" sz="2400" dirty="0" smtClean="0"/>
              <a:t>.</a:t>
            </a:r>
          </a:p>
          <a:p>
            <a:pPr eaLnBrk="0" hangingPunct="0"/>
            <a:endParaRPr lang="en-US" altLang="en-US" sz="1600" dirty="0"/>
          </a:p>
          <a:p>
            <a:pPr eaLnBrk="0" hangingPunct="0"/>
            <a:r>
              <a:rPr lang="en-US" altLang="en-US" sz="2400" dirty="0" smtClean="0"/>
              <a:t>Use leave-one-out the estimate </a:t>
            </a:r>
            <a:r>
              <a:rPr lang="en-US" altLang="en-US" sz="2400" dirty="0" err="1" smtClean="0"/>
              <a:t>E</a:t>
            </a:r>
            <a:r>
              <a:rPr lang="en-US" altLang="en-US" sz="2400" baseline="-25000" dirty="0" err="1" smtClean="0"/>
              <a:t>test</a:t>
            </a:r>
            <a:r>
              <a:rPr lang="en-US" altLang="en-US" sz="2400" dirty="0" smtClean="0"/>
              <a:t> </a:t>
            </a:r>
            <a:endParaRPr lang="en-US" altLang="en-US" sz="2400" dirty="0"/>
          </a:p>
        </p:txBody>
      </p:sp>
      <p:sp>
        <p:nvSpPr>
          <p:cNvPr id="9219" name="Text Box 3"/>
          <p:cNvSpPr txBox="1">
            <a:spLocks noChangeArrowheads="1"/>
          </p:cNvSpPr>
          <p:nvPr/>
        </p:nvSpPr>
        <p:spPr bwMode="auto">
          <a:xfrm>
            <a:off x="3956222" y="957648"/>
            <a:ext cx="41009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800" dirty="0" smtClean="0"/>
              <a:t>Classification by regression</a:t>
            </a: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490010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4178643" y="757137"/>
            <a:ext cx="267028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800" dirty="0" smtClean="0"/>
              <a:t>Confusion matrix</a:t>
            </a:r>
            <a:endParaRPr lang="en-US" alt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2743200" y="1357301"/>
            <a:ext cx="603402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Confusion matrix for </a:t>
            </a:r>
            <a:r>
              <a:rPr lang="en-US" sz="2400" dirty="0" smtClean="0"/>
              <a:t>binary classification</a:t>
            </a:r>
            <a:endParaRPr lang="en-US" sz="2400" dirty="0"/>
          </a:p>
          <a:p>
            <a:r>
              <a:rPr lang="en-US" sz="2000" dirty="0"/>
              <a:t>	# of true </a:t>
            </a:r>
            <a:r>
              <a:rPr lang="en-US" sz="2000" dirty="0" smtClean="0"/>
              <a:t>positives</a:t>
            </a:r>
            <a:r>
              <a:rPr lang="en-US" sz="2000" dirty="0"/>
              <a:t>	# of false </a:t>
            </a:r>
            <a:r>
              <a:rPr lang="en-US" sz="2000" dirty="0" smtClean="0"/>
              <a:t>negatives</a:t>
            </a:r>
            <a:endParaRPr lang="en-US" sz="2000" dirty="0"/>
          </a:p>
          <a:p>
            <a:r>
              <a:rPr lang="en-US" sz="2000" dirty="0"/>
              <a:t>	# of false </a:t>
            </a:r>
            <a:r>
              <a:rPr lang="en-US" sz="2000" dirty="0" smtClean="0"/>
              <a:t>positives</a:t>
            </a:r>
            <a:r>
              <a:rPr lang="en-US" sz="2000" dirty="0"/>
              <a:t>	# of true </a:t>
            </a:r>
            <a:r>
              <a:rPr lang="en-US" sz="2000" dirty="0" smtClean="0"/>
              <a:t>negatives</a:t>
            </a:r>
            <a:endParaRPr lang="en-US" sz="2000" dirty="0"/>
          </a:p>
          <a:p>
            <a:r>
              <a:rPr lang="en-US" sz="2000" dirty="0"/>
              <a:t>	total </a:t>
            </a:r>
            <a:r>
              <a:rPr lang="en-US" sz="2000" dirty="0" smtClean="0"/>
              <a:t>positives	</a:t>
            </a:r>
            <a:r>
              <a:rPr lang="en-US" sz="2000" dirty="0"/>
              <a:t>	total </a:t>
            </a:r>
            <a:r>
              <a:rPr lang="en-US" sz="2000" dirty="0" smtClean="0"/>
              <a:t>negatives</a:t>
            </a: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1999736" y="2895600"/>
            <a:ext cx="8330153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Confusion matrix for multiple </a:t>
            </a:r>
            <a:r>
              <a:rPr lang="en-US" sz="2400" dirty="0" smtClean="0"/>
              <a:t>classes</a:t>
            </a:r>
            <a:endParaRPr lang="en-US" sz="2400" dirty="0"/>
          </a:p>
          <a:p>
            <a:r>
              <a:rPr lang="en-US" sz="2000" dirty="0"/>
              <a:t>	# in class 1 assigned class 1	# in class </a:t>
            </a:r>
            <a:r>
              <a:rPr lang="en-US" sz="2000" dirty="0" smtClean="0"/>
              <a:t>1 </a:t>
            </a:r>
            <a:r>
              <a:rPr lang="en-US" sz="2000" dirty="0"/>
              <a:t>assigned class </a:t>
            </a:r>
            <a:r>
              <a:rPr lang="en-US" sz="2000" dirty="0" smtClean="0"/>
              <a:t>2 </a:t>
            </a:r>
            <a:r>
              <a:rPr lang="en-US" sz="2000" dirty="0"/>
              <a:t>…</a:t>
            </a:r>
          </a:p>
          <a:p>
            <a:r>
              <a:rPr lang="en-US" sz="2000" dirty="0"/>
              <a:t>	# in class </a:t>
            </a:r>
            <a:r>
              <a:rPr lang="en-US" sz="2000" dirty="0" smtClean="0"/>
              <a:t>2 </a:t>
            </a:r>
            <a:r>
              <a:rPr lang="en-US" sz="2000" dirty="0"/>
              <a:t>assigned class </a:t>
            </a:r>
            <a:r>
              <a:rPr lang="en-US" sz="2000" dirty="0" smtClean="0"/>
              <a:t>1 </a:t>
            </a:r>
            <a:r>
              <a:rPr lang="en-US" sz="2000" dirty="0"/>
              <a:t>	# in class 2 assigned class 2 …	.				.</a:t>
            </a:r>
          </a:p>
          <a:p>
            <a:r>
              <a:rPr lang="en-US" sz="2000" dirty="0"/>
              <a:t>	.				.</a:t>
            </a:r>
          </a:p>
          <a:p>
            <a:r>
              <a:rPr lang="en-US" sz="2000" dirty="0"/>
              <a:t>	.				.</a:t>
            </a:r>
          </a:p>
          <a:p>
            <a:r>
              <a:rPr lang="en-US" sz="2000" dirty="0"/>
              <a:t>	# in class </a:t>
            </a:r>
            <a:r>
              <a:rPr lang="en-US" sz="2000" dirty="0" smtClean="0"/>
              <a:t>m </a:t>
            </a:r>
            <a:r>
              <a:rPr lang="en-US" sz="2000" dirty="0"/>
              <a:t>assigned class </a:t>
            </a:r>
            <a:r>
              <a:rPr lang="en-US" sz="2000" dirty="0" smtClean="0"/>
              <a:t>1</a:t>
            </a:r>
            <a:r>
              <a:rPr lang="en-US" sz="2000" dirty="0"/>
              <a:t>	# in class </a:t>
            </a:r>
            <a:r>
              <a:rPr lang="en-US" sz="2000" dirty="0" smtClean="0"/>
              <a:t>m </a:t>
            </a:r>
            <a:r>
              <a:rPr lang="en-US" sz="2000" dirty="0"/>
              <a:t>assigned class </a:t>
            </a:r>
            <a:r>
              <a:rPr lang="en-US" sz="2000" dirty="0" smtClean="0"/>
              <a:t>2 </a:t>
            </a:r>
            <a:r>
              <a:rPr lang="en-US" sz="2000" dirty="0"/>
              <a:t>…</a:t>
            </a:r>
          </a:p>
          <a:p>
            <a:r>
              <a:rPr lang="en-US" sz="2000" dirty="0"/>
              <a:t>	total in class 1			total in class 2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319850" y="5511701"/>
            <a:ext cx="60264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Columns could be normalized by number in </a:t>
            </a:r>
            <a:r>
              <a:rPr lang="en-US" sz="2000" dirty="0" smtClean="0"/>
              <a:t>class (i.e. %)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33059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99766" y="1655427"/>
            <a:ext cx="9242467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Always start with a linear model:</a:t>
            </a:r>
          </a:p>
          <a:p>
            <a:r>
              <a:rPr lang="en-US" sz="3200" dirty="0" smtClean="0"/>
              <a:t>	Linear models are the least complex that still use </a:t>
            </a:r>
          </a:p>
          <a:p>
            <a:r>
              <a:rPr lang="en-US" sz="3200" dirty="0"/>
              <a:t>	</a:t>
            </a:r>
            <a:r>
              <a:rPr lang="en-US" sz="3200" dirty="0" smtClean="0"/>
              <a:t>attributes as predictors in data mining</a:t>
            </a:r>
            <a:endParaRPr lang="en-US" sz="3200" dirty="0"/>
          </a:p>
          <a:p>
            <a:endParaRPr lang="en-US" sz="3200" dirty="0" smtClean="0"/>
          </a:p>
          <a:p>
            <a:r>
              <a:rPr lang="en-US" sz="3200" dirty="0"/>
              <a:t>	N</a:t>
            </a:r>
            <a:r>
              <a:rPr lang="en-US" sz="3200" dirty="0" smtClean="0"/>
              <a:t>on-linear models may reduce </a:t>
            </a:r>
            <a:r>
              <a:rPr lang="en-US" sz="3200" dirty="0" err="1" smtClean="0"/>
              <a:t>E</a:t>
            </a:r>
            <a:r>
              <a:rPr lang="en-US" sz="3200" baseline="-25000" dirty="0" err="1" smtClean="0"/>
              <a:t>in</a:t>
            </a:r>
            <a:r>
              <a:rPr lang="en-US" sz="3200" dirty="0" smtClean="0"/>
              <a:t> but probably </a:t>
            </a:r>
          </a:p>
          <a:p>
            <a:r>
              <a:rPr lang="en-US" sz="3200" dirty="0"/>
              <a:t>	</a:t>
            </a:r>
            <a:r>
              <a:rPr lang="en-US" sz="3200" dirty="0" smtClean="0"/>
              <a:t>will not generalize as well</a:t>
            </a:r>
          </a:p>
        </p:txBody>
      </p:sp>
    </p:spTree>
    <p:extLst>
      <p:ext uri="{BB962C8B-B14F-4D97-AF65-F5344CB8AC3E}">
        <p14:creationId xmlns:p14="http://schemas.microsoft.com/office/powerpoint/2010/main" val="1809974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24368" y="860856"/>
            <a:ext cx="7163756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800" dirty="0" smtClean="0"/>
              <a:t>Review: “leave </a:t>
            </a:r>
            <a:r>
              <a:rPr lang="en-US" altLang="en-US" sz="2800" dirty="0"/>
              <a:t>one </a:t>
            </a:r>
            <a:r>
              <a:rPr lang="en-US" altLang="en-US" sz="2800" dirty="0" smtClean="0"/>
              <a:t>out”</a:t>
            </a:r>
            <a:r>
              <a:rPr lang="en-US" altLang="en-US" sz="2800" dirty="0"/>
              <a:t> </a:t>
            </a:r>
            <a:r>
              <a:rPr lang="en-US" sz="2800" dirty="0" smtClean="0"/>
              <a:t>N </a:t>
            </a:r>
            <a:r>
              <a:rPr lang="en-US" sz="2800" dirty="0"/>
              <a:t>= number of </a:t>
            </a:r>
            <a:r>
              <a:rPr lang="en-US" sz="2800" dirty="0" smtClean="0"/>
              <a:t>samples</a:t>
            </a:r>
            <a:endParaRPr lang="en-US" sz="2800" dirty="0"/>
          </a:p>
          <a:p>
            <a:r>
              <a:rPr lang="en-US" sz="2800" dirty="0"/>
              <a:t>Do N learning problems each with N-1 </a:t>
            </a:r>
            <a:r>
              <a:rPr lang="en-US" sz="2800" dirty="0" smtClean="0"/>
              <a:t>samples.</a:t>
            </a:r>
            <a:endParaRPr lang="en-U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768" y="1981201"/>
            <a:ext cx="8534400" cy="49988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7340" y="2559910"/>
            <a:ext cx="6096000" cy="308293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646524" y="5642844"/>
            <a:ext cx="67194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e</a:t>
            </a:r>
            <a:r>
              <a:rPr lang="en-US" sz="2400" baseline="-25000" dirty="0" err="1" smtClean="0"/>
              <a:t>n</a:t>
            </a:r>
            <a:r>
              <a:rPr lang="en-US" sz="2400" dirty="0" smtClean="0"/>
              <a:t> could be </a:t>
            </a:r>
            <a:r>
              <a:rPr lang="en-US" sz="2400" dirty="0"/>
              <a:t>(</a:t>
            </a:r>
            <a:r>
              <a:rPr lang="en-US" sz="2400" dirty="0" err="1"/>
              <a:t>g</a:t>
            </a:r>
            <a:r>
              <a:rPr lang="en-US" sz="2400" baseline="-25000" dirty="0" err="1"/>
              <a:t>n</a:t>
            </a:r>
            <a:r>
              <a:rPr lang="en-US" sz="2400" baseline="30000" dirty="0"/>
              <a:t>-</a:t>
            </a:r>
            <a:r>
              <a:rPr lang="en-US" sz="2400" dirty="0"/>
              <a:t> - </a:t>
            </a:r>
            <a:r>
              <a:rPr lang="en-US" sz="2400" dirty="0" err="1" smtClean="0"/>
              <a:t>y</a:t>
            </a:r>
            <a:r>
              <a:rPr lang="en-US" sz="2400" baseline="-25000" dirty="0" err="1" smtClean="0"/>
              <a:t>n</a:t>
            </a:r>
            <a:r>
              <a:rPr lang="en-US" sz="2400" dirty="0" smtClean="0"/>
              <a:t>)</a:t>
            </a:r>
            <a:r>
              <a:rPr lang="en-US" sz="2400" baseline="30000" dirty="0" smtClean="0"/>
              <a:t>2 </a:t>
            </a:r>
            <a:r>
              <a:rPr lang="en-US" sz="2400" dirty="0" smtClean="0"/>
              <a:t>but other options are available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49405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:\CS 483_580\2014\assignments\HW4\confusion matrix 6-wa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7190" y="1153297"/>
            <a:ext cx="6389746" cy="2734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436343" y="176120"/>
            <a:ext cx="7769178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6-way confusion matrix for </a:t>
            </a:r>
            <a:r>
              <a:rPr lang="en-US" sz="2800" dirty="0"/>
              <a:t>beer-bottle </a:t>
            </a:r>
            <a:r>
              <a:rPr lang="en-US" sz="2800" dirty="0" smtClean="0"/>
              <a:t>classification</a:t>
            </a:r>
          </a:p>
          <a:p>
            <a:r>
              <a:rPr lang="en-US" sz="2400" dirty="0" smtClean="0"/>
              <a:t>Classes </a:t>
            </a:r>
            <a:r>
              <a:rPr lang="en-US" sz="2400" dirty="0"/>
              <a:t>1,2, and 6 have the most </a:t>
            </a:r>
            <a:r>
              <a:rPr lang="en-US" sz="2400" dirty="0" smtClean="0"/>
              <a:t>data. Data </a:t>
            </a:r>
            <a:r>
              <a:rPr lang="en-US" sz="2400" dirty="0"/>
              <a:t>on class 3 is </a:t>
            </a:r>
            <a:r>
              <a:rPr lang="en-US" sz="2400" dirty="0" smtClean="0"/>
              <a:t>poor</a:t>
            </a:r>
          </a:p>
        </p:txBody>
      </p:sp>
      <p:sp>
        <p:nvSpPr>
          <p:cNvPr id="4" name="Rectangle 3"/>
          <p:cNvSpPr/>
          <p:nvPr/>
        </p:nvSpPr>
        <p:spPr>
          <a:xfrm>
            <a:off x="2807042" y="3814119"/>
            <a:ext cx="2267466" cy="1482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823518" y="3796437"/>
            <a:ext cx="5661456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E</a:t>
            </a:r>
            <a:r>
              <a:rPr lang="en-US" baseline="-25000" dirty="0" err="1" smtClean="0"/>
              <a:t>in</a:t>
            </a:r>
            <a:r>
              <a:rPr lang="en-US" dirty="0" smtClean="0"/>
              <a:t> :   0.79369137531 	E</a:t>
            </a:r>
            <a:r>
              <a:rPr lang="en-US" baseline="-25000" dirty="0" smtClean="0"/>
              <a:t>cv-1</a:t>
            </a:r>
            <a:r>
              <a:rPr lang="en-US" dirty="0" smtClean="0"/>
              <a:t>: 0.93933031526 </a:t>
            </a:r>
            <a:r>
              <a:rPr lang="en-US" dirty="0" err="1" smtClean="0"/>
              <a:t>MSSqR</a:t>
            </a:r>
            <a:endParaRPr lang="en-US" dirty="0" smtClean="0"/>
          </a:p>
          <a:p>
            <a:r>
              <a:rPr lang="en-US" sz="2000" dirty="0" smtClean="0"/>
              <a:t>E</a:t>
            </a:r>
            <a:r>
              <a:rPr lang="en-US" sz="2000" baseline="-25000" dirty="0" smtClean="0"/>
              <a:t>cv-1</a:t>
            </a:r>
            <a:r>
              <a:rPr lang="en-US" sz="2000" dirty="0" smtClean="0"/>
              <a:t> &gt; </a:t>
            </a:r>
            <a:r>
              <a:rPr lang="en-US" sz="2000" dirty="0" err="1" smtClean="0"/>
              <a:t>E</a:t>
            </a:r>
            <a:r>
              <a:rPr lang="en-US" sz="2000" baseline="-25000" dirty="0" err="1" smtClean="0"/>
              <a:t>in</a:t>
            </a:r>
            <a:r>
              <a:rPr lang="en-US" sz="2000" dirty="0" smtClean="0"/>
              <a:t> means Accuracy</a:t>
            </a:r>
            <a:r>
              <a:rPr lang="en-US" sz="2000" baseline="-25000" dirty="0" smtClean="0"/>
              <a:t>cv-1</a:t>
            </a:r>
            <a:r>
              <a:rPr lang="en-US" sz="2000" dirty="0" smtClean="0"/>
              <a:t> &lt; Training Accuracy</a:t>
            </a:r>
          </a:p>
          <a:p>
            <a:r>
              <a:rPr lang="en-US" sz="2000" dirty="0" smtClean="0"/>
              <a:t>By how much?</a:t>
            </a:r>
          </a:p>
          <a:p>
            <a:r>
              <a:rPr lang="en-US" sz="2000" dirty="0" smtClean="0"/>
              <a:t>Use count as cross validation error. </a:t>
            </a:r>
            <a:endParaRPr lang="en-US" sz="2000" dirty="0"/>
          </a:p>
        </p:txBody>
      </p:sp>
      <p:graphicFrame>
        <p:nvGraphicFramePr>
          <p:cNvPr id="8" name="Object 5"/>
          <p:cNvGraphicFramePr>
            <a:graphicFrameLocks noChangeAspect="1"/>
          </p:cNvGraphicFramePr>
          <p:nvPr>
            <p:extLst/>
          </p:nvPr>
        </p:nvGraphicFramePr>
        <p:xfrm>
          <a:off x="6564010" y="4552433"/>
          <a:ext cx="3544888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Equation" r:id="rId4" imgW="1892160" imgH="431640" progId="Equation.3">
                  <p:embed/>
                </p:oleObj>
              </mc:Choice>
              <mc:Fallback>
                <p:oleObj name="Equation" r:id="rId4" imgW="189216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64010" y="4552433"/>
                        <a:ext cx="3544888" cy="809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448432" y="2906487"/>
            <a:ext cx="4770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Transpose of confusion matrix defined in slide 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0473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H:\CS 483_580\2014\assignments\HW4\code leave-one-ou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3300" y="490210"/>
            <a:ext cx="4381500" cy="6166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309287" y="490210"/>
            <a:ext cx="46170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Estimate </a:t>
            </a:r>
            <a:r>
              <a:rPr lang="en-US" sz="2800" dirty="0" err="1"/>
              <a:t>E</a:t>
            </a:r>
            <a:r>
              <a:rPr lang="en-US" sz="2800" baseline="-25000" dirty="0" err="1"/>
              <a:t>test</a:t>
            </a:r>
            <a:r>
              <a:rPr lang="en-US" sz="2800" dirty="0"/>
              <a:t> by leave-one-out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923005" y="4524632"/>
            <a:ext cx="44328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3-way classification breweries 1, 2, and 6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24467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15547" y="1438505"/>
            <a:ext cx="11244648" cy="32778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Assignment 5: due </a:t>
            </a:r>
            <a:r>
              <a:rPr lang="en-US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10-18-16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Apply linear regression to 1vs5 classification (text 81-88)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ttribute file 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intensity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symmetry) </a:t>
            </a:r>
            <a:r>
              <a:rPr lang="en-US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424 examples is 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 class webpage.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Report in-sample error as mean sum squared residuals and number misclassified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2) </a:t>
            </a:r>
            <a:r>
              <a:rPr lang="en-US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Calculate 2x2 confusion 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matrix </a:t>
            </a:r>
            <a:endParaRPr lang="en-US" dirty="0" smtClean="0">
              <a:solidFill>
                <a:srgbClr val="000000"/>
              </a:solidFill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Make a 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scatter plot of intensity vs symmetry (like </a:t>
            </a:r>
            <a:r>
              <a:rPr lang="en-US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 figure 3.2 p 83)</a:t>
            </a:r>
          </a:p>
          <a:p>
            <a:pPr>
              <a:lnSpc>
                <a:spcPct val="115000"/>
              </a:lnSpc>
            </a:pPr>
            <a:r>
              <a:rPr lang="en-US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4) Include discriminant, </a:t>
            </a:r>
            <a:r>
              <a:rPr lang="en-US" b="1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baseline="30000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b="1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=bin average, in plot as boundary between classes</a:t>
            </a:r>
          </a:p>
          <a:p>
            <a:pPr>
              <a:lnSpc>
                <a:spcPct val="115000"/>
              </a:lnSpc>
            </a:pPr>
            <a:r>
              <a:rPr lang="en-US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5) 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Calculate </a:t>
            </a:r>
            <a:r>
              <a:rPr lang="en-US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baseline="-25000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CV-1</a:t>
            </a:r>
            <a:r>
              <a:rPr lang="en-US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by leave-one-out </a:t>
            </a:r>
          </a:p>
          <a:p>
            <a:pPr>
              <a:lnSpc>
                <a:spcPct val="115000"/>
              </a:lnSpc>
            </a:pPr>
            <a:r>
              <a:rPr lang="en-US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6) Compare 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baseline="-25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CV-1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lang="en-US" dirty="0" err="1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baseline="-25000" dirty="0" err="1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as mean 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sum squared residuals and number </a:t>
            </a:r>
            <a:r>
              <a:rPr lang="en-US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misclassified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6600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38817" y="547567"/>
            <a:ext cx="11131445" cy="38472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All linear models optimize a linear combination of attributes,</a:t>
            </a:r>
          </a:p>
          <a:p>
            <a:r>
              <a:rPr lang="en-US" sz="3200" dirty="0"/>
              <a:t>	</a:t>
            </a:r>
            <a:r>
              <a:rPr lang="en-US" sz="3200" b="1" dirty="0" smtClean="0"/>
              <a:t>x</a:t>
            </a:r>
            <a:r>
              <a:rPr lang="en-US" sz="3200" dirty="0" smtClean="0"/>
              <a:t>, that include a bias node with value of one.</a:t>
            </a:r>
          </a:p>
          <a:p>
            <a:endParaRPr lang="en-US" sz="3200" dirty="0" smtClean="0"/>
          </a:p>
          <a:p>
            <a:r>
              <a:rPr lang="en-US" sz="3200" dirty="0" smtClean="0"/>
              <a:t>Most convenient to represent linear combination as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dot product, </a:t>
            </a:r>
          </a:p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US" sz="28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, where the weights of attributes as predictors are </a:t>
            </a:r>
          </a:p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	determined by minimum in-sample error.</a:t>
            </a:r>
          </a:p>
          <a:p>
            <a:endParaRPr lang="en-US" sz="3200" dirty="0"/>
          </a:p>
          <a:p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US" sz="28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is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used differently in different types of linear models 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6656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10930" y="1093575"/>
            <a:ext cx="5718232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Multivariate Linear Regression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(lecture 3 on amlbook.com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91048" y="2463114"/>
            <a:ext cx="94368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In-sample error is the sum of squared deviations of </a:t>
            </a:r>
            <a:r>
              <a:rPr lang="en-US" sz="2800" b="1" dirty="0" smtClean="0"/>
              <a:t>w</a:t>
            </a:r>
            <a:r>
              <a:rPr lang="en-US" sz="2800" baseline="30000" dirty="0" smtClean="0"/>
              <a:t>T</a:t>
            </a:r>
            <a:r>
              <a:rPr lang="en-US" sz="2800" b="1" dirty="0" smtClean="0"/>
              <a:t>x</a:t>
            </a:r>
            <a:r>
              <a:rPr lang="en-US" sz="2800" baseline="30000" dirty="0" smtClean="0"/>
              <a:t>t</a:t>
            </a:r>
            <a:r>
              <a:rPr lang="en-US" sz="2800" dirty="0" smtClean="0"/>
              <a:t> from </a:t>
            </a:r>
            <a:r>
              <a:rPr lang="en-US" sz="2800" dirty="0" err="1" smtClean="0"/>
              <a:t>y</a:t>
            </a:r>
            <a:r>
              <a:rPr lang="en-US" sz="2800" baseline="30000" dirty="0" err="1" smtClean="0"/>
              <a:t>t</a:t>
            </a:r>
            <a:endParaRPr lang="en-US" sz="2800" baseline="30000" dirty="0"/>
          </a:p>
        </p:txBody>
      </p:sp>
    </p:spTree>
    <p:extLst>
      <p:ext uri="{BB962C8B-B14F-4D97-AF65-F5344CB8AC3E}">
        <p14:creationId xmlns:p14="http://schemas.microsoft.com/office/powerpoint/2010/main" val="4043641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988909" y="4978654"/>
            <a:ext cx="3736388" cy="685800"/>
          </a:xfrm>
        </p:spPr>
        <p:txBody>
          <a:bodyPr vert="horz" lIns="0" tIns="45720" rIns="0" bIns="0" rtlCol="0" anchor="b">
            <a:noAutofit/>
          </a:bodyPr>
          <a:lstStyle/>
          <a:p>
            <a:pPr algn="l"/>
            <a:r>
              <a:rPr lang="tr-TR" altLang="en-US" sz="2400" dirty="0"/>
              <a:t>Polynomial Regression</a:t>
            </a:r>
            <a:r>
              <a:rPr lang="en-US" altLang="en-US" sz="2400" dirty="0"/>
              <a:t>: </a:t>
            </a:r>
            <a:br>
              <a:rPr lang="en-US" altLang="en-US" sz="2400" dirty="0"/>
            </a:br>
            <a:r>
              <a:rPr lang="en-US" altLang="en-US" sz="2400" dirty="0"/>
              <a:t>degree 1 with N data points</a:t>
            </a:r>
            <a:endParaRPr lang="tr-TR" altLang="en-US" sz="2400" dirty="0"/>
          </a:p>
        </p:txBody>
      </p:sp>
      <p:graphicFrame>
        <p:nvGraphicFramePr>
          <p:cNvPr id="12291" name="Object 3"/>
          <p:cNvGraphicFramePr>
            <a:graphicFrameLocks noGrp="1" noChangeAspect="1"/>
          </p:cNvGraphicFramePr>
          <p:nvPr>
            <p:ph sz="half" idx="4294967295"/>
            <p:extLst/>
          </p:nvPr>
        </p:nvGraphicFramePr>
        <p:xfrm>
          <a:off x="6372008" y="1115365"/>
          <a:ext cx="3705225" cy="601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Equation" r:id="rId3" imgW="1485720" imgH="241200" progId="Equation.3">
                  <p:embed/>
                </p:oleObj>
              </mc:Choice>
              <mc:Fallback>
                <p:oleObj name="Equation" r:id="rId3" imgW="148572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2008" y="1115365"/>
                        <a:ext cx="3705225" cy="601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2" name="Object 4"/>
          <p:cNvGraphicFramePr>
            <a:graphicFrameLocks noGrp="1" noChangeAspect="1"/>
          </p:cNvGraphicFramePr>
          <p:nvPr>
            <p:ph sz="quarter" idx="4294967295"/>
            <p:extLst/>
          </p:nvPr>
        </p:nvGraphicFramePr>
        <p:xfrm>
          <a:off x="7159625" y="1798638"/>
          <a:ext cx="1671638" cy="3865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Equation" r:id="rId5" imgW="812520" imgH="1879560" progId="Equation.3">
                  <p:embed/>
                </p:oleObj>
              </mc:Choice>
              <mc:Fallback>
                <p:oleObj name="Equation" r:id="rId5" imgW="812520" imgH="1879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59625" y="1798638"/>
                        <a:ext cx="1671638" cy="3865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Footer Placeholder 3"/>
          <p:cNvSpPr txBox="1">
            <a:spLocks noGrp="1"/>
          </p:cNvSpPr>
          <p:nvPr/>
        </p:nvSpPr>
        <p:spPr>
          <a:xfrm>
            <a:off x="2095501" y="6356351"/>
            <a:ext cx="7072313" cy="365125"/>
          </a:xfrm>
          <a:prstGeom prst="rect">
            <a:avLst/>
          </a:prstGeom>
          <a:noFill/>
        </p:spPr>
        <p:txBody>
          <a:bodyPr lIns="0" tIns="0" rIns="0" bIns="0" anchor="b"/>
          <a:lstStyle/>
          <a:p>
            <a:pPr algn="r">
              <a:defRPr/>
            </a:pPr>
            <a:r>
              <a:rPr lang="en-US" sz="1200" dirty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sz="1200" dirty="0" err="1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sz="1200" dirty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sz="1200" dirty="0">
              <a:solidFill>
                <a:srgbClr val="B2B2B2"/>
              </a:solidFill>
              <a:latin typeface="+mj-lt"/>
            </a:endParaRPr>
          </a:p>
        </p:txBody>
      </p:sp>
      <p:sp>
        <p:nvSpPr>
          <p:cNvPr id="12294" name="Text Box 19"/>
          <p:cNvSpPr txBox="1">
            <a:spLocks noChangeArrowheads="1"/>
          </p:cNvSpPr>
          <p:nvPr/>
        </p:nvSpPr>
        <p:spPr bwMode="auto">
          <a:xfrm>
            <a:off x="5938621" y="5638801"/>
            <a:ext cx="4572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Solve </a:t>
            </a:r>
            <a:r>
              <a:rPr lang="en-US" altLang="en-US" sz="2400" b="1" dirty="0" err="1" smtClean="0"/>
              <a:t>V</a:t>
            </a:r>
            <a:r>
              <a:rPr lang="en-US" altLang="en-US" sz="2400" b="1" baseline="30000" dirty="0" err="1" smtClean="0"/>
              <a:t>T</a:t>
            </a:r>
            <a:r>
              <a:rPr lang="en-US" altLang="en-US" sz="2400" b="1" dirty="0" err="1" smtClean="0"/>
              <a:t>Vw</a:t>
            </a:r>
            <a:r>
              <a:rPr lang="en-US" altLang="en-US" sz="2400" dirty="0" smtClean="0"/>
              <a:t> </a:t>
            </a:r>
            <a:r>
              <a:rPr lang="en-US" altLang="en-US" sz="2400" dirty="0"/>
              <a:t>= </a:t>
            </a:r>
            <a:r>
              <a:rPr lang="en-US" altLang="en-US" sz="2400" b="1" dirty="0" err="1" smtClean="0"/>
              <a:t>V</a:t>
            </a:r>
            <a:r>
              <a:rPr lang="en-US" altLang="en-US" sz="2400" b="1" baseline="30000" dirty="0" err="1" smtClean="0"/>
              <a:t>T</a:t>
            </a:r>
            <a:r>
              <a:rPr lang="en-US" altLang="en-US" sz="2400" b="1" dirty="0" err="1" smtClean="0"/>
              <a:t>y</a:t>
            </a:r>
            <a:r>
              <a:rPr lang="en-US" altLang="en-US" sz="2400" dirty="0" smtClean="0"/>
              <a:t> </a:t>
            </a:r>
            <a:r>
              <a:rPr lang="en-US" altLang="en-US" sz="2400" dirty="0"/>
              <a:t>for </a:t>
            </a:r>
            <a:r>
              <a:rPr lang="en-US" altLang="en-US" sz="2400" i="1" dirty="0"/>
              <a:t>w</a:t>
            </a:r>
            <a:r>
              <a:rPr lang="en-US" altLang="en-US" sz="2400" baseline="-25000" dirty="0"/>
              <a:t>1</a:t>
            </a:r>
            <a:r>
              <a:rPr lang="en-US" altLang="en-US" sz="2400" dirty="0"/>
              <a:t> and </a:t>
            </a:r>
            <a:r>
              <a:rPr lang="en-US" altLang="en-US" sz="2400" i="1" dirty="0"/>
              <a:t>w</a:t>
            </a:r>
            <a:r>
              <a:rPr lang="en-US" altLang="en-US" sz="2400" baseline="-25000" dirty="0"/>
              <a:t>0</a:t>
            </a:r>
            <a:endParaRPr lang="en-US" altLang="en-US" sz="2400" b="1" baseline="-25000" dirty="0"/>
          </a:p>
        </p:txBody>
      </p:sp>
      <p:sp>
        <p:nvSpPr>
          <p:cNvPr id="7" name="TextBox 6"/>
          <p:cNvSpPr txBox="1"/>
          <p:nvPr/>
        </p:nvSpPr>
        <p:spPr>
          <a:xfrm>
            <a:off x="2660896" y="332115"/>
            <a:ext cx="75632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Review: 1D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linear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regression (fit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 line to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data)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5269" y="1270686"/>
            <a:ext cx="3736388" cy="3701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240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714139" y="4696043"/>
            <a:ext cx="4343400" cy="1467285"/>
          </a:xfrm>
        </p:spPr>
        <p:txBody>
          <a:bodyPr vert="horz" lIns="0" tIns="45720" rIns="0" bIns="0" rtlCol="0" anchor="b">
            <a:normAutofit fontScale="90000"/>
          </a:bodyPr>
          <a:lstStyle/>
          <a:p>
            <a:pPr algn="l"/>
            <a:r>
              <a:rPr lang="en-US" altLang="en-US" sz="2400" dirty="0"/>
              <a:t>2 attributes determine the value of y</a:t>
            </a:r>
            <a:br>
              <a:rPr lang="en-US" altLang="en-US" sz="2400" dirty="0"/>
            </a:br>
            <a:r>
              <a:rPr lang="en-US" altLang="en-US" sz="2400" dirty="0"/>
              <a:t>In general {(y</a:t>
            </a:r>
            <a:r>
              <a:rPr lang="en-US" altLang="en-US" sz="2400" baseline="-25000" dirty="0"/>
              <a:t>1</a:t>
            </a:r>
            <a:r>
              <a:rPr lang="en-US" altLang="en-US" sz="2400" dirty="0"/>
              <a:t>, </a:t>
            </a:r>
            <a:r>
              <a:rPr lang="en-US" altLang="en-US" sz="2400" b="1" i="1" dirty="0"/>
              <a:t>x</a:t>
            </a:r>
            <a:r>
              <a:rPr lang="en-US" altLang="en-US" sz="2400" baseline="-25000" dirty="0"/>
              <a:t>1</a:t>
            </a:r>
            <a:r>
              <a:rPr lang="en-US" altLang="en-US" sz="2400" dirty="0"/>
              <a:t>), (y</a:t>
            </a:r>
            <a:r>
              <a:rPr lang="en-US" altLang="en-US" sz="2400" baseline="-25000" dirty="0"/>
              <a:t>2</a:t>
            </a:r>
            <a:r>
              <a:rPr lang="en-US" altLang="en-US" sz="2400" dirty="0"/>
              <a:t>, </a:t>
            </a:r>
            <a:r>
              <a:rPr lang="en-US" altLang="en-US" sz="2400" b="1" i="1" dirty="0"/>
              <a:t>x</a:t>
            </a:r>
            <a:r>
              <a:rPr lang="en-US" altLang="en-US" sz="2400" baseline="-25000" dirty="0"/>
              <a:t>2</a:t>
            </a:r>
            <a:r>
              <a:rPr lang="en-US" altLang="en-US" sz="2400" dirty="0"/>
              <a:t>), …,(</a:t>
            </a:r>
            <a:r>
              <a:rPr lang="en-US" altLang="en-US" sz="2400" dirty="0" err="1"/>
              <a:t>y</a:t>
            </a:r>
            <a:r>
              <a:rPr lang="en-US" altLang="en-US" sz="2400" baseline="-25000" dirty="0" err="1"/>
              <a:t>N</a:t>
            </a:r>
            <a:r>
              <a:rPr lang="en-US" altLang="en-US" sz="2400" dirty="0"/>
              <a:t> , </a:t>
            </a:r>
            <a:r>
              <a:rPr lang="en-US" altLang="en-US" sz="2400" b="1" i="1" dirty="0" err="1"/>
              <a:t>x</a:t>
            </a:r>
            <a:r>
              <a:rPr lang="en-US" altLang="en-US" sz="2400" baseline="-25000" dirty="0" err="1"/>
              <a:t>N</a:t>
            </a:r>
            <a:r>
              <a:rPr lang="en-US" altLang="en-US" sz="2400" dirty="0"/>
              <a:t>)}</a:t>
            </a:r>
            <a:br>
              <a:rPr lang="en-US" altLang="en-US" sz="2400" dirty="0"/>
            </a:br>
            <a:r>
              <a:rPr lang="en-US" altLang="en-US" sz="2400" dirty="0"/>
              <a:t>is dataset with N examples of real numbers determined by d attributes</a:t>
            </a:r>
            <a:endParaRPr lang="tr-TR" altLang="en-US" sz="2400" dirty="0"/>
          </a:p>
        </p:txBody>
      </p:sp>
      <p:graphicFrame>
        <p:nvGraphicFramePr>
          <p:cNvPr id="12292" name="Object 4"/>
          <p:cNvGraphicFramePr>
            <a:graphicFrameLocks noGrp="1" noChangeAspect="1"/>
          </p:cNvGraphicFramePr>
          <p:nvPr>
            <p:ph sz="quarter" idx="4294967295"/>
            <p:extLst/>
          </p:nvPr>
        </p:nvGraphicFramePr>
        <p:xfrm>
          <a:off x="8510332" y="1342233"/>
          <a:ext cx="1100611" cy="33224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Equation" r:id="rId3" imgW="622080" imgH="1879560" progId="Equation.3">
                  <p:embed/>
                </p:oleObj>
              </mc:Choice>
              <mc:Fallback>
                <p:oleObj name="Equation" r:id="rId3" imgW="622080" imgH="1879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10332" y="1342233"/>
                        <a:ext cx="1100611" cy="332247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Footer Placeholder 3"/>
          <p:cNvSpPr txBox="1">
            <a:spLocks noGrp="1"/>
          </p:cNvSpPr>
          <p:nvPr/>
        </p:nvSpPr>
        <p:spPr>
          <a:xfrm>
            <a:off x="2095501" y="6356351"/>
            <a:ext cx="7072313" cy="365125"/>
          </a:xfrm>
          <a:prstGeom prst="rect">
            <a:avLst/>
          </a:prstGeom>
          <a:noFill/>
        </p:spPr>
        <p:txBody>
          <a:bodyPr lIns="0" tIns="0" rIns="0" bIns="0" anchor="b"/>
          <a:lstStyle/>
          <a:p>
            <a:pPr algn="r">
              <a:defRPr/>
            </a:pPr>
            <a:r>
              <a:rPr lang="en-US" sz="1200" dirty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sz="1200" dirty="0" err="1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sz="1200" dirty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sz="1200" dirty="0">
              <a:solidFill>
                <a:srgbClr val="B2B2B2"/>
              </a:solidFill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54201" y="572554"/>
            <a:ext cx="86453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multivariate linear regression: fit a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hyperplane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to data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7771" y="1342233"/>
            <a:ext cx="4104762" cy="3485715"/>
          </a:xfrm>
          <a:prstGeom prst="rect">
            <a:avLst/>
          </a:prstGeom>
        </p:spPr>
      </p:pic>
      <p:graphicFrame>
        <p:nvGraphicFramePr>
          <p:cNvPr id="3" name="Object 2"/>
          <p:cNvGraphicFramePr>
            <a:graphicFrameLocks noGrp="1" noChangeAspect="1"/>
          </p:cNvGraphicFramePr>
          <p:nvPr>
            <p:extLst/>
          </p:nvPr>
        </p:nvGraphicFramePr>
        <p:xfrm>
          <a:off x="6644291" y="1235712"/>
          <a:ext cx="1458913" cy="342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Equation" r:id="rId6" imgW="799920" imgH="1879560" progId="Equation.3">
                  <p:embed/>
                </p:oleObj>
              </mc:Choice>
              <mc:Fallback>
                <p:oleObj name="Equation" r:id="rId6" imgW="799920" imgH="1879560" progId="Equation.3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44291" y="1235712"/>
                        <a:ext cx="1458913" cy="342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6156116" y="4695430"/>
            <a:ext cx="4343400" cy="1162485"/>
          </a:xfrm>
          <a:prstGeom prst="rect">
            <a:avLst/>
          </a:prstGeom>
        </p:spPr>
        <p:txBody>
          <a:bodyPr vert="horz" lIns="0" tIns="45720" rIns="0" bIns="0" rtlCol="0" anchor="b">
            <a:normAutofit fontScale="8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en-US" sz="2400" dirty="0">
                <a:latin typeface="+mn-lt"/>
              </a:rPr>
              <a:t>In matrix </a:t>
            </a:r>
            <a:r>
              <a:rPr lang="en-US" altLang="en-US" sz="2400" b="1" dirty="0">
                <a:latin typeface="+mn-lt"/>
              </a:rPr>
              <a:t>X</a:t>
            </a:r>
            <a:r>
              <a:rPr lang="en-US" altLang="en-US" sz="2400" dirty="0">
                <a:latin typeface="+mn-lt"/>
              </a:rPr>
              <a:t>, each row is a vector that combines x</a:t>
            </a:r>
            <a:r>
              <a:rPr lang="en-US" altLang="en-US" sz="2400" baseline="-25000" dirty="0">
                <a:latin typeface="+mn-lt"/>
              </a:rPr>
              <a:t>0</a:t>
            </a:r>
            <a:r>
              <a:rPr lang="en-US" altLang="en-US" sz="2400" dirty="0">
                <a:latin typeface="+mn-lt"/>
              </a:rPr>
              <a:t>=1 with the d attributes of y.  </a:t>
            </a:r>
          </a:p>
          <a:p>
            <a:pPr algn="l"/>
            <a:r>
              <a:rPr lang="en-US" altLang="en-US" sz="2400" dirty="0">
                <a:latin typeface="+mn-lt"/>
              </a:rPr>
              <a:t>Allows hypothesis to be written h(x)=</a:t>
            </a:r>
            <a:r>
              <a:rPr lang="en-US" altLang="en-US" sz="2400" b="1" dirty="0">
                <a:latin typeface="+mn-lt"/>
              </a:rPr>
              <a:t>w</a:t>
            </a:r>
            <a:r>
              <a:rPr lang="en-US" altLang="en-US" sz="2400" baseline="30000" dirty="0">
                <a:latin typeface="+mn-lt"/>
              </a:rPr>
              <a:t>T</a:t>
            </a:r>
            <a:r>
              <a:rPr lang="en-US" altLang="en-US" sz="2400" b="1" dirty="0">
                <a:latin typeface="+mn-lt"/>
              </a:rPr>
              <a:t>x</a:t>
            </a:r>
            <a:r>
              <a:rPr lang="en-US" altLang="en-US" sz="2400" dirty="0">
                <a:latin typeface="+mn-lt"/>
              </a:rPr>
              <a:t>, where </a:t>
            </a:r>
            <a:r>
              <a:rPr lang="en-US" altLang="en-US" sz="2400" b="1" dirty="0">
                <a:latin typeface="+mn-lt"/>
              </a:rPr>
              <a:t>w</a:t>
            </a:r>
            <a:r>
              <a:rPr lang="en-US" altLang="en-US" sz="2400" dirty="0">
                <a:latin typeface="+mn-lt"/>
              </a:rPr>
              <a:t> is vector with d+1 components. </a:t>
            </a:r>
            <a:endParaRPr lang="tr-TR" altLang="en-US" sz="2400" dirty="0">
              <a:latin typeface="+mn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075786" y="1876922"/>
            <a:ext cx="433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-&gt;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670072" y="3539889"/>
            <a:ext cx="433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-&gt;</a:t>
            </a:r>
          </a:p>
        </p:txBody>
      </p:sp>
    </p:spTree>
    <p:extLst>
      <p:ext uri="{BB962C8B-B14F-4D97-AF65-F5344CB8AC3E}">
        <p14:creationId xmlns:p14="http://schemas.microsoft.com/office/powerpoint/2010/main" val="3368352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8385" y="2265408"/>
            <a:ext cx="4891885" cy="401079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535917" y="676965"/>
            <a:ext cx="47570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Finding the best hypothesis</a:t>
            </a:r>
          </a:p>
        </p:txBody>
      </p:sp>
      <p:sp>
        <p:nvSpPr>
          <p:cNvPr id="4" name="Rectangle 3"/>
          <p:cNvSpPr/>
          <p:nvPr/>
        </p:nvSpPr>
        <p:spPr>
          <a:xfrm>
            <a:off x="856735" y="1261740"/>
            <a:ext cx="1091513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h(x)=</a:t>
            </a:r>
            <a:r>
              <a:rPr lang="en-US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US" altLang="en-US" sz="2000" baseline="3000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is an hypothesis set defined by the relative weight </a:t>
            </a:r>
            <a:r>
              <a:rPr lang="en-US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given 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to attributes that affect the value of y. </a:t>
            </a:r>
          </a:p>
          <a:p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best set of weights determined by minimizing the </a:t>
            </a:r>
            <a:r>
              <a:rPr lang="en-US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in-sample 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error defined by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483243" y="4075613"/>
            <a:ext cx="48623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As in polynomial fitting, </a:t>
            </a:r>
            <a:r>
              <a:rPr lang="en-US" sz="2800" dirty="0" err="1" smtClean="0"/>
              <a:t>Xw</a:t>
            </a:r>
            <a:r>
              <a:rPr lang="en-US" sz="2800" dirty="0" smtClean="0"/>
              <a:t> </a:t>
            </a:r>
            <a:r>
              <a:rPr lang="en-US" sz="2800" dirty="0"/>
              <a:t>= </a:t>
            </a:r>
            <a:r>
              <a:rPr lang="en-US" sz="2800" dirty="0" err="1"/>
              <a:t>y</a:t>
            </a:r>
            <a:r>
              <a:rPr lang="en-US" sz="2800" baseline="-25000" dirty="0" err="1"/>
              <a:t>fit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57821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2524" y="1023552"/>
            <a:ext cx="4828572" cy="2200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861459" y="3284838"/>
            <a:ext cx="8144217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Just like the calculus used to find the best polynomial fit, setting the 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gradient of in-sample error to zero gives “normal equations”, a linear 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system of size (d+1) that determines that optimum weight vector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To solve normal equations, define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z="20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X, 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z="2000" baseline="30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 and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olve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Aw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by 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any efficient method.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\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MatLab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n-US" sz="20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fit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are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values of fit at the data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points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6817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42086" y="1905876"/>
            <a:ext cx="7358938" cy="32008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Does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small in-sample error guarantee small 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out-of-sample error?</a:t>
            </a: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We expect from VC bound, </a:t>
            </a:r>
            <a:r>
              <a:rPr lang="en-US" alt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altLang="en-US" sz="24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out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(g) = </a:t>
            </a:r>
            <a:r>
              <a:rPr lang="en-US" alt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altLang="en-US" sz="24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(g) + </a:t>
            </a:r>
            <a:r>
              <a:rPr lang="en-US" alt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(d/N), </a:t>
            </a:r>
          </a:p>
          <a:p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where g is the optimum </a:t>
            </a:r>
            <a:r>
              <a:rPr lang="en-US" alt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hyperplane</a:t>
            </a:r>
            <a:endParaRPr lang="en-US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For multivariate linear regression,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we can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show this 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is true and find the value to which </a:t>
            </a:r>
            <a:r>
              <a:rPr lang="en-US" alt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altLang="en-US" sz="24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out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(g) and </a:t>
            </a:r>
            <a:r>
              <a:rPr lang="en-US" alt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altLang="en-US" sz="24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(g) </a:t>
            </a:r>
          </a:p>
          <a:p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converge when N&gt;&gt;d.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18270" y="1227437"/>
            <a:ext cx="76065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Generalization of multivariate linear regression</a:t>
            </a:r>
          </a:p>
        </p:txBody>
      </p:sp>
    </p:spTree>
    <p:extLst>
      <p:ext uri="{BB962C8B-B14F-4D97-AF65-F5344CB8AC3E}">
        <p14:creationId xmlns:p14="http://schemas.microsoft.com/office/powerpoint/2010/main" val="1763380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925</Words>
  <Application>Microsoft Office PowerPoint</Application>
  <PresentationFormat>Widescreen</PresentationFormat>
  <Paragraphs>195</Paragraphs>
  <Slides>23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Calibri</vt:lpstr>
      <vt:lpstr>Calibri Light</vt:lpstr>
      <vt:lpstr>Symbol</vt:lpstr>
      <vt:lpstr>Times New Roman</vt:lpstr>
      <vt:lpstr>Office Theme</vt:lpstr>
      <vt:lpstr>Equation</vt:lpstr>
      <vt:lpstr>PowerPoint Presentation</vt:lpstr>
      <vt:lpstr>PowerPoint Presentation</vt:lpstr>
      <vt:lpstr>PowerPoint Presentation</vt:lpstr>
      <vt:lpstr>PowerPoint Presentation</vt:lpstr>
      <vt:lpstr>Polynomial Regression:  degree 1 with N data points</vt:lpstr>
      <vt:lpstr>2 attributes determine the value of y In general {(y1, x1), (y2, x2), …,(yN , xN)} is dataset with N examples of real numbers determined by d attributes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H. Miller</dc:creator>
  <cp:lastModifiedBy>John H. Miller</cp:lastModifiedBy>
  <cp:revision>1</cp:revision>
  <dcterms:created xsi:type="dcterms:W3CDTF">2016-10-06T23:34:26Z</dcterms:created>
  <dcterms:modified xsi:type="dcterms:W3CDTF">2016-10-06T23:35:33Z</dcterms:modified>
</cp:coreProperties>
</file>