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9" r:id="rId3"/>
    <p:sldId id="280" r:id="rId4"/>
    <p:sldId id="281" r:id="rId5"/>
    <p:sldId id="261" r:id="rId6"/>
    <p:sldId id="262" r:id="rId7"/>
    <p:sldId id="282" r:id="rId8"/>
    <p:sldId id="283" r:id="rId9"/>
    <p:sldId id="284" r:id="rId10"/>
    <p:sldId id="272" r:id="rId11"/>
    <p:sldId id="273" r:id="rId12"/>
    <p:sldId id="285" r:id="rId13"/>
    <p:sldId id="286" r:id="rId14"/>
    <p:sldId id="287" r:id="rId15"/>
    <p:sldId id="288" r:id="rId16"/>
    <p:sldId id="289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0F006-944F-462B-B88C-48B4D53272E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E2BA1-1057-4AE6-8AD8-8D81C05A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7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AEF58-6445-40AF-B391-DAA0D2D7D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AEF58-6445-40AF-B391-DAA0D2D7DF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AEF58-6445-40AF-B391-DAA0D2D7DF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2983-B075-409F-A8F2-9E6932BDE98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CD10-9884-4675-A82A-4AB4A921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2983-B075-409F-A8F2-9E6932BDE98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CD10-9884-4675-A82A-4AB4A921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2983-B075-409F-A8F2-9E6932BDE98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CD10-9884-4675-A82A-4AB4A921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2983-B075-409F-A8F2-9E6932BDE98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CD10-9884-4675-A82A-4AB4A921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2983-B075-409F-A8F2-9E6932BDE98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CD10-9884-4675-A82A-4AB4A921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2983-B075-409F-A8F2-9E6932BDE98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CD10-9884-4675-A82A-4AB4A921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3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2983-B075-409F-A8F2-9E6932BDE98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CD10-9884-4675-A82A-4AB4A921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3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2983-B075-409F-A8F2-9E6932BDE98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CD10-9884-4675-A82A-4AB4A921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2983-B075-409F-A8F2-9E6932BDE98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CD10-9884-4675-A82A-4AB4A921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5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2983-B075-409F-A8F2-9E6932BDE98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CD10-9884-4675-A82A-4AB4A921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3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2983-B075-409F-A8F2-9E6932BDE98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CD10-9884-4675-A82A-4AB4A921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2983-B075-409F-A8F2-9E6932BDE98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CD10-9884-4675-A82A-4AB4A921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6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2010" y="1556146"/>
            <a:ext cx="72575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Review for Quiz 3</a:t>
            </a:r>
          </a:p>
          <a:p>
            <a:r>
              <a:rPr lang="en-US" sz="2400" dirty="0"/>
              <a:t>Topics:</a:t>
            </a:r>
          </a:p>
          <a:p>
            <a:r>
              <a:rPr lang="en-US" sz="2400" dirty="0"/>
              <a:t>	linear models</a:t>
            </a:r>
          </a:p>
          <a:p>
            <a:r>
              <a:rPr lang="en-US" sz="2400" dirty="0"/>
              <a:t>	extending linear models by transformation</a:t>
            </a:r>
          </a:p>
          <a:p>
            <a:r>
              <a:rPr lang="en-US" sz="2400" dirty="0"/>
              <a:t>	over fitting and regularization</a:t>
            </a:r>
          </a:p>
          <a:p>
            <a:r>
              <a:rPr lang="en-US" sz="2400" dirty="0"/>
              <a:t>	dimensionality reduction</a:t>
            </a:r>
          </a:p>
          <a:p>
            <a:r>
              <a:rPr lang="en-US" sz="2400" dirty="0"/>
              <a:t>		PCA</a:t>
            </a:r>
          </a:p>
          <a:p>
            <a:r>
              <a:rPr lang="en-US" sz="2400" dirty="0"/>
              <a:t>		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195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088" y="1417900"/>
            <a:ext cx="8466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I want to perform PCA on a dataset. What must I assume about the noise in data?</a:t>
            </a:r>
          </a:p>
          <a:p>
            <a:pPr>
              <a:defRPr/>
            </a:pPr>
            <a:endParaRPr lang="en-US" dirty="0">
              <a:latin typeface="Arial" charset="0"/>
            </a:endParaRPr>
          </a:p>
          <a:p>
            <a:pPr>
              <a:defRPr/>
            </a:pPr>
            <a:endParaRPr lang="en-US" dirty="0">
              <a:latin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Dimension reduction p4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9298" y="762001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80011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1371601"/>
            <a:ext cx="78486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Correlation coefficients of normally distributed attributes </a:t>
            </a:r>
            <a:r>
              <a:rPr lang="en-US" b="1" dirty="0">
                <a:latin typeface="Arial" charset="0"/>
              </a:rPr>
              <a:t>x</a:t>
            </a:r>
            <a:r>
              <a:rPr lang="en-US" dirty="0">
                <a:latin typeface="Arial" charset="0"/>
              </a:rPr>
              <a:t> are zero.  What can we say about the covariance?</a:t>
            </a:r>
          </a:p>
          <a:p>
            <a:pPr>
              <a:defRPr/>
            </a:pPr>
            <a:endParaRPr lang="en-US" b="1" dirty="0">
              <a:latin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Dimension reduction p4</a:t>
            </a:r>
          </a:p>
          <a:p>
            <a:pPr>
              <a:defRPr/>
            </a:pPr>
            <a:endParaRPr lang="en-US" b="1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9298" y="762001"/>
            <a:ext cx="1504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More PCA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71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4227" y="1447800"/>
            <a:ext cx="11318790" cy="3099486"/>
          </a:xfrm>
        </p:spPr>
        <p:txBody>
          <a:bodyPr>
            <a:noAutofit/>
          </a:bodyPr>
          <a:lstStyle/>
          <a:p>
            <a:pPr marL="273050" indent="-273050">
              <a:buNone/>
            </a:pPr>
            <a:r>
              <a:rPr lang="en-US" altLang="en-US" dirty="0"/>
              <a:t>z</a:t>
            </a:r>
            <a:r>
              <a:rPr lang="en-US" altLang="en-US" b="1" baseline="-25000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is the a feature defined by projection of attributes in the direction of the eigenvector </a:t>
            </a:r>
            <a:r>
              <a:rPr lang="en-US" altLang="en-US" b="1" dirty="0" err="1"/>
              <a:t>w</a:t>
            </a:r>
            <a:r>
              <a:rPr lang="en-US" altLang="en-US" b="1" baseline="-25000" dirty="0" err="1"/>
              <a:t>k</a:t>
            </a:r>
            <a:r>
              <a:rPr lang="en-US" altLang="en-US" dirty="0"/>
              <a:t> of the covariance matrix.</a:t>
            </a:r>
          </a:p>
          <a:p>
            <a:pPr marL="273050" indent="-273050">
              <a:buNone/>
            </a:pPr>
            <a:r>
              <a:rPr lang="en-US" altLang="en-US" dirty="0"/>
              <a:t>How is z</a:t>
            </a:r>
            <a:r>
              <a:rPr lang="en-US" altLang="en-US" b="1" baseline="-25000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related to attributes?</a:t>
            </a:r>
          </a:p>
          <a:p>
            <a:pPr marL="273050" indent="-273050">
              <a:buNone/>
            </a:pPr>
            <a:r>
              <a:rPr lang="en-US" altLang="en-US" dirty="0"/>
              <a:t>What are the mean and variance of z</a:t>
            </a:r>
            <a:r>
              <a:rPr lang="en-US" altLang="en-US" b="1" baseline="-25000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?</a:t>
            </a:r>
          </a:p>
          <a:p>
            <a:pPr marL="273050" indent="-273050">
              <a:buNone/>
            </a:pPr>
            <a:r>
              <a:rPr lang="en-US" altLang="en-US" dirty="0"/>
              <a:t>Use the eigenvalue equation to prove that eigenvalue </a:t>
            </a:r>
            <a:r>
              <a:rPr lang="en-US" altLang="en-US" dirty="0">
                <a:latin typeface="Symbol" panose="05050102010706020507" pitchFamily="18" charset="2"/>
              </a:rPr>
              <a:t>l</a:t>
            </a:r>
            <a:r>
              <a:rPr lang="en-US" altLang="en-US" b="1" baseline="-25000" dirty="0"/>
              <a:t>k</a:t>
            </a:r>
            <a:r>
              <a:rPr lang="en-US" altLang="en-US" dirty="0"/>
              <a:t> is the variance of </a:t>
            </a:r>
            <a:r>
              <a:rPr lang="en-US" altLang="en-US" b="1" dirty="0" err="1"/>
              <a:t>z</a:t>
            </a:r>
            <a:r>
              <a:rPr lang="en-US" altLang="en-US" b="1" baseline="-25000" dirty="0" err="1"/>
              <a:t>k</a:t>
            </a:r>
            <a:endParaRPr lang="en-US" altLang="en-US" b="1" baseline="-25000" dirty="0"/>
          </a:p>
          <a:p>
            <a:pPr marL="273050" indent="-273050">
              <a:buNone/>
            </a:pPr>
            <a:endParaRPr lang="en-US" altLang="en-US" sz="1400" b="1" baseline="-25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73050" indent="-273050">
              <a:buNone/>
            </a:pPr>
            <a:r>
              <a:rPr lang="en-US" sz="1400" dirty="0">
                <a:solidFill>
                  <a:srgbClr val="FF0000"/>
                </a:solidFill>
                <a:latin typeface="Arial" charset="0"/>
              </a:rPr>
              <a:t>Dimension reduction p12</a:t>
            </a:r>
          </a:p>
          <a:p>
            <a:pPr marL="273050" indent="-273050">
              <a:buNone/>
            </a:pPr>
            <a:r>
              <a:rPr lang="en-US" alt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	</a:t>
            </a:r>
            <a:endParaRPr lang="en-US" altLang="en-US" sz="1400" b="1" baseline="-25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459" name="Slide Number Placeholder 4"/>
          <p:cNvSpPr txBox="1">
            <a:spLocks noGrp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B910BEC-8AAE-48CE-8BD9-BE20165C9FA5}" type="slidenum">
              <a:rPr lang="tr-TR" altLang="en-US" sz="1200">
                <a:solidFill>
                  <a:srgbClr val="000000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2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eaLnBrk="1" hangingPunct="1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838201"/>
            <a:ext cx="1435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PCA</a:t>
            </a:r>
          </a:p>
        </p:txBody>
      </p:sp>
    </p:spTree>
    <p:extLst>
      <p:ext uri="{BB962C8B-B14F-4D97-AF65-F5344CB8AC3E}">
        <p14:creationId xmlns:p14="http://schemas.microsoft.com/office/powerpoint/2010/main" val="106651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117" y="2248325"/>
            <a:ext cx="9958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the difference between fitness and selection probability of </a:t>
            </a:r>
          </a:p>
          <a:p>
            <a:r>
              <a:rPr lang="en-US" sz="2800" dirty="0"/>
              <a:t>chromosomes?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956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2984" y="2430162"/>
            <a:ext cx="9038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I design a roulette wheel for chromosome selection?</a:t>
            </a:r>
          </a:p>
        </p:txBody>
      </p:sp>
    </p:spTree>
    <p:extLst>
      <p:ext uri="{BB962C8B-B14F-4D97-AF65-F5344CB8AC3E}">
        <p14:creationId xmlns:p14="http://schemas.microsoft.com/office/powerpoint/2010/main" val="429372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6205" y="2611395"/>
            <a:ext cx="10147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spin of the roulette wheel returns uniformly distributed random number 0.43.</a:t>
            </a:r>
          </a:p>
          <a:p>
            <a:r>
              <a:rPr lang="en-US" sz="2400" dirty="0"/>
              <a:t>How do I find the chromosome that is selected?</a:t>
            </a:r>
          </a:p>
        </p:txBody>
      </p:sp>
    </p:spTree>
    <p:extLst>
      <p:ext uri="{BB962C8B-B14F-4D97-AF65-F5344CB8AC3E}">
        <p14:creationId xmlns:p14="http://schemas.microsoft.com/office/powerpoint/2010/main" val="125886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1751" y="1696995"/>
            <a:ext cx="82079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chromosome of one parent is all zeros</a:t>
            </a:r>
          </a:p>
          <a:p>
            <a:r>
              <a:rPr lang="en-US" sz="3200" dirty="0"/>
              <a:t>The chromosome of the other parent is all ones.</a:t>
            </a:r>
          </a:p>
          <a:p>
            <a:r>
              <a:rPr lang="en-US" sz="3200" dirty="0"/>
              <a:t>3 sites are selected for crossover.</a:t>
            </a:r>
          </a:p>
          <a:p>
            <a:r>
              <a:rPr lang="en-US" sz="3200" dirty="0"/>
              <a:t>Find the chromosome of the next generation</a:t>
            </a:r>
          </a:p>
        </p:txBody>
      </p:sp>
    </p:spTree>
    <p:extLst>
      <p:ext uri="{BB962C8B-B14F-4D97-AF65-F5344CB8AC3E}">
        <p14:creationId xmlns:p14="http://schemas.microsoft.com/office/powerpoint/2010/main" val="84617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41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0666" y="1509585"/>
            <a:ext cx="10595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Question: 2 classes are distinguished by a threshold values of a linear combination </a:t>
            </a:r>
          </a:p>
          <a:p>
            <a:r>
              <a:rPr lang="en-US" sz="2400" dirty="0"/>
              <a:t>of d attributes.  Explain how h(</a:t>
            </a:r>
            <a:r>
              <a:rPr lang="en-US" sz="2400" b="1" dirty="0" err="1"/>
              <a:t>w</a:t>
            </a:r>
            <a:r>
              <a:rPr lang="en-US" sz="2400" dirty="0" err="1"/>
              <a:t>|x</a:t>
            </a:r>
            <a:r>
              <a:rPr lang="en-US" sz="2400" dirty="0"/>
              <a:t>) = sign(</a:t>
            </a:r>
            <a:r>
              <a:rPr lang="en-US" sz="2400" b="1" dirty="0" err="1"/>
              <a:t>w</a:t>
            </a:r>
            <a:r>
              <a:rPr lang="en-US" sz="2400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dirty="0"/>
              <a:t>) becomes a hypothesis set for linear </a:t>
            </a:r>
          </a:p>
          <a:p>
            <a:r>
              <a:rPr lang="en-US" sz="2400" dirty="0"/>
              <a:t>binary classification in this type of problem.</a:t>
            </a:r>
          </a:p>
        </p:txBody>
      </p:sp>
    </p:spTree>
    <p:extLst>
      <p:ext uri="{BB962C8B-B14F-4D97-AF65-F5344CB8AC3E}">
        <p14:creationId xmlns:p14="http://schemas.microsoft.com/office/powerpoint/2010/main" val="366554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2114" y="957648"/>
            <a:ext cx="81449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Question: We have used 1-step optimization in 4 ways:</a:t>
            </a:r>
          </a:p>
          <a:p>
            <a:r>
              <a:rPr lang="en-US" sz="2800" dirty="0"/>
              <a:t>	polynomial regression in 1D (curve fitting)</a:t>
            </a:r>
          </a:p>
          <a:p>
            <a:r>
              <a:rPr lang="en-US" sz="2800" dirty="0"/>
              <a:t>	multivariate linear regression</a:t>
            </a:r>
          </a:p>
          <a:p>
            <a:r>
              <a:rPr lang="en-US" sz="2800" dirty="0"/>
              <a:t>	extending linear models by transformation</a:t>
            </a:r>
          </a:p>
          <a:p>
            <a:r>
              <a:rPr lang="en-US" sz="2800" dirty="0"/>
              <a:t>	regularization by weight decay</a:t>
            </a:r>
          </a:p>
          <a:p>
            <a:r>
              <a:rPr lang="en-US" sz="2800" dirty="0"/>
              <a:t>2 of these are equivalent; which ones</a:t>
            </a:r>
          </a:p>
        </p:txBody>
      </p:sp>
    </p:spTree>
    <p:extLst>
      <p:ext uri="{BB962C8B-B14F-4D97-AF65-F5344CB8AC3E}">
        <p14:creationId xmlns:p14="http://schemas.microsoft.com/office/powerpoint/2010/main" val="64490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686" y="1459931"/>
            <a:ext cx="101810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Question: 1-step optimization requires the in-sample error to be the </a:t>
            </a:r>
          </a:p>
          <a:p>
            <a:r>
              <a:rPr lang="en-US" sz="2800" dirty="0"/>
              <a:t>sum of squared residuals.  Define the in-sample error for following:</a:t>
            </a:r>
          </a:p>
          <a:p>
            <a:r>
              <a:rPr lang="en-US" sz="2800" dirty="0"/>
              <a:t>	multivariate linear regression,</a:t>
            </a:r>
          </a:p>
          <a:p>
            <a:r>
              <a:rPr lang="en-US" sz="2800" dirty="0"/>
              <a:t>	extending linear models by transformation</a:t>
            </a:r>
          </a:p>
          <a:p>
            <a:r>
              <a:rPr lang="en-US" sz="2800" dirty="0"/>
              <a:t>	extended linear models with regularization by weight decay</a:t>
            </a:r>
          </a:p>
        </p:txBody>
      </p:sp>
    </p:spTree>
    <p:extLst>
      <p:ext uri="{BB962C8B-B14F-4D97-AF65-F5344CB8AC3E}">
        <p14:creationId xmlns:p14="http://schemas.microsoft.com/office/powerpoint/2010/main" val="25627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21" y="1759687"/>
            <a:ext cx="3216509" cy="26268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1" y="838201"/>
            <a:ext cx="7122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Interpret the “learning curve” for multivariate linear regression when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data has normally distributed noise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0830" y="4386503"/>
            <a:ext cx="642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does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approach </a:t>
            </a:r>
            <a:r>
              <a:rPr lang="en-US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from above?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model P13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does 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approach </a:t>
            </a:r>
            <a:r>
              <a:rPr lang="en-US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below?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is 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not defined for N&lt;d+1?</a:t>
            </a:r>
          </a:p>
        </p:txBody>
      </p:sp>
    </p:spTree>
    <p:extLst>
      <p:ext uri="{BB962C8B-B14F-4D97-AF65-F5344CB8AC3E}">
        <p14:creationId xmlns:p14="http://schemas.microsoft.com/office/powerpoint/2010/main" val="320674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7848600" cy="27438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9424" y="645474"/>
            <a:ext cx="61969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these learning curves say about </a:t>
            </a:r>
          </a:p>
          <a:p>
            <a:r>
              <a:rPr lang="en-US" sz="2800" dirty="0"/>
              <a:t>simple vs complex models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400554" y="2819400"/>
            <a:ext cx="3057646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458201" y="2819400"/>
            <a:ext cx="1" cy="152400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5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CS 483_580\2014\pictures from lecture 4\Ein &amp; Eout vs complex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32" y="2228675"/>
            <a:ext cx="4953000" cy="316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116" y="826993"/>
            <a:ext cx="11128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Since we can never know what d*</a:t>
            </a:r>
            <a:r>
              <a:rPr lang="en-US" sz="2800" baseline="-25000" dirty="0"/>
              <a:t>VC</a:t>
            </a:r>
            <a:r>
              <a:rPr lang="en-US" sz="2800" dirty="0"/>
              <a:t> is, how do we estimate a good level of </a:t>
            </a:r>
          </a:p>
          <a:p>
            <a:r>
              <a:rPr lang="en-US" sz="2800" dirty="0"/>
              <a:t>complexity without sacrificing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89191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:\CS 483_580\2014\pictures from lecture 12\Augmented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83" y="2283204"/>
            <a:ext cx="61245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2541" y="1009475"/>
            <a:ext cx="11326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val</a:t>
            </a:r>
            <a:r>
              <a:rPr lang="en-US" sz="2400" dirty="0"/>
              <a:t> plays the same role in weight decay and tuning polynomial regression but E</a:t>
            </a:r>
            <a:r>
              <a:rPr lang="en-US" sz="2400" baseline="-25000" dirty="0"/>
              <a:t>in</a:t>
            </a:r>
            <a:r>
              <a:rPr lang="en-US" sz="2400" dirty="0"/>
              <a:t> behaves </a:t>
            </a:r>
          </a:p>
          <a:p>
            <a:r>
              <a:rPr lang="en-US" sz="2400" dirty="0"/>
              <a:t>differently. How is the behavior of E</a:t>
            </a:r>
            <a:r>
              <a:rPr lang="en-US" sz="2400" baseline="-25000" dirty="0"/>
              <a:t>in</a:t>
            </a:r>
            <a:r>
              <a:rPr lang="en-US" sz="2400" dirty="0"/>
              <a:t> different and why?</a:t>
            </a:r>
          </a:p>
        </p:txBody>
      </p:sp>
    </p:spTree>
    <p:extLst>
      <p:ext uri="{BB962C8B-B14F-4D97-AF65-F5344CB8AC3E}">
        <p14:creationId xmlns:p14="http://schemas.microsoft.com/office/powerpoint/2010/main" val="73412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474913" y="1787525"/>
          <a:ext cx="703897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2869920" imgH="1358640" progId="Equation.3">
                  <p:embed/>
                </p:oleObj>
              </mc:Choice>
              <mc:Fallback>
                <p:oleObj name="Equation" r:id="rId3" imgW="286992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1787525"/>
                        <a:ext cx="7038975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2939" y="1106444"/>
            <a:ext cx="10410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Stochastic gradient decent: correct weights by error in each data point</a:t>
            </a:r>
          </a:p>
        </p:txBody>
      </p:sp>
    </p:spTree>
    <p:extLst>
      <p:ext uri="{BB962C8B-B14F-4D97-AF65-F5344CB8AC3E}">
        <p14:creationId xmlns:p14="http://schemas.microsoft.com/office/powerpoint/2010/main" val="242744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400</Words>
  <Application>Microsoft Office PowerPoint</Application>
  <PresentationFormat>Widescreen</PresentationFormat>
  <Paragraphs>65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Palatino Linotype</vt:lpstr>
      <vt:lpstr>Symbol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sharo_000</cp:lastModifiedBy>
  <cp:revision>11</cp:revision>
  <dcterms:created xsi:type="dcterms:W3CDTF">2016-11-01T17:09:05Z</dcterms:created>
  <dcterms:modified xsi:type="dcterms:W3CDTF">2016-11-03T00:04:22Z</dcterms:modified>
</cp:coreProperties>
</file>