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8063-B24C-4C24-A1CF-1B61DB2779B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2B9E-4F93-4C9B-868A-0D3B8F41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EF58-6445-40AF-B391-DAA0D2D7D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EF58-6445-40AF-B391-DAA0D2D7D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344235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236671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309920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10463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6C35-5573-4CC0-90CF-DC74113FF2F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4D27-B5F9-4ED6-9B20-E4DA680A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2714" y="2759676"/>
            <a:ext cx="549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Fundamentals of machine learning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317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4648201" y="528936"/>
            <a:ext cx="3094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Fit a parabola to data</a:t>
            </a:r>
          </a:p>
        </p:txBody>
      </p:sp>
      <p:pic>
        <p:nvPicPr>
          <p:cNvPr id="8195" name="Picture 5" descr="fit as dimensionality re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990600"/>
            <a:ext cx="4938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667001" y="4724401"/>
            <a:ext cx="64780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“target function” is “trend” in the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Scatter around trend interpreted as noise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H</a:t>
            </a:r>
            <a:r>
              <a:rPr lang="en-US" altLang="en-US" sz="2000" dirty="0"/>
              <a:t> in this case is the set of all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degree polynomials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Select best member of </a:t>
            </a:r>
            <a:r>
              <a:rPr lang="en-US" altLang="en-US" sz="2000" i="1" dirty="0"/>
              <a:t>H</a:t>
            </a:r>
            <a:r>
              <a:rPr lang="en-US" altLang="en-US" sz="2000" dirty="0"/>
              <a:t> by min sum squared residuals</a:t>
            </a:r>
          </a:p>
        </p:txBody>
      </p:sp>
    </p:spTree>
    <p:extLst>
      <p:ext uri="{BB962C8B-B14F-4D97-AF65-F5344CB8AC3E}">
        <p14:creationId xmlns:p14="http://schemas.microsoft.com/office/powerpoint/2010/main" val="20156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2819400" y="533401"/>
            <a:ext cx="693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Finding the best member of </a:t>
            </a:r>
            <a:r>
              <a:rPr lang="en-US" altLang="en-US" sz="2800" i="1"/>
              <a:t>H</a:t>
            </a:r>
            <a:r>
              <a:rPr lang="en-US" altLang="en-US" sz="2800"/>
              <a:t> by calculus</a:t>
            </a: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076701" y="2578101"/>
          <a:ext cx="36433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815840" imgH="457200" progId="Equation.3">
                  <p:embed/>
                </p:oleObj>
              </mc:Choice>
              <mc:Fallback>
                <p:oleObj name="Equation" r:id="rId3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1" y="2578101"/>
                        <a:ext cx="36433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2400" dirty="0"/>
              <a:t>Take derivatives of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in</a:t>
            </a:r>
            <a:r>
              <a:rPr lang="en-US" altLang="en-US" sz="2400" dirty="0"/>
              <a:t>(g) with respect to the coefficients of a parabola (collective call </a:t>
            </a:r>
            <a:r>
              <a:rPr lang="en-US" altLang="en-US" sz="2400" i="1" dirty="0">
                <a:latin typeface="Symbol" panose="05050102010706020507" pitchFamily="18" charset="2"/>
              </a:rPr>
              <a:t>q </a:t>
            </a:r>
            <a:r>
              <a:rPr lang="en-US" altLang="en-US" sz="2400" dirty="0">
                <a:latin typeface="Symbol" panose="05050102010706020507" pitchFamily="18" charset="2"/>
              </a:rPr>
              <a:t>)</a:t>
            </a:r>
            <a:r>
              <a:rPr lang="en-US" altLang="en-US" sz="2400" dirty="0">
                <a:latin typeface="+mn-lt"/>
              </a:rPr>
              <a:t> and set equal to zero.</a:t>
            </a:r>
            <a:endParaRPr lang="en-US" altLang="en-US" sz="2400" dirty="0">
              <a:latin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Solve resulting 3x3 linear system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05000" y="3662364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2400" dirty="0"/>
              <a:t>Generalize to any degree polynomial using a matrix algebra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6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315A089-07EA-4EEB-B1DE-64509FF35898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12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2667001" y="914401"/>
            <a:ext cx="7151317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Assume </a:t>
            </a:r>
            <a:r>
              <a:rPr lang="en-US" altLang="en-US" sz="2400" i="1" dirty="0"/>
              <a:t>g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|</a:t>
            </a:r>
            <a:r>
              <a:rPr lang="en-US" altLang="en-US" sz="2400" i="1" dirty="0" err="1">
                <a:latin typeface="Symbol" pitchFamily="18" charset="2"/>
              </a:rPr>
              <a:t>q</a:t>
            </a:r>
            <a:r>
              <a:rPr lang="en-US" altLang="en-US" sz="2400" dirty="0"/>
              <a:t>) is polynomial of degree n-1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 linear combination of 1, x, x</a:t>
            </a:r>
            <a:r>
              <a:rPr lang="en-US" altLang="en-US" sz="2400" b="1" baseline="30000" dirty="0"/>
              <a:t>2</a:t>
            </a:r>
            <a:r>
              <a:rPr lang="en-US" altLang="en-US" sz="2400" dirty="0"/>
              <a:t>, …, x</a:t>
            </a:r>
            <a:r>
              <a:rPr lang="en-US" altLang="en-US" sz="2400" b="1" baseline="30000" dirty="0"/>
              <a:t>n-1</a:t>
            </a:r>
            <a:r>
              <a:rPr lang="en-US" altLang="en-US" sz="2400" b="1" dirty="0"/>
              <a:t> </a:t>
            </a:r>
            <a:r>
              <a:rPr lang="en-US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m</a:t>
            </a:r>
            <a:r>
              <a:rPr lang="en-US" altLang="en-US" sz="2400" dirty="0"/>
              <a:t> = number of examples (</a:t>
            </a:r>
            <a:r>
              <a:rPr lang="en-US" altLang="en-US" sz="2400" dirty="0" err="1"/>
              <a:t>x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dirty="0"/>
              <a:t>) in the training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Define </a:t>
            </a:r>
            <a:r>
              <a:rPr lang="en-US" altLang="en-US" sz="2400" i="1" dirty="0" err="1"/>
              <a:t>m</a:t>
            </a:r>
            <a:r>
              <a:rPr lang="en-US" altLang="en-US" sz="2400" dirty="0" err="1"/>
              <a:t>x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 matrix </a:t>
            </a:r>
            <a:r>
              <a:rPr lang="en-US" altLang="en-US" sz="2400" b="1" dirty="0"/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A</a:t>
            </a:r>
            <a:r>
              <a:rPr lang="en-US" altLang="en-US" sz="2400" b="1" baseline="-25000" dirty="0" err="1"/>
              <a:t>ij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j</a:t>
            </a:r>
            <a:r>
              <a:rPr lang="en-US" altLang="en-US" sz="2400" b="1" baseline="30000" dirty="0" err="1"/>
              <a:t>th</a:t>
            </a:r>
            <a:r>
              <a:rPr lang="en-US" altLang="en-US" sz="2400" dirty="0"/>
              <a:t> function in evaluated at </a:t>
            </a:r>
            <a:r>
              <a:rPr lang="en-US" altLang="en-US" sz="2400" dirty="0" err="1"/>
              <a:t>x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endParaRPr lang="en-US" altLang="en-US" sz="2400" b="1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b="1" dirty="0"/>
              <a:t> </a:t>
            </a:r>
            <a:r>
              <a:rPr lang="en-US" altLang="en-US" sz="2400" dirty="0"/>
              <a:t>column vector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unknown coefficients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b</a:t>
            </a:r>
            <a:r>
              <a:rPr lang="en-US" altLang="en-US" sz="2400" dirty="0"/>
              <a:t> column vector of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values of </a:t>
            </a:r>
            <a:r>
              <a:rPr lang="en-US" altLang="en-US" sz="2400" dirty="0" err="1"/>
              <a:t>r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dirty="0"/>
              <a:t> in training set</a:t>
            </a:r>
            <a:endParaRPr lang="en-US" altLang="en-US" sz="2400" b="1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If 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b="1" dirty="0"/>
              <a:t> </a:t>
            </a:r>
            <a:r>
              <a:rPr lang="en-US" altLang="en-US" sz="2400" dirty="0"/>
              <a:t>= </a:t>
            </a:r>
            <a:r>
              <a:rPr lang="en-US" altLang="en-US" sz="2400" b="1" dirty="0"/>
              <a:t>b</a:t>
            </a:r>
            <a:r>
              <a:rPr lang="en-US" altLang="en-US" sz="2400" dirty="0"/>
              <a:t> has a solution, then g(</a:t>
            </a:r>
            <a:r>
              <a:rPr lang="en-US" altLang="en-US" sz="2400" dirty="0" err="1"/>
              <a:t>x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dirty="0" err="1"/>
              <a:t>|</a:t>
            </a:r>
            <a:r>
              <a:rPr lang="en-US" altLang="en-US" sz="2400" i="1" dirty="0" err="1">
                <a:latin typeface="Symbol" pitchFamily="18" charset="2"/>
              </a:rPr>
              <a:t>q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r</a:t>
            </a:r>
            <a:r>
              <a:rPr lang="en-US" altLang="en-US" sz="2400" b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dirty="0"/>
              <a:t> for all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Not what we want, why?</a:t>
            </a:r>
            <a:endParaRPr lang="en-US" altLang="en-US" sz="2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i="1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&lt;&lt; </a:t>
            </a:r>
            <a:r>
              <a:rPr lang="en-US" altLang="en-US" sz="2400" i="1" dirty="0"/>
              <a:t>m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dirty="0"/>
              <a:t> = </a:t>
            </a:r>
            <a:r>
              <a:rPr lang="en-US" altLang="en-US" sz="2400" b="1" dirty="0"/>
              <a:t>b</a:t>
            </a:r>
            <a:r>
              <a:rPr lang="en-US" altLang="en-US" sz="2400" dirty="0"/>
              <a:t> has no exact solution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120901" y="304801"/>
            <a:ext cx="756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Polynomial regression by linear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132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D48BF467-A6D2-4FA8-B6A4-B5B45D7A9CE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13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1268" name="Text Box 19"/>
          <p:cNvSpPr txBox="1">
            <a:spLocks noChangeArrowheads="1"/>
          </p:cNvSpPr>
          <p:nvPr/>
        </p:nvSpPr>
        <p:spPr bwMode="auto">
          <a:xfrm>
            <a:off x="1752600" y="838201"/>
            <a:ext cx="875665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Look for an approximate solution which minimizes the Euclidean norm of the </a:t>
            </a:r>
            <a:r>
              <a:rPr lang="en-US" altLang="en-US" sz="2400" i="1" dirty="0"/>
              <a:t>residual</a:t>
            </a:r>
            <a:r>
              <a:rPr lang="en-US" altLang="en-US" sz="2400" dirty="0"/>
              <a:t> vector </a:t>
            </a:r>
            <a:r>
              <a:rPr lang="en-US" altLang="en-US" sz="2400" b="1" dirty="0"/>
              <a:t>r</a:t>
            </a:r>
            <a:r>
              <a:rPr lang="en-US" altLang="en-US" sz="2400" dirty="0"/>
              <a:t> = </a:t>
            </a:r>
            <a:r>
              <a:rPr lang="en-US" altLang="en-US" sz="2400" b="1" dirty="0"/>
              <a:t>b</a:t>
            </a:r>
            <a:r>
              <a:rPr lang="en-US" altLang="en-US" sz="2400" dirty="0"/>
              <a:t> – 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b="1" i="1" dirty="0">
                <a:latin typeface="+mn-lt"/>
              </a:rPr>
              <a:t>, </a:t>
            </a:r>
            <a:endParaRPr lang="en-US" altLang="en-US" sz="2400" b="1" i="1" dirty="0">
              <a:latin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define f(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dirty="0"/>
              <a:t>) = ||</a:t>
            </a:r>
            <a:r>
              <a:rPr lang="en-US" altLang="en-US" sz="2400" b="1" dirty="0"/>
              <a:t>r</a:t>
            </a:r>
            <a:r>
              <a:rPr lang="en-US" altLang="en-US" sz="2400" dirty="0"/>
              <a:t>||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= </a:t>
            </a:r>
            <a:r>
              <a:rPr lang="en-US" altLang="en-US" sz="2400" b="1" dirty="0" err="1"/>
              <a:t>r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r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f(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dirty="0"/>
              <a:t>) = (</a:t>
            </a:r>
            <a:r>
              <a:rPr lang="en-US" altLang="en-US" sz="2400" b="1" dirty="0"/>
              <a:t>b</a:t>
            </a:r>
            <a:r>
              <a:rPr lang="en-US" altLang="en-US" sz="2400" dirty="0"/>
              <a:t> – 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T</a:t>
            </a:r>
            <a:r>
              <a:rPr lang="en-US" altLang="en-US" sz="2400" dirty="0"/>
              <a:t>(</a:t>
            </a:r>
            <a:r>
              <a:rPr lang="en-US" altLang="en-US" sz="2400" b="1" dirty="0"/>
              <a:t>b</a:t>
            </a:r>
            <a:r>
              <a:rPr lang="en-US" altLang="en-US" sz="2400" dirty="0"/>
              <a:t> – 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dirty="0"/>
              <a:t>) = </a:t>
            </a:r>
            <a:r>
              <a:rPr lang="en-US" altLang="en-US" sz="2400" b="1" dirty="0" err="1"/>
              <a:t>b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b</a:t>
            </a:r>
            <a:r>
              <a:rPr lang="en-US" altLang="en-US" sz="2400" dirty="0"/>
              <a:t> –2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baseline="30000" dirty="0"/>
              <a:t>T</a:t>
            </a:r>
            <a:r>
              <a:rPr lang="en-US" altLang="en-US" sz="2400" b="1" dirty="0"/>
              <a:t>A</a:t>
            </a:r>
            <a:r>
              <a:rPr lang="en-US" altLang="en-US" sz="2400" baseline="30000" dirty="0"/>
              <a:t>T</a:t>
            </a:r>
            <a:r>
              <a:rPr lang="en-US" altLang="en-US" sz="2400" b="1" dirty="0"/>
              <a:t>b</a:t>
            </a:r>
            <a:r>
              <a:rPr lang="en-US" altLang="en-US" sz="2400" dirty="0"/>
              <a:t> + 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A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endParaRPr lang="en-US" altLang="en-US" sz="2400" b="1" i="1" dirty="0">
              <a:latin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necessary</a:t>
            </a:r>
            <a:r>
              <a:rPr lang="en-US" altLang="en-US" sz="2400" dirty="0"/>
              <a:t> condition for 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 to be minimum of f(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dirty="0"/>
              <a:t>) is </a:t>
            </a:r>
            <a:r>
              <a:rPr lang="en-US" altLang="en-US" sz="2400" b="1" dirty="0">
                <a:sym typeface="Symbol" pitchFamily="18" charset="2"/>
              </a:rPr>
              <a:t></a:t>
            </a:r>
            <a:r>
              <a:rPr lang="en-US" altLang="en-US" sz="2400" dirty="0"/>
              <a:t>f(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 = </a:t>
            </a:r>
            <a:r>
              <a:rPr lang="en-US" altLang="en-US" sz="2400" b="1" i="1" dirty="0"/>
              <a:t>o</a:t>
            </a:r>
            <a:endParaRPr lang="en-US" altLang="en-US" sz="2400" b="1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ym typeface="Symbol" pitchFamily="18" charset="2"/>
              </a:rPr>
              <a:t></a:t>
            </a:r>
            <a:r>
              <a:rPr lang="en-US" altLang="en-US" sz="2400" dirty="0"/>
              <a:t>f(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dirty="0"/>
              <a:t>) = 2</a:t>
            </a:r>
            <a:r>
              <a:rPr lang="en-US" altLang="en-US" sz="2400" b="1" dirty="0"/>
              <a:t>A</a:t>
            </a:r>
            <a:r>
              <a:rPr lang="en-US" altLang="en-US" sz="2400" baseline="30000" dirty="0"/>
              <a:t>T</a:t>
            </a:r>
            <a:r>
              <a:rPr lang="en-US" altLang="en-US" sz="2400" b="1" dirty="0"/>
              <a:t>A</a:t>
            </a:r>
            <a:r>
              <a:rPr lang="en-US" altLang="en-US" sz="2400" b="1" i="1" dirty="0">
                <a:latin typeface="Symbol" pitchFamily="18" charset="2"/>
              </a:rPr>
              <a:t>q</a:t>
            </a:r>
            <a:r>
              <a:rPr lang="en-US" altLang="en-US" sz="2400" dirty="0"/>
              <a:t> – 2</a:t>
            </a:r>
            <a:r>
              <a:rPr lang="en-US" altLang="en-US" sz="2400" b="1" dirty="0"/>
              <a:t>A</a:t>
            </a:r>
            <a:r>
              <a:rPr lang="en-US" altLang="en-US" sz="2400" baseline="30000" dirty="0"/>
              <a:t>T</a:t>
            </a:r>
            <a:r>
              <a:rPr lang="en-US" altLang="en-US" sz="2400" b="1" dirty="0"/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/>
          </a:p>
          <a:p>
            <a:pPr eaLnBrk="1" hangingPunct="1"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en-US" altLang="en-US" sz="2400" dirty="0"/>
              <a:t>optimal set of parameters is a solution of </a:t>
            </a:r>
            <a:r>
              <a:rPr lang="en-US" altLang="en-US" sz="2400" i="1" dirty="0" err="1"/>
              <a:t>n</a:t>
            </a:r>
            <a:r>
              <a:rPr lang="en-US" altLang="en-US" sz="2400" dirty="0" err="1"/>
              <a:t>x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 symmetric system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of linear equations </a:t>
            </a:r>
            <a:r>
              <a:rPr lang="en-US" altLang="en-US" sz="2400" b="1" dirty="0" err="1"/>
              <a:t>A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A</a:t>
            </a:r>
            <a:r>
              <a:rPr lang="en-US" altLang="en-US" sz="2400" b="1" i="1" dirty="0" err="1">
                <a:latin typeface="Symbol" pitchFamily="18" charset="2"/>
              </a:rPr>
              <a:t>q</a:t>
            </a:r>
            <a:r>
              <a:rPr lang="en-US" altLang="en-US" sz="2400" dirty="0"/>
              <a:t> = </a:t>
            </a:r>
            <a:r>
              <a:rPr lang="en-US" altLang="en-US" sz="2400" b="1" dirty="0" err="1"/>
              <a:t>A</a:t>
            </a:r>
            <a:r>
              <a:rPr lang="en-US" altLang="en-US" sz="2400" baseline="30000" dirty="0" err="1"/>
              <a:t>T</a:t>
            </a:r>
            <a:r>
              <a:rPr lang="en-US" altLang="en-US" sz="2400" b="1" dirty="0" err="1"/>
              <a:t>b</a:t>
            </a:r>
            <a:endParaRPr lang="en-US" altLang="en-US" sz="2400" b="1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43401" y="304800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Normal Equations</a:t>
            </a:r>
          </a:p>
        </p:txBody>
      </p:sp>
    </p:spTree>
    <p:extLst>
      <p:ext uri="{BB962C8B-B14F-4D97-AF65-F5344CB8AC3E}">
        <p14:creationId xmlns:p14="http://schemas.microsoft.com/office/powerpoint/2010/main" val="41186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2788" y="533401"/>
            <a:ext cx="8075612" cy="595313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r>
              <a:rPr lang="tr-TR" altLang="en-US" sz="3200"/>
              <a:t>Polynomial Regression</a:t>
            </a:r>
            <a:r>
              <a:rPr lang="en-US" altLang="en-US" sz="3200"/>
              <a:t>: degree k with N data points</a:t>
            </a:r>
            <a:endParaRPr lang="tr-TR" altLang="en-US" sz="3200"/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16138" y="1447801"/>
          <a:ext cx="80502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568700" imgH="266700" progId="Equation.3">
                  <p:embed/>
                </p:oleObj>
              </mc:Choice>
              <mc:Fallback>
                <p:oleObj name="Equation" r:id="rId3" imgW="3568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447801"/>
                        <a:ext cx="80502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971801" y="2589214"/>
          <a:ext cx="57070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641320" imgH="965160" progId="Equation.3">
                  <p:embed/>
                </p:oleObj>
              </mc:Choice>
              <mc:Fallback>
                <p:oleObj name="Equation" r:id="rId5" imgW="26413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589214"/>
                        <a:ext cx="570706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2294" name="Text Box 19"/>
          <p:cNvSpPr txBox="1">
            <a:spLocks noChangeArrowheads="1"/>
          </p:cNvSpPr>
          <p:nvPr/>
        </p:nvSpPr>
        <p:spPr bwMode="auto">
          <a:xfrm>
            <a:off x="3153335" y="5054104"/>
            <a:ext cx="5525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Solve </a:t>
            </a:r>
            <a:r>
              <a:rPr lang="en-US" altLang="en-US" sz="2400" b="1" dirty="0" err="1" smtClean="0"/>
              <a:t>D</a:t>
            </a:r>
            <a:r>
              <a:rPr lang="en-US" altLang="en-US" sz="2400" b="1" baseline="30000" dirty="0" err="1" smtClean="0"/>
              <a:t>T</a:t>
            </a:r>
            <a:r>
              <a:rPr lang="en-US" altLang="en-US" sz="2400" b="1" dirty="0" err="1" smtClean="0"/>
              <a:t>Dw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b="1" dirty="0" err="1"/>
              <a:t>D</a:t>
            </a:r>
            <a:r>
              <a:rPr lang="en-US" altLang="en-US" sz="2400" b="1" baseline="30000" dirty="0" err="1"/>
              <a:t>T</a:t>
            </a:r>
            <a:r>
              <a:rPr lang="en-US" altLang="en-US" sz="2400" b="1" dirty="0" err="1"/>
              <a:t>r</a:t>
            </a:r>
            <a:r>
              <a:rPr lang="en-US" altLang="en-US" sz="2400" dirty="0"/>
              <a:t> for k+1 coefficients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5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895601" y="2840684"/>
          <a:ext cx="570706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933640" imgH="965160" progId="Equation.3">
                  <p:embed/>
                </p:oleObj>
              </mc:Choice>
              <mc:Fallback>
                <p:oleObj name="Equation" r:id="rId3" imgW="2933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840684"/>
                        <a:ext cx="570706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095501" y="1981201"/>
            <a:ext cx="803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Given the parameters that minimize the sum of squared deviations,</a:t>
            </a:r>
            <a:endParaRPr lang="en-US" altLang="en-US" sz="2400" b="1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240422" y="4876801"/>
            <a:ext cx="76221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are the values of the fit at 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t</a:t>
            </a:r>
            <a:r>
              <a:rPr lang="en-US" altLang="en-US" sz="2400" dirty="0"/>
              <a:t>, the locations data points,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and </a:t>
            </a:r>
            <a:r>
              <a:rPr lang="en-US" altLang="en-US" sz="2400" b="1" dirty="0"/>
              <a:t>R</a:t>
            </a:r>
            <a:r>
              <a:rPr lang="en-US" altLang="en-US" sz="2400" dirty="0"/>
              <a:t> = </a:t>
            </a:r>
            <a:r>
              <a:rPr lang="en-US" altLang="en-US" sz="2400" b="1" dirty="0" err="1"/>
              <a:t>Y</a:t>
            </a:r>
            <a:r>
              <a:rPr lang="en-US" altLang="en-US" sz="2400" b="1" baseline="-25000" dirty="0" err="1"/>
              <a:t>fit</a:t>
            </a:r>
            <a:r>
              <a:rPr lang="en-US" altLang="en-US" sz="2400" dirty="0"/>
              <a:t> – </a:t>
            </a:r>
            <a:r>
              <a:rPr lang="en-US" altLang="en-US" sz="2400" b="1" dirty="0"/>
              <a:t>Y</a:t>
            </a:r>
            <a:r>
              <a:rPr lang="en-US" altLang="en-US" sz="2400" dirty="0"/>
              <a:t> are the residuals at the data points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9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229600" cy="795337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900"/>
              <a:t>Coefficient of determination</a:t>
            </a:r>
            <a:endParaRPr lang="tr-TR" altLang="en-US" sz="3900"/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8B3EC96-8A3C-4196-A7F7-F98570DA11CB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905000" y="4057472"/>
            <a:ext cx="83647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Denominator is the sum of squared error associated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hypothesis that data is approximated by its mean value,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 polynomial of degree zero</a:t>
            </a:r>
          </a:p>
        </p:txBody>
      </p:sp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3733800" y="1524001"/>
          <a:ext cx="43434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108200" imgH="1092200" progId="Equation.3">
                  <p:embed/>
                </p:oleObj>
              </mc:Choice>
              <mc:Fallback>
                <p:oleObj name="Equation" r:id="rId3" imgW="21082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24001"/>
                        <a:ext cx="43434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4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0" y="558226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2710" y="1447800"/>
            <a:ext cx="807067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1D polynomial regression (curve fitting) has all of the </a:t>
            </a:r>
          </a:p>
          <a:p>
            <a:r>
              <a:rPr lang="en-US" sz="2800" dirty="0"/>
              <a:t>fundamental characteristics of data mining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points 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support supervised machine learning with </a:t>
            </a:r>
          </a:p>
          <a:p>
            <a:r>
              <a:rPr lang="en-US" sz="2400" i="1" dirty="0"/>
              <a:t>x</a:t>
            </a:r>
            <a:r>
              <a:rPr lang="en-US" sz="2400" dirty="0"/>
              <a:t> as the attribute and </a:t>
            </a:r>
            <a:r>
              <a:rPr lang="en-US" sz="2400" i="1" dirty="0"/>
              <a:t>y</a:t>
            </a:r>
            <a:r>
              <a:rPr lang="en-US" sz="2400" dirty="0"/>
              <a:t> as the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 of the polynomial defines an hypothesis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Polynomials of higher degree are more complex hypotheses.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 of squared residuals defines an </a:t>
            </a:r>
            <a:r>
              <a:rPr lang="en-US" sz="2400" dirty="0" err="1"/>
              <a:t>E</a:t>
            </a:r>
            <a:r>
              <a:rPr lang="en-US" sz="2400" baseline="-25000" dirty="0" err="1"/>
              <a:t>in</a:t>
            </a:r>
            <a:r>
              <a:rPr lang="en-US" sz="2400" dirty="0"/>
              <a:t> that can be used to </a:t>
            </a:r>
          </a:p>
          <a:p>
            <a:r>
              <a:rPr lang="en-US" sz="2400" dirty="0"/>
              <a:t>select a member of the hypothesis set by matrix algebra.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</a:t>
            </a:r>
            <a:r>
              <a:rPr lang="en-US" sz="2400" baseline="-25000" dirty="0" err="1"/>
              <a:t>out</a:t>
            </a:r>
            <a:r>
              <a:rPr lang="en-US" sz="2400" dirty="0"/>
              <a:t> can be analytically defined and calculated for </a:t>
            </a:r>
            <a:r>
              <a:rPr lang="en-US" sz="2400" i="1" dirty="0"/>
              <a:t>in </a:t>
            </a:r>
            <a:r>
              <a:rPr lang="en-US" sz="2400" i="1" dirty="0" err="1"/>
              <a:t>silico</a:t>
            </a:r>
            <a:r>
              <a:rPr lang="en-US" sz="2400" i="1" dirty="0"/>
              <a:t> </a:t>
            </a:r>
          </a:p>
          <a:p>
            <a:r>
              <a:rPr lang="en-US" sz="2400" dirty="0"/>
              <a:t>datasets (target function + noise) </a:t>
            </a:r>
          </a:p>
        </p:txBody>
      </p:sp>
    </p:spTree>
    <p:extLst>
      <p:ext uri="{BB962C8B-B14F-4D97-AF65-F5344CB8AC3E}">
        <p14:creationId xmlns:p14="http://schemas.microsoft.com/office/powerpoint/2010/main" val="31283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fit as dimensionality re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990600"/>
            <a:ext cx="49387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81200" y="228601"/>
            <a:ext cx="82296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 kern="0" dirty="0"/>
              <a:t>Tuning regression models</a:t>
            </a:r>
            <a:endParaRPr lang="tr-TR" altLang="en-US" sz="3600" kern="0" dirty="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057400" y="4648200"/>
            <a:ext cx="84724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degree of the polynomial used in fitting data by polynomials is 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example of complexity in the hypothesis set </a:t>
            </a:r>
            <a:r>
              <a:rPr lang="en-US" altLang="en-US" sz="2000" i="1"/>
              <a:t>H</a:t>
            </a:r>
            <a:r>
              <a:rPr lang="en-US" altLang="en-US" sz="2000"/>
              <a:t> used in data mining.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As degree increases the hypothesis set has more adjustable parameters;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hence, a greater diversity of shapes is possible.</a:t>
            </a:r>
          </a:p>
        </p:txBody>
      </p:sp>
    </p:spTree>
    <p:extLst>
      <p:ext uri="{BB962C8B-B14F-4D97-AF65-F5344CB8AC3E}">
        <p14:creationId xmlns:p14="http://schemas.microsoft.com/office/powerpoint/2010/main" val="17920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fit as dimensionality re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0025"/>
            <a:ext cx="42672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4600" y="1649413"/>
            <a:ext cx="27432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3600" kern="0" dirty="0"/>
              <a:t>Over-fitting</a:t>
            </a:r>
            <a:endParaRPr lang="tr-TR" altLang="en-US" sz="3600" kern="0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133601" y="3263901"/>
            <a:ext cx="82153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Parabolic fit shown here looks OK but would a cubic give a better fit?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Cubic fit will give a smaller E</a:t>
            </a:r>
            <a:r>
              <a:rPr lang="en-US" altLang="en-US" sz="2000" baseline="-25000"/>
              <a:t>in</a:t>
            </a:r>
            <a:r>
              <a:rPr lang="en-US" altLang="en-US" sz="2000"/>
              <a:t>(g) but likely at the cost of a larger E</a:t>
            </a:r>
            <a:r>
              <a:rPr lang="en-US" altLang="en-US" sz="2000" baseline="-25000"/>
              <a:t>out</a:t>
            </a:r>
            <a:r>
              <a:rPr lang="en-US" altLang="en-US" sz="2000"/>
              <a:t>(g)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Cubic lets me fit more of the noise in the data, which is specific to this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data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optimum cubic fit to this data set is likely a poorer approximation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to a different data set because noise is different.</a:t>
            </a:r>
          </a:p>
        </p:txBody>
      </p:sp>
    </p:spTree>
    <p:extLst>
      <p:ext uri="{BB962C8B-B14F-4D97-AF65-F5344CB8AC3E}">
        <p14:creationId xmlns:p14="http://schemas.microsoft.com/office/powerpoint/2010/main" val="35049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752601"/>
            <a:ext cx="65771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Review of fundamental 1</a:t>
            </a:r>
          </a:p>
          <a:p>
            <a:r>
              <a:rPr lang="en-US" sz="3200" dirty="0"/>
              <a:t>Data mining in 1D: curve fitting by LLS</a:t>
            </a:r>
          </a:p>
          <a:p>
            <a:r>
              <a:rPr lang="en-US" sz="3200" dirty="0"/>
              <a:t>Approximation-generalization tradeoff</a:t>
            </a:r>
          </a:p>
          <a:p>
            <a:r>
              <a:rPr lang="en-US" sz="3200" dirty="0"/>
              <a:t>First 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40498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2667000" y="152401"/>
            <a:ext cx="661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Approximation – Generalization Tradeoff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865313" y="683841"/>
            <a:ext cx="879599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 the theory of generalization (covered </a:t>
            </a:r>
            <a:r>
              <a:rPr lang="en-US" altLang="en-US" sz="2000" dirty="0" smtClean="0"/>
              <a:t>fundaments 3) it </a:t>
            </a:r>
            <a:r>
              <a:rPr lang="en-US" altLang="en-US" sz="2000" dirty="0"/>
              <a:t>can be shown that </a:t>
            </a:r>
            <a:endParaRPr lang="en-US" altLang="en-US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 smtClean="0"/>
              <a:t>E</a:t>
            </a:r>
            <a:r>
              <a:rPr lang="en-US" altLang="en-US" sz="2000" baseline="-25000" dirty="0" err="1" smtClean="0"/>
              <a:t>out</a:t>
            </a:r>
            <a:r>
              <a:rPr lang="en-US" altLang="en-US" sz="2000" dirty="0" smtClean="0"/>
              <a:t>(g</a:t>
            </a:r>
            <a:r>
              <a:rPr lang="en-US" altLang="en-US" sz="2000" dirty="0"/>
              <a:t>) </a:t>
            </a:r>
            <a:r>
              <a:rPr lang="en-US" altLang="en-US" sz="2000" u="sng" dirty="0"/>
              <a:t>&lt;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in</a:t>
            </a:r>
            <a:r>
              <a:rPr lang="en-US" altLang="en-US" sz="2000" dirty="0"/>
              <a:t>(g) + </a:t>
            </a:r>
            <a:r>
              <a:rPr lang="en-US" altLang="en-US" sz="2000" dirty="0">
                <a:latin typeface="Symbol" pitchFamily="18" charset="2"/>
              </a:rPr>
              <a:t>W</a:t>
            </a:r>
            <a:r>
              <a:rPr lang="en-US" altLang="en-US" sz="2000" dirty="0"/>
              <a:t>(N, </a:t>
            </a:r>
            <a:r>
              <a:rPr lang="en-US" altLang="en-US" sz="2000" i="1" dirty="0"/>
              <a:t>H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) where </a:t>
            </a:r>
            <a:r>
              <a:rPr lang="en-US" altLang="en-US" sz="2000" dirty="0">
                <a:latin typeface="Symbol" pitchFamily="18" charset="2"/>
              </a:rPr>
              <a:t>W</a:t>
            </a:r>
            <a:r>
              <a:rPr lang="en-US" altLang="en-US" sz="2000" dirty="0"/>
              <a:t> is a function </a:t>
            </a:r>
            <a:r>
              <a:rPr lang="en-US" altLang="en-US" sz="2000" dirty="0" smtClean="0"/>
              <a:t>of N </a:t>
            </a:r>
            <a:r>
              <a:rPr lang="en-US" altLang="en-US" sz="2000" dirty="0"/>
              <a:t>the training-set size, </a:t>
            </a:r>
            <a:endParaRPr lang="en-US" altLang="en-US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 smtClean="0"/>
              <a:t>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hypothesis set, and 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 the allowable </a:t>
            </a:r>
            <a:r>
              <a:rPr lang="en-US" altLang="en-US" sz="2000" dirty="0" smtClean="0"/>
              <a:t>uncertainty </a:t>
            </a:r>
            <a:r>
              <a:rPr lang="en-US" altLang="en-US" sz="2000" dirty="0"/>
              <a:t>in the final model.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Symbol" pitchFamily="18" charset="2"/>
              </a:rPr>
              <a:t>W</a:t>
            </a:r>
            <a:r>
              <a:rPr lang="en-US" altLang="en-US" sz="2000" dirty="0"/>
              <a:t>(N, </a:t>
            </a:r>
            <a:r>
              <a:rPr lang="en-US" altLang="en-US" sz="2000" i="1" dirty="0"/>
              <a:t>H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) is a bound on the difference between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out</a:t>
            </a:r>
            <a:r>
              <a:rPr lang="en-US" altLang="en-US" sz="2000" dirty="0"/>
              <a:t>(g) and 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in</a:t>
            </a:r>
            <a:r>
              <a:rPr lang="en-US" altLang="en-US" sz="2000" dirty="0"/>
              <a:t>(g)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If </a:t>
            </a:r>
            <a:r>
              <a:rPr lang="en-US" altLang="en-US" sz="2000" dirty="0">
                <a:latin typeface="Symbol" pitchFamily="18" charset="2"/>
              </a:rPr>
              <a:t>W</a:t>
            </a:r>
            <a:r>
              <a:rPr lang="en-US" altLang="en-US" sz="2000" dirty="0"/>
              <a:t>(N, </a:t>
            </a:r>
            <a:r>
              <a:rPr lang="en-US" altLang="en-US" sz="2000" i="1" dirty="0"/>
              <a:t>H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) is small we can be confident of good generalization.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At given complexity (determined by </a:t>
            </a:r>
            <a:r>
              <a:rPr lang="en-US" altLang="en-US" sz="2000" i="1" dirty="0"/>
              <a:t>H</a:t>
            </a:r>
            <a:r>
              <a:rPr lang="en-US" altLang="en-US" sz="2000" dirty="0"/>
              <a:t>), higher statistical confidence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(1-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) can usually be achieved with larger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At fixed N and </a:t>
            </a:r>
            <a:r>
              <a:rPr lang="en-US" altLang="en-US" sz="2000" dirty="0">
                <a:latin typeface="Symbol" pitchFamily="18" charset="2"/>
              </a:rPr>
              <a:t>d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Symbol" pitchFamily="18" charset="2"/>
              </a:rPr>
              <a:t>W</a:t>
            </a:r>
            <a:r>
              <a:rPr lang="en-US" altLang="en-US" sz="2000" dirty="0"/>
              <a:t> usually increases with the complexity of </a:t>
            </a:r>
            <a:r>
              <a:rPr lang="en-US" altLang="en-US" sz="2000" i="1" dirty="0"/>
              <a:t>H</a:t>
            </a:r>
            <a:r>
              <a:rPr lang="en-US" altLang="en-US" sz="2000" dirty="0"/>
              <a:t>, making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generalization less certain.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Even though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in</a:t>
            </a:r>
            <a:r>
              <a:rPr lang="en-US" altLang="en-US" sz="2000" dirty="0"/>
              <a:t>(g) may decrease with higher complexity,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out</a:t>
            </a:r>
            <a:r>
              <a:rPr lang="en-US" altLang="en-US" sz="2000" dirty="0"/>
              <a:t>(g) may not.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 least-squares 1D regression, this effect can be illustrated by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“Bias/Variance dilemma”</a:t>
            </a:r>
          </a:p>
        </p:txBody>
      </p:sp>
    </p:spTree>
    <p:extLst>
      <p:ext uri="{BB962C8B-B14F-4D97-AF65-F5344CB8AC3E}">
        <p14:creationId xmlns:p14="http://schemas.microsoft.com/office/powerpoint/2010/main" val="22592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fit as dimensionality re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33400"/>
            <a:ext cx="4477265" cy="304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985963" y="3200401"/>
            <a:ext cx="83486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a cubic to </a:t>
            </a:r>
            <a:r>
              <a:rPr lang="en-US" altLang="en-US" sz="2000" dirty="0" smtClean="0"/>
              <a:t>each </a:t>
            </a:r>
            <a:r>
              <a:rPr lang="en-US" altLang="en-US" sz="2000" dirty="0"/>
              <a:t>in </a:t>
            </a:r>
            <a:r>
              <a:rPr lang="en-US" altLang="en-US" sz="2000" dirty="0" err="1"/>
              <a:t>silico</a:t>
            </a:r>
            <a:r>
              <a:rPr lang="en-US" altLang="en-US" sz="2000" dirty="0"/>
              <a:t> data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Averaging these results we get a consensus cubic fit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Difference between consensus fit and target function called “bias”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From consensus fit and individual cubic fits, we can calculate a variance</a:t>
            </a: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1981200" y="533401"/>
            <a:ext cx="457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Given a parabolic target function, construct several “in </a:t>
            </a:r>
            <a:r>
              <a:rPr lang="en-US" altLang="en-US" sz="2000" dirty="0" err="1"/>
              <a:t>silico</a:t>
            </a:r>
            <a:r>
              <a:rPr lang="en-US" altLang="en-US" sz="2000" dirty="0"/>
              <a:t>” data sets by adding  noise drawn from a normal distribution with zero mean and a specified variance</a:t>
            </a:r>
          </a:p>
        </p:txBody>
      </p:sp>
    </p:spTree>
    <p:extLst>
      <p:ext uri="{BB962C8B-B14F-4D97-AF65-F5344CB8AC3E}">
        <p14:creationId xmlns:p14="http://schemas.microsoft.com/office/powerpoint/2010/main" val="33277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1"/>
            <a:ext cx="8229600" cy="59531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200"/>
              <a:t>Formal definitions of Bias &amp; Variance</a:t>
            </a:r>
            <a:endParaRPr lang="tr-TR" altLang="en-US" sz="3200"/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524000" y="3816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63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8EF2835-C995-42B8-84F8-D4BF5FE2298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+mj-lt"/>
              </a:rPr>
              <a:pPr algn="r">
                <a:defRPr/>
              </a:pPr>
              <a:t>22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+mj-lt"/>
            </a:endParaRPr>
          </a:p>
        </p:txBody>
      </p:sp>
      <p:sp>
        <p:nvSpPr>
          <p:cNvPr id="14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2095500" y="914400"/>
            <a:ext cx="81930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Assume the target function f(x) is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 </a:t>
            </a:r>
            <a:r>
              <a:rPr lang="en-US" altLang="en-US" sz="2400" i="1"/>
              <a:t>M</a:t>
            </a:r>
            <a:r>
              <a:rPr lang="en-US" altLang="en-US" sz="2400"/>
              <a:t> </a:t>
            </a:r>
            <a:r>
              <a:rPr lang="en-US" altLang="en-US" sz="2400" i="1"/>
              <a:t>in silico</a:t>
            </a:r>
            <a:r>
              <a:rPr lang="en-US" altLang="en-US" sz="2400"/>
              <a:t> datasets of size </a:t>
            </a:r>
            <a:r>
              <a:rPr lang="en-US" altLang="en-US" sz="2400" i="1"/>
              <a:t>N </a:t>
            </a:r>
            <a:r>
              <a:rPr lang="en-US" altLang="en-US" sz="2400"/>
              <a:t>by adding noise to f(x)</a:t>
            </a:r>
            <a:endParaRPr lang="en-US" altLang="en-US" sz="24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each dataset find the best g</a:t>
            </a:r>
            <a:r>
              <a:rPr lang="en-US" altLang="en-US" sz="2400" b="1" baseline="-25000"/>
              <a:t>i</a:t>
            </a:r>
            <a:r>
              <a:rPr lang="en-US" altLang="en-US" sz="2400"/>
              <a:t>(x) of given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Average g</a:t>
            </a:r>
            <a:r>
              <a:rPr lang="en-US" altLang="en-US" sz="2400" b="1" baseline="-25000"/>
              <a:t>i</a:t>
            </a:r>
            <a:r>
              <a:rPr lang="en-US" altLang="en-US" sz="2400"/>
              <a:t>(x) to get best overall estimator of f(x)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Calculate bias and variance of best estimator as follows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208339" y="3124200"/>
          <a:ext cx="60340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501900" imgH="1295400" progId="Equation.3">
                  <p:embed/>
                </p:oleObj>
              </mc:Choice>
              <mc:Fallback>
                <p:oleObj name="Equation" r:id="rId5" imgW="25019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9" y="3124200"/>
                        <a:ext cx="603408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9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8229600" cy="685800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200"/>
              <a:t>Expectation values of E</a:t>
            </a:r>
            <a:r>
              <a:rPr lang="en-US" altLang="en-US" sz="3200" baseline="-25000"/>
              <a:t>out</a:t>
            </a:r>
            <a:r>
              <a:rPr lang="en-US" altLang="en-US" sz="3200"/>
              <a:t>(g) </a:t>
            </a:r>
            <a:endParaRPr lang="tr-TR" altLang="en-US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76438" y="2971800"/>
            <a:ext cx="8229600" cy="2819400"/>
          </a:xfrm>
        </p:spPr>
        <p:txBody>
          <a:bodyPr/>
          <a:lstStyle/>
          <a:p>
            <a:pPr marL="273050" indent="-273050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where &lt; &gt; denotes average over data sets.</a:t>
            </a:r>
          </a:p>
          <a:p>
            <a:pPr marL="273050" indent="-273050">
              <a:buNone/>
            </a:pPr>
            <a:endParaRPr lang="en-US" altLang="en-US" sz="1400" dirty="0">
              <a:solidFill>
                <a:schemeClr val="tx2"/>
              </a:solidFill>
            </a:endParaRPr>
          </a:p>
          <a:p>
            <a:pPr marL="273050" indent="-273050">
              <a:buNone/>
            </a:pP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out</a:t>
            </a:r>
            <a:r>
              <a:rPr lang="en-US" altLang="en-US" sz="2000" dirty="0"/>
              <a:t> can be written as sum of 3 terms,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+ bias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+ variance</a:t>
            </a:r>
          </a:p>
          <a:p>
            <a:pPr marL="273050" indent="-273050">
              <a:buNone/>
            </a:pPr>
            <a:r>
              <a:rPr lang="en-US" altLang="en-US" sz="2000" dirty="0"/>
              <a:t>where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is a contribution from noise in the data</a:t>
            </a:r>
          </a:p>
          <a:p>
            <a:pPr marL="273050" indent="-273050">
              <a:buNone/>
            </a:pPr>
            <a:endParaRPr lang="en-US" altLang="en-US" sz="1800" dirty="0"/>
          </a:p>
          <a:p>
            <a:pPr marL="273050" indent="-273050">
              <a:buNone/>
            </a:pPr>
            <a:r>
              <a:rPr lang="en-US" altLang="en-US" sz="2000" dirty="0" smtClean="0">
                <a:latin typeface="Symbol" pitchFamily="18" charset="2"/>
              </a:rPr>
              <a:t>s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does not depend on complexity of the hypothesis set, so we can ignore it in this discussion</a:t>
            </a:r>
            <a:endParaRPr lang="tr-TR" alt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03155D9-C526-43E5-8866-B0124ADA705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23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1890713" y="1239838"/>
          <a:ext cx="3740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892300" imgH="254000" progId="Equation.3">
                  <p:embed/>
                </p:oleObj>
              </mc:Choice>
              <mc:Fallback>
                <p:oleObj name="Equation" r:id="rId3" imgW="189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239838"/>
                        <a:ext cx="3740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Box 1"/>
          <p:cNvSpPr txBox="1">
            <a:spLocks noChangeArrowheads="1"/>
          </p:cNvSpPr>
          <p:nvPr/>
        </p:nvSpPr>
        <p:spPr bwMode="auto">
          <a:xfrm>
            <a:off x="5486401" y="1322388"/>
            <a:ext cx="458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is out-of-sample error for i</a:t>
            </a:r>
            <a:r>
              <a:rPr lang="en-US" altLang="en-US" sz="2000" baseline="30000"/>
              <a:t>th</a:t>
            </a:r>
            <a:r>
              <a:rPr lang="en-US" altLang="en-US" sz="2000"/>
              <a:t> training set</a:t>
            </a:r>
          </a:p>
        </p:txBody>
      </p: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1905000" y="1752600"/>
            <a:ext cx="6275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E</a:t>
            </a:r>
            <a:r>
              <a:rPr lang="en-US" altLang="en-US" sz="2000" baseline="-25000">
                <a:solidFill>
                  <a:schemeClr val="tx2"/>
                </a:solidFill>
              </a:rPr>
              <a:t>x</a:t>
            </a:r>
            <a:r>
              <a:rPr lang="en-US" altLang="en-US" sz="2000">
                <a:solidFill>
                  <a:schemeClr val="tx2"/>
                </a:solidFill>
              </a:rPr>
              <a:t> denotes average over the specified domain for f(x).</a:t>
            </a:r>
          </a:p>
        </p:txBody>
      </p:sp>
      <p:graphicFrame>
        <p:nvGraphicFramePr>
          <p:cNvPr id="20489" name="Object 2"/>
          <p:cNvGraphicFramePr>
            <a:graphicFrameLocks noChangeAspect="1"/>
          </p:cNvGraphicFramePr>
          <p:nvPr/>
        </p:nvGraphicFramePr>
        <p:xfrm>
          <a:off x="1905001" y="2362200"/>
          <a:ext cx="7104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594100" imgH="254000" progId="Equation.3">
                  <p:embed/>
                </p:oleObj>
              </mc:Choice>
              <mc:Fallback>
                <p:oleObj name="Equation" r:id="rId5" imgW="359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362200"/>
                        <a:ext cx="71040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2819400" y="391299"/>
            <a:ext cx="4867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  <a:r>
              <a:rPr lang="en-US" altLang="en-US" sz="2800" dirty="0" smtClean="0"/>
              <a:t>erive </a:t>
            </a:r>
            <a:r>
              <a:rPr lang="en-US" altLang="en-US" sz="2800" i="1" dirty="0" err="1"/>
              <a:t>E</a:t>
            </a:r>
            <a:r>
              <a:rPr lang="en-US" altLang="en-US" sz="2800" i="1" baseline="-25000" dirty="0" err="1"/>
              <a:t>out</a:t>
            </a:r>
            <a:r>
              <a:rPr lang="en-US" altLang="en-US" sz="2800" dirty="0"/>
              <a:t> = bias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</a:t>
            </a:r>
            <a:r>
              <a:rPr lang="en-US" altLang="en-US" sz="2800" dirty="0" smtClean="0"/>
              <a:t>variance</a:t>
            </a:r>
            <a:endParaRPr lang="en-US" altLang="en-US" sz="2800" dirty="0"/>
          </a:p>
        </p:txBody>
      </p:sp>
      <p:graphicFrame>
        <p:nvGraphicFramePr>
          <p:cNvPr id="21507" name="Object 1"/>
          <p:cNvGraphicFramePr>
            <a:graphicFrameLocks noChangeAspect="1"/>
          </p:cNvGraphicFramePr>
          <p:nvPr/>
        </p:nvGraphicFramePr>
        <p:xfrm>
          <a:off x="1747838" y="1143000"/>
          <a:ext cx="861536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962400" imgH="1473200" progId="Equation.3">
                  <p:embed/>
                </p:oleObj>
              </mc:Choice>
              <mc:Fallback>
                <p:oleObj name="Equation" r:id="rId3" imgW="39624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143000"/>
                        <a:ext cx="861536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7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7F7652D-CBF2-470D-8D6C-CB7148ACE608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25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2253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01" y="692151"/>
            <a:ext cx="71342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12"/>
          <p:cNvSpPr>
            <a:spLocks noChangeShapeType="1"/>
          </p:cNvSpPr>
          <p:nvPr/>
        </p:nvSpPr>
        <p:spPr bwMode="auto">
          <a:xfrm flipH="1">
            <a:off x="9409113" y="19192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7094537" y="1216819"/>
            <a:ext cx="1388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Bias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 is RMSD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534" name="Line 14"/>
          <p:cNvSpPr>
            <a:spLocks noChangeShapeType="1"/>
          </p:cNvSpPr>
          <p:nvPr/>
        </p:nvSpPr>
        <p:spPr bwMode="auto">
          <a:xfrm>
            <a:off x="6527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18"/>
          <p:cNvSpPr txBox="1">
            <a:spLocks noChangeArrowheads="1"/>
          </p:cNvSpPr>
          <p:nvPr/>
        </p:nvSpPr>
        <p:spPr bwMode="auto">
          <a:xfrm>
            <a:off x="3217864" y="985838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400" b="1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7464426" y="19764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9610725" y="2362201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538" name="Line 21"/>
          <p:cNvSpPr>
            <a:spLocks noChangeShapeType="1"/>
          </p:cNvSpPr>
          <p:nvPr/>
        </p:nvSpPr>
        <p:spPr bwMode="auto">
          <a:xfrm>
            <a:off x="9709151" y="2505075"/>
            <a:ext cx="1444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22"/>
          <p:cNvSpPr txBox="1">
            <a:spLocks noChangeArrowheads="1"/>
          </p:cNvSpPr>
          <p:nvPr/>
        </p:nvSpPr>
        <p:spPr bwMode="auto">
          <a:xfrm>
            <a:off x="9488489" y="1414463"/>
            <a:ext cx="31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400" b="1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2819400" y="293211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one </a:t>
            </a:r>
            <a:r>
              <a:rPr lang="en-US" altLang="en-US" sz="1800" i="1"/>
              <a:t>in silico</a:t>
            </a:r>
            <a:r>
              <a:rPr lang="en-US" altLang="en-US" sz="1800"/>
              <a:t> experiment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6629400" y="2936876"/>
            <a:ext cx="351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Linear regression: 5 experiments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2727325" y="6126163"/>
            <a:ext cx="3249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Each cubic has shape like f(x)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6781800" y="6122988"/>
            <a:ext cx="260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Shape of g</a:t>
            </a:r>
            <a:r>
              <a:rPr lang="en-US" altLang="en-US" sz="1800" baseline="-25000"/>
              <a:t>i</a:t>
            </a:r>
            <a:r>
              <a:rPr lang="en-US" altLang="en-US" sz="1800"/>
              <a:t> varies more</a:t>
            </a: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4167188" y="230188"/>
            <a:ext cx="443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Polynomial fits to sin(x) + noise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93600" y="4252397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Smaller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" name="Rectangle 1"/>
          <p:cNvSpPr/>
          <p:nvPr/>
        </p:nvSpPr>
        <p:spPr>
          <a:xfrm>
            <a:off x="7116615" y="4252397"/>
            <a:ext cx="161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Larger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BCC9B299-8711-445B-A697-09225B5F73F5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066801"/>
            <a:ext cx="57816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4171951" y="1676401"/>
            <a:ext cx="41405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2"/>
                </a:solidFill>
                <a:latin typeface="Calibri" pitchFamily="34" charset="0"/>
              </a:rPr>
              <a:t>Best complexity is degree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2"/>
                </a:solidFill>
                <a:latin typeface="Calibri" pitchFamily="34" charset="0"/>
              </a:rPr>
              <a:t>Beyond 3, decreases in bias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2"/>
                </a:solidFill>
                <a:latin typeface="Calibri" pitchFamily="34" charset="0"/>
              </a:rPr>
              <a:t>offset of increases in variance</a:t>
            </a:r>
            <a:endParaRPr lang="tr-TR" altLang="en-US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3557" name="Line 9"/>
          <p:cNvSpPr>
            <a:spLocks noChangeShapeType="1"/>
          </p:cNvSpPr>
          <p:nvPr/>
        </p:nvSpPr>
        <p:spPr bwMode="auto">
          <a:xfrm>
            <a:off x="6096000" y="2863851"/>
            <a:ext cx="0" cy="143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3559" name="Text Box 18"/>
          <p:cNvSpPr txBox="1">
            <a:spLocks noChangeArrowheads="1"/>
          </p:cNvSpPr>
          <p:nvPr/>
        </p:nvSpPr>
        <p:spPr bwMode="auto">
          <a:xfrm>
            <a:off x="1851025" y="476251"/>
            <a:ext cx="8528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Bias, variance and E</a:t>
            </a:r>
            <a:r>
              <a:rPr lang="en-US" altLang="en-US" sz="2400" baseline="-25000"/>
              <a:t>out</a:t>
            </a:r>
            <a:r>
              <a:rPr lang="en-US" altLang="en-US" sz="2400"/>
              <a:t> from polynomial fits to sin(x) + noise</a:t>
            </a:r>
          </a:p>
        </p:txBody>
      </p:sp>
    </p:spTree>
    <p:extLst>
      <p:ext uri="{BB962C8B-B14F-4D97-AF65-F5344CB8AC3E}">
        <p14:creationId xmlns:p14="http://schemas.microsoft.com/office/powerpoint/2010/main" val="14959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81138"/>
            <a:ext cx="57150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992314" y="304800"/>
            <a:ext cx="86756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Cannot use bias/variance analysis to tune polynomial fits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real data because f(x) is unknown; hence we cannot calculate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bias.</a:t>
            </a:r>
          </a:p>
        </p:txBody>
      </p:sp>
    </p:spTree>
    <p:extLst>
      <p:ext uri="{BB962C8B-B14F-4D97-AF65-F5344CB8AC3E}">
        <p14:creationId xmlns:p14="http://schemas.microsoft.com/office/powerpoint/2010/main" val="10650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 noGrp="1"/>
          </p:cNvSpPr>
          <p:nvPr/>
        </p:nvSpPr>
        <p:spPr>
          <a:xfrm>
            <a:off x="94488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00C49FB-911E-4A2F-BB37-077AB9BB3649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28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471488"/>
            <a:ext cx="72294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4267200" y="4781550"/>
            <a:ext cx="6293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“elbow”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/>
              <a:t>estimate </a:t>
            </a:r>
            <a:r>
              <a:rPr lang="en-US" altLang="en-US" sz="2000" dirty="0" smtClean="0"/>
              <a:t>of </a:t>
            </a:r>
            <a:r>
              <a:rPr lang="en-US" altLang="en-US" sz="2000" dirty="0" err="1" smtClean="0"/>
              <a:t>E</a:t>
            </a:r>
            <a:r>
              <a:rPr lang="en-US" altLang="en-US" sz="2000" baseline="-25000" dirty="0" err="1" smtClean="0"/>
              <a:t>out</a:t>
            </a:r>
            <a:r>
              <a:rPr lang="en-US" altLang="en-US" sz="2000" baseline="-25000" dirty="0" smtClean="0"/>
              <a:t>  </a:t>
            </a:r>
            <a:r>
              <a:rPr lang="en-US" altLang="en-US" sz="2000" dirty="0"/>
              <a:t>indicates best complexity</a:t>
            </a:r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 flipH="1">
            <a:off x="4876800" y="5181601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502025" y="106364"/>
            <a:ext cx="546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divide real data into training and validation sets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224338" y="3898900"/>
            <a:ext cx="4081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Use validation set to estimate E</a:t>
            </a:r>
            <a:r>
              <a:rPr lang="en-US" altLang="en-US" sz="2000" baseline="-25000"/>
              <a:t>out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962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1 </a:t>
            </a:r>
            <a:r>
              <a:rPr lang="en-US" altLang="en-US" sz="1800"/>
              <a:t>due </a:t>
            </a:r>
            <a:r>
              <a:rPr lang="en-US" altLang="en-US" sz="1800" smtClean="0"/>
              <a:t>9-18-15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68513" y="838201"/>
            <a:ext cx="76962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Generate the </a:t>
            </a:r>
            <a:r>
              <a:rPr lang="en-US" altLang="en-US" sz="1800" i="1" dirty="0"/>
              <a:t>in </a:t>
            </a:r>
            <a:r>
              <a:rPr lang="en-US" altLang="en-US" sz="1800" i="1" dirty="0" err="1"/>
              <a:t>silico</a:t>
            </a:r>
            <a:r>
              <a:rPr lang="en-US" altLang="en-US" sz="1800" dirty="0"/>
              <a:t> data set of 2sin(1.5x)+</a:t>
            </a:r>
            <a:r>
              <a:rPr lang="en-US" altLang="en-US" sz="1800" dirty="0">
                <a:latin typeface="Lucida Calligraphy" pitchFamily="66" charset="0"/>
              </a:rPr>
              <a:t>N</a:t>
            </a:r>
            <a:r>
              <a:rPr lang="en-US" altLang="en-US" sz="1800" dirty="0"/>
              <a:t>(0,1) with 100 random values of x between 0 and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Plot your result as shown in previous slide to find the “elbow” in </a:t>
            </a: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val</a:t>
            </a:r>
            <a:r>
              <a:rPr lang="en-US" altLang="en-US" sz="1800" dirty="0"/>
              <a:t> and best complexity for data mining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3311526" y="2520950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6" y="2520950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6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1" y="533401"/>
            <a:ext cx="589379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Review: Concepts from fundamentals 1</a:t>
            </a:r>
          </a:p>
          <a:p>
            <a:r>
              <a:rPr lang="en-US" sz="2400" dirty="0"/>
              <a:t>Define the following:</a:t>
            </a:r>
          </a:p>
          <a:p>
            <a:r>
              <a:rPr lang="en-US" sz="2400" dirty="0"/>
              <a:t>	Supervised learning</a:t>
            </a:r>
          </a:p>
          <a:p>
            <a:r>
              <a:rPr lang="en-US" sz="2400" dirty="0"/>
              <a:t>	Unsupervised learning</a:t>
            </a:r>
          </a:p>
          <a:p>
            <a:r>
              <a:rPr lang="en-US" sz="2400" dirty="0"/>
              <a:t>	Reinforcement learning</a:t>
            </a:r>
          </a:p>
          <a:p>
            <a:r>
              <a:rPr lang="en-US" sz="2400" dirty="0"/>
              <a:t>	Generalization</a:t>
            </a:r>
          </a:p>
          <a:p>
            <a:r>
              <a:rPr lang="en-US" sz="2400" dirty="0"/>
              <a:t>	</a:t>
            </a:r>
            <a:r>
              <a:rPr lang="en-US" sz="2400" dirty="0">
                <a:cs typeface="Arial" panose="020B0604020202020204" pitchFamily="34" charset="0"/>
              </a:rPr>
              <a:t>Hypothesis set</a:t>
            </a:r>
            <a:endParaRPr lang="en-US" sz="2400" dirty="0"/>
          </a:p>
          <a:p>
            <a:r>
              <a:rPr lang="en-US" sz="2400" dirty="0">
                <a:cs typeface="Arial" panose="020B0604020202020204" pitchFamily="34" charset="0"/>
              </a:rPr>
              <a:t>	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dirty="0" err="1">
                <a:cs typeface="Arial" panose="020B0604020202020204" pitchFamily="34" charset="0"/>
              </a:rPr>
              <a:t>h|</a:t>
            </a:r>
            <a:r>
              <a:rPr lang="en-US" sz="2400" i="1" dirty="0" err="1">
                <a:cs typeface="Arial" panose="020B0604020202020204" pitchFamily="34" charset="0"/>
              </a:rPr>
              <a:t>X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cs typeface="Arial" panose="020B0604020202020204" pitchFamily="34" charset="0"/>
              </a:rPr>
              <a:t>	</a:t>
            </a:r>
            <a:r>
              <a:rPr lang="en-US" sz="2400" dirty="0" err="1">
                <a:cs typeface="Arial" panose="020B0604020202020204" pitchFamily="34" charset="0"/>
              </a:rPr>
              <a:t>H</a:t>
            </a:r>
            <a:r>
              <a:rPr lang="en-US" sz="2400" baseline="-25000" dirty="0" err="1">
                <a:cs typeface="Arial" panose="020B0604020202020204" pitchFamily="34" charset="0"/>
              </a:rPr>
              <a:t>opt</a:t>
            </a:r>
            <a:r>
              <a:rPr lang="en-US" sz="2400" dirty="0">
                <a:cs typeface="Arial" panose="020B0604020202020204" pitchFamily="34" charset="0"/>
              </a:rPr>
              <a:t> = </a:t>
            </a:r>
            <a:r>
              <a:rPr lang="en-US" sz="2400" dirty="0" err="1">
                <a:cs typeface="Arial" panose="020B0604020202020204" pitchFamily="34" charset="0"/>
              </a:rPr>
              <a:t>argmin</a:t>
            </a:r>
            <a:r>
              <a:rPr lang="en-US" sz="2400" baseline="-25000" dirty="0" err="1">
                <a:cs typeface="Arial" panose="020B0604020202020204" pitchFamily="34" charset="0"/>
              </a:rPr>
              <a:t>h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dirty="0" err="1">
                <a:cs typeface="Arial" panose="020B0604020202020204" pitchFamily="34" charset="0"/>
              </a:rPr>
              <a:t>h|X</a:t>
            </a:r>
            <a:r>
              <a:rPr lang="en-US" sz="2400" dirty="0"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cs typeface="Arial" panose="020B0604020202020204" pitchFamily="34" charset="0"/>
              </a:rPr>
              <a:t>	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out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dirty="0" err="1">
                <a:cs typeface="Arial" panose="020B0604020202020204" pitchFamily="34" charset="0"/>
              </a:rPr>
              <a:t>h</a:t>
            </a:r>
            <a:r>
              <a:rPr lang="en-US" sz="2400" baseline="-25000" dirty="0" err="1">
                <a:cs typeface="Arial" panose="020B0604020202020204" pitchFamily="34" charset="0"/>
              </a:rPr>
              <a:t>opt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cs typeface="Arial" panose="020B0604020202020204" pitchFamily="34" charset="0"/>
              </a:rPr>
              <a:t>	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test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dirty="0" err="1">
                <a:cs typeface="Arial" panose="020B0604020202020204" pitchFamily="34" charset="0"/>
              </a:rPr>
              <a:t>h</a:t>
            </a:r>
            <a:r>
              <a:rPr lang="en-US" sz="2400" baseline="-25000" dirty="0" err="1">
                <a:cs typeface="Arial" panose="020B0604020202020204" pitchFamily="34" charset="0"/>
              </a:rPr>
              <a:t>opt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cs typeface="Arial" panose="020B0604020202020204" pitchFamily="34" charset="0"/>
              </a:rPr>
              <a:t>	Version space</a:t>
            </a:r>
          </a:p>
          <a:p>
            <a:r>
              <a:rPr lang="en-US" sz="2400" dirty="0">
                <a:cs typeface="Arial" panose="020B0604020202020204" pitchFamily="34" charset="0"/>
              </a:rPr>
              <a:t>	Margins</a:t>
            </a:r>
          </a:p>
          <a:p>
            <a:r>
              <a:rPr lang="en-US" sz="2400" dirty="0">
                <a:cs typeface="Arial" panose="020B0604020202020204" pitchFamily="34" charset="0"/>
              </a:rPr>
              <a:t>	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6046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887072"/>
            <a:ext cx="4067411" cy="5664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87072"/>
            <a:ext cx="4689231" cy="5693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6386" y="258344"/>
            <a:ext cx="2592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Get in </a:t>
            </a:r>
            <a:r>
              <a:rPr lang="en-US" sz="2800" dirty="0" err="1" smtClean="0"/>
              <a:t>silico</a:t>
            </a:r>
            <a:r>
              <a:rPr lang="en-US" sz="2800" dirty="0" smtClean="0"/>
              <a:t> 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27345" y="258344"/>
            <a:ext cx="612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Calculate in-sample and validation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06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35" y="1285102"/>
            <a:ext cx="6074387" cy="455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4994" y="5593492"/>
            <a:ext cx="247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Degree of polynomial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94703" y="3193665"/>
            <a:ext cx="1259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</a:t>
            </a:r>
            <a:r>
              <a:rPr lang="en-US" sz="2000" baseline="-25000" dirty="0" err="1" smtClean="0"/>
              <a:t>in</a:t>
            </a:r>
            <a:r>
              <a:rPr lang="en-US" sz="2000" dirty="0" smtClean="0"/>
              <a:t> and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val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27437" y="497926"/>
            <a:ext cx="1027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Evidence for cubic as best choice for degree of polynomial</a:t>
            </a:r>
          </a:p>
          <a:p>
            <a:r>
              <a:rPr lang="en-US" sz="2000" dirty="0" smtClean="0"/>
              <a:t>VC bound suggests that small decreases in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val</a:t>
            </a:r>
            <a:r>
              <a:rPr lang="en-US" sz="2000" dirty="0" smtClean="0"/>
              <a:t> for degree&gt;3 do not indicate better generalization.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837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96" y="1219547"/>
            <a:ext cx="6516128" cy="4887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638" y="757882"/>
            <a:ext cx="1053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solid curve is target function, *’s are cubic fit, +’s are training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595832"/>
            <a:ext cx="4367158" cy="38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877" y="776681"/>
            <a:ext cx="752257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Review: Concepts from fundamentals 1</a:t>
            </a:r>
          </a:p>
          <a:p>
            <a:r>
              <a:rPr lang="en-US" sz="2400" dirty="0"/>
              <a:t>Define the following:</a:t>
            </a:r>
          </a:p>
          <a:p>
            <a:r>
              <a:rPr lang="en-US" sz="2400" dirty="0"/>
              <a:t>	H shatters N points</a:t>
            </a:r>
          </a:p>
          <a:p>
            <a:r>
              <a:rPr lang="en-US" sz="2400" dirty="0"/>
              <a:t>	VC dimension</a:t>
            </a:r>
          </a:p>
          <a:p>
            <a:r>
              <a:rPr lang="en-US" sz="2400" dirty="0"/>
              <a:t>	Break </a:t>
            </a:r>
            <a:r>
              <a:rPr lang="en-US" sz="2400" dirty="0" smtClean="0"/>
              <a:t>point</a:t>
            </a:r>
          </a:p>
          <a:p>
            <a:endParaRPr lang="en-US" sz="2400" dirty="0"/>
          </a:p>
          <a:p>
            <a:r>
              <a:rPr lang="en-US" sz="2800" dirty="0" smtClean="0"/>
              <a:t>Computations in fundamentals 1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derive MLE expression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constrained optimization by Lagrange multipliers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class specific TR and FR rates from confusion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77" y="2118156"/>
            <a:ext cx="3947571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4000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5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2381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52737" y="3039898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examples of family cars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359442" y="33872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244" y="988713"/>
            <a:ext cx="1067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Given 500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family car data points, let x = engine power and y = price.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use these data to find the dependents of price on engine power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61" y="1977173"/>
            <a:ext cx="42385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4000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2381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775326" y="2935289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examples of family cars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5334000" y="3352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8310" y="590094"/>
            <a:ext cx="846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 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nterpret my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drawn from p(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)=p(x)p(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y|x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you estimate p(x) and p(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y|x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)?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77" y="2118156"/>
            <a:ext cx="3947571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4000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7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2381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52737" y="3039898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examples of family cars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359442" y="33872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4634" y="398220"/>
            <a:ext cx="8058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 a bin structure in the x variable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Assign the 500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y-values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bins according to their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x-value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p(x)?  What is p(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y|x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)?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77" y="2118156"/>
            <a:ext cx="3947571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4000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8112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8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2381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52737" y="3039898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examples of family cars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359442" y="33872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4634" y="398220"/>
            <a:ext cx="8293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 a bin structure in the x variable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Assign the 500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y-values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bins according to their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x-value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 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efine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new x variable as the bin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how do I get a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corresponding value of y with error bars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981201"/>
            <a:ext cx="6847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Curve fitting: “regression” in 1D</a:t>
            </a:r>
          </a:p>
          <a:p>
            <a:endParaRPr lang="en-US" sz="2800" dirty="0"/>
          </a:p>
          <a:p>
            <a:r>
              <a:rPr lang="en-US" sz="2800" dirty="0"/>
              <a:t>Regression can have any number of attributes</a:t>
            </a:r>
          </a:p>
          <a:p>
            <a:endParaRPr lang="en-US" sz="2800" dirty="0"/>
          </a:p>
          <a:p>
            <a:r>
              <a:rPr lang="en-US" sz="2800" dirty="0"/>
              <a:t>Label on examples is always a </a:t>
            </a:r>
            <a:r>
              <a:rPr lang="en-US" sz="2800" dirty="0" smtClean="0"/>
              <a:t>real number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9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2142</Words>
  <Application>Microsoft Office PowerPoint</Application>
  <PresentationFormat>Widescreen</PresentationFormat>
  <Paragraphs>286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Lucida Bright</vt:lpstr>
      <vt:lpstr>Lucida Calligraphy</vt:lpstr>
      <vt:lpstr>Palatino Linotype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Regression: degree k with N data points</vt:lpstr>
      <vt:lpstr>PowerPoint Presentation</vt:lpstr>
      <vt:lpstr>Coefficient of determination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of Bias &amp; Variance</vt:lpstr>
      <vt:lpstr>Expectation values of Eout(g)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</cp:revision>
  <dcterms:created xsi:type="dcterms:W3CDTF">2016-09-08T20:04:42Z</dcterms:created>
  <dcterms:modified xsi:type="dcterms:W3CDTF">2016-09-08T20:06:30Z</dcterms:modified>
</cp:coreProperties>
</file>