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7"/>
  </p:notesMasterIdLst>
  <p:sldIdLst>
    <p:sldId id="256" r:id="rId2"/>
    <p:sldId id="553" r:id="rId3"/>
    <p:sldId id="537" r:id="rId4"/>
    <p:sldId id="502" r:id="rId5"/>
    <p:sldId id="545" r:id="rId6"/>
    <p:sldId id="541" r:id="rId7"/>
    <p:sldId id="546" r:id="rId8"/>
    <p:sldId id="548" r:id="rId9"/>
    <p:sldId id="543" r:id="rId10"/>
    <p:sldId id="544" r:id="rId11"/>
    <p:sldId id="542" r:id="rId12"/>
    <p:sldId id="540" r:id="rId13"/>
    <p:sldId id="549" r:id="rId14"/>
    <p:sldId id="527" r:id="rId15"/>
    <p:sldId id="528" r:id="rId16"/>
    <p:sldId id="529" r:id="rId17"/>
    <p:sldId id="530" r:id="rId18"/>
    <p:sldId id="531" r:id="rId19"/>
    <p:sldId id="550" r:id="rId20"/>
    <p:sldId id="532" r:id="rId21"/>
    <p:sldId id="533" r:id="rId22"/>
    <p:sldId id="534" r:id="rId23"/>
    <p:sldId id="551" r:id="rId24"/>
    <p:sldId id="552" r:id="rId25"/>
    <p:sldId id="536" r:id="rId26"/>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2219" autoAdjust="0"/>
  </p:normalViewPr>
  <p:slideViewPr>
    <p:cSldViewPr>
      <p:cViewPr varScale="1">
        <p:scale>
          <a:sx n="78" d="100"/>
          <a:sy n="78"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1386746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that inspired me: A Honeywell</a:t>
            </a:r>
            <a:r>
              <a:rPr lang="en-US" baseline="0" dirty="0" smtClean="0"/>
              <a:t> programmable thermostat with a clever design that leverages design </a:t>
            </a:r>
            <a:r>
              <a:rPr lang="en-US" baseline="0" dirty="0" err="1" smtClean="0"/>
              <a:t>prinicples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12</a:t>
            </a:fld>
            <a:endParaRPr lang="en-US"/>
          </a:p>
        </p:txBody>
      </p:sp>
    </p:spTree>
    <p:extLst>
      <p:ext uri="{BB962C8B-B14F-4D97-AF65-F5344CB8AC3E}">
        <p14:creationId xmlns:p14="http://schemas.microsoft.com/office/powerpoint/2010/main" val="358748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2108175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23</a:t>
            </a:fld>
            <a:endParaRPr lang="en-US"/>
          </a:p>
        </p:txBody>
      </p:sp>
    </p:spTree>
    <p:extLst>
      <p:ext uri="{BB962C8B-B14F-4D97-AF65-F5344CB8AC3E}">
        <p14:creationId xmlns:p14="http://schemas.microsoft.com/office/powerpoint/2010/main" val="12123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a:t>
            </a:r>
            <a:r>
              <a:rPr lang="en-US" baseline="0" dirty="0" smtClean="0"/>
              <a:t> hoc, ergo propter hoc – “after the fact, therefore because of it”-- often used to infer causality</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3</a:t>
            </a:fld>
            <a:endParaRPr lang="en-US"/>
          </a:p>
        </p:txBody>
      </p:sp>
    </p:spTree>
    <p:extLst>
      <p:ext uri="{BB962C8B-B14F-4D97-AF65-F5344CB8AC3E}">
        <p14:creationId xmlns:p14="http://schemas.microsoft.com/office/powerpoint/2010/main" val="31282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4</a:t>
            </a:fld>
            <a:endParaRPr lang="en-US"/>
          </a:p>
        </p:txBody>
      </p:sp>
    </p:spTree>
    <p:extLst>
      <p:ext uri="{BB962C8B-B14F-4D97-AF65-F5344CB8AC3E}">
        <p14:creationId xmlns:p14="http://schemas.microsoft.com/office/powerpoint/2010/main" val="153314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underlined labels are optional in this design</a:t>
            </a:r>
          </a:p>
          <a:p>
            <a:pPr marL="171450" indent="-171450">
              <a:buFont typeface="Arial" panose="020B0604020202020204" pitchFamily="34" charset="0"/>
              <a:buChar char="•"/>
            </a:pPr>
            <a:r>
              <a:rPr lang="en-US" dirty="0" smtClean="0"/>
              <a:t>The</a:t>
            </a:r>
            <a:r>
              <a:rPr lang="en-US" baseline="0" dirty="0" smtClean="0"/>
              <a:t> two dots are an optional way of conveying that you can swipe down to edit presets. We could use these and/or </a:t>
            </a:r>
            <a:r>
              <a:rPr lang="en-US" baseline="0" dirty="0" err="1" smtClean="0"/>
              <a:t>an“Edit</a:t>
            </a:r>
            <a:r>
              <a:rPr lang="en-US" baseline="0" dirty="0" smtClean="0"/>
              <a:t> Presets” button</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5</a:t>
            </a:fld>
            <a:endParaRPr lang="en-US"/>
          </a:p>
        </p:txBody>
      </p:sp>
    </p:spTree>
    <p:extLst>
      <p:ext uri="{BB962C8B-B14F-4D97-AF65-F5344CB8AC3E}">
        <p14:creationId xmlns:p14="http://schemas.microsoft.com/office/powerpoint/2010/main" val="1669720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design builds on the previous one by conveying the current time</a:t>
            </a:r>
            <a:r>
              <a:rPr lang="en-US" baseline="0" dirty="0" smtClean="0"/>
              <a:t> preset zone (afternoon). The row of labels across the top could double as buttons for editing each preset. This means that the “Edit </a:t>
            </a:r>
            <a:r>
              <a:rPr lang="en-US" baseline="0" dirty="0" err="1" smtClean="0"/>
              <a:t>Presetss</a:t>
            </a:r>
            <a:r>
              <a:rPr lang="en-US" baseline="0" dirty="0" smtClean="0"/>
              <a:t>…” button could be potentially eliminated.</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6</a:t>
            </a:fld>
            <a:endParaRPr lang="en-US"/>
          </a:p>
        </p:txBody>
      </p:sp>
    </p:spTree>
    <p:extLst>
      <p:ext uri="{BB962C8B-B14F-4D97-AF65-F5344CB8AC3E}">
        <p14:creationId xmlns:p14="http://schemas.microsoft.com/office/powerpoint/2010/main" val="151388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design conveys even more of the state: what each preset zone means, and what the actual preset temp is for that zone. We can optionally make these buttons and if we do, we can potentially eliminate the “Edit Presets…” button on the bottom.</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7</a:t>
            </a:fld>
            <a:endParaRPr lang="en-US"/>
          </a:p>
        </p:txBody>
      </p:sp>
    </p:spTree>
    <p:extLst>
      <p:ext uri="{BB962C8B-B14F-4D97-AF65-F5344CB8AC3E}">
        <p14:creationId xmlns:p14="http://schemas.microsoft.com/office/powerpoint/2010/main" val="339786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a:t>
            </a:r>
            <a:r>
              <a:rPr lang="en-US" baseline="0" dirty="0" smtClean="0"/>
              <a:t> the “Back” button functionality could be duplicated via  swipe up. </a:t>
            </a:r>
          </a:p>
          <a:p>
            <a:pPr marL="171450" indent="-171450">
              <a:buFont typeface="Arial" panose="020B0604020202020204" pitchFamily="34" charset="0"/>
              <a:buChar char="•"/>
            </a:pPr>
            <a:r>
              <a:rPr lang="en-US" baseline="0" dirty="0" smtClean="0"/>
              <a:t>An animation of a swipe up to the main screen, in either case, could convey a spatial relationship between the main screen and the editing screens. </a:t>
            </a:r>
          </a:p>
          <a:p>
            <a:pPr marL="171450" indent="-171450">
              <a:buFont typeface="Arial" panose="020B0604020202020204" pitchFamily="34" charset="0"/>
              <a:buChar char="•"/>
            </a:pPr>
            <a:r>
              <a:rPr lang="en-US" baseline="0" dirty="0" smtClean="0"/>
              <a:t>We could consider a “Restore Previous Value” button to allow the user to undo a change in the temp, but this could get busy.</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3121673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We have eliminated the back button and replaced it with the vertical dots. Will there be a gulf of execution?</a:t>
            </a:r>
            <a:endParaRPr lang="en-US" baseline="0" dirty="0" smtClean="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413099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back button replaces the vertical dots here, but we retain the horizontal dots to reinforce the left-to-right navigability through the preset zones.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240820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152400" y="4073525"/>
            <a:ext cx="88392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1638"/>
            <a:ext cx="4343400" cy="224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73525"/>
            <a:ext cx="4343400" cy="2251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smtClean="0">
                <a:solidFill>
                  <a:schemeClr val="accent2"/>
                </a:solidFill>
              </a:rPr>
              <a:t>L#04—</a:t>
            </a:r>
            <a:r>
              <a:rPr lang="en-US" sz="1100" dirty="0" err="1" smtClean="0">
                <a:solidFill>
                  <a:schemeClr val="accent2"/>
                </a:solidFill>
              </a:rPr>
              <a:t>CptS</a:t>
            </a:r>
            <a:r>
              <a:rPr lang="en-US" sz="1100" dirty="0" smtClean="0">
                <a:solidFill>
                  <a:schemeClr val="accent2"/>
                </a:solidFill>
              </a:rPr>
              <a:t> 443/543, </a:t>
            </a:r>
            <a:r>
              <a:rPr lang="en-US" sz="1100" dirty="0" err="1">
                <a:solidFill>
                  <a:schemeClr val="accent2"/>
                </a:solidFill>
              </a:rPr>
              <a:t>Sp</a:t>
            </a:r>
            <a:r>
              <a:rPr lang="en-US" sz="1100" dirty="0">
                <a:solidFill>
                  <a:schemeClr val="accent2"/>
                </a:solidFill>
              </a:rPr>
              <a:t> </a:t>
            </a:r>
            <a:r>
              <a:rPr lang="en-US" sz="1100" dirty="0" smtClean="0">
                <a:solidFill>
                  <a:schemeClr val="accent2"/>
                </a:solidFill>
              </a:rPr>
              <a:t>17</a:t>
            </a:r>
            <a:endParaRPr lang="en-US" sz="1100" dirty="0">
              <a:solidFill>
                <a:schemeClr val="accent2"/>
              </a:solidFill>
            </a:endParaRP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smtClean="0">
                <a:solidFill>
                  <a:schemeClr val="accent2"/>
                </a:solidFill>
              </a:rPr>
              <a:t>1/24/17</a:t>
            </a:r>
            <a:endParaRPr lang="en-US" sz="1100" dirty="0">
              <a:solidFill>
                <a:schemeClr val="accent2"/>
              </a:solidFill>
            </a:endParaRP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0"/>
            <a:ext cx="9296400" cy="1447800"/>
          </a:xfrm>
        </p:spPr>
        <p:txBody>
          <a:bodyPr/>
          <a:lstStyle/>
          <a:p>
            <a:r>
              <a:rPr lang="en-GB" sz="3600" dirty="0"/>
              <a:t/>
            </a:r>
            <a:br>
              <a:rPr lang="en-GB" sz="3600" dirty="0"/>
            </a:br>
            <a:r>
              <a:rPr lang="en-GB" sz="2800" dirty="0" smtClean="0"/>
              <a:t>Cognitive Walkthrough</a:t>
            </a:r>
            <a:r>
              <a:rPr lang="en-GB" sz="2800" dirty="0"/>
              <a:t/>
            </a:r>
            <a:br>
              <a:rPr lang="en-GB" sz="2800" dirty="0"/>
            </a:br>
            <a:r>
              <a:rPr lang="en-GB" sz="2800" dirty="0" smtClean="0"/>
              <a:t>(</a:t>
            </a:r>
            <a:r>
              <a:rPr lang="en-GB" sz="2800" i="1" dirty="0" smtClean="0"/>
              <a:t>CW Supplement)</a:t>
            </a:r>
            <a:r>
              <a:rPr lang="en-GB" sz="2800" i="1" dirty="0"/>
              <a:t/>
            </a:r>
            <a:br>
              <a:rPr lang="en-GB" sz="2800" i="1" dirty="0"/>
            </a:br>
            <a:endParaRPr lang="en-GB" sz="2800" i="1" dirty="0"/>
          </a:p>
        </p:txBody>
      </p:sp>
      <p:pic>
        <p:nvPicPr>
          <p:cNvPr id="1026" name="Picture 2" descr="https://i.ytimg.com/vi/SpmTHdsQq8k/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077200" cy="4543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6400" y="6126749"/>
            <a:ext cx="6172200" cy="338554"/>
          </a:xfrm>
          <a:prstGeom prst="rect">
            <a:avLst/>
          </a:prstGeom>
        </p:spPr>
        <p:txBody>
          <a:bodyPr wrap="square">
            <a:spAutoFit/>
          </a:bodyPr>
          <a:lstStyle/>
          <a:p>
            <a:pPr>
              <a:buNone/>
            </a:pPr>
            <a:r>
              <a:rPr lang="en-US" sz="1600" dirty="0"/>
              <a:t>https://i.ytimg.com/vi/SpmTHdsQq8k/maxresdefault.jpg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162300" y="1609616"/>
            <a:ext cx="2971800" cy="523220"/>
          </a:xfrm>
          <a:prstGeom prst="rect">
            <a:avLst/>
          </a:prstGeom>
          <a:noFill/>
        </p:spPr>
        <p:txBody>
          <a:bodyPr wrap="square" rtlCol="0">
            <a:spAutoFit/>
          </a:bodyPr>
          <a:lstStyle/>
          <a:p>
            <a:pPr algn="ctr">
              <a:buNone/>
            </a:pPr>
            <a:r>
              <a:rPr lang="en-US" sz="2800" dirty="0" smtClean="0">
                <a:latin typeface="+mj-lt"/>
                <a:ea typeface="Segoe UI Black" panose="020B0A02040204020203" pitchFamily="34" charset="0"/>
                <a:cs typeface="Segoe UI Black" panose="020B0A02040204020203" pitchFamily="34" charset="0"/>
              </a:rPr>
              <a:t>Afternoon</a:t>
            </a:r>
            <a:endParaRPr lang="en-US" sz="28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01988" y="2077949"/>
            <a:ext cx="2971800" cy="461665"/>
          </a:xfrm>
          <a:prstGeom prst="rect">
            <a:avLst/>
          </a:prstGeom>
          <a:noFill/>
        </p:spPr>
        <p:txBody>
          <a:bodyPr wrap="square" rtlCol="0">
            <a:spAutoFit/>
          </a:bodyPr>
          <a:lstStyle/>
          <a:p>
            <a:pPr algn="ctr">
              <a:buNone/>
            </a:pPr>
            <a:r>
              <a:rPr lang="en-US" dirty="0" smtClean="0">
                <a:latin typeface="+mj-lt"/>
                <a:ea typeface="Segoe UI Black" panose="020B0A02040204020203" pitchFamily="34" charset="0"/>
                <a:cs typeface="Segoe UI Black" panose="020B0A02040204020203" pitchFamily="34" charset="0"/>
              </a:rPr>
              <a:t>(12 – 5 p.m</a:t>
            </a:r>
            <a:r>
              <a:rPr lang="en-US" dirty="0" smtClean="0">
                <a:latin typeface="+mj-lt"/>
                <a:ea typeface="Segoe UI Black" panose="020B0A02040204020203" pitchFamily="34" charset="0"/>
                <a:cs typeface="Segoe UI Black" panose="020B0A02040204020203" pitchFamily="34" charset="0"/>
              </a:rPr>
              <a:t>.)</a:t>
            </a:r>
            <a:endParaRPr lang="en-US"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810000" y="3561064"/>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6100" y="2792845"/>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876800" y="3352800"/>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876800" y="3957145"/>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#2</a:t>
            </a:r>
          </a:p>
          <a:p>
            <a:pPr algn="ctr">
              <a:buNone/>
            </a:pPr>
            <a:r>
              <a:rPr lang="en-US" dirty="0" smtClean="0">
                <a:solidFill>
                  <a:schemeClr val="tx2"/>
                </a:solidFill>
              </a:rPr>
              <a:t>(Design 2)</a:t>
            </a:r>
            <a:endParaRPr lang="en-US" dirty="0">
              <a:solidFill>
                <a:schemeClr val="tx2"/>
              </a:solidFill>
            </a:endParaRPr>
          </a:p>
        </p:txBody>
      </p:sp>
      <p:sp>
        <p:nvSpPr>
          <p:cNvPr id="16" name="TextBox 15"/>
          <p:cNvSpPr txBox="1"/>
          <p:nvPr/>
        </p:nvSpPr>
        <p:spPr>
          <a:xfrm>
            <a:off x="2954813" y="571554"/>
            <a:ext cx="800100" cy="609398"/>
          </a:xfrm>
          <a:prstGeom prst="rect">
            <a:avLst/>
          </a:prstGeom>
          <a:noFill/>
          <a:ln>
            <a:solidFill>
              <a:schemeClr val="tx1"/>
            </a:solidFill>
          </a:ln>
        </p:spPr>
        <p:txBody>
          <a:bodyPr wrap="square" rtlCol="0">
            <a:spAutoFit/>
          </a:bodyPr>
          <a:lstStyle/>
          <a:p>
            <a:pPr algn="ctr">
              <a:buNone/>
            </a:pPr>
            <a:r>
              <a:rPr lang="en-US" sz="1200" dirty="0" smtClean="0"/>
              <a:t>Morning</a:t>
            </a:r>
            <a:br>
              <a:rPr lang="en-US" sz="1200" dirty="0" smtClean="0"/>
            </a:br>
            <a:r>
              <a:rPr lang="en-US" sz="1200" dirty="0" smtClean="0"/>
              <a:t>63</a:t>
            </a:r>
            <a:r>
              <a:rPr lang="en-US" sz="1200" baseline="50000" dirty="0" smtClean="0"/>
              <a:t>o</a:t>
            </a:r>
          </a:p>
          <a:p>
            <a:pPr algn="ctr">
              <a:buNone/>
            </a:pPr>
            <a:endParaRPr lang="en-US" sz="1200" baseline="50000" dirty="0"/>
          </a:p>
        </p:txBody>
      </p:sp>
      <p:sp>
        <p:nvSpPr>
          <p:cNvPr id="17" name="TextBox 16"/>
          <p:cNvSpPr txBox="1"/>
          <p:nvPr/>
        </p:nvSpPr>
        <p:spPr>
          <a:xfrm>
            <a:off x="3754913" y="571554"/>
            <a:ext cx="952500" cy="609398"/>
          </a:xfrm>
          <a:prstGeom prst="rect">
            <a:avLst/>
          </a:prstGeom>
          <a:solidFill>
            <a:schemeClr val="bg1">
              <a:lumMod val="85000"/>
            </a:schemeClr>
          </a:solidFill>
          <a:ln>
            <a:solidFill>
              <a:schemeClr val="tx1"/>
            </a:solidFill>
          </a:ln>
        </p:spPr>
        <p:txBody>
          <a:bodyPr wrap="square" rtlCol="0">
            <a:spAutoFit/>
          </a:bodyPr>
          <a:lstStyle/>
          <a:p>
            <a:pPr algn="ctr">
              <a:buNone/>
            </a:pPr>
            <a:r>
              <a:rPr lang="en-US" sz="1200" dirty="0" smtClean="0"/>
              <a:t>Afternoon</a:t>
            </a:r>
            <a:r>
              <a:rPr lang="en-US" sz="1200" dirty="0"/>
              <a:t/>
            </a:r>
            <a:br>
              <a:rPr lang="en-US" sz="1200" dirty="0"/>
            </a:br>
            <a:r>
              <a:rPr lang="en-US" sz="1200" dirty="0" smtClean="0"/>
              <a:t>65</a:t>
            </a:r>
            <a:r>
              <a:rPr lang="en-US" sz="1200" baseline="50000" dirty="0" smtClean="0"/>
              <a:t>o</a:t>
            </a:r>
          </a:p>
          <a:p>
            <a:pPr algn="ctr">
              <a:buNone/>
            </a:pPr>
            <a:endParaRPr lang="en-US" sz="1200" baseline="50000" dirty="0"/>
          </a:p>
        </p:txBody>
      </p:sp>
      <p:sp>
        <p:nvSpPr>
          <p:cNvPr id="24" name="TextBox 23"/>
          <p:cNvSpPr txBox="1"/>
          <p:nvPr/>
        </p:nvSpPr>
        <p:spPr>
          <a:xfrm>
            <a:off x="4710548" y="571554"/>
            <a:ext cx="800100" cy="609398"/>
          </a:xfrm>
          <a:prstGeom prst="rect">
            <a:avLst/>
          </a:prstGeom>
          <a:noFill/>
          <a:ln>
            <a:solidFill>
              <a:schemeClr val="tx1"/>
            </a:solidFill>
          </a:ln>
        </p:spPr>
        <p:txBody>
          <a:bodyPr wrap="square" rtlCol="0">
            <a:spAutoFit/>
          </a:bodyPr>
          <a:lstStyle/>
          <a:p>
            <a:pPr algn="ctr">
              <a:buNone/>
            </a:pPr>
            <a:r>
              <a:rPr lang="en-US" sz="1200" dirty="0" smtClean="0"/>
              <a:t>Evening</a:t>
            </a:r>
            <a:r>
              <a:rPr lang="en-US" sz="1200" dirty="0" smtClean="0"/>
              <a:t/>
            </a:r>
            <a:br>
              <a:rPr lang="en-US" sz="1200" dirty="0" smtClean="0"/>
            </a:br>
            <a:r>
              <a:rPr lang="en-US" sz="1200" dirty="0" smtClean="0"/>
              <a:t>69</a:t>
            </a:r>
            <a:r>
              <a:rPr lang="en-US" sz="1200" baseline="50000" dirty="0" smtClean="0"/>
              <a:t>o</a:t>
            </a:r>
          </a:p>
          <a:p>
            <a:pPr algn="ctr">
              <a:buNone/>
            </a:pPr>
            <a:endParaRPr lang="en-US" sz="1200" baseline="50000" dirty="0"/>
          </a:p>
        </p:txBody>
      </p:sp>
      <p:sp>
        <p:nvSpPr>
          <p:cNvPr id="25" name="TextBox 24"/>
          <p:cNvSpPr txBox="1"/>
          <p:nvPr/>
        </p:nvSpPr>
        <p:spPr>
          <a:xfrm>
            <a:off x="5507513" y="571553"/>
            <a:ext cx="800100" cy="609398"/>
          </a:xfrm>
          <a:prstGeom prst="rect">
            <a:avLst/>
          </a:prstGeom>
          <a:noFill/>
          <a:ln>
            <a:solidFill>
              <a:schemeClr val="tx1"/>
            </a:solidFill>
          </a:ln>
        </p:spPr>
        <p:txBody>
          <a:bodyPr wrap="square" rtlCol="0">
            <a:spAutoFit/>
          </a:bodyPr>
          <a:lstStyle/>
          <a:p>
            <a:pPr algn="ctr">
              <a:buNone/>
            </a:pPr>
            <a:r>
              <a:rPr lang="en-US" sz="1200" dirty="0" smtClean="0"/>
              <a:t>Night</a:t>
            </a:r>
            <a:r>
              <a:rPr lang="en-US" sz="1200" dirty="0" smtClean="0"/>
              <a:t/>
            </a:r>
            <a:br>
              <a:rPr lang="en-US" sz="1200" dirty="0" smtClean="0"/>
            </a:br>
            <a:r>
              <a:rPr lang="en-US" sz="1200" dirty="0" smtClean="0"/>
              <a:t>55</a:t>
            </a:r>
            <a:r>
              <a:rPr lang="en-US" sz="1200" baseline="50000" dirty="0" smtClean="0"/>
              <a:t>o</a:t>
            </a:r>
          </a:p>
          <a:p>
            <a:pPr algn="ctr">
              <a:buNone/>
            </a:pPr>
            <a:endParaRPr lang="en-US" sz="1200" baseline="50000" dirty="0"/>
          </a:p>
        </p:txBody>
      </p:sp>
      <p:sp>
        <p:nvSpPr>
          <p:cNvPr id="3" name="Oval 2"/>
          <p:cNvSpPr/>
          <p:nvPr/>
        </p:nvSpPr>
        <p:spPr bwMode="auto">
          <a:xfrm>
            <a:off x="4004195" y="5814323"/>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6" name="Oval 25"/>
          <p:cNvSpPr/>
          <p:nvPr/>
        </p:nvSpPr>
        <p:spPr bwMode="auto">
          <a:xfrm>
            <a:off x="4321160" y="5769382"/>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7" name="Oval 26"/>
          <p:cNvSpPr/>
          <p:nvPr/>
        </p:nvSpPr>
        <p:spPr bwMode="auto">
          <a:xfrm>
            <a:off x="4667816" y="5816750"/>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8" name="Oval 27"/>
          <p:cNvSpPr/>
          <p:nvPr/>
        </p:nvSpPr>
        <p:spPr bwMode="auto">
          <a:xfrm>
            <a:off x="4984781" y="5831166"/>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9" name="Oval 18"/>
          <p:cNvSpPr/>
          <p:nvPr/>
        </p:nvSpPr>
        <p:spPr bwMode="auto">
          <a:xfrm rot="16200000">
            <a:off x="6048637" y="2742169"/>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0" name="Oval 19"/>
          <p:cNvSpPr/>
          <p:nvPr/>
        </p:nvSpPr>
        <p:spPr bwMode="auto">
          <a:xfrm>
            <a:off x="6029109" y="3140240"/>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196236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9" name="TextBox 8"/>
          <p:cNvSpPr txBox="1"/>
          <p:nvPr/>
        </p:nvSpPr>
        <p:spPr>
          <a:xfrm>
            <a:off x="3810000" y="3288910"/>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6100" y="2520691"/>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876800" y="3080646"/>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876800" y="3684991"/>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#2</a:t>
            </a:r>
          </a:p>
          <a:p>
            <a:pPr algn="ctr">
              <a:buNone/>
            </a:pPr>
            <a:r>
              <a:rPr lang="en-US" dirty="0" smtClean="0">
                <a:solidFill>
                  <a:schemeClr val="tx2"/>
                </a:solidFill>
              </a:rPr>
              <a:t>(Design 3)</a:t>
            </a:r>
            <a:endParaRPr lang="en-US" dirty="0">
              <a:solidFill>
                <a:schemeClr val="tx2"/>
              </a:solidFill>
            </a:endParaRPr>
          </a:p>
        </p:txBody>
      </p:sp>
      <p:sp>
        <p:nvSpPr>
          <p:cNvPr id="3" name="Oval 2"/>
          <p:cNvSpPr/>
          <p:nvPr/>
        </p:nvSpPr>
        <p:spPr bwMode="auto">
          <a:xfrm>
            <a:off x="3982565" y="5752410"/>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6" name="Oval 25"/>
          <p:cNvSpPr/>
          <p:nvPr/>
        </p:nvSpPr>
        <p:spPr bwMode="auto">
          <a:xfrm>
            <a:off x="4299530" y="5707469"/>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7" name="Oval 26"/>
          <p:cNvSpPr/>
          <p:nvPr/>
        </p:nvSpPr>
        <p:spPr bwMode="auto">
          <a:xfrm>
            <a:off x="4646186" y="5754837"/>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8" name="Oval 27"/>
          <p:cNvSpPr/>
          <p:nvPr/>
        </p:nvSpPr>
        <p:spPr bwMode="auto">
          <a:xfrm>
            <a:off x="4963151" y="5769253"/>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9" name="TextBox 28"/>
          <p:cNvSpPr txBox="1"/>
          <p:nvPr/>
        </p:nvSpPr>
        <p:spPr>
          <a:xfrm>
            <a:off x="2968755" y="730270"/>
            <a:ext cx="800100" cy="646331"/>
          </a:xfrm>
          <a:prstGeom prst="rect">
            <a:avLst/>
          </a:prstGeom>
          <a:noFill/>
          <a:ln>
            <a:solidFill>
              <a:schemeClr val="tx1"/>
            </a:solidFill>
          </a:ln>
        </p:spPr>
        <p:txBody>
          <a:bodyPr wrap="square" rtlCol="0">
            <a:spAutoFit/>
          </a:bodyPr>
          <a:lstStyle/>
          <a:p>
            <a:pPr algn="ctr">
              <a:buNone/>
            </a:pPr>
            <a:r>
              <a:rPr lang="en-US" sz="1200" dirty="0" smtClean="0"/>
              <a:t>Morning</a:t>
            </a:r>
            <a:br>
              <a:rPr lang="en-US" sz="1200" dirty="0" smtClean="0"/>
            </a:br>
            <a:r>
              <a:rPr lang="en-US" sz="1200" dirty="0" smtClean="0"/>
              <a:t>(7-12)</a:t>
            </a:r>
            <a:br>
              <a:rPr lang="en-US" sz="1200" dirty="0" smtClean="0"/>
            </a:br>
            <a:r>
              <a:rPr lang="en-US" sz="1200" dirty="0" smtClean="0"/>
              <a:t>63</a:t>
            </a:r>
            <a:r>
              <a:rPr lang="en-US" sz="1200" baseline="50000" dirty="0" smtClean="0"/>
              <a:t>o</a:t>
            </a:r>
            <a:endParaRPr lang="en-US" sz="1200" baseline="50000" dirty="0"/>
          </a:p>
        </p:txBody>
      </p:sp>
      <p:sp>
        <p:nvSpPr>
          <p:cNvPr id="30" name="TextBox 29"/>
          <p:cNvSpPr txBox="1"/>
          <p:nvPr/>
        </p:nvSpPr>
        <p:spPr>
          <a:xfrm>
            <a:off x="3768855" y="730270"/>
            <a:ext cx="952500" cy="646331"/>
          </a:xfrm>
          <a:prstGeom prst="rect">
            <a:avLst/>
          </a:prstGeom>
          <a:solidFill>
            <a:schemeClr val="bg1">
              <a:lumMod val="85000"/>
            </a:schemeClr>
          </a:solidFill>
          <a:ln>
            <a:solidFill>
              <a:schemeClr val="tx1"/>
            </a:solidFill>
          </a:ln>
        </p:spPr>
        <p:txBody>
          <a:bodyPr wrap="square" rtlCol="0">
            <a:spAutoFit/>
          </a:bodyPr>
          <a:lstStyle/>
          <a:p>
            <a:pPr algn="ctr">
              <a:buNone/>
            </a:pPr>
            <a:r>
              <a:rPr lang="en-US" sz="1200" dirty="0" smtClean="0"/>
              <a:t>Afternoon</a:t>
            </a:r>
            <a:r>
              <a:rPr lang="en-US" sz="1200" u="sng" dirty="0" smtClean="0"/>
              <a:t/>
            </a:r>
            <a:br>
              <a:rPr lang="en-US" sz="1200" u="sng" dirty="0" smtClean="0"/>
            </a:br>
            <a:r>
              <a:rPr lang="en-US" sz="1200" dirty="0" smtClean="0"/>
              <a:t>(12-5)</a:t>
            </a:r>
            <a:br>
              <a:rPr lang="en-US" sz="1200" dirty="0" smtClean="0"/>
            </a:br>
            <a:r>
              <a:rPr lang="en-US" sz="1200" dirty="0" smtClean="0"/>
              <a:t>65</a:t>
            </a:r>
            <a:r>
              <a:rPr lang="en-US" sz="1200" baseline="50000" dirty="0" smtClean="0"/>
              <a:t>o</a:t>
            </a:r>
            <a:endParaRPr lang="en-US" sz="1200" baseline="50000" dirty="0"/>
          </a:p>
        </p:txBody>
      </p:sp>
      <p:sp>
        <p:nvSpPr>
          <p:cNvPr id="31" name="TextBox 30"/>
          <p:cNvSpPr txBox="1"/>
          <p:nvPr/>
        </p:nvSpPr>
        <p:spPr>
          <a:xfrm>
            <a:off x="4721355" y="730270"/>
            <a:ext cx="800100" cy="646331"/>
          </a:xfrm>
          <a:prstGeom prst="rect">
            <a:avLst/>
          </a:prstGeom>
          <a:noFill/>
          <a:ln>
            <a:solidFill>
              <a:schemeClr val="tx1"/>
            </a:solidFill>
          </a:ln>
        </p:spPr>
        <p:txBody>
          <a:bodyPr wrap="square" rtlCol="0">
            <a:spAutoFit/>
          </a:bodyPr>
          <a:lstStyle/>
          <a:p>
            <a:pPr algn="ctr">
              <a:buNone/>
            </a:pPr>
            <a:r>
              <a:rPr lang="en-US" sz="1200" dirty="0" smtClean="0"/>
              <a:t>Evening</a:t>
            </a:r>
            <a:br>
              <a:rPr lang="en-US" sz="1200" dirty="0" smtClean="0"/>
            </a:br>
            <a:r>
              <a:rPr lang="en-US" sz="1200" dirty="0" smtClean="0"/>
              <a:t>(5-10)</a:t>
            </a:r>
            <a:br>
              <a:rPr lang="en-US" sz="1200" dirty="0" smtClean="0"/>
            </a:br>
            <a:r>
              <a:rPr lang="en-US" sz="1200" dirty="0" smtClean="0"/>
              <a:t>69</a:t>
            </a:r>
            <a:r>
              <a:rPr lang="en-US" sz="1200" baseline="50000" dirty="0" smtClean="0"/>
              <a:t>o</a:t>
            </a:r>
            <a:endParaRPr lang="en-US" sz="1200" dirty="0"/>
          </a:p>
        </p:txBody>
      </p:sp>
      <p:sp>
        <p:nvSpPr>
          <p:cNvPr id="32" name="TextBox 31"/>
          <p:cNvSpPr txBox="1"/>
          <p:nvPr/>
        </p:nvSpPr>
        <p:spPr>
          <a:xfrm>
            <a:off x="5521455" y="730270"/>
            <a:ext cx="800100" cy="646331"/>
          </a:xfrm>
          <a:prstGeom prst="rect">
            <a:avLst/>
          </a:prstGeom>
          <a:noFill/>
          <a:ln>
            <a:solidFill>
              <a:schemeClr val="tx1"/>
            </a:solidFill>
          </a:ln>
        </p:spPr>
        <p:txBody>
          <a:bodyPr wrap="square" rtlCol="0">
            <a:spAutoFit/>
          </a:bodyPr>
          <a:lstStyle/>
          <a:p>
            <a:pPr algn="ctr">
              <a:buNone/>
            </a:pPr>
            <a:r>
              <a:rPr lang="en-US" sz="1200" dirty="0" smtClean="0"/>
              <a:t>Night</a:t>
            </a:r>
            <a:br>
              <a:rPr lang="en-US" sz="1200" dirty="0" smtClean="0"/>
            </a:br>
            <a:r>
              <a:rPr lang="en-US" sz="1200" dirty="0" smtClean="0"/>
              <a:t>(10-7)</a:t>
            </a:r>
            <a:br>
              <a:rPr lang="en-US" sz="1200" dirty="0" smtClean="0"/>
            </a:br>
            <a:r>
              <a:rPr lang="en-US" sz="1200" dirty="0" smtClean="0"/>
              <a:t>55</a:t>
            </a:r>
            <a:r>
              <a:rPr lang="en-US" sz="1200" baseline="50000" dirty="0" smtClean="0"/>
              <a:t>o</a:t>
            </a:r>
            <a:endParaRPr lang="en-US" sz="1200" dirty="0"/>
          </a:p>
        </p:txBody>
      </p:sp>
      <p:sp>
        <p:nvSpPr>
          <p:cNvPr id="35" name="Rounded Rectangle 34"/>
          <p:cNvSpPr/>
          <p:nvPr/>
        </p:nvSpPr>
        <p:spPr bwMode="auto">
          <a:xfrm>
            <a:off x="4050938" y="5015598"/>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Back</a:t>
            </a:r>
            <a:endParaRPr kumimoji="0" lang="en-US" sz="1600" b="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368046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pic>
        <p:nvPicPr>
          <p:cNvPr id="1026" name="Picture 2" descr="https://lh3.googleusercontent.com/9L3_COvSB8C94OfMT2h8d_yfh9pC_Y2SMGeDXHoUkIHXosLSlt6VIx7gxTSXbobe6DeNZEpuw-3_zZpXf1_rzLNruwti2FEo_QNAK6RgfloMYaw_m-5qgsXggbGTeGBRYF7wM0Ne_xSpq0ohzZVxIsv8RzkIb_35hRe7zL9Df4bW6OZULynjYljaFikb4dMGm3kFkzhaj7oAsh7HVyER_GNlGtnx-QimP0D9O-qwO4CNIpHNjGy4-KFU6OktHioVfvMo19Q7Pm65WmmGeYTMr_ctgCWoD-EMtF36w5Ur3qpIANcL1NiJXD3jTK7CpMwSxOY3_XJTnvtCwzdjZYxF4Yw9fmI72hzu2jXA4UY1VVk_YpBUuOr3SmkhgELBw2JPviRNqHY-ADjDmhlzGQio_7k8r0nIZHOXQoucUVYLD3bMw9TApb7e9Gf1GTzCXz6arQDpMcUDE5lvUdsiMFnobYazk3sEsYgpTxxb4MrktDGJN8m0NGrekH-g73h7i7dgtpEfMZKXe52olUYDOD_avSx2QiayYBFrhyMXz8fQK7mVhC7XoyGt1EGYuIcqXAIku6w4tMzOKtbYV5itondlgZ6yn-wWhDwVrfM0R__Xn7NGDdiLCPk92w=w517-h918-no"/>
          <p:cNvPicPr>
            <a:picLocks noChangeAspect="1" noChangeArrowheads="1"/>
          </p:cNvPicPr>
          <p:nvPr/>
        </p:nvPicPr>
        <p:blipFill rotWithShape="1">
          <a:blip r:embed="rId3">
            <a:extLst>
              <a:ext uri="{28A0092B-C50C-407E-A947-70E740481C1C}">
                <a14:useLocalDpi xmlns:a14="http://schemas.microsoft.com/office/drawing/2010/main" val="0"/>
              </a:ext>
            </a:extLst>
          </a:blip>
          <a:srcRect l="-1" r="5754" b="7546"/>
          <a:stretch/>
        </p:blipFill>
        <p:spPr bwMode="auto">
          <a:xfrm>
            <a:off x="2702859" y="152400"/>
            <a:ext cx="3744632" cy="6535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81800" y="609600"/>
            <a:ext cx="2136775" cy="1015663"/>
          </a:xfrm>
          <a:prstGeom prst="rect">
            <a:avLst/>
          </a:prstGeom>
          <a:noFill/>
        </p:spPr>
        <p:txBody>
          <a:bodyPr wrap="square" rtlCol="0">
            <a:spAutoFit/>
          </a:bodyPr>
          <a:lstStyle/>
          <a:p>
            <a:pPr>
              <a:buNone/>
            </a:pPr>
            <a:r>
              <a:rPr lang="en-US" sz="2000" dirty="0" smtClean="0"/>
              <a:t>“Override” or “Hold” appears here</a:t>
            </a:r>
            <a:endParaRPr lang="en-US" sz="2000" dirty="0"/>
          </a:p>
        </p:txBody>
      </p:sp>
      <p:cxnSp>
        <p:nvCxnSpPr>
          <p:cNvPr id="7" name="Straight Connector 6"/>
          <p:cNvCxnSpPr>
            <a:stCxn id="5" idx="1"/>
          </p:cNvCxnSpPr>
          <p:nvPr/>
        </p:nvCxnSpPr>
        <p:spPr bwMode="auto">
          <a:xfrm flipH="1" flipV="1">
            <a:off x="4575176" y="762000"/>
            <a:ext cx="2206624" cy="355432"/>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1905000" y="908572"/>
            <a:ext cx="1566862" cy="386828"/>
          </a:xfrm>
          <a:prstGeom prst="line">
            <a:avLst/>
          </a:prstGeom>
          <a:noFill/>
          <a:ln w="9525" cap="flat" cmpd="sng" algn="ctr">
            <a:solidFill>
              <a:schemeClr val="tx1"/>
            </a:solidFill>
            <a:prstDash val="solid"/>
            <a:round/>
            <a:headEnd type="none" w="med" len="med"/>
            <a:tailEnd type="none" w="med" len="med"/>
          </a:ln>
          <a:effectLst/>
        </p:spPr>
      </p:cxnSp>
      <p:sp>
        <p:nvSpPr>
          <p:cNvPr id="12" name="TextBox 11"/>
          <p:cNvSpPr txBox="1"/>
          <p:nvPr/>
        </p:nvSpPr>
        <p:spPr>
          <a:xfrm>
            <a:off x="-34673" y="1101986"/>
            <a:ext cx="2007029" cy="1323439"/>
          </a:xfrm>
          <a:prstGeom prst="rect">
            <a:avLst/>
          </a:prstGeom>
          <a:noFill/>
        </p:spPr>
        <p:txBody>
          <a:bodyPr wrap="square" rtlCol="0">
            <a:spAutoFit/>
          </a:bodyPr>
          <a:lstStyle/>
          <a:p>
            <a:pPr algn="r">
              <a:buNone/>
            </a:pPr>
            <a:r>
              <a:rPr lang="en-US" sz="2000" dirty="0" smtClean="0"/>
              <a:t>Arrow indicates current preset zone</a:t>
            </a:r>
            <a:endParaRPr lang="en-US" sz="2000" dirty="0"/>
          </a:p>
        </p:txBody>
      </p:sp>
      <p:pic>
        <p:nvPicPr>
          <p:cNvPr id="14" name="Picture 2" descr="https://lh3.googleusercontent.com/9L3_COvSB8C94OfMT2h8d_yfh9pC_Y2SMGeDXHoUkIHXosLSlt6VIx7gxTSXbobe6DeNZEpuw-3_zZpXf1_rzLNruwti2FEo_QNAK6RgfloMYaw_m-5qgsXggbGTeGBRYF7wM0Ne_xSpq0ohzZVxIsv8RzkIb_35hRe7zL9Df4bW6OZULynjYljaFikb4dMGm3kFkzhaj7oAsh7HVyER_GNlGtnx-QimP0D9O-qwO4CNIpHNjGy4-KFU6OktHioVfvMo19Q7Pm65WmmGeYTMr_ctgCWoD-EMtF36w5Ur3qpIANcL1NiJXD3jTK7CpMwSxOY3_XJTnvtCwzdjZYxF4Yw9fmI72hzu2jXA4UY1VVk_YpBUuOr3SmkhgELBw2JPviRNqHY-ADjDmhlzGQio_7k8r0nIZHOXQoucUVYLD3bMw9TApb7e9Gf1GTzCXz6arQDpMcUDE5lvUdsiMFnobYazk3sEsYgpTxxb4MrktDGJN8m0NGrekH-g73h7i7dgtpEfMZKXe52olUYDOD_avSx2QiayYBFrhyMXz8fQK7mVhC7XoyGt1EGYuIcqXAIku6w4tMzOKtbYV5itondlgZ6yn-wWhDwVrfM0R__Xn7NGDdiLCPk92w=w517-h918-no"/>
          <p:cNvPicPr>
            <a:picLocks noChangeAspect="1" noChangeArrowheads="1"/>
          </p:cNvPicPr>
          <p:nvPr/>
        </p:nvPicPr>
        <p:blipFill rotWithShape="1">
          <a:blip r:embed="rId3">
            <a:extLst>
              <a:ext uri="{28A0092B-C50C-407E-A947-70E740481C1C}">
                <a14:useLocalDpi xmlns:a14="http://schemas.microsoft.com/office/drawing/2010/main" val="0"/>
              </a:ext>
            </a:extLst>
          </a:blip>
          <a:srcRect l="13440" t="21417" r="29024" b="63491"/>
          <a:stretch/>
        </p:blipFill>
        <p:spPr bwMode="auto">
          <a:xfrm>
            <a:off x="4689963" y="2732875"/>
            <a:ext cx="4445799" cy="207470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bwMode="auto">
          <a:xfrm flipH="1">
            <a:off x="2057400" y="1101986"/>
            <a:ext cx="1676400" cy="1630889"/>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50371" y="2592791"/>
            <a:ext cx="2007029" cy="1938992"/>
          </a:xfrm>
          <a:prstGeom prst="rect">
            <a:avLst/>
          </a:prstGeom>
          <a:noFill/>
        </p:spPr>
        <p:txBody>
          <a:bodyPr wrap="square" rtlCol="0">
            <a:spAutoFit/>
          </a:bodyPr>
          <a:lstStyle/>
          <a:p>
            <a:pPr algn="r">
              <a:buNone/>
            </a:pPr>
            <a:r>
              <a:rPr lang="en-US" sz="2000" dirty="0" smtClean="0"/>
              <a:t>Display cycles between current time and current temp (every 2 sec)</a:t>
            </a:r>
            <a:endParaRPr lang="en-US" sz="2000" dirty="0"/>
          </a:p>
        </p:txBody>
      </p:sp>
    </p:spTree>
    <p:extLst>
      <p:ext uri="{BB962C8B-B14F-4D97-AF65-F5344CB8AC3E}">
        <p14:creationId xmlns:p14="http://schemas.microsoft.com/office/powerpoint/2010/main" val="402292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This Class is about Quickly Evaluating Designs</a:t>
            </a:r>
            <a:br>
              <a:rPr lang="en-US" sz="3200" dirty="0" smtClean="0"/>
            </a:br>
            <a:r>
              <a:rPr lang="en-US" sz="3200" dirty="0" smtClean="0"/>
              <a:t>(CW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a:bodyPr>
          <a:lstStyle/>
          <a:p>
            <a:pPr marL="0" indent="0" algn="ctr">
              <a:buNone/>
            </a:pPr>
            <a:r>
              <a:rPr lang="en-US" u="sng" dirty="0" smtClean="0"/>
              <a:t>Today’s Agenda</a:t>
            </a:r>
          </a:p>
          <a:p>
            <a:pPr marL="744538" indent="-744538">
              <a:buFont typeface="+mj-lt"/>
              <a:buAutoNum type="arabicPeriod"/>
            </a:pPr>
            <a:r>
              <a:rPr lang="en-US" dirty="0" smtClean="0">
                <a:solidFill>
                  <a:schemeClr val="bg1">
                    <a:lumMod val="75000"/>
                  </a:schemeClr>
                </a:solidFill>
              </a:rPr>
              <a:t>Programmable thermostat design</a:t>
            </a:r>
          </a:p>
          <a:p>
            <a:pPr marL="744538" indent="-744538">
              <a:buFont typeface="+mj-lt"/>
              <a:buAutoNum type="arabicPeriod"/>
            </a:pPr>
            <a:r>
              <a:rPr lang="en-US" dirty="0" smtClean="0"/>
              <a:t>The cognitive walkthrough</a:t>
            </a:r>
            <a:endParaRPr lang="en-US" dirty="0" smtClean="0"/>
          </a:p>
          <a:p>
            <a:pPr marL="744538" indent="-744538">
              <a:buFont typeface="+mj-lt"/>
              <a:buAutoNum type="arabicPeriod"/>
            </a:pPr>
            <a:r>
              <a:rPr lang="en-US" dirty="0"/>
              <a:t>Design Studio: Presentation of IA #2 </a:t>
            </a:r>
            <a:r>
              <a:rPr lang="en-US" dirty="0" smtClean="0"/>
              <a:t>Designs</a:t>
            </a:r>
            <a:endParaRPr lang="en-US" dirty="0"/>
          </a:p>
        </p:txBody>
      </p:sp>
    </p:spTree>
    <p:extLst>
      <p:ext uri="{BB962C8B-B14F-4D97-AF65-F5344CB8AC3E}">
        <p14:creationId xmlns:p14="http://schemas.microsoft.com/office/powerpoint/2010/main" val="2890476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Cognitive Walkthrough can be seen as an application of Norman’s “seven stages” model</a:t>
            </a:r>
            <a:endParaRPr lang="en-US" sz="2800" dirty="0"/>
          </a:p>
        </p:txBody>
      </p:sp>
      <p:sp>
        <p:nvSpPr>
          <p:cNvPr id="3" name="Content Placeholder 2"/>
          <p:cNvSpPr>
            <a:spLocks noGrp="1"/>
          </p:cNvSpPr>
          <p:nvPr>
            <p:ph idx="1"/>
          </p:nvPr>
        </p:nvSpPr>
        <p:spPr>
          <a:xfrm>
            <a:off x="152400" y="1671637"/>
            <a:ext cx="8839200" cy="4903787"/>
          </a:xfrm>
        </p:spPr>
        <p:txBody>
          <a:bodyPr/>
          <a:lstStyle/>
          <a:p>
            <a:r>
              <a:rPr lang="en-US" sz="2100" dirty="0" smtClean="0"/>
              <a:t>An individual or group simulates a user completing tasks with a user interface </a:t>
            </a:r>
          </a:p>
          <a:p>
            <a:r>
              <a:rPr lang="en-US" sz="2100" dirty="0" smtClean="0"/>
              <a:t>Goals</a:t>
            </a:r>
          </a:p>
          <a:p>
            <a:pPr lvl="1"/>
            <a:r>
              <a:rPr lang="en-US" sz="2100" dirty="0" smtClean="0"/>
              <a:t>Identify potential usability problems</a:t>
            </a:r>
          </a:p>
          <a:p>
            <a:pPr lvl="1"/>
            <a:r>
              <a:rPr lang="en-US" sz="2100" dirty="0" smtClean="0"/>
              <a:t>Generate ideas for improving user interface design</a:t>
            </a:r>
          </a:p>
          <a:p>
            <a:r>
              <a:rPr lang="en-US" sz="2100" dirty="0" smtClean="0"/>
              <a:t>Advantages: </a:t>
            </a:r>
          </a:p>
          <a:p>
            <a:pPr lvl="1"/>
            <a:r>
              <a:rPr lang="en-US" sz="2100" dirty="0" smtClean="0"/>
              <a:t>No real users needed</a:t>
            </a:r>
          </a:p>
          <a:p>
            <a:pPr lvl="1"/>
            <a:r>
              <a:rPr lang="en-US" sz="2100" dirty="0" smtClean="0"/>
              <a:t>Can be performed at any stage of development</a:t>
            </a:r>
          </a:p>
          <a:p>
            <a:r>
              <a:rPr lang="en-US" sz="2100" dirty="0" smtClean="0"/>
              <a:t>Disadvantages</a:t>
            </a:r>
          </a:p>
          <a:p>
            <a:pPr lvl="1"/>
            <a:r>
              <a:rPr lang="en-US" sz="2100" dirty="0" smtClean="0"/>
              <a:t>Value depends on skill of evaluator(s)</a:t>
            </a:r>
          </a:p>
          <a:p>
            <a:pPr lvl="1"/>
            <a:r>
              <a:rPr lang="en-US" sz="2100" dirty="0" smtClean="0"/>
              <a:t>Analysis can be narrow and superficial</a:t>
            </a:r>
          </a:p>
          <a:p>
            <a:pPr lvl="1"/>
            <a:r>
              <a:rPr lang="en-US" sz="2100" dirty="0" smtClean="0"/>
              <a:t>Does not estimate severity or scope of problems identified</a:t>
            </a:r>
            <a:endParaRPr lang="en-US" sz="21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spTree>
    <p:extLst>
      <p:ext uri="{BB962C8B-B14F-4D97-AF65-F5344CB8AC3E}">
        <p14:creationId xmlns:p14="http://schemas.microsoft.com/office/powerpoint/2010/main" val="423201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F0AA0F3B-5BE6-4639-AD61-E9B3CDCE67AC}" type="slidenum">
              <a:rPr lang="en-GB" smtClean="0"/>
              <a:pPr/>
              <a:t>15</a:t>
            </a:fld>
            <a:endParaRPr lang="en-GB" smtClean="0"/>
          </a:p>
        </p:txBody>
      </p:sp>
      <p:sp>
        <p:nvSpPr>
          <p:cNvPr id="21507" name="Rectangle 2"/>
          <p:cNvSpPr>
            <a:spLocks noGrp="1" noChangeArrowheads="1"/>
          </p:cNvSpPr>
          <p:nvPr>
            <p:ph type="title"/>
          </p:nvPr>
        </p:nvSpPr>
        <p:spPr/>
        <p:txBody>
          <a:bodyPr/>
          <a:lstStyle/>
          <a:p>
            <a:pPr eaLnBrk="1" hangingPunct="1"/>
            <a:r>
              <a:rPr lang="en-US" smtClean="0"/>
              <a:t>How to Do a Cognitive Walkthrough</a:t>
            </a:r>
            <a:endParaRPr lang="en-US" sz="2400" smtClean="0"/>
          </a:p>
        </p:txBody>
      </p:sp>
      <p:sp>
        <p:nvSpPr>
          <p:cNvPr id="21508" name="Rectangle 3"/>
          <p:cNvSpPr>
            <a:spLocks noGrp="1" noChangeArrowheads="1"/>
          </p:cNvSpPr>
          <p:nvPr>
            <p:ph type="body" idx="1"/>
          </p:nvPr>
        </p:nvSpPr>
        <p:spPr>
          <a:xfrm>
            <a:off x="152400" y="1524000"/>
            <a:ext cx="8839200" cy="4652963"/>
          </a:xfrm>
        </p:spPr>
        <p:txBody>
          <a:bodyPr/>
          <a:lstStyle/>
          <a:p>
            <a:pPr marL="517525" lvl="1" indent="-514350" eaLnBrk="1" hangingPunct="1">
              <a:lnSpc>
                <a:spcPct val="90000"/>
              </a:lnSpc>
              <a:buFontTx/>
              <a:buAutoNum type="arabicPeriod"/>
            </a:pPr>
            <a:r>
              <a:rPr lang="en-US" sz="1800" dirty="0" smtClean="0"/>
              <a:t>Gather materials</a:t>
            </a:r>
          </a:p>
          <a:p>
            <a:pPr marL="684213" lvl="2" indent="-173038">
              <a:lnSpc>
                <a:spcPct val="90000"/>
              </a:lnSpc>
            </a:pPr>
            <a:r>
              <a:rPr lang="en-US" sz="1800" dirty="0" smtClean="0"/>
              <a:t>Description of characteristics of typical users</a:t>
            </a:r>
          </a:p>
          <a:p>
            <a:pPr marL="684213" lvl="2" indent="-173038">
              <a:lnSpc>
                <a:spcPct val="90000"/>
              </a:lnSpc>
            </a:pPr>
            <a:r>
              <a:rPr lang="en-US" sz="1800" dirty="0" smtClean="0"/>
              <a:t>List of core tasks that focus on areas of design that need to be evaluated. </a:t>
            </a:r>
          </a:p>
          <a:p>
            <a:pPr marL="684213" lvl="2" indent="-173038">
              <a:lnSpc>
                <a:spcPct val="90000"/>
              </a:lnSpc>
            </a:pPr>
            <a:r>
              <a:rPr lang="en-US" sz="1800" dirty="0" smtClean="0"/>
              <a:t>Correct sequences of actions for each task</a:t>
            </a:r>
          </a:p>
          <a:p>
            <a:pPr marL="684213" lvl="2" indent="-173038">
              <a:lnSpc>
                <a:spcPct val="90000"/>
              </a:lnSpc>
            </a:pPr>
            <a:r>
              <a:rPr lang="en-US" sz="1800" dirty="0" smtClean="0"/>
              <a:t>Representation of user interface to be evaluated</a:t>
            </a:r>
          </a:p>
          <a:p>
            <a:pPr marL="517525" lvl="1" indent="-514350" eaLnBrk="1" hangingPunct="1">
              <a:lnSpc>
                <a:spcPct val="90000"/>
              </a:lnSpc>
              <a:buFontTx/>
              <a:buAutoNum type="arabicPeriod"/>
            </a:pPr>
            <a:r>
              <a:rPr lang="en-US" sz="1800" dirty="0" smtClean="0"/>
              <a:t>Walk through correct action sequences from perspective of typical users, asking the following questions at each step:</a:t>
            </a:r>
          </a:p>
          <a:p>
            <a:pPr marL="684213" lvl="2" indent="-176213" eaLnBrk="1" hangingPunct="1">
              <a:lnSpc>
                <a:spcPct val="90000"/>
              </a:lnSpc>
              <a:buFont typeface="Arial" panose="020B0604020202020204" pitchFamily="34" charset="0"/>
              <a:buChar char="•"/>
            </a:pPr>
            <a:r>
              <a:rPr lang="en-US" sz="1800" dirty="0"/>
              <a:t>Will the user know what to do next to achieve task</a:t>
            </a:r>
            <a:r>
              <a:rPr lang="en-US" sz="1800" dirty="0" smtClean="0"/>
              <a:t>? (Form correct goal?)</a:t>
            </a:r>
            <a:endParaRPr lang="en-US" sz="1800" dirty="0"/>
          </a:p>
          <a:p>
            <a:pPr marL="684213" lvl="2" indent="-176213" eaLnBrk="1" hangingPunct="1">
              <a:lnSpc>
                <a:spcPct val="90000"/>
              </a:lnSpc>
              <a:buFont typeface="Arial" panose="020B0604020202020204" pitchFamily="34" charset="0"/>
              <a:buChar char="•"/>
            </a:pPr>
            <a:r>
              <a:rPr lang="en-US" sz="1800" dirty="0"/>
              <a:t>Will the user notice how to perform the correct action</a:t>
            </a:r>
            <a:r>
              <a:rPr lang="en-US" sz="1800" dirty="0" smtClean="0"/>
              <a:t>? (Gulf of execution?)</a:t>
            </a:r>
            <a:endParaRPr lang="en-US" sz="1800" dirty="0"/>
          </a:p>
          <a:p>
            <a:pPr marL="684213" lvl="2" indent="-176213" eaLnBrk="1" hangingPunct="1">
              <a:lnSpc>
                <a:spcPct val="90000"/>
              </a:lnSpc>
              <a:buFont typeface="Arial" panose="020B0604020202020204" pitchFamily="34" charset="0"/>
              <a:buChar char="•"/>
            </a:pPr>
            <a:r>
              <a:rPr lang="en-US" sz="1800" dirty="0"/>
              <a:t>Will the user interpret the system response correctly</a:t>
            </a:r>
            <a:r>
              <a:rPr lang="en-US" sz="1800" dirty="0" smtClean="0"/>
              <a:t>? (Gulf of evaluation?)</a:t>
            </a:r>
          </a:p>
          <a:p>
            <a:pPr marL="517525" lvl="1" indent="-514350">
              <a:lnSpc>
                <a:spcPct val="90000"/>
              </a:lnSpc>
              <a:buFont typeface="+mj-lt"/>
              <a:buAutoNum type="arabicPeriod"/>
            </a:pPr>
            <a:r>
              <a:rPr lang="en-US" sz="1800" dirty="0" smtClean="0"/>
              <a:t>Record successes, failures (and why the interface fails), design suggestions, and comments</a:t>
            </a:r>
          </a:p>
          <a:p>
            <a:pPr marL="517525" lvl="1" indent="-514350">
              <a:lnSpc>
                <a:spcPct val="90000"/>
              </a:lnSpc>
              <a:buFont typeface="+mj-lt"/>
              <a:buAutoNum type="arabicPeriod"/>
            </a:pPr>
            <a:r>
              <a:rPr lang="en-US" sz="1800" dirty="0" smtClean="0"/>
              <a:t>Brainstorm potential solutions to problems identified</a:t>
            </a:r>
            <a:endParaRPr lang="en-US" sz="1800" dirty="0"/>
          </a:p>
        </p:txBody>
      </p:sp>
    </p:spTree>
    <p:extLst>
      <p:ext uri="{BB962C8B-B14F-4D97-AF65-F5344CB8AC3E}">
        <p14:creationId xmlns:p14="http://schemas.microsoft.com/office/powerpoint/2010/main" val="2833185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47F3256-21C4-446E-A7E3-7596D593FB43}" type="slidenum">
              <a:rPr lang="en-GB" smtClean="0"/>
              <a:pPr/>
              <a:t>16</a:t>
            </a:fld>
            <a:endParaRPr lang="en-GB" smtClean="0"/>
          </a:p>
        </p:txBody>
      </p:sp>
      <p:sp>
        <p:nvSpPr>
          <p:cNvPr id="23555" name="Rectangle 2"/>
          <p:cNvSpPr>
            <a:spLocks noGrp="1" noChangeArrowheads="1"/>
          </p:cNvSpPr>
          <p:nvPr>
            <p:ph type="title"/>
          </p:nvPr>
        </p:nvSpPr>
        <p:spPr/>
        <p:txBody>
          <a:bodyPr/>
          <a:lstStyle/>
          <a:p>
            <a:pPr eaLnBrk="1" hangingPunct="1"/>
            <a:r>
              <a:rPr lang="en-US" dirty="0" smtClean="0"/>
              <a:t>Cognitive Walkthrough </a:t>
            </a:r>
            <a:r>
              <a:rPr lang="en-US" dirty="0" smtClean="0"/>
              <a:t>Process</a:t>
            </a:r>
            <a:endParaRPr lang="en-US" sz="2400" dirty="0" smtClean="0"/>
          </a:p>
        </p:txBody>
      </p:sp>
      <p:sp>
        <p:nvSpPr>
          <p:cNvPr id="23556" name="Rectangle 3"/>
          <p:cNvSpPr>
            <a:spLocks noGrp="1" noChangeArrowheads="1"/>
          </p:cNvSpPr>
          <p:nvPr>
            <p:ph type="body" idx="1"/>
          </p:nvPr>
        </p:nvSpPr>
        <p:spPr>
          <a:xfrm>
            <a:off x="152400" y="1519238"/>
            <a:ext cx="8839200" cy="4652962"/>
          </a:xfrm>
        </p:spPr>
        <p:txBody>
          <a:bodyPr/>
          <a:lstStyle/>
          <a:p>
            <a:pPr eaLnBrk="1" hangingPunct="1">
              <a:lnSpc>
                <a:spcPct val="80000"/>
              </a:lnSpc>
            </a:pPr>
            <a:r>
              <a:rPr lang="en-US" sz="2400" b="1" dirty="0" smtClean="0"/>
              <a:t>Application</a:t>
            </a:r>
            <a:r>
              <a:rPr lang="en-US" sz="2400" dirty="0" smtClean="0"/>
              <a:t>: The </a:t>
            </a:r>
            <a:r>
              <a:rPr lang="en-US" sz="2400" u="sng" dirty="0" err="1" smtClean="0"/>
              <a:t>AL</a:t>
            </a:r>
            <a:r>
              <a:rPr lang="en-US" sz="2400" dirty="0" err="1" smtClean="0"/>
              <a:t>gorithm</a:t>
            </a:r>
            <a:r>
              <a:rPr lang="en-US" sz="2400" dirty="0" smtClean="0"/>
              <a:t> </a:t>
            </a:r>
            <a:r>
              <a:rPr lang="en-US" sz="2400" u="sng" dirty="0" err="1" smtClean="0"/>
              <a:t>VI</a:t>
            </a:r>
            <a:r>
              <a:rPr lang="en-US" sz="2400" dirty="0" err="1" smtClean="0"/>
              <a:t>sualization</a:t>
            </a:r>
            <a:r>
              <a:rPr lang="en-US" sz="2400" dirty="0" smtClean="0"/>
              <a:t> </a:t>
            </a:r>
            <a:r>
              <a:rPr lang="en-US" sz="2400" u="sng" dirty="0" err="1" smtClean="0"/>
              <a:t>S</a:t>
            </a:r>
            <a:r>
              <a:rPr lang="en-US" sz="2400" dirty="0" err="1" smtClean="0"/>
              <a:t>toryboarder</a:t>
            </a:r>
            <a:r>
              <a:rPr lang="en-US" sz="2400" dirty="0" smtClean="0"/>
              <a:t> (ALVIS) </a:t>
            </a:r>
          </a:p>
          <a:p>
            <a:pPr eaLnBrk="1" hangingPunct="1">
              <a:lnSpc>
                <a:spcPct val="80000"/>
              </a:lnSpc>
            </a:pPr>
            <a:r>
              <a:rPr lang="en-US" sz="2400" b="1" dirty="0" smtClean="0"/>
              <a:t>Step 1a: Identify core users and tasks</a:t>
            </a:r>
          </a:p>
          <a:p>
            <a:pPr lvl="1" eaLnBrk="1" hangingPunct="1">
              <a:lnSpc>
                <a:spcPct val="80000"/>
              </a:lnSpc>
            </a:pPr>
            <a:r>
              <a:rPr lang="en-US" sz="2400" dirty="0" smtClean="0"/>
              <a:t>Core Users:</a:t>
            </a:r>
            <a:r>
              <a:rPr lang="en-US" sz="2400" b="1" dirty="0" smtClean="0"/>
              <a:t> </a:t>
            </a:r>
            <a:r>
              <a:rPr lang="en-US" sz="2400" dirty="0" smtClean="0"/>
              <a:t>First-semester computer science students who are learning to program algorithms</a:t>
            </a:r>
          </a:p>
          <a:p>
            <a:pPr lvl="1" eaLnBrk="1" hangingPunct="1">
              <a:lnSpc>
                <a:spcPct val="80000"/>
              </a:lnSpc>
            </a:pPr>
            <a:r>
              <a:rPr lang="en-US" sz="2400" dirty="0" smtClean="0"/>
              <a:t>Core task:</a:t>
            </a:r>
            <a:r>
              <a:rPr lang="en-US" sz="2400" b="1" dirty="0" smtClean="0"/>
              <a:t> </a:t>
            </a:r>
            <a:r>
              <a:rPr lang="en-US" sz="2400" dirty="0" smtClean="0"/>
              <a:t>Designing array-iterative algorithms by</a:t>
            </a:r>
          </a:p>
          <a:p>
            <a:pPr lvl="2" eaLnBrk="1" hangingPunct="1">
              <a:lnSpc>
                <a:spcPct val="80000"/>
              </a:lnSpc>
            </a:pPr>
            <a:r>
              <a:rPr lang="en-US" dirty="0" smtClean="0"/>
              <a:t>creating and placing variables and arrays</a:t>
            </a:r>
          </a:p>
          <a:p>
            <a:pPr lvl="2" eaLnBrk="1" hangingPunct="1">
              <a:lnSpc>
                <a:spcPct val="80000"/>
              </a:lnSpc>
            </a:pPr>
            <a:r>
              <a:rPr lang="en-US" dirty="0" smtClean="0"/>
              <a:t>Writing control and iterative logic in SALSA language</a:t>
            </a:r>
          </a:p>
          <a:p>
            <a:pPr eaLnBrk="1" hangingPunct="1">
              <a:lnSpc>
                <a:spcPct val="80000"/>
              </a:lnSpc>
            </a:pPr>
            <a:r>
              <a:rPr lang="en-US" sz="2400" b="1" dirty="0" smtClean="0"/>
              <a:t>Step 1b: Specify task sequences</a:t>
            </a:r>
          </a:p>
          <a:p>
            <a:pPr lvl="1" eaLnBrk="1" hangingPunct="1">
              <a:lnSpc>
                <a:spcPct val="80000"/>
              </a:lnSpc>
            </a:pPr>
            <a:r>
              <a:rPr lang="en-US" sz="2400" dirty="0" smtClean="0"/>
              <a:t>We'll focus on the following task: </a:t>
            </a:r>
            <a:br>
              <a:rPr lang="en-US" sz="2400" dirty="0" smtClean="0"/>
            </a:br>
            <a:r>
              <a:rPr lang="en-US" sz="2400" i="1" dirty="0" smtClean="0"/>
              <a:t>Create an array with five cells containing randomly-generated integers between 1 and 50 in descending order</a:t>
            </a:r>
          </a:p>
        </p:txBody>
      </p:sp>
    </p:spTree>
    <p:extLst>
      <p:ext uri="{BB962C8B-B14F-4D97-AF65-F5344CB8AC3E}">
        <p14:creationId xmlns:p14="http://schemas.microsoft.com/office/powerpoint/2010/main" val="796568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6898A748-EAC6-4F00-94F0-5A2B7AC911A8}" type="slidenum">
              <a:rPr lang="en-GB" smtClean="0"/>
              <a:pPr/>
              <a:t>17</a:t>
            </a:fld>
            <a:endParaRPr lang="en-GB" smtClean="0"/>
          </a:p>
        </p:txBody>
      </p:sp>
      <p:sp>
        <p:nvSpPr>
          <p:cNvPr id="24579" name="Rectangle 2"/>
          <p:cNvSpPr>
            <a:spLocks noGrp="1" noChangeArrowheads="1"/>
          </p:cNvSpPr>
          <p:nvPr>
            <p:ph type="title"/>
          </p:nvPr>
        </p:nvSpPr>
        <p:spPr/>
        <p:txBody>
          <a:bodyPr/>
          <a:lstStyle/>
          <a:p>
            <a:pPr eaLnBrk="1" hangingPunct="1"/>
            <a:r>
              <a:rPr lang="en-US" dirty="0" smtClean="0"/>
              <a:t>Cognitive Walkthrough </a:t>
            </a:r>
            <a:r>
              <a:rPr lang="en-US" dirty="0" smtClean="0"/>
              <a:t>Process</a:t>
            </a:r>
            <a:br>
              <a:rPr lang="en-US" dirty="0" smtClean="0"/>
            </a:br>
            <a:r>
              <a:rPr lang="en-US" sz="2400" dirty="0" smtClean="0"/>
              <a:t>(cont</a:t>
            </a:r>
            <a:r>
              <a:rPr lang="en-US" sz="2400" dirty="0" smtClean="0"/>
              <a:t>.)</a:t>
            </a:r>
          </a:p>
        </p:txBody>
      </p:sp>
      <p:sp>
        <p:nvSpPr>
          <p:cNvPr id="24580" name="Rectangle 3"/>
          <p:cNvSpPr>
            <a:spLocks noGrp="1" noChangeArrowheads="1"/>
          </p:cNvSpPr>
          <p:nvPr>
            <p:ph type="body" idx="1"/>
          </p:nvPr>
        </p:nvSpPr>
        <p:spPr/>
        <p:txBody>
          <a:bodyPr/>
          <a:lstStyle/>
          <a:p>
            <a:pPr eaLnBrk="1" hangingPunct="1">
              <a:lnSpc>
                <a:spcPct val="90000"/>
              </a:lnSpc>
            </a:pPr>
            <a:r>
              <a:rPr lang="en-US" sz="2000" b="1" smtClean="0"/>
              <a:t>Step 1b: Specify task sequences</a:t>
            </a:r>
            <a:endParaRPr lang="en-US" sz="2000" smtClean="0"/>
          </a:p>
          <a:p>
            <a:pPr lvl="1" eaLnBrk="1" hangingPunct="1">
              <a:lnSpc>
                <a:spcPct val="90000"/>
              </a:lnSpc>
            </a:pPr>
            <a:r>
              <a:rPr lang="en-US" sz="2000" smtClean="0"/>
              <a:t>Step 1: Create an array with five cells</a:t>
            </a:r>
          </a:p>
          <a:p>
            <a:pPr lvl="2" eaLnBrk="1" hangingPunct="1">
              <a:lnSpc>
                <a:spcPct val="90000"/>
              </a:lnSpc>
            </a:pPr>
            <a:r>
              <a:rPr lang="en-US" sz="2000" smtClean="0"/>
              <a:t>Click on “Create Array” button</a:t>
            </a:r>
          </a:p>
          <a:p>
            <a:pPr lvl="2" eaLnBrk="1" hangingPunct="1">
              <a:lnSpc>
                <a:spcPct val="90000"/>
              </a:lnSpc>
            </a:pPr>
            <a:r>
              <a:rPr lang="en-US" sz="2000" smtClean="0"/>
              <a:t>Position cursor on animation canvas</a:t>
            </a:r>
          </a:p>
          <a:p>
            <a:pPr lvl="2" eaLnBrk="1" hangingPunct="1">
              <a:lnSpc>
                <a:spcPct val="90000"/>
              </a:lnSpc>
            </a:pPr>
            <a:r>
              <a:rPr lang="en-US" sz="2000" smtClean="0"/>
              <a:t>Drag out array with five cells</a:t>
            </a:r>
          </a:p>
          <a:p>
            <a:pPr lvl="1" eaLnBrk="1" hangingPunct="1">
              <a:lnSpc>
                <a:spcPct val="90000"/>
              </a:lnSpc>
            </a:pPr>
            <a:r>
              <a:rPr lang="en-US" sz="2000" smtClean="0"/>
              <a:t>Step 2: Modify default properties of “populate" tool </a:t>
            </a:r>
          </a:p>
          <a:p>
            <a:pPr lvl="2" eaLnBrk="1" hangingPunct="1">
              <a:lnSpc>
                <a:spcPct val="90000"/>
              </a:lnSpc>
            </a:pPr>
            <a:r>
              <a:rPr lang="en-US" sz="2000" smtClean="0"/>
              <a:t>Double-click on populate tool</a:t>
            </a:r>
          </a:p>
          <a:p>
            <a:pPr lvl="2" eaLnBrk="1" hangingPunct="1">
              <a:lnSpc>
                <a:spcPct val="90000"/>
              </a:lnSpc>
            </a:pPr>
            <a:r>
              <a:rPr lang="en-US" sz="2000" smtClean="0"/>
              <a:t>Modify “value” field to “1 and 50”</a:t>
            </a:r>
          </a:p>
          <a:p>
            <a:pPr lvl="2" eaLnBrk="1" hangingPunct="1">
              <a:lnSpc>
                <a:spcPct val="90000"/>
              </a:lnSpc>
            </a:pPr>
            <a:r>
              <a:rPr lang="en-US" sz="2000" smtClean="0"/>
              <a:t>Click on &gt;&gt; next to “ordering” field and choose “descending”</a:t>
            </a:r>
          </a:p>
          <a:p>
            <a:pPr lvl="2" eaLnBrk="1" hangingPunct="1">
              <a:lnSpc>
                <a:spcPct val="90000"/>
              </a:lnSpc>
            </a:pPr>
            <a:r>
              <a:rPr lang="en-US" sz="2000" smtClean="0"/>
              <a:t>Choose “Apply”</a:t>
            </a:r>
          </a:p>
          <a:p>
            <a:pPr lvl="1" eaLnBrk="1" hangingPunct="1">
              <a:lnSpc>
                <a:spcPct val="90000"/>
              </a:lnSpc>
            </a:pPr>
            <a:r>
              <a:rPr lang="en-US" sz="2000" smtClean="0"/>
              <a:t>Step 3: Populate array</a:t>
            </a:r>
          </a:p>
          <a:p>
            <a:pPr lvl="2" eaLnBrk="1" hangingPunct="1">
              <a:lnSpc>
                <a:spcPct val="90000"/>
              </a:lnSpc>
            </a:pPr>
            <a:r>
              <a:rPr lang="en-US" sz="2000" smtClean="0"/>
              <a:t>Click on any cell in the array</a:t>
            </a:r>
          </a:p>
          <a:p>
            <a:pPr lvl="2" eaLnBrk="1" hangingPunct="1">
              <a:lnSpc>
                <a:spcPct val="90000"/>
              </a:lnSpc>
              <a:buFontTx/>
              <a:buNone/>
            </a:pPr>
            <a:endParaRPr lang="en-US" sz="2000" smtClean="0"/>
          </a:p>
        </p:txBody>
      </p:sp>
    </p:spTree>
    <p:extLst>
      <p:ext uri="{BB962C8B-B14F-4D97-AF65-F5344CB8AC3E}">
        <p14:creationId xmlns:p14="http://schemas.microsoft.com/office/powerpoint/2010/main" val="3047174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D8EF8C43-8E65-4DD7-B00E-E094CA18F852}" type="slidenum">
              <a:rPr lang="en-GB" smtClean="0"/>
              <a:pPr/>
              <a:t>18</a:t>
            </a:fld>
            <a:endParaRPr lang="en-GB" smtClean="0"/>
          </a:p>
        </p:txBody>
      </p:sp>
      <p:sp>
        <p:nvSpPr>
          <p:cNvPr id="25603" name="Rectangle 2"/>
          <p:cNvSpPr>
            <a:spLocks noGrp="1" noChangeArrowheads="1"/>
          </p:cNvSpPr>
          <p:nvPr>
            <p:ph type="title"/>
          </p:nvPr>
        </p:nvSpPr>
        <p:spPr/>
        <p:txBody>
          <a:bodyPr/>
          <a:lstStyle/>
          <a:p>
            <a:pPr eaLnBrk="1" hangingPunct="1"/>
            <a:r>
              <a:rPr lang="en-US" dirty="0" smtClean="0"/>
              <a:t>Cognitive Walkthrough </a:t>
            </a:r>
            <a:r>
              <a:rPr lang="en-US" dirty="0" smtClean="0"/>
              <a:t>Process</a:t>
            </a:r>
            <a:br>
              <a:rPr lang="en-US" dirty="0" smtClean="0"/>
            </a:br>
            <a:r>
              <a:rPr lang="en-US" sz="2400" dirty="0" smtClean="0"/>
              <a:t>(cont</a:t>
            </a:r>
            <a:r>
              <a:rPr lang="en-US" sz="2400" dirty="0" smtClean="0"/>
              <a:t>.)</a:t>
            </a:r>
          </a:p>
        </p:txBody>
      </p:sp>
      <p:sp>
        <p:nvSpPr>
          <p:cNvPr id="25604" name="Rectangle 3"/>
          <p:cNvSpPr>
            <a:spLocks noGrp="1" noChangeArrowheads="1"/>
          </p:cNvSpPr>
          <p:nvPr>
            <p:ph type="body" idx="1"/>
          </p:nvPr>
        </p:nvSpPr>
        <p:spPr/>
        <p:txBody>
          <a:bodyPr/>
          <a:lstStyle/>
          <a:p>
            <a:pPr eaLnBrk="1" hangingPunct="1"/>
            <a:r>
              <a:rPr lang="en-US" sz="2400" b="1" dirty="0" smtClean="0"/>
              <a:t>Step </a:t>
            </a:r>
            <a:r>
              <a:rPr lang="en-US" sz="2400" b="1" dirty="0"/>
              <a:t>2</a:t>
            </a:r>
            <a:r>
              <a:rPr lang="en-US" sz="2400" b="1" dirty="0" smtClean="0"/>
              <a:t>:</a:t>
            </a:r>
            <a:r>
              <a:rPr lang="en-US" sz="2400" dirty="0" smtClean="0"/>
              <a:t> Walk through correct action sequences, asking the following questions at each step:</a:t>
            </a:r>
          </a:p>
          <a:p>
            <a:pPr lvl="1" eaLnBrk="1" hangingPunct="1"/>
            <a:r>
              <a:rPr lang="en-US" sz="2400" dirty="0" smtClean="0"/>
              <a:t>Will the user know what to do next? (Form correct goal?) </a:t>
            </a:r>
          </a:p>
          <a:p>
            <a:pPr lvl="1" eaLnBrk="1" hangingPunct="1"/>
            <a:r>
              <a:rPr lang="en-US" sz="2400" dirty="0" smtClean="0"/>
              <a:t>Will the user notice how to perform the correct action? (Gulf of execution?)</a:t>
            </a:r>
          </a:p>
          <a:p>
            <a:pPr lvl="1" eaLnBrk="1" hangingPunct="1"/>
            <a:r>
              <a:rPr lang="en-US" sz="2400" dirty="0" smtClean="0"/>
              <a:t>Will the user interpret the system response correctly? (Gulf of evaluation</a:t>
            </a:r>
            <a:r>
              <a:rPr lang="en-US" sz="2400" dirty="0" smtClean="0"/>
              <a:t>?)</a:t>
            </a:r>
          </a:p>
          <a:p>
            <a:pPr lvl="1" eaLnBrk="1" hangingPunct="1"/>
            <a:r>
              <a:rPr lang="en-US" sz="2400" dirty="0" smtClean="0"/>
              <a:t>Use provided worksheet!</a:t>
            </a:r>
            <a:endParaRPr lang="en-US" sz="2400" dirty="0" smtClean="0"/>
          </a:p>
          <a:p>
            <a:pPr lvl="2" eaLnBrk="1" hangingPunct="1">
              <a:buFontTx/>
              <a:buChar char="–"/>
            </a:pPr>
            <a:endParaRPr lang="en-US" sz="2000" dirty="0" smtClean="0"/>
          </a:p>
          <a:p>
            <a:pPr lvl="2" eaLnBrk="1" hangingPunct="1">
              <a:buFontTx/>
              <a:buNone/>
            </a:pPr>
            <a:endParaRPr lang="en-US" sz="2000" dirty="0" smtClean="0"/>
          </a:p>
        </p:txBody>
      </p:sp>
    </p:spTree>
    <p:extLst>
      <p:ext uri="{BB962C8B-B14F-4D97-AF65-F5344CB8AC3E}">
        <p14:creationId xmlns:p14="http://schemas.microsoft.com/office/powerpoint/2010/main" val="833097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D8EF8C43-8E65-4DD7-B00E-E094CA18F852}" type="slidenum">
              <a:rPr lang="en-GB" smtClean="0"/>
              <a:pPr/>
              <a:t>19</a:t>
            </a:fld>
            <a:endParaRPr lang="en-GB" smtClean="0"/>
          </a:p>
        </p:txBody>
      </p:sp>
      <p:sp>
        <p:nvSpPr>
          <p:cNvPr id="25603" name="Rectangle 2"/>
          <p:cNvSpPr>
            <a:spLocks noGrp="1" noChangeArrowheads="1"/>
          </p:cNvSpPr>
          <p:nvPr>
            <p:ph type="title"/>
          </p:nvPr>
        </p:nvSpPr>
        <p:spPr/>
        <p:txBody>
          <a:bodyPr/>
          <a:lstStyle/>
          <a:p>
            <a:pPr eaLnBrk="1" hangingPunct="1"/>
            <a:r>
              <a:rPr lang="en-US" dirty="0" smtClean="0"/>
              <a:t>Cognitive Walkthrough </a:t>
            </a:r>
            <a:r>
              <a:rPr lang="en-US" dirty="0" smtClean="0"/>
              <a:t>Process</a:t>
            </a:r>
            <a:br>
              <a:rPr lang="en-US" dirty="0" smtClean="0"/>
            </a:br>
            <a:r>
              <a:rPr lang="en-US" sz="2400" dirty="0" smtClean="0"/>
              <a:t>(cont</a:t>
            </a:r>
            <a:r>
              <a:rPr lang="en-US" sz="2400" dirty="0" smtClean="0"/>
              <a:t>.)</a:t>
            </a:r>
          </a:p>
        </p:txBody>
      </p:sp>
      <p:sp>
        <p:nvSpPr>
          <p:cNvPr id="25604" name="Rectangle 3"/>
          <p:cNvSpPr>
            <a:spLocks noGrp="1" noChangeArrowheads="1"/>
          </p:cNvSpPr>
          <p:nvPr>
            <p:ph type="body" idx="1"/>
          </p:nvPr>
        </p:nvSpPr>
        <p:spPr/>
        <p:txBody>
          <a:bodyPr/>
          <a:lstStyle/>
          <a:p>
            <a:pPr marL="395288" indent="-280988">
              <a:lnSpc>
                <a:spcPct val="90000"/>
              </a:lnSpc>
            </a:pPr>
            <a:r>
              <a:rPr lang="en-US" sz="2400" b="1" dirty="0" smtClean="0"/>
              <a:t>Step </a:t>
            </a:r>
            <a:r>
              <a:rPr lang="en-US" sz="2400" b="1" dirty="0" smtClean="0"/>
              <a:t>3: </a:t>
            </a:r>
            <a:r>
              <a:rPr lang="en-US" sz="2400" b="1" dirty="0" smtClean="0"/>
              <a:t>Summarize results</a:t>
            </a:r>
          </a:p>
          <a:p>
            <a:pPr marL="795338" lvl="1" indent="-280988">
              <a:lnSpc>
                <a:spcPct val="90000"/>
              </a:lnSpc>
            </a:pPr>
            <a:r>
              <a:rPr lang="en-US" sz="2000" dirty="0" smtClean="0"/>
              <a:t>Identify aspects of the design that worked</a:t>
            </a:r>
          </a:p>
          <a:p>
            <a:pPr marL="795338" lvl="1" indent="-280988">
              <a:lnSpc>
                <a:spcPct val="90000"/>
              </a:lnSpc>
            </a:pPr>
            <a:r>
              <a:rPr lang="en-US" sz="2000" dirty="0" smtClean="0"/>
              <a:t>Identify potential usability issues</a:t>
            </a:r>
          </a:p>
          <a:p>
            <a:pPr marL="795338" lvl="1" indent="-280988">
              <a:lnSpc>
                <a:spcPct val="90000"/>
              </a:lnSpc>
            </a:pPr>
            <a:r>
              <a:rPr lang="en-US" sz="2000" dirty="0" smtClean="0"/>
              <a:t>Where possible, use concepts from class to explain usability issues</a:t>
            </a:r>
          </a:p>
          <a:p>
            <a:pPr marL="395288" indent="-280988">
              <a:lnSpc>
                <a:spcPct val="90000"/>
              </a:lnSpc>
            </a:pPr>
            <a:r>
              <a:rPr lang="en-US" sz="2400" b="1" dirty="0" smtClean="0"/>
              <a:t>Step </a:t>
            </a:r>
            <a:r>
              <a:rPr lang="en-US" sz="2400" b="1" dirty="0" smtClean="0"/>
              <a:t>4</a:t>
            </a:r>
            <a:r>
              <a:rPr lang="en-US" sz="2400" dirty="0" smtClean="0"/>
              <a:t>: </a:t>
            </a:r>
            <a:r>
              <a:rPr lang="en-US" sz="2400" dirty="0" smtClean="0"/>
              <a:t>Suggest </a:t>
            </a:r>
            <a:r>
              <a:rPr lang="en-US" sz="2400" dirty="0" smtClean="0"/>
              <a:t>design changes</a:t>
            </a:r>
          </a:p>
          <a:p>
            <a:pPr marL="795338" lvl="1" indent="-280988">
              <a:lnSpc>
                <a:spcPct val="90000"/>
              </a:lnSpc>
            </a:pPr>
            <a:r>
              <a:rPr lang="en-US" sz="2000" dirty="0" smtClean="0"/>
              <a:t>For each usability issue, suggest a concrete change to remedy the issue</a:t>
            </a:r>
          </a:p>
          <a:p>
            <a:pPr marL="795338" lvl="1" indent="-280988">
              <a:lnSpc>
                <a:spcPct val="90000"/>
              </a:lnSpc>
            </a:pPr>
            <a:r>
              <a:rPr lang="en-US" sz="2000" dirty="0" smtClean="0"/>
              <a:t>Use annotated screen sketches to illustrate your suggested changes, as appropriate.</a:t>
            </a:r>
            <a:endParaRPr lang="en-US" sz="2000" dirty="0" smtClean="0"/>
          </a:p>
          <a:p>
            <a:pPr lvl="2" eaLnBrk="1" hangingPunct="1">
              <a:buFontTx/>
              <a:buChar char="–"/>
            </a:pPr>
            <a:endParaRPr lang="en-US" sz="2000" dirty="0" smtClean="0"/>
          </a:p>
          <a:p>
            <a:pPr lvl="2" eaLnBrk="1" hangingPunct="1">
              <a:buFontTx/>
              <a:buNone/>
            </a:pPr>
            <a:endParaRPr lang="en-US" sz="2000" dirty="0" smtClean="0"/>
          </a:p>
        </p:txBody>
      </p:sp>
    </p:spTree>
    <p:extLst>
      <p:ext uri="{BB962C8B-B14F-4D97-AF65-F5344CB8AC3E}">
        <p14:creationId xmlns:p14="http://schemas.microsoft.com/office/powerpoint/2010/main" val="3173405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click in…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4185080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CA73EBB1-D685-453A-AEFD-3CD67D7343EB}" type="slidenum">
              <a:rPr lang="en-GB" smtClean="0"/>
              <a:pPr/>
              <a:t>20</a:t>
            </a:fld>
            <a:endParaRPr lang="en-GB" smtClean="0"/>
          </a:p>
        </p:txBody>
      </p:sp>
      <p:sp>
        <p:nvSpPr>
          <p:cNvPr id="26627" name="Rectangle 2050"/>
          <p:cNvSpPr>
            <a:spLocks noGrp="1" noChangeArrowheads="1"/>
          </p:cNvSpPr>
          <p:nvPr>
            <p:ph type="title"/>
          </p:nvPr>
        </p:nvSpPr>
        <p:spPr/>
        <p:txBody>
          <a:bodyPr/>
          <a:lstStyle/>
          <a:p>
            <a:pPr eaLnBrk="1" hangingPunct="1"/>
            <a:r>
              <a:rPr lang="en-US" dirty="0" smtClean="0"/>
              <a:t>How to fix </a:t>
            </a:r>
            <a:r>
              <a:rPr lang="en-US" dirty="0"/>
              <a:t>p</a:t>
            </a:r>
            <a:r>
              <a:rPr lang="en-US" dirty="0" smtClean="0"/>
              <a:t>roblems </a:t>
            </a:r>
            <a:r>
              <a:rPr lang="en-US" dirty="0"/>
              <a:t>i</a:t>
            </a:r>
            <a:r>
              <a:rPr lang="en-US" dirty="0" smtClean="0"/>
              <a:t>dentified by Cognitive Walkthrough</a:t>
            </a:r>
            <a:endParaRPr lang="en-US" sz="2400" dirty="0" smtClean="0"/>
          </a:p>
        </p:txBody>
      </p:sp>
      <p:sp>
        <p:nvSpPr>
          <p:cNvPr id="26628" name="Rectangle 2051"/>
          <p:cNvSpPr>
            <a:spLocks noGrp="1" noChangeArrowheads="1"/>
          </p:cNvSpPr>
          <p:nvPr>
            <p:ph type="body" idx="1"/>
          </p:nvPr>
        </p:nvSpPr>
        <p:spPr/>
        <p:txBody>
          <a:bodyPr/>
          <a:lstStyle/>
          <a:p>
            <a:pPr marL="590550" indent="-533400" eaLnBrk="1" hangingPunct="1">
              <a:lnSpc>
                <a:spcPct val="90000"/>
              </a:lnSpc>
            </a:pPr>
            <a:r>
              <a:rPr lang="en-US" sz="2400" smtClean="0"/>
              <a:t>If user doesn’t know what to do next to make progress…</a:t>
            </a:r>
          </a:p>
          <a:p>
            <a:pPr marL="971550" lvl="1" indent="-457200" eaLnBrk="1" hangingPunct="1">
              <a:lnSpc>
                <a:spcPct val="90000"/>
              </a:lnSpc>
            </a:pPr>
            <a:r>
              <a:rPr lang="en-US" sz="2400" smtClean="0"/>
              <a:t>Eliminate task sequence step</a:t>
            </a:r>
          </a:p>
          <a:p>
            <a:pPr marL="971550" lvl="1" indent="-457200" eaLnBrk="1" hangingPunct="1">
              <a:lnSpc>
                <a:spcPct val="90000"/>
              </a:lnSpc>
            </a:pPr>
            <a:r>
              <a:rPr lang="en-US" sz="2400" smtClean="0"/>
              <a:t>Prompt user for correct action</a:t>
            </a:r>
          </a:p>
          <a:p>
            <a:pPr marL="971550" lvl="1" indent="-457200" eaLnBrk="1" hangingPunct="1">
              <a:lnSpc>
                <a:spcPct val="90000"/>
              </a:lnSpc>
            </a:pPr>
            <a:r>
              <a:rPr lang="en-US" sz="2400" smtClean="0"/>
              <a:t>Change another part of the task sequence so that step isn’t necessary</a:t>
            </a:r>
          </a:p>
          <a:p>
            <a:pPr marL="590550" indent="-533400" eaLnBrk="1" hangingPunct="1">
              <a:lnSpc>
                <a:spcPct val="90000"/>
              </a:lnSpc>
            </a:pPr>
            <a:r>
              <a:rPr lang="en-US" sz="2400" smtClean="0"/>
              <a:t>If user fails to notice how to perform the correct action…</a:t>
            </a:r>
          </a:p>
          <a:p>
            <a:pPr marL="971550" lvl="1" indent="-457200" eaLnBrk="1" hangingPunct="1">
              <a:lnSpc>
                <a:spcPct val="90000"/>
              </a:lnSpc>
            </a:pPr>
            <a:r>
              <a:rPr lang="en-US" sz="2400" smtClean="0"/>
              <a:t>Make action more obvious (e.g., label buttons using language familiar to users)</a:t>
            </a:r>
          </a:p>
          <a:p>
            <a:pPr marL="971550" lvl="1" indent="-457200" eaLnBrk="1" hangingPunct="1">
              <a:lnSpc>
                <a:spcPct val="90000"/>
              </a:lnSpc>
            </a:pPr>
            <a:r>
              <a:rPr lang="en-US" sz="2400" smtClean="0"/>
              <a:t>Lead user back on right path by anticipating what user might attempt, and providing hints</a:t>
            </a:r>
          </a:p>
        </p:txBody>
      </p:sp>
    </p:spTree>
    <p:extLst>
      <p:ext uri="{BB962C8B-B14F-4D97-AF65-F5344CB8AC3E}">
        <p14:creationId xmlns:p14="http://schemas.microsoft.com/office/powerpoint/2010/main" val="3699654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BFCE9F38-B716-4D21-94DE-E7444933C0EF}" type="slidenum">
              <a:rPr lang="en-GB" smtClean="0"/>
              <a:pPr/>
              <a:t>21</a:t>
            </a:fld>
            <a:endParaRPr lang="en-GB" smtClean="0"/>
          </a:p>
        </p:txBody>
      </p:sp>
      <p:sp>
        <p:nvSpPr>
          <p:cNvPr id="27651" name="Rectangle 2"/>
          <p:cNvSpPr>
            <a:spLocks noGrp="1" noChangeArrowheads="1"/>
          </p:cNvSpPr>
          <p:nvPr>
            <p:ph type="title"/>
          </p:nvPr>
        </p:nvSpPr>
        <p:spPr/>
        <p:txBody>
          <a:bodyPr/>
          <a:lstStyle/>
          <a:p>
            <a:pPr eaLnBrk="1" hangingPunct="1"/>
            <a:r>
              <a:rPr lang="en-US" dirty="0" smtClean="0"/>
              <a:t>How to fix </a:t>
            </a:r>
            <a:r>
              <a:rPr lang="en-US" dirty="0"/>
              <a:t>p</a:t>
            </a:r>
            <a:r>
              <a:rPr lang="en-US" dirty="0" smtClean="0"/>
              <a:t>roblems identified by Cognitive Walkthrough </a:t>
            </a:r>
            <a:r>
              <a:rPr lang="en-US" sz="2400" dirty="0" smtClean="0"/>
              <a:t>(cont.)</a:t>
            </a:r>
          </a:p>
        </p:txBody>
      </p:sp>
      <p:sp>
        <p:nvSpPr>
          <p:cNvPr id="27652" name="Rectangle 3"/>
          <p:cNvSpPr>
            <a:spLocks noGrp="1" noChangeArrowheads="1"/>
          </p:cNvSpPr>
          <p:nvPr>
            <p:ph type="body" idx="1"/>
          </p:nvPr>
        </p:nvSpPr>
        <p:spPr/>
        <p:txBody>
          <a:bodyPr/>
          <a:lstStyle/>
          <a:p>
            <a:pPr marL="590550" indent="-533400" eaLnBrk="1" hangingPunct="1"/>
            <a:r>
              <a:rPr lang="en-US" smtClean="0"/>
              <a:t>If user fails to interpret system response correctly…</a:t>
            </a:r>
          </a:p>
          <a:p>
            <a:pPr marL="971550" lvl="1" indent="-457200" eaLnBrk="1" hangingPunct="1"/>
            <a:r>
              <a:rPr lang="en-US" smtClean="0"/>
              <a:t>Provide better feedback (duh!)</a:t>
            </a:r>
          </a:p>
          <a:p>
            <a:pPr marL="971550" lvl="1" indent="-457200" eaLnBrk="1" hangingPunct="1"/>
            <a:r>
              <a:rPr lang="en-US" smtClean="0"/>
              <a:t>Confirm </a:t>
            </a:r>
            <a:r>
              <a:rPr lang="en-US" i="1" smtClean="0"/>
              <a:t>what </a:t>
            </a:r>
            <a:r>
              <a:rPr lang="en-US" smtClean="0"/>
              <a:t>happened</a:t>
            </a:r>
          </a:p>
          <a:p>
            <a:pPr marL="1371600" lvl="2" indent="-457200" eaLnBrk="1" hangingPunct="1">
              <a:buFontTx/>
              <a:buNone/>
            </a:pPr>
            <a:endParaRPr lang="en-US" smtClean="0"/>
          </a:p>
          <a:p>
            <a:pPr marL="1371600" lvl="2" indent="-457200" eaLnBrk="1" hangingPunct="1">
              <a:buFontTx/>
              <a:buChar char="–"/>
            </a:pPr>
            <a:endParaRPr lang="en-US" smtClean="0"/>
          </a:p>
        </p:txBody>
      </p:sp>
    </p:spTree>
    <p:extLst>
      <p:ext uri="{BB962C8B-B14F-4D97-AF65-F5344CB8AC3E}">
        <p14:creationId xmlns:p14="http://schemas.microsoft.com/office/powerpoint/2010/main" val="184365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Assignment #3:</a:t>
            </a:r>
            <a:br>
              <a:rPr lang="en-US" dirty="0" smtClean="0"/>
            </a:br>
            <a:r>
              <a:rPr lang="en-US" dirty="0" smtClean="0"/>
              <a:t>Cognitive Walkthrough</a:t>
            </a:r>
            <a:endParaRPr lang="en-US" dirty="0"/>
          </a:p>
        </p:txBody>
      </p:sp>
      <p:sp>
        <p:nvSpPr>
          <p:cNvPr id="3" name="Content Placeholder 2"/>
          <p:cNvSpPr>
            <a:spLocks noGrp="1"/>
          </p:cNvSpPr>
          <p:nvPr>
            <p:ph idx="1"/>
          </p:nvPr>
        </p:nvSpPr>
        <p:spPr/>
        <p:txBody>
          <a:bodyPr/>
          <a:lstStyle/>
          <a:p>
            <a:r>
              <a:rPr lang="en-US" dirty="0" smtClean="0"/>
              <a:t>You will complete the cognitive walkthrough begun in class by considering the task of writing a “find max” algorithm to find the largest value in the populated array.</a:t>
            </a:r>
          </a:p>
          <a:p>
            <a:r>
              <a:rPr lang="en-US" dirty="0" smtClean="0"/>
              <a:t>See IA #3 prompt for the details</a:t>
            </a:r>
          </a:p>
          <a:p>
            <a:r>
              <a:rPr lang="en-US" dirty="0" smtClean="0"/>
              <a:t>Your solution is due at beginning of class </a:t>
            </a:r>
            <a:r>
              <a:rPr lang="en-US" dirty="0" smtClean="0"/>
              <a:t>Tuesday (I </a:t>
            </a:r>
            <a:r>
              <a:rPr lang="en-US" dirty="0" smtClean="0"/>
              <a:t>will go over a possible solution in </a:t>
            </a:r>
            <a:r>
              <a:rPr lang="en-US" dirty="0" smtClean="0"/>
              <a:t>class next Tuesday)</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22</a:t>
            </a:fld>
            <a:endParaRPr lang="en-GB"/>
          </a:p>
        </p:txBody>
      </p:sp>
    </p:spTree>
    <p:extLst>
      <p:ext uri="{BB962C8B-B14F-4D97-AF65-F5344CB8AC3E}">
        <p14:creationId xmlns:p14="http://schemas.microsoft.com/office/powerpoint/2010/main" val="4131771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This Class is about Quickly Evaluating Designs</a:t>
            </a:r>
            <a:br>
              <a:rPr lang="en-US" sz="3200" dirty="0" smtClean="0"/>
            </a:br>
            <a:r>
              <a:rPr lang="en-US" sz="3200" dirty="0" smtClean="0"/>
              <a:t>(CW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a:bodyPr>
          <a:lstStyle/>
          <a:p>
            <a:pPr marL="0" indent="0" algn="ctr">
              <a:buNone/>
            </a:pPr>
            <a:r>
              <a:rPr lang="en-US" u="sng" dirty="0" smtClean="0"/>
              <a:t>Today’s Agenda</a:t>
            </a:r>
          </a:p>
          <a:p>
            <a:pPr marL="744538" indent="-744538">
              <a:buFont typeface="+mj-lt"/>
              <a:buAutoNum type="arabicPeriod"/>
            </a:pPr>
            <a:r>
              <a:rPr lang="en-US" dirty="0" smtClean="0">
                <a:solidFill>
                  <a:schemeClr val="bg1">
                    <a:lumMod val="75000"/>
                  </a:schemeClr>
                </a:solidFill>
              </a:rPr>
              <a:t>Programmable thermostat design</a:t>
            </a:r>
          </a:p>
          <a:p>
            <a:pPr marL="744538" indent="-744538">
              <a:buFont typeface="+mj-lt"/>
              <a:buAutoNum type="arabicPeriod"/>
            </a:pPr>
            <a:r>
              <a:rPr lang="en-US" dirty="0" smtClean="0"/>
              <a:t>The cognitive walkthrough</a:t>
            </a:r>
            <a:endParaRPr lang="en-US" dirty="0" smtClean="0"/>
          </a:p>
          <a:p>
            <a:pPr marL="744538" indent="-744538">
              <a:buFont typeface="+mj-lt"/>
              <a:buAutoNum type="arabicPeriod"/>
            </a:pPr>
            <a:r>
              <a:rPr lang="en-US" dirty="0"/>
              <a:t>Design Studio: Presentation of IA #2 </a:t>
            </a:r>
            <a:r>
              <a:rPr lang="en-US" dirty="0" smtClean="0"/>
              <a:t>Designs</a:t>
            </a:r>
            <a:endParaRPr lang="en-US" dirty="0"/>
          </a:p>
        </p:txBody>
      </p:sp>
    </p:spTree>
    <p:extLst>
      <p:ext uri="{BB962C8B-B14F-4D97-AF65-F5344CB8AC3E}">
        <p14:creationId xmlns:p14="http://schemas.microsoft.com/office/powerpoint/2010/main" val="2883564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IA#2 Presenters</a:t>
            </a:r>
            <a:endParaRPr lang="en-US" dirty="0"/>
          </a:p>
        </p:txBody>
      </p:sp>
      <p:sp>
        <p:nvSpPr>
          <p:cNvPr id="3" name="Content Placeholder 2"/>
          <p:cNvSpPr>
            <a:spLocks noGrp="1"/>
          </p:cNvSpPr>
          <p:nvPr>
            <p:ph idx="1"/>
          </p:nvPr>
        </p:nvSpPr>
        <p:spPr/>
        <p:txBody>
          <a:bodyPr/>
          <a:lstStyle/>
          <a:p>
            <a:r>
              <a:rPr lang="en-US" dirty="0" smtClean="0"/>
              <a:t>Sandra</a:t>
            </a:r>
          </a:p>
          <a:p>
            <a:r>
              <a:rPr lang="en-US" dirty="0" err="1" smtClean="0"/>
              <a:t>Sayonsom</a:t>
            </a:r>
            <a:endParaRPr lang="en-US" dirty="0" smtClean="0"/>
          </a:p>
          <a:p>
            <a:r>
              <a:rPr lang="en-US" dirty="0" smtClean="0"/>
              <a:t>Wai </a:t>
            </a:r>
            <a:r>
              <a:rPr lang="en-US" dirty="0" err="1" smtClean="0"/>
              <a:t>Lok</a:t>
            </a:r>
            <a:endParaRPr lang="en-US" dirty="0" smtClean="0"/>
          </a:p>
          <a:p>
            <a:r>
              <a:rPr lang="en-US" dirty="0" err="1" smtClean="0"/>
              <a:t>Shyam</a:t>
            </a:r>
            <a:endParaRPr lang="en-US" dirty="0" smtClean="0"/>
          </a:p>
          <a:p>
            <a:r>
              <a:rPr lang="en-US" dirty="0" smtClean="0"/>
              <a:t>Ryan</a:t>
            </a:r>
          </a:p>
          <a:p>
            <a:r>
              <a:rPr lang="en-US" dirty="0" smtClean="0"/>
              <a:t>Dara</a:t>
            </a:r>
            <a:endParaRPr lang="en-US"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24</a:t>
            </a:fld>
            <a:endParaRPr lang="en-GB"/>
          </a:p>
        </p:txBody>
      </p:sp>
    </p:spTree>
    <p:extLst>
      <p:ext uri="{BB962C8B-B14F-4D97-AF65-F5344CB8AC3E}">
        <p14:creationId xmlns:p14="http://schemas.microsoft.com/office/powerpoint/2010/main" val="2961325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a:t>Read Johnson Ch. 1-3 for Thursday</a:t>
            </a:r>
          </a:p>
          <a:p>
            <a:r>
              <a:rPr lang="en-US" dirty="0" smtClean="0"/>
              <a:t>Complete </a:t>
            </a:r>
            <a:r>
              <a:rPr lang="en-US" dirty="0" smtClean="0"/>
              <a:t>IA#3 by next </a:t>
            </a:r>
            <a:r>
              <a:rPr lang="en-US" dirty="0" smtClean="0"/>
              <a:t>Tuesday</a:t>
            </a:r>
            <a:endParaRPr lang="en-US" dirty="0" smtClean="0"/>
          </a:p>
        </p:txBody>
      </p:sp>
      <p:sp>
        <p:nvSpPr>
          <p:cNvPr id="4" name="Slide Number Placeholder 3"/>
          <p:cNvSpPr>
            <a:spLocks noGrp="1"/>
          </p:cNvSpPr>
          <p:nvPr>
            <p:ph type="sldNum" sz="quarter" idx="10"/>
          </p:nvPr>
        </p:nvSpPr>
        <p:spPr/>
        <p:txBody>
          <a:bodyPr/>
          <a:lstStyle/>
          <a:p>
            <a:fld id="{D3612ABD-40C9-418A-A056-70C86155DF51}" type="slidenum">
              <a:rPr lang="en-GB" smtClean="0"/>
              <a:pPr/>
              <a:t>25</a:t>
            </a:fld>
            <a:endParaRPr lang="en-GB"/>
          </a:p>
        </p:txBody>
      </p:sp>
    </p:spTree>
    <p:extLst>
      <p:ext uri="{BB962C8B-B14F-4D97-AF65-F5344CB8AC3E}">
        <p14:creationId xmlns:p14="http://schemas.microsoft.com/office/powerpoint/2010/main" val="4137418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Norman on the tendency to make up </a:t>
            </a:r>
            <a:r>
              <a:rPr lang="en-US" dirty="0" smtClean="0"/>
              <a:t>stories</a:t>
            </a:r>
            <a:endParaRPr lang="en-US" dirty="0"/>
          </a:p>
        </p:txBody>
      </p:sp>
      <p:sp>
        <p:nvSpPr>
          <p:cNvPr id="3" name="Content Placeholder 2"/>
          <p:cNvSpPr>
            <a:spLocks noGrp="1"/>
          </p:cNvSpPr>
          <p:nvPr>
            <p:ph idx="1"/>
          </p:nvPr>
        </p:nvSpPr>
        <p:spPr>
          <a:xfrm>
            <a:off x="152400" y="1608931"/>
            <a:ext cx="8839200" cy="4652962"/>
          </a:xfrm>
        </p:spPr>
        <p:txBody>
          <a:bodyPr/>
          <a:lstStyle/>
          <a:p>
            <a:pPr marL="0" indent="0">
              <a:buNone/>
            </a:pPr>
            <a:r>
              <a:rPr lang="en-US" dirty="0" smtClean="0"/>
              <a:t>“People are innately disposed to look for causes of events, to form explanations and stories. Everyone forms stories (conceptual models) to explain what they have observed. In the absence of external information, people can let their imagination run free as long as the conceptual models they develop account for the facts as they perceive them.” </a:t>
            </a:r>
            <a:r>
              <a:rPr lang="en-US" sz="2000" dirty="0" smtClean="0"/>
              <a:t>(p. 57)</a:t>
            </a:r>
            <a:endParaRPr lang="en-US" sz="20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3</a:t>
            </a:fld>
            <a:endParaRPr lang="en-GB"/>
          </a:p>
        </p:txBody>
      </p:sp>
    </p:spTree>
    <p:extLst>
      <p:ext uri="{BB962C8B-B14F-4D97-AF65-F5344CB8AC3E}">
        <p14:creationId xmlns:p14="http://schemas.microsoft.com/office/powerpoint/2010/main" val="1679131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This Class is about Quickly Evaluating Designs</a:t>
            </a:r>
            <a:br>
              <a:rPr lang="en-US" sz="3200" dirty="0" smtClean="0"/>
            </a:br>
            <a:r>
              <a:rPr lang="en-US" sz="3200" dirty="0" smtClean="0"/>
              <a:t>(CW Supplement)</a:t>
            </a:r>
            <a:endParaRPr lang="en-US" sz="3200" i="1" dirty="0"/>
          </a:p>
        </p:txBody>
      </p:sp>
      <p:sp>
        <p:nvSpPr>
          <p:cNvPr id="3" name="Content Placeholder 2"/>
          <p:cNvSpPr>
            <a:spLocks noGrp="1"/>
          </p:cNvSpPr>
          <p:nvPr>
            <p:ph idx="1"/>
          </p:nvPr>
        </p:nvSpPr>
        <p:spPr>
          <a:xfrm>
            <a:off x="362932" y="1676400"/>
            <a:ext cx="8763000" cy="4495800"/>
          </a:xfrm>
        </p:spPr>
        <p:txBody>
          <a:bodyPr>
            <a:normAutofit/>
          </a:bodyPr>
          <a:lstStyle/>
          <a:p>
            <a:pPr marL="0" indent="0" algn="ctr">
              <a:buNone/>
            </a:pPr>
            <a:r>
              <a:rPr lang="en-US" u="sng" dirty="0" smtClean="0"/>
              <a:t>Today’s Agenda</a:t>
            </a:r>
          </a:p>
          <a:p>
            <a:pPr marL="744538" indent="-744538">
              <a:buFont typeface="+mj-lt"/>
              <a:buAutoNum type="arabicPeriod"/>
            </a:pPr>
            <a:r>
              <a:rPr lang="en-US" dirty="0" smtClean="0"/>
              <a:t>Programmable thermostat design</a:t>
            </a:r>
          </a:p>
          <a:p>
            <a:pPr marL="744538" indent="-744538">
              <a:buFont typeface="+mj-lt"/>
              <a:buAutoNum type="arabicPeriod"/>
            </a:pPr>
            <a:r>
              <a:rPr lang="en-US" dirty="0" smtClean="0"/>
              <a:t>The cognitive walkthrough</a:t>
            </a:r>
            <a:endParaRPr lang="en-US" dirty="0" smtClean="0"/>
          </a:p>
          <a:p>
            <a:pPr marL="744538" indent="-744538">
              <a:buFont typeface="+mj-lt"/>
              <a:buAutoNum type="arabicPeriod"/>
            </a:pPr>
            <a:r>
              <a:rPr lang="en-US" dirty="0"/>
              <a:t>Design Studio: Presentation of IA #2 </a:t>
            </a:r>
            <a:r>
              <a:rPr lang="en-US" dirty="0" smtClean="0"/>
              <a:t>Designs</a:t>
            </a:r>
            <a:endParaRPr lang="en-US" dirty="0"/>
          </a:p>
        </p:txBody>
      </p:sp>
    </p:spTree>
    <p:extLst>
      <p:ext uri="{BB962C8B-B14F-4D97-AF65-F5344CB8AC3E}">
        <p14:creationId xmlns:p14="http://schemas.microsoft.com/office/powerpoint/2010/main" val="233929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278145" y="1543110"/>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3:15 p.m</a:t>
            </a:r>
            <a:r>
              <a:rPr lang="en-US" sz="3600" dirty="0" smtClean="0">
                <a:latin typeface="+mj-lt"/>
                <a:ea typeface="Segoe UI Black" panose="020B0A02040204020203" pitchFamily="34" charset="0"/>
                <a:cs typeface="Segoe UI Black" panose="020B0A02040204020203" pitchFamily="34" charset="0"/>
              </a:rPr>
              <a:t>./</a:t>
            </a:r>
            <a:endParaRPr lang="en-US" sz="36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01988" y="2077949"/>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64</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8" name="TextBox 7"/>
          <p:cNvSpPr txBox="1"/>
          <p:nvPr/>
        </p:nvSpPr>
        <p:spPr>
          <a:xfrm>
            <a:off x="3162300" y="1143000"/>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Current </a:t>
            </a:r>
            <a:r>
              <a:rPr lang="en-US" sz="2000" u="sng" dirty="0" smtClean="0">
                <a:latin typeface="+mj-lt"/>
                <a:ea typeface="Segoe UI Black" panose="020B0A02040204020203" pitchFamily="34" charset="0"/>
                <a:cs typeface="Segoe UI Black" panose="020B0A02040204020203" pitchFamily="34" charset="0"/>
              </a:rPr>
              <a:t>Time/Temp</a:t>
            </a:r>
            <a:endParaRPr lang="en-US" sz="2000" u="sng"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505200" y="3561064"/>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9275" y="2880337"/>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572000" y="3352800"/>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572000" y="3957145"/>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 name="Rounded Rectangle 1"/>
          <p:cNvSpPr/>
          <p:nvPr/>
        </p:nvSpPr>
        <p:spPr bwMode="auto">
          <a:xfrm>
            <a:off x="5296504" y="3657813"/>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Hold</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7099106" y="2900722"/>
            <a:ext cx="2136775" cy="2554545"/>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Button color changes when pressed to indicate it is on. Pressing again </a:t>
            </a:r>
            <a:r>
              <a:rPr lang="en-US" sz="2000" dirty="0" err="1" smtClean="0">
                <a:latin typeface="Courier New" panose="02070309020205020404" pitchFamily="49" charset="0"/>
                <a:cs typeface="Courier New" panose="02070309020205020404" pitchFamily="49" charset="0"/>
              </a:rPr>
              <a:t>unholds</a:t>
            </a:r>
            <a:endParaRPr lang="en-US" sz="2000" dirty="0">
              <a:latin typeface="Courier New" panose="02070309020205020404" pitchFamily="49" charset="0"/>
              <a:cs typeface="Courier New" panose="02070309020205020404" pitchFamily="49" charset="0"/>
            </a:endParaRPr>
          </a:p>
        </p:txBody>
      </p:sp>
      <p:cxnSp>
        <p:nvCxnSpPr>
          <p:cNvPr id="20" name="Straight Connector 19"/>
          <p:cNvCxnSpPr>
            <a:stCxn id="19" idx="1"/>
          </p:cNvCxnSpPr>
          <p:nvPr/>
        </p:nvCxnSpPr>
        <p:spPr bwMode="auto">
          <a:xfrm flipH="1" flipV="1">
            <a:off x="6400800" y="3779431"/>
            <a:ext cx="698306" cy="398564"/>
          </a:xfrm>
          <a:prstGeom prst="line">
            <a:avLst/>
          </a:prstGeom>
          <a:no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#1</a:t>
            </a:r>
          </a:p>
          <a:p>
            <a:pPr algn="ctr">
              <a:buNone/>
            </a:pPr>
            <a:r>
              <a:rPr lang="en-US" dirty="0" smtClean="0">
                <a:solidFill>
                  <a:schemeClr val="tx2"/>
                </a:solidFill>
              </a:rPr>
              <a:t>(Design 1)</a:t>
            </a:r>
            <a:endParaRPr lang="en-US" dirty="0">
              <a:solidFill>
                <a:schemeClr val="tx2"/>
              </a:solidFill>
            </a:endParaRPr>
          </a:p>
        </p:txBody>
      </p:sp>
      <p:sp>
        <p:nvSpPr>
          <p:cNvPr id="16" name="TextBox 15"/>
          <p:cNvSpPr txBox="1"/>
          <p:nvPr/>
        </p:nvSpPr>
        <p:spPr>
          <a:xfrm>
            <a:off x="7099106" y="265837"/>
            <a:ext cx="2136775" cy="2246769"/>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Display toggles between current time and current temp (every 2 sec)</a:t>
            </a:r>
            <a:endParaRPr lang="en-US" sz="2000" dirty="0">
              <a:latin typeface="Courier New" panose="02070309020205020404" pitchFamily="49" charset="0"/>
              <a:cs typeface="Courier New" panose="02070309020205020404" pitchFamily="49" charset="0"/>
            </a:endParaRPr>
          </a:p>
        </p:txBody>
      </p:sp>
      <p:cxnSp>
        <p:nvCxnSpPr>
          <p:cNvPr id="17" name="Straight Connector 16"/>
          <p:cNvCxnSpPr>
            <a:stCxn id="16" idx="1"/>
          </p:cNvCxnSpPr>
          <p:nvPr/>
        </p:nvCxnSpPr>
        <p:spPr bwMode="auto">
          <a:xfrm flipH="1">
            <a:off x="6290146" y="1389222"/>
            <a:ext cx="808960" cy="153888"/>
          </a:xfrm>
          <a:prstGeom prst="line">
            <a:avLst/>
          </a:prstGeom>
          <a:noFill/>
          <a:ln w="9525" cap="flat" cmpd="sng" algn="ctr">
            <a:solidFill>
              <a:schemeClr val="tx1"/>
            </a:solidFill>
            <a:prstDash val="solid"/>
            <a:round/>
            <a:headEnd type="none" w="med" len="med"/>
            <a:tailEnd type="none" w="med" len="med"/>
          </a:ln>
          <a:effectLst/>
        </p:spPr>
      </p:cxnSp>
      <p:sp>
        <p:nvSpPr>
          <p:cNvPr id="22" name="Oval 21"/>
          <p:cNvSpPr/>
          <p:nvPr/>
        </p:nvSpPr>
        <p:spPr bwMode="auto">
          <a:xfrm>
            <a:off x="6054855" y="3080999"/>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3" name="Oval 22"/>
          <p:cNvSpPr/>
          <p:nvPr/>
        </p:nvSpPr>
        <p:spPr bwMode="auto">
          <a:xfrm>
            <a:off x="6029109" y="2645739"/>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54878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6</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278145" y="1790630"/>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3:15 p.m</a:t>
            </a:r>
            <a:r>
              <a:rPr lang="en-US" sz="3600" dirty="0" smtClean="0">
                <a:latin typeface="+mj-lt"/>
                <a:ea typeface="Segoe UI Black" panose="020B0A02040204020203" pitchFamily="34" charset="0"/>
                <a:cs typeface="Segoe UI Black" panose="020B0A02040204020203" pitchFamily="34" charset="0"/>
              </a:rPr>
              <a:t>./</a:t>
            </a:r>
            <a:endParaRPr lang="en-US" sz="36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01988" y="2325469"/>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64</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8" name="TextBox 7"/>
          <p:cNvSpPr txBox="1"/>
          <p:nvPr/>
        </p:nvSpPr>
        <p:spPr>
          <a:xfrm>
            <a:off x="3162300" y="1390520"/>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Current </a:t>
            </a:r>
            <a:r>
              <a:rPr lang="en-US" sz="2000" u="sng" dirty="0" smtClean="0">
                <a:latin typeface="+mj-lt"/>
                <a:ea typeface="Segoe UI Black" panose="020B0A02040204020203" pitchFamily="34" charset="0"/>
                <a:cs typeface="Segoe UI Black" panose="020B0A02040204020203" pitchFamily="34" charset="0"/>
              </a:rPr>
              <a:t>Time/Temp</a:t>
            </a:r>
            <a:endParaRPr lang="en-US" sz="2000" u="sng"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505200" y="3852829"/>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9275" y="3172102"/>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572000" y="3644565"/>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572000" y="4248910"/>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 name="Rounded Rectangle 1"/>
          <p:cNvSpPr/>
          <p:nvPr/>
        </p:nvSpPr>
        <p:spPr bwMode="auto">
          <a:xfrm>
            <a:off x="5296504" y="3949578"/>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Hold</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8" name="Rounded Rectangle 17"/>
          <p:cNvSpPr/>
          <p:nvPr/>
        </p:nvSpPr>
        <p:spPr bwMode="auto">
          <a:xfrm>
            <a:off x="3735345" y="4953000"/>
            <a:ext cx="2057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Edit Presets…</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7099106" y="2900722"/>
            <a:ext cx="2136775" cy="2554545"/>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Button color changes when pressed to indicate it is on. Pressing again </a:t>
            </a:r>
            <a:r>
              <a:rPr lang="en-US" sz="2000" dirty="0" err="1" smtClean="0">
                <a:latin typeface="Courier New" panose="02070309020205020404" pitchFamily="49" charset="0"/>
                <a:cs typeface="Courier New" panose="02070309020205020404" pitchFamily="49" charset="0"/>
              </a:rPr>
              <a:t>unholds</a:t>
            </a:r>
            <a:endParaRPr lang="en-US" sz="2000" dirty="0">
              <a:latin typeface="Courier New" panose="02070309020205020404" pitchFamily="49" charset="0"/>
              <a:cs typeface="Courier New" panose="02070309020205020404" pitchFamily="49" charset="0"/>
            </a:endParaRPr>
          </a:p>
        </p:txBody>
      </p:sp>
      <p:cxnSp>
        <p:nvCxnSpPr>
          <p:cNvPr id="20" name="Straight Connector 19"/>
          <p:cNvCxnSpPr>
            <a:stCxn id="19" idx="1"/>
          </p:cNvCxnSpPr>
          <p:nvPr/>
        </p:nvCxnSpPr>
        <p:spPr bwMode="auto">
          <a:xfrm flipH="1" flipV="1">
            <a:off x="6400800" y="3779431"/>
            <a:ext cx="698306" cy="398564"/>
          </a:xfrm>
          <a:prstGeom prst="line">
            <a:avLst/>
          </a:prstGeom>
          <a:no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#1</a:t>
            </a:r>
          </a:p>
          <a:p>
            <a:pPr algn="ctr">
              <a:buNone/>
            </a:pPr>
            <a:r>
              <a:rPr lang="en-US" dirty="0" smtClean="0">
                <a:solidFill>
                  <a:schemeClr val="tx2"/>
                </a:solidFill>
              </a:rPr>
              <a:t>(Design 2)</a:t>
            </a:r>
          </a:p>
        </p:txBody>
      </p:sp>
      <p:sp>
        <p:nvSpPr>
          <p:cNvPr id="22" name="TextBox 21"/>
          <p:cNvSpPr txBox="1"/>
          <p:nvPr/>
        </p:nvSpPr>
        <p:spPr>
          <a:xfrm>
            <a:off x="2966655" y="685171"/>
            <a:ext cx="800100" cy="547842"/>
          </a:xfrm>
          <a:prstGeom prst="rect">
            <a:avLst/>
          </a:prstGeom>
          <a:noFill/>
          <a:ln>
            <a:noFill/>
          </a:ln>
        </p:spPr>
        <p:txBody>
          <a:bodyPr wrap="square" rtlCol="0">
            <a:spAutoFit/>
          </a:bodyPr>
          <a:lstStyle/>
          <a:p>
            <a:pPr algn="ctr">
              <a:buNone/>
            </a:pPr>
            <a:r>
              <a:rPr lang="en-US" sz="1200" dirty="0" smtClean="0"/>
              <a:t>Morning</a:t>
            </a:r>
            <a:br>
              <a:rPr lang="en-US" sz="1200" dirty="0" smtClean="0"/>
            </a:br>
            <a:endParaRPr lang="en-US" sz="1200" baseline="50000" dirty="0" smtClean="0"/>
          </a:p>
          <a:p>
            <a:pPr algn="ctr">
              <a:buNone/>
            </a:pPr>
            <a:endParaRPr lang="en-US" sz="1200" baseline="50000" dirty="0"/>
          </a:p>
        </p:txBody>
      </p:sp>
      <p:sp>
        <p:nvSpPr>
          <p:cNvPr id="23" name="TextBox 22"/>
          <p:cNvSpPr txBox="1"/>
          <p:nvPr/>
        </p:nvSpPr>
        <p:spPr>
          <a:xfrm>
            <a:off x="3766755" y="685171"/>
            <a:ext cx="952500" cy="609398"/>
          </a:xfrm>
          <a:prstGeom prst="rect">
            <a:avLst/>
          </a:prstGeom>
          <a:noFill/>
          <a:ln>
            <a:noFill/>
          </a:ln>
        </p:spPr>
        <p:txBody>
          <a:bodyPr wrap="square" rtlCol="0">
            <a:spAutoFit/>
          </a:bodyPr>
          <a:lstStyle/>
          <a:p>
            <a:pPr algn="ctr">
              <a:buNone/>
            </a:pPr>
            <a:r>
              <a:rPr lang="en-US" sz="1200" u="sng" dirty="0" smtClean="0"/>
              <a:t>Afternoon</a:t>
            </a:r>
            <a:r>
              <a:rPr lang="en-US" sz="1200" dirty="0"/>
              <a:t/>
            </a:r>
            <a:br>
              <a:rPr lang="en-US" sz="1200" dirty="0"/>
            </a:br>
            <a:endParaRPr lang="en-US" sz="1200" dirty="0"/>
          </a:p>
          <a:p>
            <a:pPr algn="ctr">
              <a:buNone/>
            </a:pPr>
            <a:endParaRPr lang="en-US" sz="1200" baseline="50000" dirty="0"/>
          </a:p>
        </p:txBody>
      </p:sp>
      <p:sp>
        <p:nvSpPr>
          <p:cNvPr id="24" name="TextBox 23"/>
          <p:cNvSpPr txBox="1"/>
          <p:nvPr/>
        </p:nvSpPr>
        <p:spPr>
          <a:xfrm>
            <a:off x="4722390" y="685171"/>
            <a:ext cx="800100" cy="547842"/>
          </a:xfrm>
          <a:prstGeom prst="rect">
            <a:avLst/>
          </a:prstGeom>
          <a:noFill/>
          <a:ln>
            <a:noFill/>
          </a:ln>
        </p:spPr>
        <p:txBody>
          <a:bodyPr wrap="square" rtlCol="0">
            <a:spAutoFit/>
          </a:bodyPr>
          <a:lstStyle/>
          <a:p>
            <a:pPr algn="ctr">
              <a:buNone/>
            </a:pPr>
            <a:r>
              <a:rPr lang="en-US" sz="1200" dirty="0" smtClean="0"/>
              <a:t>Evening</a:t>
            </a:r>
            <a:r>
              <a:rPr lang="en-US" sz="1200" dirty="0" smtClean="0"/>
              <a:t/>
            </a:r>
            <a:br>
              <a:rPr lang="en-US" sz="1200" dirty="0" smtClean="0"/>
            </a:br>
            <a:endParaRPr lang="en-US" sz="1200" baseline="50000" dirty="0" smtClean="0"/>
          </a:p>
          <a:p>
            <a:pPr algn="ctr">
              <a:buNone/>
            </a:pPr>
            <a:endParaRPr lang="en-US" sz="1200" baseline="50000" dirty="0"/>
          </a:p>
        </p:txBody>
      </p:sp>
      <p:sp>
        <p:nvSpPr>
          <p:cNvPr id="25" name="TextBox 24"/>
          <p:cNvSpPr txBox="1"/>
          <p:nvPr/>
        </p:nvSpPr>
        <p:spPr>
          <a:xfrm>
            <a:off x="5519355" y="685171"/>
            <a:ext cx="800100" cy="547842"/>
          </a:xfrm>
          <a:prstGeom prst="rect">
            <a:avLst/>
          </a:prstGeom>
          <a:noFill/>
          <a:ln>
            <a:noFill/>
          </a:ln>
        </p:spPr>
        <p:txBody>
          <a:bodyPr wrap="square" rtlCol="0">
            <a:spAutoFit/>
          </a:bodyPr>
          <a:lstStyle/>
          <a:p>
            <a:pPr algn="ctr">
              <a:buNone/>
            </a:pPr>
            <a:r>
              <a:rPr lang="en-US" sz="1200" dirty="0" smtClean="0"/>
              <a:t>Night</a:t>
            </a:r>
            <a:r>
              <a:rPr lang="en-US" sz="1200" dirty="0" smtClean="0"/>
              <a:t/>
            </a:r>
            <a:br>
              <a:rPr lang="en-US" sz="1200" dirty="0" smtClean="0"/>
            </a:br>
            <a:endParaRPr lang="en-US" sz="1200" baseline="50000" dirty="0" smtClean="0"/>
          </a:p>
          <a:p>
            <a:pPr algn="ctr">
              <a:buNone/>
            </a:pPr>
            <a:endParaRPr lang="en-US" sz="1200" baseline="50000" dirty="0"/>
          </a:p>
        </p:txBody>
      </p:sp>
      <p:sp>
        <p:nvSpPr>
          <p:cNvPr id="26" name="TextBox 25"/>
          <p:cNvSpPr txBox="1"/>
          <p:nvPr/>
        </p:nvSpPr>
        <p:spPr>
          <a:xfrm>
            <a:off x="6952564" y="113247"/>
            <a:ext cx="2136775" cy="1938992"/>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These labels could be replaced with appropriate icons</a:t>
            </a:r>
            <a:endParaRPr lang="en-US" sz="2000" dirty="0">
              <a:latin typeface="Courier New" panose="02070309020205020404" pitchFamily="49" charset="0"/>
              <a:cs typeface="Courier New" panose="02070309020205020404" pitchFamily="49" charset="0"/>
            </a:endParaRPr>
          </a:p>
        </p:txBody>
      </p:sp>
      <p:cxnSp>
        <p:nvCxnSpPr>
          <p:cNvPr id="27" name="Straight Connector 26"/>
          <p:cNvCxnSpPr>
            <a:stCxn id="26" idx="1"/>
          </p:cNvCxnSpPr>
          <p:nvPr/>
        </p:nvCxnSpPr>
        <p:spPr bwMode="auto">
          <a:xfrm flipH="1" flipV="1">
            <a:off x="5824032" y="899327"/>
            <a:ext cx="1128532" cy="183416"/>
          </a:xfrm>
          <a:prstGeom prst="line">
            <a:avLst/>
          </a:prstGeom>
          <a:noFill/>
          <a:ln w="9525" cap="flat" cmpd="sng" algn="ctr">
            <a:solidFill>
              <a:schemeClr val="tx1"/>
            </a:solidFill>
            <a:prstDash val="solid"/>
            <a:round/>
            <a:headEnd type="none" w="med" len="med"/>
            <a:tailEnd type="none" w="med" len="med"/>
          </a:ln>
          <a:effectLst/>
        </p:spPr>
      </p:cxnSp>
      <p:sp>
        <p:nvSpPr>
          <p:cNvPr id="29" name="Oval 28"/>
          <p:cNvSpPr/>
          <p:nvPr/>
        </p:nvSpPr>
        <p:spPr bwMode="auto">
          <a:xfrm>
            <a:off x="6054855" y="3080999"/>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30" name="Oval 29"/>
          <p:cNvSpPr/>
          <p:nvPr/>
        </p:nvSpPr>
        <p:spPr bwMode="auto">
          <a:xfrm>
            <a:off x="6029109" y="2645739"/>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411716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278145" y="2006195"/>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3:15 p.m</a:t>
            </a:r>
            <a:r>
              <a:rPr lang="en-US" sz="3600" dirty="0" smtClean="0">
                <a:latin typeface="+mj-lt"/>
                <a:ea typeface="Segoe UI Black" panose="020B0A02040204020203" pitchFamily="34" charset="0"/>
                <a:cs typeface="Segoe UI Black" panose="020B0A02040204020203" pitchFamily="34" charset="0"/>
              </a:rPr>
              <a:t>./</a:t>
            </a:r>
            <a:endParaRPr lang="en-US" sz="36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01988" y="2541034"/>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64</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8" name="TextBox 7"/>
          <p:cNvSpPr txBox="1"/>
          <p:nvPr/>
        </p:nvSpPr>
        <p:spPr>
          <a:xfrm>
            <a:off x="3162300" y="1606085"/>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Current </a:t>
            </a:r>
            <a:r>
              <a:rPr lang="en-US" sz="2000" u="sng" dirty="0" smtClean="0">
                <a:latin typeface="+mj-lt"/>
                <a:ea typeface="Segoe UI Black" panose="020B0A02040204020203" pitchFamily="34" charset="0"/>
                <a:cs typeface="Segoe UI Black" panose="020B0A02040204020203" pitchFamily="34" charset="0"/>
              </a:rPr>
              <a:t>Time/Temp</a:t>
            </a:r>
            <a:endParaRPr lang="en-US" sz="2000" u="sng"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505200" y="3776629"/>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9275" y="3095902"/>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572000" y="3568365"/>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572000" y="4172710"/>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 name="Rounded Rectangle 1"/>
          <p:cNvSpPr/>
          <p:nvPr/>
        </p:nvSpPr>
        <p:spPr bwMode="auto">
          <a:xfrm>
            <a:off x="5296504" y="3873378"/>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Hold</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8" name="Rounded Rectangle 17"/>
          <p:cNvSpPr/>
          <p:nvPr/>
        </p:nvSpPr>
        <p:spPr bwMode="auto">
          <a:xfrm>
            <a:off x="3735345" y="4876800"/>
            <a:ext cx="2057400"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Edit Presets…</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9" name="TextBox 18"/>
          <p:cNvSpPr txBox="1"/>
          <p:nvPr/>
        </p:nvSpPr>
        <p:spPr>
          <a:xfrm>
            <a:off x="7099106" y="2900722"/>
            <a:ext cx="2136775" cy="2554545"/>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Button color changes when pressed to indicate it is on. Pressing again </a:t>
            </a:r>
            <a:r>
              <a:rPr lang="en-US" sz="2000" dirty="0" err="1" smtClean="0">
                <a:latin typeface="Courier New" panose="02070309020205020404" pitchFamily="49" charset="0"/>
                <a:cs typeface="Courier New" panose="02070309020205020404" pitchFamily="49" charset="0"/>
              </a:rPr>
              <a:t>unholds</a:t>
            </a:r>
            <a:endParaRPr lang="en-US" sz="2000" dirty="0">
              <a:latin typeface="Courier New" panose="02070309020205020404" pitchFamily="49" charset="0"/>
              <a:cs typeface="Courier New" panose="02070309020205020404" pitchFamily="49" charset="0"/>
            </a:endParaRPr>
          </a:p>
        </p:txBody>
      </p:sp>
      <p:cxnSp>
        <p:nvCxnSpPr>
          <p:cNvPr id="20" name="Straight Connector 19"/>
          <p:cNvCxnSpPr>
            <a:stCxn id="19" idx="1"/>
          </p:cNvCxnSpPr>
          <p:nvPr/>
        </p:nvCxnSpPr>
        <p:spPr bwMode="auto">
          <a:xfrm flipH="1" flipV="1">
            <a:off x="6400800" y="3779431"/>
            <a:ext cx="698306" cy="398564"/>
          </a:xfrm>
          <a:prstGeom prst="line">
            <a:avLst/>
          </a:prstGeom>
          <a:no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#1</a:t>
            </a:r>
          </a:p>
          <a:p>
            <a:pPr algn="ctr">
              <a:buNone/>
            </a:pPr>
            <a:r>
              <a:rPr lang="en-US" dirty="0" smtClean="0">
                <a:solidFill>
                  <a:schemeClr val="tx2"/>
                </a:solidFill>
              </a:rPr>
              <a:t>(Design 3)</a:t>
            </a:r>
          </a:p>
        </p:txBody>
      </p:sp>
      <p:sp>
        <p:nvSpPr>
          <p:cNvPr id="26" name="TextBox 25"/>
          <p:cNvSpPr txBox="1"/>
          <p:nvPr/>
        </p:nvSpPr>
        <p:spPr>
          <a:xfrm>
            <a:off x="2968755" y="730270"/>
            <a:ext cx="800100" cy="646331"/>
          </a:xfrm>
          <a:prstGeom prst="rect">
            <a:avLst/>
          </a:prstGeom>
          <a:noFill/>
          <a:ln>
            <a:solidFill>
              <a:schemeClr val="tx1"/>
            </a:solidFill>
          </a:ln>
        </p:spPr>
        <p:txBody>
          <a:bodyPr wrap="square" rtlCol="0">
            <a:spAutoFit/>
          </a:bodyPr>
          <a:lstStyle/>
          <a:p>
            <a:pPr algn="ctr">
              <a:buNone/>
            </a:pPr>
            <a:r>
              <a:rPr lang="en-US" sz="1200" dirty="0" smtClean="0"/>
              <a:t>Morning</a:t>
            </a:r>
            <a:br>
              <a:rPr lang="en-US" sz="1200" dirty="0" smtClean="0"/>
            </a:br>
            <a:r>
              <a:rPr lang="en-US" sz="1200" dirty="0" smtClean="0"/>
              <a:t>(7-12)</a:t>
            </a:r>
            <a:br>
              <a:rPr lang="en-US" sz="1200" dirty="0" smtClean="0"/>
            </a:br>
            <a:r>
              <a:rPr lang="en-US" sz="1200" dirty="0" smtClean="0"/>
              <a:t>63</a:t>
            </a:r>
            <a:r>
              <a:rPr lang="en-US" sz="1200" baseline="50000" dirty="0" smtClean="0"/>
              <a:t>o</a:t>
            </a:r>
            <a:endParaRPr lang="en-US" sz="1200" baseline="50000" dirty="0"/>
          </a:p>
        </p:txBody>
      </p:sp>
      <p:sp>
        <p:nvSpPr>
          <p:cNvPr id="27" name="TextBox 26"/>
          <p:cNvSpPr txBox="1"/>
          <p:nvPr/>
        </p:nvSpPr>
        <p:spPr>
          <a:xfrm>
            <a:off x="3768855" y="730270"/>
            <a:ext cx="952500" cy="646331"/>
          </a:xfrm>
          <a:prstGeom prst="rect">
            <a:avLst/>
          </a:prstGeom>
          <a:solidFill>
            <a:schemeClr val="bg1">
              <a:lumMod val="85000"/>
            </a:schemeClr>
          </a:solidFill>
          <a:ln>
            <a:solidFill>
              <a:schemeClr val="tx1"/>
            </a:solidFill>
          </a:ln>
        </p:spPr>
        <p:txBody>
          <a:bodyPr wrap="square" rtlCol="0">
            <a:spAutoFit/>
          </a:bodyPr>
          <a:lstStyle/>
          <a:p>
            <a:pPr algn="ctr">
              <a:buNone/>
            </a:pPr>
            <a:r>
              <a:rPr lang="en-US" sz="1200" dirty="0" smtClean="0"/>
              <a:t>Afternoon</a:t>
            </a:r>
            <a:r>
              <a:rPr lang="en-US" sz="1200" u="sng" dirty="0" smtClean="0"/>
              <a:t/>
            </a:r>
            <a:br>
              <a:rPr lang="en-US" sz="1200" u="sng" dirty="0" smtClean="0"/>
            </a:br>
            <a:r>
              <a:rPr lang="en-US" sz="1200" dirty="0" smtClean="0"/>
              <a:t>(12-5)</a:t>
            </a:r>
            <a:br>
              <a:rPr lang="en-US" sz="1200" dirty="0" smtClean="0"/>
            </a:br>
            <a:r>
              <a:rPr lang="en-US" sz="1200" dirty="0" smtClean="0"/>
              <a:t>65</a:t>
            </a:r>
            <a:r>
              <a:rPr lang="en-US" sz="1200" baseline="50000" dirty="0" smtClean="0"/>
              <a:t>o</a:t>
            </a:r>
            <a:endParaRPr lang="en-US" sz="1200" baseline="50000" dirty="0"/>
          </a:p>
        </p:txBody>
      </p:sp>
      <p:sp>
        <p:nvSpPr>
          <p:cNvPr id="28" name="TextBox 27"/>
          <p:cNvSpPr txBox="1"/>
          <p:nvPr/>
        </p:nvSpPr>
        <p:spPr>
          <a:xfrm>
            <a:off x="4721355" y="730270"/>
            <a:ext cx="800100" cy="646331"/>
          </a:xfrm>
          <a:prstGeom prst="rect">
            <a:avLst/>
          </a:prstGeom>
          <a:noFill/>
          <a:ln>
            <a:solidFill>
              <a:schemeClr val="tx1"/>
            </a:solidFill>
          </a:ln>
        </p:spPr>
        <p:txBody>
          <a:bodyPr wrap="square" rtlCol="0">
            <a:spAutoFit/>
          </a:bodyPr>
          <a:lstStyle/>
          <a:p>
            <a:pPr algn="ctr">
              <a:buNone/>
            </a:pPr>
            <a:r>
              <a:rPr lang="en-US" sz="1200" dirty="0" smtClean="0"/>
              <a:t>Evening</a:t>
            </a:r>
            <a:br>
              <a:rPr lang="en-US" sz="1200" dirty="0" smtClean="0"/>
            </a:br>
            <a:r>
              <a:rPr lang="en-US" sz="1200" dirty="0" smtClean="0"/>
              <a:t>(5-10)</a:t>
            </a:r>
            <a:br>
              <a:rPr lang="en-US" sz="1200" dirty="0" smtClean="0"/>
            </a:br>
            <a:r>
              <a:rPr lang="en-US" sz="1200" dirty="0" smtClean="0"/>
              <a:t>69</a:t>
            </a:r>
            <a:r>
              <a:rPr lang="en-US" sz="1200" baseline="50000" dirty="0" smtClean="0"/>
              <a:t>o</a:t>
            </a:r>
            <a:endParaRPr lang="en-US" sz="1200" dirty="0"/>
          </a:p>
        </p:txBody>
      </p:sp>
      <p:sp>
        <p:nvSpPr>
          <p:cNvPr id="29" name="TextBox 28"/>
          <p:cNvSpPr txBox="1"/>
          <p:nvPr/>
        </p:nvSpPr>
        <p:spPr>
          <a:xfrm>
            <a:off x="5521455" y="730270"/>
            <a:ext cx="800100" cy="646331"/>
          </a:xfrm>
          <a:prstGeom prst="rect">
            <a:avLst/>
          </a:prstGeom>
          <a:noFill/>
          <a:ln>
            <a:solidFill>
              <a:schemeClr val="tx1"/>
            </a:solidFill>
          </a:ln>
        </p:spPr>
        <p:txBody>
          <a:bodyPr wrap="square" rtlCol="0">
            <a:spAutoFit/>
          </a:bodyPr>
          <a:lstStyle/>
          <a:p>
            <a:pPr algn="ctr">
              <a:buNone/>
            </a:pPr>
            <a:r>
              <a:rPr lang="en-US" sz="1200" dirty="0" smtClean="0"/>
              <a:t>Night</a:t>
            </a:r>
            <a:br>
              <a:rPr lang="en-US" sz="1200" dirty="0" smtClean="0"/>
            </a:br>
            <a:r>
              <a:rPr lang="en-US" sz="1200" dirty="0" smtClean="0"/>
              <a:t>(10-7)</a:t>
            </a:r>
            <a:br>
              <a:rPr lang="en-US" sz="1200" dirty="0" smtClean="0"/>
            </a:br>
            <a:r>
              <a:rPr lang="en-US" sz="1200" dirty="0" smtClean="0"/>
              <a:t>55</a:t>
            </a:r>
            <a:r>
              <a:rPr lang="en-US" sz="1200" baseline="50000" dirty="0" smtClean="0"/>
              <a:t>o</a:t>
            </a:r>
            <a:endParaRPr lang="en-US" sz="1200" dirty="0"/>
          </a:p>
        </p:txBody>
      </p:sp>
      <p:sp>
        <p:nvSpPr>
          <p:cNvPr id="30" name="TextBox 29"/>
          <p:cNvSpPr txBox="1"/>
          <p:nvPr/>
        </p:nvSpPr>
        <p:spPr>
          <a:xfrm>
            <a:off x="6917158" y="584364"/>
            <a:ext cx="2136775" cy="1938992"/>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These labels could be replaced with appropriate icons</a:t>
            </a:r>
            <a:endParaRPr lang="en-US" sz="2000" dirty="0">
              <a:latin typeface="Courier New" panose="02070309020205020404" pitchFamily="49" charset="0"/>
              <a:cs typeface="Courier New" panose="02070309020205020404" pitchFamily="49" charset="0"/>
            </a:endParaRPr>
          </a:p>
        </p:txBody>
      </p:sp>
      <p:cxnSp>
        <p:nvCxnSpPr>
          <p:cNvPr id="31" name="Straight Connector 30"/>
          <p:cNvCxnSpPr>
            <a:stCxn id="30" idx="1"/>
          </p:cNvCxnSpPr>
          <p:nvPr/>
        </p:nvCxnSpPr>
        <p:spPr bwMode="auto">
          <a:xfrm flipH="1" flipV="1">
            <a:off x="6249946" y="949446"/>
            <a:ext cx="667212" cy="604414"/>
          </a:xfrm>
          <a:prstGeom prst="line">
            <a:avLst/>
          </a:prstGeom>
          <a:noFill/>
          <a:ln w="9525" cap="flat" cmpd="sng" algn="ctr">
            <a:solidFill>
              <a:schemeClr val="tx1"/>
            </a:solidFill>
            <a:prstDash val="solid"/>
            <a:round/>
            <a:headEnd type="none" w="med" len="med"/>
            <a:tailEnd type="none" w="med" len="med"/>
          </a:ln>
          <a:effectLst/>
        </p:spPr>
      </p:cxnSp>
      <p:sp>
        <p:nvSpPr>
          <p:cNvPr id="32" name="Oval 31"/>
          <p:cNvSpPr/>
          <p:nvPr/>
        </p:nvSpPr>
        <p:spPr bwMode="auto">
          <a:xfrm>
            <a:off x="6054855" y="3080999"/>
            <a:ext cx="150337" cy="1524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33" name="Oval 32"/>
          <p:cNvSpPr/>
          <p:nvPr/>
        </p:nvSpPr>
        <p:spPr bwMode="auto">
          <a:xfrm>
            <a:off x="6029109" y="2645739"/>
            <a:ext cx="201827" cy="231027"/>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847225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sp>
        <p:nvSpPr>
          <p:cNvPr id="5" name="Rounded Rectangle 4"/>
          <p:cNvSpPr/>
          <p:nvPr/>
        </p:nvSpPr>
        <p:spPr bwMode="auto">
          <a:xfrm>
            <a:off x="2895600" y="152399"/>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345635" y="591345"/>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3:15 p.m.</a:t>
            </a:r>
            <a:endParaRPr lang="en-US" sz="36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57550" y="1877098"/>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64</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8" name="TextBox 7"/>
          <p:cNvSpPr txBox="1"/>
          <p:nvPr/>
        </p:nvSpPr>
        <p:spPr>
          <a:xfrm>
            <a:off x="3162300" y="1435795"/>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Current Temp</a:t>
            </a:r>
            <a:endParaRPr lang="en-US" sz="2000" u="sng"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089275" y="4814800"/>
            <a:ext cx="2971800"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162300" y="2621967"/>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Temp Presets</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5212962" y="4719229"/>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5212962" y="5323574"/>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3" name="TextBox 12"/>
          <p:cNvSpPr txBox="1"/>
          <p:nvPr/>
        </p:nvSpPr>
        <p:spPr>
          <a:xfrm>
            <a:off x="2981111" y="3115124"/>
            <a:ext cx="800100" cy="646331"/>
          </a:xfrm>
          <a:prstGeom prst="rect">
            <a:avLst/>
          </a:prstGeom>
          <a:noFill/>
          <a:ln>
            <a:solidFill>
              <a:schemeClr val="tx1"/>
            </a:solidFill>
          </a:ln>
        </p:spPr>
        <p:txBody>
          <a:bodyPr wrap="square" rtlCol="0">
            <a:spAutoFit/>
          </a:bodyPr>
          <a:lstStyle/>
          <a:p>
            <a:pPr algn="ctr">
              <a:buNone/>
            </a:pPr>
            <a:r>
              <a:rPr lang="en-US" sz="1200" dirty="0" smtClean="0"/>
              <a:t>Morning</a:t>
            </a:r>
            <a:br>
              <a:rPr lang="en-US" sz="1200" dirty="0" smtClean="0"/>
            </a:br>
            <a:r>
              <a:rPr lang="en-US" sz="1200" dirty="0" smtClean="0"/>
              <a:t>(7-12)</a:t>
            </a:r>
            <a:br>
              <a:rPr lang="en-US" sz="1200" dirty="0" smtClean="0"/>
            </a:br>
            <a:r>
              <a:rPr lang="en-US" sz="1200" dirty="0" smtClean="0"/>
              <a:t>63</a:t>
            </a:r>
            <a:r>
              <a:rPr lang="en-US" sz="1200" baseline="50000" dirty="0" smtClean="0"/>
              <a:t>o</a:t>
            </a:r>
            <a:endParaRPr lang="en-US" sz="1200" baseline="50000" dirty="0"/>
          </a:p>
        </p:txBody>
      </p:sp>
      <p:sp>
        <p:nvSpPr>
          <p:cNvPr id="14" name="TextBox 13"/>
          <p:cNvSpPr txBox="1"/>
          <p:nvPr/>
        </p:nvSpPr>
        <p:spPr>
          <a:xfrm>
            <a:off x="3781211" y="3115124"/>
            <a:ext cx="952500" cy="646331"/>
          </a:xfrm>
          <a:prstGeom prst="rect">
            <a:avLst/>
          </a:prstGeom>
          <a:solidFill>
            <a:schemeClr val="bg1">
              <a:lumMod val="85000"/>
            </a:schemeClr>
          </a:solidFill>
          <a:ln>
            <a:solidFill>
              <a:schemeClr val="tx1"/>
            </a:solidFill>
          </a:ln>
        </p:spPr>
        <p:txBody>
          <a:bodyPr wrap="square" rtlCol="0">
            <a:spAutoFit/>
          </a:bodyPr>
          <a:lstStyle/>
          <a:p>
            <a:pPr algn="ctr">
              <a:buNone/>
            </a:pPr>
            <a:r>
              <a:rPr lang="en-US" sz="1200" dirty="0" smtClean="0"/>
              <a:t>Afternoon</a:t>
            </a:r>
            <a:r>
              <a:rPr lang="en-US" sz="1200" u="sng" dirty="0" smtClean="0"/>
              <a:t/>
            </a:r>
            <a:br>
              <a:rPr lang="en-US" sz="1200" u="sng" dirty="0" smtClean="0"/>
            </a:br>
            <a:r>
              <a:rPr lang="en-US" sz="1200" dirty="0" smtClean="0"/>
              <a:t>(12-5)</a:t>
            </a:r>
            <a:br>
              <a:rPr lang="en-US" sz="1200" dirty="0" smtClean="0"/>
            </a:br>
            <a:r>
              <a:rPr lang="en-US" sz="1200" dirty="0" smtClean="0"/>
              <a:t>65</a:t>
            </a:r>
            <a:r>
              <a:rPr lang="en-US" sz="1200" baseline="50000" dirty="0" smtClean="0"/>
              <a:t>o</a:t>
            </a:r>
            <a:endParaRPr lang="en-US" sz="1200" baseline="50000" dirty="0"/>
          </a:p>
        </p:txBody>
      </p:sp>
      <p:sp>
        <p:nvSpPr>
          <p:cNvPr id="15" name="TextBox 14"/>
          <p:cNvSpPr txBox="1"/>
          <p:nvPr/>
        </p:nvSpPr>
        <p:spPr>
          <a:xfrm>
            <a:off x="4733711" y="3115124"/>
            <a:ext cx="800100" cy="646331"/>
          </a:xfrm>
          <a:prstGeom prst="rect">
            <a:avLst/>
          </a:prstGeom>
          <a:noFill/>
          <a:ln>
            <a:solidFill>
              <a:schemeClr val="tx1"/>
            </a:solidFill>
          </a:ln>
        </p:spPr>
        <p:txBody>
          <a:bodyPr wrap="square" rtlCol="0">
            <a:spAutoFit/>
          </a:bodyPr>
          <a:lstStyle/>
          <a:p>
            <a:pPr algn="ctr">
              <a:buNone/>
            </a:pPr>
            <a:r>
              <a:rPr lang="en-US" sz="1200" dirty="0" smtClean="0"/>
              <a:t>Evening</a:t>
            </a:r>
            <a:br>
              <a:rPr lang="en-US" sz="1200" dirty="0" smtClean="0"/>
            </a:br>
            <a:r>
              <a:rPr lang="en-US" sz="1200" dirty="0" smtClean="0"/>
              <a:t>(5-10)</a:t>
            </a:r>
            <a:br>
              <a:rPr lang="en-US" sz="1200" dirty="0" smtClean="0"/>
            </a:br>
            <a:r>
              <a:rPr lang="en-US" sz="1200" dirty="0" smtClean="0"/>
              <a:t>69</a:t>
            </a:r>
            <a:r>
              <a:rPr lang="en-US" sz="1200" baseline="50000" dirty="0" smtClean="0"/>
              <a:t>o</a:t>
            </a:r>
            <a:endParaRPr lang="en-US" sz="1200" dirty="0"/>
          </a:p>
        </p:txBody>
      </p:sp>
      <p:sp>
        <p:nvSpPr>
          <p:cNvPr id="16" name="TextBox 15"/>
          <p:cNvSpPr txBox="1"/>
          <p:nvPr/>
        </p:nvSpPr>
        <p:spPr>
          <a:xfrm>
            <a:off x="5533811" y="3115124"/>
            <a:ext cx="800100" cy="646331"/>
          </a:xfrm>
          <a:prstGeom prst="rect">
            <a:avLst/>
          </a:prstGeom>
          <a:noFill/>
          <a:ln>
            <a:solidFill>
              <a:schemeClr val="tx1"/>
            </a:solidFill>
          </a:ln>
        </p:spPr>
        <p:txBody>
          <a:bodyPr wrap="square" rtlCol="0">
            <a:spAutoFit/>
          </a:bodyPr>
          <a:lstStyle/>
          <a:p>
            <a:pPr algn="ctr">
              <a:buNone/>
            </a:pPr>
            <a:r>
              <a:rPr lang="en-US" sz="1200" dirty="0" smtClean="0"/>
              <a:t>Night</a:t>
            </a:r>
            <a:br>
              <a:rPr lang="en-US" sz="1200" dirty="0" smtClean="0"/>
            </a:br>
            <a:r>
              <a:rPr lang="en-US" sz="1200" dirty="0" smtClean="0"/>
              <a:t>(10-7)</a:t>
            </a:r>
            <a:br>
              <a:rPr lang="en-US" sz="1200" dirty="0" smtClean="0"/>
            </a:br>
            <a:r>
              <a:rPr lang="en-US" sz="1200" dirty="0" smtClean="0"/>
              <a:t>55</a:t>
            </a:r>
            <a:r>
              <a:rPr lang="en-US" sz="1200" baseline="50000" dirty="0" smtClean="0"/>
              <a:t>o</a:t>
            </a:r>
            <a:endParaRPr lang="en-US" sz="1200" dirty="0"/>
          </a:p>
        </p:txBody>
      </p:sp>
      <p:sp>
        <p:nvSpPr>
          <p:cNvPr id="2" name="Rounded Rectangle 1"/>
          <p:cNvSpPr/>
          <p:nvPr/>
        </p:nvSpPr>
        <p:spPr bwMode="auto">
          <a:xfrm>
            <a:off x="4108236" y="5638800"/>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Hold</a:t>
            </a:r>
            <a:endParaRPr kumimoji="0" lang="en-US" sz="1600" b="0" i="0" u="none" strike="noStrike" cap="none" normalizeH="0" baseline="0" dirty="0" smtClean="0">
              <a:ln>
                <a:noFill/>
              </a:ln>
              <a:solidFill>
                <a:schemeClr val="tx1"/>
              </a:solidFill>
              <a:effectLst/>
              <a:latin typeface="Verdana" pitchFamily="34" charset="0"/>
            </a:endParaRPr>
          </a:p>
        </p:txBody>
      </p:sp>
      <p:sp>
        <p:nvSpPr>
          <p:cNvPr id="17" name="TextBox 16"/>
          <p:cNvSpPr txBox="1"/>
          <p:nvPr/>
        </p:nvSpPr>
        <p:spPr>
          <a:xfrm>
            <a:off x="3162300" y="3918296"/>
            <a:ext cx="2971800" cy="707886"/>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Hold or Override Current Preset</a:t>
            </a:r>
            <a:endParaRPr lang="en-US" sz="2000" u="sng" dirty="0">
              <a:latin typeface="+mj-lt"/>
              <a:ea typeface="Segoe UI Black" panose="020B0A02040204020203" pitchFamily="34" charset="0"/>
              <a:cs typeface="Segoe UI Black" panose="020B0A02040204020203" pitchFamily="34" charset="0"/>
            </a:endParaRPr>
          </a:p>
        </p:txBody>
      </p:sp>
      <p:sp>
        <p:nvSpPr>
          <p:cNvPr id="18" name="TextBox 17"/>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SCREEN #1</a:t>
            </a:r>
          </a:p>
          <a:p>
            <a:pPr algn="ctr">
              <a:buNone/>
            </a:pPr>
            <a:r>
              <a:rPr lang="en-US" dirty="0" smtClean="0">
                <a:solidFill>
                  <a:schemeClr val="tx2"/>
                </a:solidFill>
              </a:rPr>
              <a:t>(Design 4)</a:t>
            </a:r>
          </a:p>
        </p:txBody>
      </p:sp>
    </p:spTree>
    <p:extLst>
      <p:ext uri="{BB962C8B-B14F-4D97-AF65-F5344CB8AC3E}">
        <p14:creationId xmlns:p14="http://schemas.microsoft.com/office/powerpoint/2010/main" val="1662783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sp>
        <p:nvSpPr>
          <p:cNvPr id="5" name="Rounded Rectangle 4"/>
          <p:cNvSpPr/>
          <p:nvPr/>
        </p:nvSpPr>
        <p:spPr bwMode="auto">
          <a:xfrm>
            <a:off x="2895600" y="206375"/>
            <a:ext cx="3505200" cy="6270625"/>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6" name="TextBox 5"/>
          <p:cNvSpPr txBox="1"/>
          <p:nvPr/>
        </p:nvSpPr>
        <p:spPr>
          <a:xfrm>
            <a:off x="3162300" y="1609616"/>
            <a:ext cx="2971800" cy="523220"/>
          </a:xfrm>
          <a:prstGeom prst="rect">
            <a:avLst/>
          </a:prstGeom>
          <a:noFill/>
        </p:spPr>
        <p:txBody>
          <a:bodyPr wrap="square" rtlCol="0">
            <a:spAutoFit/>
          </a:bodyPr>
          <a:lstStyle/>
          <a:p>
            <a:pPr algn="ctr">
              <a:buNone/>
            </a:pPr>
            <a:r>
              <a:rPr lang="en-US" sz="2800" dirty="0" smtClean="0">
                <a:latin typeface="+mj-lt"/>
                <a:ea typeface="Segoe UI Black" panose="020B0A02040204020203" pitchFamily="34" charset="0"/>
                <a:cs typeface="Segoe UI Black" panose="020B0A02040204020203" pitchFamily="34" charset="0"/>
              </a:rPr>
              <a:t>Afternoon</a:t>
            </a:r>
            <a:endParaRPr lang="en-US" sz="2800" dirty="0">
              <a:latin typeface="+mj-lt"/>
              <a:ea typeface="Segoe UI Black" panose="020B0A02040204020203" pitchFamily="34" charset="0"/>
              <a:cs typeface="Segoe UI Black" panose="020B0A02040204020203" pitchFamily="34" charset="0"/>
            </a:endParaRPr>
          </a:p>
        </p:txBody>
      </p:sp>
      <p:sp>
        <p:nvSpPr>
          <p:cNvPr id="7" name="TextBox 6"/>
          <p:cNvSpPr txBox="1"/>
          <p:nvPr/>
        </p:nvSpPr>
        <p:spPr>
          <a:xfrm>
            <a:off x="3201988" y="2077949"/>
            <a:ext cx="2971800" cy="461665"/>
          </a:xfrm>
          <a:prstGeom prst="rect">
            <a:avLst/>
          </a:prstGeom>
          <a:noFill/>
        </p:spPr>
        <p:txBody>
          <a:bodyPr wrap="square" rtlCol="0">
            <a:spAutoFit/>
          </a:bodyPr>
          <a:lstStyle/>
          <a:p>
            <a:pPr algn="ctr">
              <a:buNone/>
            </a:pPr>
            <a:r>
              <a:rPr lang="en-US" dirty="0" smtClean="0">
                <a:latin typeface="+mj-lt"/>
                <a:ea typeface="Segoe UI Black" panose="020B0A02040204020203" pitchFamily="34" charset="0"/>
                <a:cs typeface="Segoe UI Black" panose="020B0A02040204020203" pitchFamily="34" charset="0"/>
              </a:rPr>
              <a:t>(12 – 5 p.m</a:t>
            </a:r>
            <a:r>
              <a:rPr lang="en-US" dirty="0" smtClean="0">
                <a:latin typeface="+mj-lt"/>
                <a:ea typeface="Segoe UI Black" panose="020B0A02040204020203" pitchFamily="34" charset="0"/>
                <a:cs typeface="Segoe UI Black" panose="020B0A02040204020203" pitchFamily="34" charset="0"/>
              </a:rPr>
              <a:t>.)</a:t>
            </a:r>
            <a:endParaRPr lang="en-US" dirty="0">
              <a:latin typeface="+mj-lt"/>
              <a:ea typeface="Segoe UI Black" panose="020B0A02040204020203" pitchFamily="34" charset="0"/>
              <a:cs typeface="Segoe UI Black" panose="020B0A02040204020203" pitchFamily="34" charset="0"/>
            </a:endParaRPr>
          </a:p>
        </p:txBody>
      </p:sp>
      <p:sp>
        <p:nvSpPr>
          <p:cNvPr id="9" name="TextBox 8"/>
          <p:cNvSpPr txBox="1"/>
          <p:nvPr/>
        </p:nvSpPr>
        <p:spPr>
          <a:xfrm>
            <a:off x="3810000" y="3561064"/>
            <a:ext cx="1117172" cy="646331"/>
          </a:xfrm>
          <a:prstGeom prst="rect">
            <a:avLst/>
          </a:prstGeom>
          <a:noFill/>
        </p:spPr>
        <p:txBody>
          <a:bodyPr wrap="square" rtlCol="0">
            <a:spAutoFit/>
          </a:bodyPr>
          <a:lstStyle/>
          <a:p>
            <a:pPr algn="ctr">
              <a:buNone/>
            </a:pPr>
            <a:r>
              <a:rPr lang="en-US" sz="3600" dirty="0" smtClean="0">
                <a:latin typeface="+mj-lt"/>
                <a:ea typeface="Segoe UI Black" panose="020B0A02040204020203" pitchFamily="34" charset="0"/>
                <a:cs typeface="Segoe UI Black" panose="020B0A02040204020203" pitchFamily="34" charset="0"/>
              </a:rPr>
              <a:t>65</a:t>
            </a:r>
            <a:r>
              <a:rPr lang="en-US" sz="3600" baseline="50000" dirty="0" smtClean="0">
                <a:latin typeface="+mj-lt"/>
                <a:ea typeface="Segoe UI Black" panose="020B0A02040204020203" pitchFamily="34" charset="0"/>
                <a:cs typeface="Segoe UI Black" panose="020B0A02040204020203" pitchFamily="34" charset="0"/>
              </a:rPr>
              <a:t>o</a:t>
            </a:r>
            <a:endParaRPr lang="en-US" sz="3600" dirty="0">
              <a:latin typeface="+mj-lt"/>
              <a:ea typeface="Segoe UI Black" panose="020B0A02040204020203" pitchFamily="34" charset="0"/>
              <a:cs typeface="Segoe UI Black" panose="020B0A02040204020203" pitchFamily="34" charset="0"/>
            </a:endParaRPr>
          </a:p>
        </p:txBody>
      </p:sp>
      <p:sp>
        <p:nvSpPr>
          <p:cNvPr id="10" name="TextBox 9"/>
          <p:cNvSpPr txBox="1"/>
          <p:nvPr/>
        </p:nvSpPr>
        <p:spPr>
          <a:xfrm>
            <a:off x="3086100" y="2792845"/>
            <a:ext cx="2971800" cy="400110"/>
          </a:xfrm>
          <a:prstGeom prst="rect">
            <a:avLst/>
          </a:prstGeom>
          <a:noFill/>
        </p:spPr>
        <p:txBody>
          <a:bodyPr wrap="square" rtlCol="0">
            <a:spAutoFit/>
          </a:bodyPr>
          <a:lstStyle/>
          <a:p>
            <a:pPr algn="ctr">
              <a:buNone/>
            </a:pPr>
            <a:r>
              <a:rPr lang="en-US" sz="2000" u="sng" dirty="0" smtClean="0">
                <a:latin typeface="+mj-lt"/>
                <a:ea typeface="Segoe UI Black" panose="020B0A02040204020203" pitchFamily="34" charset="0"/>
                <a:cs typeface="Segoe UI Black" panose="020B0A02040204020203" pitchFamily="34" charset="0"/>
              </a:rPr>
              <a:t>Set Temp</a:t>
            </a:r>
            <a:endParaRPr lang="en-US" sz="2000" u="sng" dirty="0">
              <a:latin typeface="+mj-lt"/>
              <a:ea typeface="Segoe UI Black" panose="020B0A02040204020203" pitchFamily="34" charset="0"/>
              <a:cs typeface="Segoe UI Black" panose="020B0A02040204020203" pitchFamily="34" charset="0"/>
            </a:endParaRPr>
          </a:p>
        </p:txBody>
      </p:sp>
      <p:sp>
        <p:nvSpPr>
          <p:cNvPr id="11" name="Isosceles Triangle 10"/>
          <p:cNvSpPr/>
          <p:nvPr/>
        </p:nvSpPr>
        <p:spPr bwMode="auto">
          <a:xfrm>
            <a:off x="4876800" y="3352800"/>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flipV="1">
            <a:off x="4876800" y="3957145"/>
            <a:ext cx="502038" cy="429809"/>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21" name="TextBox 20"/>
          <p:cNvSpPr txBox="1"/>
          <p:nvPr/>
        </p:nvSpPr>
        <p:spPr>
          <a:xfrm>
            <a:off x="0" y="1730823"/>
            <a:ext cx="997196" cy="3243954"/>
          </a:xfrm>
          <a:prstGeom prst="rect">
            <a:avLst/>
          </a:prstGeom>
          <a:noFill/>
        </p:spPr>
        <p:txBody>
          <a:bodyPr vert="vert270" wrap="square" rtlCol="0">
            <a:spAutoFit/>
          </a:bodyPr>
          <a:lstStyle/>
          <a:p>
            <a:pPr algn="ctr">
              <a:buNone/>
            </a:pPr>
            <a:r>
              <a:rPr lang="en-US" dirty="0" smtClean="0">
                <a:solidFill>
                  <a:schemeClr val="tx2"/>
                </a:solidFill>
              </a:rPr>
              <a:t>SCREEEN #2</a:t>
            </a:r>
          </a:p>
          <a:p>
            <a:pPr algn="ctr">
              <a:buNone/>
            </a:pPr>
            <a:r>
              <a:rPr lang="en-US" dirty="0" smtClean="0">
                <a:solidFill>
                  <a:schemeClr val="tx2"/>
                </a:solidFill>
              </a:rPr>
              <a:t>(Design 1)</a:t>
            </a:r>
            <a:endParaRPr lang="en-US" dirty="0">
              <a:solidFill>
                <a:schemeClr val="tx2"/>
              </a:solidFill>
            </a:endParaRPr>
          </a:p>
        </p:txBody>
      </p:sp>
      <p:sp>
        <p:nvSpPr>
          <p:cNvPr id="2" name="Freeform 1"/>
          <p:cNvSpPr/>
          <p:nvPr/>
        </p:nvSpPr>
        <p:spPr bwMode="auto">
          <a:xfrm>
            <a:off x="3039762" y="1050324"/>
            <a:ext cx="630195" cy="0"/>
          </a:xfrm>
          <a:custGeom>
            <a:avLst/>
            <a:gdLst>
              <a:gd name="connsiteX0" fmla="*/ 0 w 630195"/>
              <a:gd name="connsiteY0" fmla="*/ 0 h 0"/>
              <a:gd name="connsiteX1" fmla="*/ 630195 w 630195"/>
              <a:gd name="connsiteY1" fmla="*/ 0 h 0"/>
            </a:gdLst>
            <a:ahLst/>
            <a:cxnLst>
              <a:cxn ang="0">
                <a:pos x="connsiteX0" y="connsiteY0"/>
              </a:cxn>
              <a:cxn ang="0">
                <a:pos x="connsiteX1" y="connsiteY1"/>
              </a:cxn>
            </a:cxnLst>
            <a:rect l="l" t="t" r="r" b="b"/>
            <a:pathLst>
              <a:path w="630195">
                <a:moveTo>
                  <a:pt x="0" y="0"/>
                </a:moveTo>
                <a:lnTo>
                  <a:pt x="630195" y="0"/>
                </a:lnTo>
              </a:path>
            </a:pathLst>
          </a:cu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smtClean="0">
              <a:ln>
                <a:noFill/>
              </a:ln>
              <a:solidFill>
                <a:schemeClr val="tx1"/>
              </a:solidFill>
              <a:effectLst/>
              <a:latin typeface="Verdana" pitchFamily="34" charset="0"/>
            </a:endParaRPr>
          </a:p>
        </p:txBody>
      </p:sp>
      <p:sp>
        <p:nvSpPr>
          <p:cNvPr id="33" name="TextBox 32"/>
          <p:cNvSpPr txBox="1"/>
          <p:nvPr/>
        </p:nvSpPr>
        <p:spPr>
          <a:xfrm>
            <a:off x="2971800" y="747558"/>
            <a:ext cx="800100" cy="547842"/>
          </a:xfrm>
          <a:prstGeom prst="rect">
            <a:avLst/>
          </a:prstGeom>
          <a:noFill/>
          <a:ln>
            <a:solidFill>
              <a:schemeClr val="tx1"/>
            </a:solidFill>
          </a:ln>
        </p:spPr>
        <p:txBody>
          <a:bodyPr wrap="square" rtlCol="0">
            <a:spAutoFit/>
          </a:bodyPr>
          <a:lstStyle/>
          <a:p>
            <a:pPr algn="ctr">
              <a:buNone/>
            </a:pPr>
            <a:r>
              <a:rPr lang="en-US" sz="1200" dirty="0" smtClean="0"/>
              <a:t>Morning</a:t>
            </a:r>
            <a:br>
              <a:rPr lang="en-US" sz="1200" dirty="0" smtClean="0"/>
            </a:br>
            <a:endParaRPr lang="en-US" sz="1200" baseline="50000" dirty="0" smtClean="0"/>
          </a:p>
          <a:p>
            <a:pPr algn="ctr">
              <a:buNone/>
            </a:pPr>
            <a:endParaRPr lang="en-US" sz="1200" baseline="50000" dirty="0"/>
          </a:p>
        </p:txBody>
      </p:sp>
      <p:sp>
        <p:nvSpPr>
          <p:cNvPr id="34" name="TextBox 33"/>
          <p:cNvSpPr txBox="1"/>
          <p:nvPr/>
        </p:nvSpPr>
        <p:spPr>
          <a:xfrm>
            <a:off x="3771900" y="747558"/>
            <a:ext cx="952500" cy="547842"/>
          </a:xfrm>
          <a:prstGeom prst="rect">
            <a:avLst/>
          </a:prstGeom>
          <a:solidFill>
            <a:schemeClr val="bg1">
              <a:lumMod val="85000"/>
            </a:schemeClr>
          </a:solidFill>
          <a:ln>
            <a:solidFill>
              <a:schemeClr val="tx1"/>
            </a:solidFill>
          </a:ln>
        </p:spPr>
        <p:txBody>
          <a:bodyPr wrap="square" rtlCol="0">
            <a:spAutoFit/>
          </a:bodyPr>
          <a:lstStyle/>
          <a:p>
            <a:pPr algn="ctr">
              <a:buNone/>
            </a:pPr>
            <a:r>
              <a:rPr lang="en-US" sz="1200" dirty="0" smtClean="0"/>
              <a:t>Afternoon</a:t>
            </a:r>
            <a:r>
              <a:rPr lang="en-US" sz="1200" dirty="0"/>
              <a:t/>
            </a:r>
            <a:br>
              <a:rPr lang="en-US" sz="1200" dirty="0"/>
            </a:br>
            <a:endParaRPr lang="en-US" sz="1200" baseline="50000" dirty="0" smtClean="0"/>
          </a:p>
          <a:p>
            <a:pPr algn="ctr">
              <a:buNone/>
            </a:pPr>
            <a:endParaRPr lang="en-US" sz="1200" baseline="50000" dirty="0"/>
          </a:p>
        </p:txBody>
      </p:sp>
      <p:sp>
        <p:nvSpPr>
          <p:cNvPr id="35" name="TextBox 34"/>
          <p:cNvSpPr txBox="1"/>
          <p:nvPr/>
        </p:nvSpPr>
        <p:spPr>
          <a:xfrm>
            <a:off x="4727535" y="747558"/>
            <a:ext cx="800100" cy="547842"/>
          </a:xfrm>
          <a:prstGeom prst="rect">
            <a:avLst/>
          </a:prstGeom>
          <a:noFill/>
          <a:ln>
            <a:solidFill>
              <a:schemeClr val="tx1"/>
            </a:solidFill>
          </a:ln>
        </p:spPr>
        <p:txBody>
          <a:bodyPr wrap="square" rtlCol="0">
            <a:spAutoFit/>
          </a:bodyPr>
          <a:lstStyle/>
          <a:p>
            <a:pPr algn="ctr">
              <a:buNone/>
            </a:pPr>
            <a:r>
              <a:rPr lang="en-US" sz="1200" dirty="0" smtClean="0"/>
              <a:t>Evening</a:t>
            </a:r>
            <a:r>
              <a:rPr lang="en-US" sz="1200" dirty="0" smtClean="0"/>
              <a:t/>
            </a:r>
            <a:br>
              <a:rPr lang="en-US" sz="1200" dirty="0" smtClean="0"/>
            </a:br>
            <a:endParaRPr lang="en-US" sz="1200" baseline="50000" dirty="0" smtClean="0"/>
          </a:p>
          <a:p>
            <a:pPr algn="ctr">
              <a:buNone/>
            </a:pPr>
            <a:endParaRPr lang="en-US" sz="1200" baseline="50000" dirty="0"/>
          </a:p>
        </p:txBody>
      </p:sp>
      <p:sp>
        <p:nvSpPr>
          <p:cNvPr id="36" name="TextBox 35"/>
          <p:cNvSpPr txBox="1"/>
          <p:nvPr/>
        </p:nvSpPr>
        <p:spPr>
          <a:xfrm>
            <a:off x="5524500" y="747558"/>
            <a:ext cx="800100" cy="547842"/>
          </a:xfrm>
          <a:prstGeom prst="rect">
            <a:avLst/>
          </a:prstGeom>
          <a:noFill/>
          <a:ln>
            <a:solidFill>
              <a:schemeClr val="tx1"/>
            </a:solidFill>
          </a:ln>
        </p:spPr>
        <p:txBody>
          <a:bodyPr wrap="square" rtlCol="0">
            <a:spAutoFit/>
          </a:bodyPr>
          <a:lstStyle/>
          <a:p>
            <a:pPr algn="ctr">
              <a:buNone/>
            </a:pPr>
            <a:r>
              <a:rPr lang="en-US" sz="1200" dirty="0" smtClean="0"/>
              <a:t>Night</a:t>
            </a:r>
            <a:r>
              <a:rPr lang="en-US" sz="1200" dirty="0" smtClean="0"/>
              <a:t/>
            </a:r>
            <a:br>
              <a:rPr lang="en-US" sz="1200" dirty="0" smtClean="0"/>
            </a:br>
            <a:endParaRPr lang="en-US" sz="1200" baseline="50000" dirty="0" smtClean="0"/>
          </a:p>
          <a:p>
            <a:pPr algn="ctr">
              <a:buNone/>
            </a:pPr>
            <a:endParaRPr lang="en-US" sz="1200" baseline="50000" dirty="0"/>
          </a:p>
        </p:txBody>
      </p:sp>
      <p:sp>
        <p:nvSpPr>
          <p:cNvPr id="37" name="Rounded Rectangle 36"/>
          <p:cNvSpPr/>
          <p:nvPr/>
        </p:nvSpPr>
        <p:spPr bwMode="auto">
          <a:xfrm>
            <a:off x="4038511" y="5313951"/>
            <a:ext cx="1025525" cy="38100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None/>
              <a:tabLst/>
            </a:pPr>
            <a:r>
              <a:rPr lang="en-US" sz="1600" dirty="0" smtClean="0">
                <a:solidFill>
                  <a:schemeClr val="tx1"/>
                </a:solidFill>
                <a:latin typeface="Verdana" pitchFamily="34" charset="0"/>
              </a:rPr>
              <a:t>Back</a:t>
            </a:r>
            <a:endParaRPr kumimoji="0" lang="en-US" sz="1600" b="0" i="0" u="none" strike="noStrike" cap="none" normalizeH="0" baseline="0" dirty="0" smtClean="0">
              <a:ln>
                <a:noFill/>
              </a:ln>
              <a:solidFill>
                <a:schemeClr val="tx1"/>
              </a:solidFill>
              <a:effectLst/>
              <a:latin typeface="Verdana" pitchFamily="34" charset="0"/>
            </a:endParaRPr>
          </a:p>
        </p:txBody>
      </p:sp>
      <p:sp>
        <p:nvSpPr>
          <p:cNvPr id="38" name="TextBox 37"/>
          <p:cNvSpPr txBox="1"/>
          <p:nvPr/>
        </p:nvSpPr>
        <p:spPr>
          <a:xfrm>
            <a:off x="6938147" y="232928"/>
            <a:ext cx="2136775" cy="1938992"/>
          </a:xfrm>
          <a:prstGeom prst="rect">
            <a:avLst/>
          </a:prstGeom>
          <a:noFill/>
        </p:spPr>
        <p:txBody>
          <a:bodyPr wrap="square" rtlCol="0">
            <a:spAutoFit/>
          </a:bodyPr>
          <a:lstStyle/>
          <a:p>
            <a:pPr>
              <a:buNone/>
            </a:pPr>
            <a:r>
              <a:rPr lang="en-US" sz="2000" dirty="0" smtClean="0">
                <a:latin typeface="Courier New" panose="02070309020205020404" pitchFamily="49" charset="0"/>
                <a:cs typeface="Courier New" panose="02070309020205020404" pitchFamily="49" charset="0"/>
              </a:rPr>
              <a:t>These labels could be replaced with appropriate icons</a:t>
            </a:r>
            <a:endParaRPr lang="en-US" sz="2000" dirty="0">
              <a:latin typeface="Courier New" panose="02070309020205020404" pitchFamily="49" charset="0"/>
              <a:cs typeface="Courier New" panose="02070309020205020404" pitchFamily="49" charset="0"/>
            </a:endParaRPr>
          </a:p>
        </p:txBody>
      </p:sp>
      <p:cxnSp>
        <p:nvCxnSpPr>
          <p:cNvPr id="39" name="Straight Connector 38"/>
          <p:cNvCxnSpPr>
            <a:stCxn id="38" idx="1"/>
          </p:cNvCxnSpPr>
          <p:nvPr/>
        </p:nvCxnSpPr>
        <p:spPr bwMode="auto">
          <a:xfrm flipH="1" flipV="1">
            <a:off x="5809615" y="1019008"/>
            <a:ext cx="1128532" cy="18341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163739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4922</TotalTime>
  <Words>1435</Words>
  <Application>Microsoft Office PowerPoint</Application>
  <PresentationFormat>On-screen Show (4:3)</PresentationFormat>
  <Paragraphs>237</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Segoe UI Black</vt:lpstr>
      <vt:lpstr>Times</vt:lpstr>
      <vt:lpstr>Verdana</vt:lpstr>
      <vt:lpstr>idbook</vt:lpstr>
      <vt:lpstr> Cognitive Walkthrough (CW Supplement) </vt:lpstr>
      <vt:lpstr>Please click in…</vt:lpstr>
      <vt:lpstr>Norman on the tendency to make up stories</vt:lpstr>
      <vt:lpstr>This Class is about Quickly Evaluating Designs (CW Supplement)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Class is about Quickly Evaluating Designs (CW Supplement)</vt:lpstr>
      <vt:lpstr>Cognitive Walkthrough can be seen as an application of Norman’s “seven stages” model</vt:lpstr>
      <vt:lpstr>How to Do a Cognitive Walkthrough</vt:lpstr>
      <vt:lpstr>Cognitive Walkthrough Process</vt:lpstr>
      <vt:lpstr>Cognitive Walkthrough Process (cont.)</vt:lpstr>
      <vt:lpstr>Cognitive Walkthrough Process (cont.)</vt:lpstr>
      <vt:lpstr>Cognitive Walkthrough Process (cont.)</vt:lpstr>
      <vt:lpstr>How to fix problems identified by Cognitive Walkthrough</vt:lpstr>
      <vt:lpstr>How to fix problems identified by Cognitive Walkthrough (cont.)</vt:lpstr>
      <vt:lpstr>Individual Assignment #3: Cognitive Walkthrough</vt:lpstr>
      <vt:lpstr>This Class is about Quickly Evaluating Designs (CW Supplement)</vt:lpstr>
      <vt:lpstr>IA#2 Presenters</vt:lpstr>
      <vt:lpstr>Announcements</vt:lpstr>
    </vt:vector>
  </TitlesOfParts>
  <Company>COGS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Microsoft account</cp:lastModifiedBy>
  <cp:revision>168</cp:revision>
  <dcterms:created xsi:type="dcterms:W3CDTF">2001-04-10T10:22:28Z</dcterms:created>
  <dcterms:modified xsi:type="dcterms:W3CDTF">2017-01-22T01:11:39Z</dcterms:modified>
</cp:coreProperties>
</file>