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0" r:id="rId3"/>
    <p:sldId id="257" r:id="rId4"/>
    <p:sldId id="258" r:id="rId5"/>
    <p:sldId id="278" r:id="rId6"/>
    <p:sldId id="279" r:id="rId7"/>
    <p:sldId id="275" r:id="rId8"/>
    <p:sldId id="272" r:id="rId9"/>
    <p:sldId id="273" r:id="rId10"/>
    <p:sldId id="277" r:id="rId11"/>
    <p:sldId id="263" r:id="rId12"/>
    <p:sldId id="264" r:id="rId13"/>
    <p:sldId id="265" r:id="rId14"/>
    <p:sldId id="281" r:id="rId15"/>
    <p:sldId id="266" r:id="rId16"/>
    <p:sldId id="267" r:id="rId17"/>
    <p:sldId id="268" r:id="rId18"/>
    <p:sldId id="269" r:id="rId19"/>
    <p:sldId id="270"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CB828-1280-4848-AC8C-1F458721D066}" v="22" dt="2023-12-13T13:34:4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70" d="100"/>
          <a:sy n="70" d="100"/>
        </p:scale>
        <p:origin x="107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K C" userId="0618aa4d8a9843ea" providerId="LiveId" clId="{021CB828-1280-4848-AC8C-1F458721D066}"/>
    <pc:docChg chg="addSld modSld">
      <pc:chgData name="samuel K C" userId="0618aa4d8a9843ea" providerId="LiveId" clId="{021CB828-1280-4848-AC8C-1F458721D066}" dt="2023-12-14T07:27:44.391" v="8" actId="20577"/>
      <pc:docMkLst>
        <pc:docMk/>
      </pc:docMkLst>
      <pc:sldChg chg="modSp new mod">
        <pc:chgData name="samuel K C" userId="0618aa4d8a9843ea" providerId="LiveId" clId="{021CB828-1280-4848-AC8C-1F458721D066}" dt="2023-12-14T07:27:44.391" v="8" actId="20577"/>
        <pc:sldMkLst>
          <pc:docMk/>
          <pc:sldMk cId="4114657873" sldId="280"/>
        </pc:sldMkLst>
        <pc:spChg chg="mod">
          <ac:chgData name="samuel K C" userId="0618aa4d8a9843ea" providerId="LiveId" clId="{021CB828-1280-4848-AC8C-1F458721D066}" dt="2023-12-14T07:27:44.391" v="8" actId="20577"/>
          <ac:spMkLst>
            <pc:docMk/>
            <pc:sldMk cId="4114657873" sldId="280"/>
            <ac:spMk id="2" creationId="{86BD2D69-8289-962A-2377-03E9EF407F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5336F6-5CB0-4364-9D0A-82468FD9F6DC}"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23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9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07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3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336F6-5CB0-4364-9D0A-82468FD9F6DC}"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43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82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336F6-5CB0-4364-9D0A-82468FD9F6DC}"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15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336F6-5CB0-4364-9D0A-82468FD9F6DC}"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26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336F6-5CB0-4364-9D0A-82468FD9F6DC}" type="slidenum">
              <a:rPr lang="en-IN" smtClean="0"/>
              <a:pPr/>
              <a:t>‹#›</a:t>
            </a:fld>
            <a:endParaRPr lang="en-IN"/>
          </a:p>
        </p:txBody>
      </p:sp>
    </p:spTree>
    <p:extLst>
      <p:ext uri="{BB962C8B-B14F-4D97-AF65-F5344CB8AC3E}">
        <p14:creationId xmlns:p14="http://schemas.microsoft.com/office/powerpoint/2010/main" val="42026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0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F0B322A-75C0-4E1F-934B-5163E17B9587}" type="datetimeFigureOut">
              <a:rPr lang="en-IN" smtClean="0"/>
              <a:pPr/>
              <a:t>14-12-2023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5336F6-5CB0-4364-9D0A-82468FD9F6DC}"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816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0B322A-75C0-4E1F-934B-5163E17B9587}" type="datetimeFigureOut">
              <a:rPr lang="en-IN" smtClean="0"/>
              <a:pPr/>
              <a:t>14-12-2023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336F6-5CB0-4364-9D0A-82468FD9F6DC}"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052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D91C1-2BC5-9E8B-E6A8-C7D11FF0345C}"/>
              </a:ext>
            </a:extLst>
          </p:cNvPr>
          <p:cNvSpPr>
            <a:spLocks noGrp="1"/>
          </p:cNvSpPr>
          <p:nvPr>
            <p:ph type="ctrTitle"/>
          </p:nvPr>
        </p:nvSpPr>
        <p:spPr>
          <a:xfrm>
            <a:off x="1209039" y="785365"/>
            <a:ext cx="10789921" cy="2541431"/>
          </a:xfrm>
        </p:spPr>
        <p:txBody>
          <a:bodyPr>
            <a:normAutofit/>
          </a:bodyPr>
          <a:lstStyle/>
          <a:p>
            <a:pPr algn="ctr"/>
            <a:r>
              <a:rPr lang="en-US" sz="2400" dirty="0" smtClean="0"/>
              <a:t>Simulating </a:t>
            </a:r>
            <a:r>
              <a:rPr lang="en-US" sz="2400" dirty="0"/>
              <a:t>doctors’ thinking logic for chest X-ray report                                              generation via Transformer-based Semantic Query learning</a:t>
            </a:r>
            <a:endParaRPr lang="en-IN" sz="2400" dirty="0"/>
          </a:p>
        </p:txBody>
      </p:sp>
      <p:sp>
        <p:nvSpPr>
          <p:cNvPr id="4" name="TextBox 3"/>
          <p:cNvSpPr txBox="1"/>
          <p:nvPr/>
        </p:nvSpPr>
        <p:spPr>
          <a:xfrm>
            <a:off x="1663509" y="3807723"/>
            <a:ext cx="3358867" cy="1754326"/>
          </a:xfrm>
          <a:prstGeom prst="rect">
            <a:avLst/>
          </a:prstGeom>
          <a:noFill/>
        </p:spPr>
        <p:txBody>
          <a:bodyPr wrap="square" rtlCol="0">
            <a:spAutoFit/>
          </a:bodyPr>
          <a:lstStyle/>
          <a:p>
            <a:r>
              <a:rPr lang="en-US" dirty="0" smtClean="0"/>
              <a:t>Guided by:</a:t>
            </a:r>
          </a:p>
          <a:p>
            <a:endParaRPr lang="en-US" dirty="0" smtClean="0"/>
          </a:p>
          <a:p>
            <a:r>
              <a:rPr lang="en-US" dirty="0" smtClean="0"/>
              <a:t>Ms. Krishna S </a:t>
            </a:r>
            <a:r>
              <a:rPr lang="en-US" dirty="0" err="1" smtClean="0"/>
              <a:t>S</a:t>
            </a:r>
            <a:endParaRPr lang="en-US" dirty="0" smtClean="0"/>
          </a:p>
          <a:p>
            <a:r>
              <a:rPr lang="en-US" dirty="0" smtClean="0"/>
              <a:t>Assistant professor</a:t>
            </a:r>
          </a:p>
          <a:p>
            <a:r>
              <a:rPr lang="en-US" dirty="0" smtClean="0"/>
              <a:t>Department of Computer Science</a:t>
            </a:r>
          </a:p>
          <a:p>
            <a:r>
              <a:rPr lang="en-US" dirty="0" smtClean="0"/>
              <a:t>University of Kerala</a:t>
            </a:r>
          </a:p>
        </p:txBody>
      </p:sp>
      <p:sp>
        <p:nvSpPr>
          <p:cNvPr id="5" name="TextBox 4"/>
          <p:cNvSpPr txBox="1"/>
          <p:nvPr/>
        </p:nvSpPr>
        <p:spPr>
          <a:xfrm>
            <a:off x="8120417" y="3807723"/>
            <a:ext cx="3357349" cy="2308324"/>
          </a:xfrm>
          <a:prstGeom prst="rect">
            <a:avLst/>
          </a:prstGeom>
          <a:noFill/>
        </p:spPr>
        <p:txBody>
          <a:bodyPr wrap="square" rtlCol="0">
            <a:spAutoFit/>
          </a:bodyPr>
          <a:lstStyle/>
          <a:p>
            <a:r>
              <a:rPr lang="en-US" dirty="0" smtClean="0"/>
              <a:t>Presented by:</a:t>
            </a:r>
          </a:p>
          <a:p>
            <a:endParaRPr lang="en-US" dirty="0" smtClean="0"/>
          </a:p>
          <a:p>
            <a:r>
              <a:rPr lang="en-US" dirty="0" err="1" smtClean="0"/>
              <a:t>Siyahul</a:t>
            </a:r>
            <a:r>
              <a:rPr lang="en-US" dirty="0" smtClean="0"/>
              <a:t> </a:t>
            </a:r>
            <a:r>
              <a:rPr lang="en-US" dirty="0" err="1" smtClean="0"/>
              <a:t>Haque</a:t>
            </a:r>
            <a:r>
              <a:rPr lang="en-US" dirty="0" smtClean="0"/>
              <a:t> T P</a:t>
            </a:r>
          </a:p>
          <a:p>
            <a:r>
              <a:rPr lang="en-US" dirty="0" err="1" smtClean="0"/>
              <a:t>Reg</a:t>
            </a:r>
            <a:r>
              <a:rPr lang="en-US" dirty="0" smtClean="0"/>
              <a:t> no:</a:t>
            </a:r>
          </a:p>
          <a:p>
            <a:r>
              <a:rPr lang="en-US" dirty="0" smtClean="0"/>
              <a:t>MSc CS(2022-2024)</a:t>
            </a:r>
          </a:p>
          <a:p>
            <a:r>
              <a:rPr lang="en-US" dirty="0"/>
              <a:t>Department of Computer Science</a:t>
            </a:r>
          </a:p>
          <a:p>
            <a:r>
              <a:rPr lang="en-US" dirty="0"/>
              <a:t>University of </a:t>
            </a:r>
            <a:r>
              <a:rPr lang="en-US" dirty="0" smtClean="0"/>
              <a:t>Kerala</a:t>
            </a:r>
          </a:p>
          <a:p>
            <a:endParaRPr lang="en-US" dirty="0"/>
          </a:p>
        </p:txBody>
      </p:sp>
    </p:spTree>
    <p:extLst>
      <p:ext uri="{BB962C8B-B14F-4D97-AF65-F5344CB8AC3E}">
        <p14:creationId xmlns:p14="http://schemas.microsoft.com/office/powerpoint/2010/main" val="286482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1E743-9341-4DEC-551C-293A58D51D19}"/>
              </a:ext>
            </a:extLst>
          </p:cNvPr>
          <p:cNvSpPr>
            <a:spLocks noGrp="1"/>
          </p:cNvSpPr>
          <p:nvPr>
            <p:ph type="title"/>
          </p:nvPr>
        </p:nvSpPr>
        <p:spPr/>
        <p:txBody>
          <a:bodyPr/>
          <a:lstStyle/>
          <a:p>
            <a:r>
              <a:rPr lang="en-US" dirty="0"/>
              <a:t>IU X-RAY</a:t>
            </a:r>
            <a:endParaRPr lang="en-IN" dirty="0"/>
          </a:p>
        </p:txBody>
      </p:sp>
      <p:sp>
        <p:nvSpPr>
          <p:cNvPr id="3" name="Content Placeholder 2">
            <a:extLst>
              <a:ext uri="{FF2B5EF4-FFF2-40B4-BE49-F238E27FC236}">
                <a16:creationId xmlns:a16="http://schemas.microsoft.com/office/drawing/2014/main" xmlns="" id="{41F004E8-8DA4-9316-FA2D-2ABA68F840A9}"/>
              </a:ext>
            </a:extLst>
          </p:cNvPr>
          <p:cNvSpPr>
            <a:spLocks noGrp="1"/>
          </p:cNvSpPr>
          <p:nvPr>
            <p:ph idx="1"/>
          </p:nvPr>
        </p:nvSpPr>
        <p:spPr/>
        <p:txBody>
          <a:bodyPr/>
          <a:lstStyle/>
          <a:p>
            <a:r>
              <a:rPr lang="en-US" dirty="0"/>
              <a:t>IU X-RAY (</a:t>
            </a:r>
            <a:r>
              <a:rPr lang="en-US" dirty="0" err="1"/>
              <a:t>Demner-Fushman</a:t>
            </a:r>
            <a:r>
              <a:rPr lang="en-US" dirty="0"/>
              <a:t> et al., 2016) is a Chest X-ray dataset collected and organized by Indiana University in the United States.</a:t>
            </a:r>
          </a:p>
          <a:p>
            <a:r>
              <a:rPr lang="en-US" dirty="0"/>
              <a:t> It includes 7470 medical images and 3955 radiology reports, in which each medical report strictly corresponds to two Chest X-ray images. </a:t>
            </a:r>
          </a:p>
          <a:p>
            <a:r>
              <a:rPr lang="en-US" dirty="0"/>
              <a:t>Consistent with previous work (Li et al., 2018, 2019; Chen et al., 2020; Jing et al., 2020), the dataset is split into training, validation, and testing sets with a ratio of 7:1:2.</a:t>
            </a:r>
            <a:endParaRPr lang="en-IN" dirty="0"/>
          </a:p>
        </p:txBody>
      </p:sp>
    </p:spTree>
    <p:extLst>
      <p:ext uri="{BB962C8B-B14F-4D97-AF65-F5344CB8AC3E}">
        <p14:creationId xmlns:p14="http://schemas.microsoft.com/office/powerpoint/2010/main" val="1457627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CEFC5-2074-28BC-95C7-1E932647EE7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DF2A7560-9C30-2BED-BE67-BB31428AB9D3}"/>
              </a:ext>
            </a:extLst>
          </p:cNvPr>
          <p:cNvSpPr>
            <a:spLocks noGrp="1"/>
          </p:cNvSpPr>
          <p:nvPr>
            <p:ph idx="1"/>
          </p:nvPr>
        </p:nvSpPr>
        <p:spPr/>
        <p:txBody>
          <a:bodyPr/>
          <a:lstStyle/>
          <a:p>
            <a:r>
              <a:rPr lang="en-US" dirty="0"/>
              <a:t>According to the doctors’ thinking logic , the process of writing a medical report can be divided into three main tasks:</a:t>
            </a:r>
          </a:p>
          <a:p>
            <a:pPr marL="457200" indent="-457200">
              <a:buFont typeface="+mj-lt"/>
              <a:buAutoNum type="arabicPeriod"/>
            </a:pPr>
            <a:r>
              <a:rPr lang="en-US" b="1" dirty="0"/>
              <a:t> Visual properties Understanding</a:t>
            </a:r>
            <a:r>
              <a:rPr lang="en-US" dirty="0"/>
              <a:t>, to observe and understand the visual representation of images;</a:t>
            </a:r>
          </a:p>
          <a:p>
            <a:pPr marL="457200" indent="-457200">
              <a:buFont typeface="+mj-lt"/>
              <a:buAutoNum type="arabicPeriod"/>
            </a:pPr>
            <a:r>
              <a:rPr lang="en-US" b="1" dirty="0"/>
              <a:t>Intention-based observation</a:t>
            </a:r>
            <a:r>
              <a:rPr lang="en-US" dirty="0"/>
              <a:t>, to form the observation intention of the images and find the corresponding visual properties and their region from the image; </a:t>
            </a:r>
          </a:p>
          <a:p>
            <a:pPr marL="457200" indent="-457200">
              <a:buFont typeface="+mj-lt"/>
              <a:buAutoNum type="arabicPeriod"/>
            </a:pPr>
            <a:r>
              <a:rPr lang="en-US" b="1" dirty="0"/>
              <a:t>Description generation</a:t>
            </a:r>
            <a:r>
              <a:rPr lang="en-US" dirty="0"/>
              <a:t>, to describe the observation results into sentences to form the diagnosis report.</a:t>
            </a:r>
            <a:endParaRPr lang="en-IN" dirty="0"/>
          </a:p>
        </p:txBody>
      </p:sp>
    </p:spTree>
    <p:extLst>
      <p:ext uri="{BB962C8B-B14F-4D97-AF65-F5344CB8AC3E}">
        <p14:creationId xmlns:p14="http://schemas.microsoft.com/office/powerpoint/2010/main" val="1869132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A3E30-2422-8066-869A-92FAFBA65AC4}"/>
              </a:ext>
            </a:extLst>
          </p:cNvPr>
          <p:cNvSpPr>
            <a:spLocks noGrp="1"/>
          </p:cNvSpPr>
          <p:nvPr>
            <p:ph type="title"/>
          </p:nvPr>
        </p:nvSpPr>
        <p:spPr/>
        <p:txBody>
          <a:bodyPr/>
          <a:lstStyle/>
          <a:p>
            <a:r>
              <a:rPr lang="en-US" dirty="0" err="1"/>
              <a:t>TranSQ</a:t>
            </a:r>
            <a:r>
              <a:rPr lang="en-US" dirty="0"/>
              <a:t> model</a:t>
            </a:r>
            <a:endParaRPr lang="en-IN" dirty="0"/>
          </a:p>
        </p:txBody>
      </p:sp>
      <p:sp>
        <p:nvSpPr>
          <p:cNvPr id="3" name="Content Placeholder 2">
            <a:extLst>
              <a:ext uri="{FF2B5EF4-FFF2-40B4-BE49-F238E27FC236}">
                <a16:creationId xmlns:a16="http://schemas.microsoft.com/office/drawing/2014/main" xmlns="" id="{7A520565-3F74-DA9D-9E44-017829969263}"/>
              </a:ext>
            </a:extLst>
          </p:cNvPr>
          <p:cNvSpPr>
            <a:spLocks noGrp="1"/>
          </p:cNvSpPr>
          <p:nvPr>
            <p:ph idx="1"/>
          </p:nvPr>
        </p:nvSpPr>
        <p:spPr/>
        <p:txBody>
          <a:bodyPr/>
          <a:lstStyle/>
          <a:p>
            <a:r>
              <a:rPr lang="en-US" dirty="0" err="1"/>
              <a:t>TranSQ</a:t>
            </a:r>
            <a:r>
              <a:rPr lang="en-US" dirty="0"/>
              <a:t> model includes three modules:</a:t>
            </a:r>
          </a:p>
          <a:p>
            <a:pPr>
              <a:buFont typeface="Wingdings" panose="05000000000000000000" pitchFamily="2" charset="2"/>
              <a:buChar char="Ø"/>
            </a:pPr>
            <a:r>
              <a:rPr lang="en-US" dirty="0"/>
              <a:t> visual extractor </a:t>
            </a:r>
          </a:p>
          <a:p>
            <a:pPr>
              <a:buFont typeface="Wingdings" panose="05000000000000000000" pitchFamily="2" charset="2"/>
              <a:buChar char="Ø"/>
            </a:pPr>
            <a:r>
              <a:rPr lang="en-US" dirty="0"/>
              <a:t>semantic encoder</a:t>
            </a:r>
          </a:p>
          <a:p>
            <a:pPr>
              <a:buFont typeface="Wingdings" panose="05000000000000000000" pitchFamily="2" charset="2"/>
              <a:buChar char="Ø"/>
            </a:pPr>
            <a:r>
              <a:rPr lang="en-US" dirty="0"/>
              <a:t>report generator</a:t>
            </a:r>
            <a:endParaRPr lang="en-IN" dirty="0"/>
          </a:p>
        </p:txBody>
      </p:sp>
    </p:spTree>
    <p:extLst>
      <p:ext uri="{BB962C8B-B14F-4D97-AF65-F5344CB8AC3E}">
        <p14:creationId xmlns:p14="http://schemas.microsoft.com/office/powerpoint/2010/main" val="361301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09862" y="638810"/>
            <a:ext cx="8867775"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1604" t="26178" r="8502" b="20464"/>
          <a:stretch/>
        </p:blipFill>
        <p:spPr>
          <a:xfrm>
            <a:off x="3780431" y="1269241"/>
            <a:ext cx="3889612" cy="3903260"/>
          </a:xfrm>
          <a:prstGeom prst="rect">
            <a:avLst/>
          </a:prstGeom>
        </p:spPr>
      </p:pic>
    </p:spTree>
    <p:extLst>
      <p:ext uri="{BB962C8B-B14F-4D97-AF65-F5344CB8AC3E}">
        <p14:creationId xmlns:p14="http://schemas.microsoft.com/office/powerpoint/2010/main" val="545783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extractor</a:t>
            </a:r>
          </a:p>
        </p:txBody>
      </p:sp>
      <p:sp>
        <p:nvSpPr>
          <p:cNvPr id="4" name="Content Placeholder 3"/>
          <p:cNvSpPr>
            <a:spLocks noGrp="1"/>
          </p:cNvSpPr>
          <p:nvPr>
            <p:ph idx="1"/>
          </p:nvPr>
        </p:nvSpPr>
        <p:spPr/>
        <p:txBody>
          <a:bodyPr>
            <a:normAutofit fontScale="92500" lnSpcReduction="10000"/>
          </a:bodyPr>
          <a:lstStyle/>
          <a:p>
            <a:r>
              <a:rPr lang="en-US" dirty="0"/>
              <a:t>The visual extractor in the proposed model aims to convert input medical images into a sequence of visual features. </a:t>
            </a:r>
          </a:p>
          <a:p>
            <a:r>
              <a:rPr lang="en-US" dirty="0"/>
              <a:t>Initially, the images are resized, divided into patches, and mapped using linear projection, resulting in a patch embedding sequence. </a:t>
            </a:r>
          </a:p>
          <a:p>
            <a:r>
              <a:rPr lang="en-US" dirty="0"/>
              <a:t>Learnable spatial position embeddings and type embeddings are then added to distinguish positions and sources, with spatial embeddings expressing local region correlations and type embeddings representing relationships between different images.</a:t>
            </a:r>
          </a:p>
          <a:p>
            <a:r>
              <a:rPr lang="en-US" dirty="0"/>
              <a:t> Two types of type embeddings, order-based and view-based, are experimented with, and a combination of both yields optimal results.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visual encoder, based on </a:t>
            </a:r>
            <a:r>
              <a:rPr lang="en-US" dirty="0" err="1"/>
              <a:t>ViT</a:t>
            </a:r>
            <a:r>
              <a:rPr lang="en-US" dirty="0"/>
              <a:t> (Vision Transformer), employs multiple transformer layers for multi-modal adaptation, utilizing self-attention and multi-layer </a:t>
            </a:r>
            <a:r>
              <a:rPr lang="en-US" dirty="0" err="1"/>
              <a:t>perceptron</a:t>
            </a:r>
            <a:r>
              <a:rPr lang="en-US" dirty="0"/>
              <a:t> blocks to calculate the visual features of the input images.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dirty="0"/>
              <a:t>semantic encoder</a:t>
            </a:r>
          </a:p>
        </p:txBody>
      </p:sp>
      <p:sp>
        <p:nvSpPr>
          <p:cNvPr id="3" name="Content Placeholder 2"/>
          <p:cNvSpPr>
            <a:spLocks noGrp="1"/>
          </p:cNvSpPr>
          <p:nvPr>
            <p:ph idx="1"/>
          </p:nvPr>
        </p:nvSpPr>
        <p:spPr/>
        <p:txBody>
          <a:bodyPr>
            <a:normAutofit/>
          </a:bodyPr>
          <a:lstStyle/>
          <a:p>
            <a:r>
              <a:rPr lang="en-US" dirty="0"/>
              <a:t>the model focuses on generating a meaningful representation of medical findings based on specific observation intentions.</a:t>
            </a:r>
          </a:p>
          <a:p>
            <a:r>
              <a:rPr lang="en-US" dirty="0"/>
              <a:t> Intention embeddings, corresponding to implicit intentions for medical image analysis, are used to query the visual feature sequence, transforming critical visual information into semantic features. </a:t>
            </a:r>
          </a:p>
          <a:p>
            <a:r>
              <a:rPr lang="en-US" dirty="0"/>
              <a:t>The Transformer-based semantic encoder employs multi-head self-attention, multi-head cross-attention, and multi-layer </a:t>
            </a:r>
            <a:r>
              <a:rPr lang="en-US" dirty="0" err="1"/>
              <a:t>perceptron</a:t>
            </a:r>
            <a:r>
              <a:rPr lang="en-US" dirty="0"/>
              <a:t> blocks to extract and fuse relevant visual features based on the given observation intentions.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generator</a:t>
            </a:r>
          </a:p>
        </p:txBody>
      </p:sp>
      <p:sp>
        <p:nvSpPr>
          <p:cNvPr id="3" name="Content Placeholder 2"/>
          <p:cNvSpPr>
            <a:spLocks noGrp="1"/>
          </p:cNvSpPr>
          <p:nvPr>
            <p:ph idx="1"/>
          </p:nvPr>
        </p:nvSpPr>
        <p:spPr/>
        <p:txBody>
          <a:bodyPr>
            <a:normAutofit/>
          </a:bodyPr>
          <a:lstStyle/>
          <a:p>
            <a:r>
              <a:rPr lang="en-US" dirty="0"/>
              <a:t>The report generator module consists of three sub-tasks: text generation, text selection, and text sorting.</a:t>
            </a:r>
          </a:p>
          <a:p>
            <a:r>
              <a:rPr lang="en-US" dirty="0"/>
              <a:t> For text generation, the model employs both retrieval-based and generation-based strategies to transform semantic features into candidate sentences. </a:t>
            </a:r>
          </a:p>
          <a:p>
            <a:r>
              <a:rPr lang="en-US" dirty="0"/>
              <a:t>The retrieval-based approach retrieves semantically closest sentences from a pre-built dataset, while the generation-based approach uses a memory-driven Transformer-based model for flexible expression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 Text selection involves predicting the probability of selecting each candidate sentence based on its semantic features. Lastly, text sorting utilizes a simple strategy based on the average position of ground truth </a:t>
            </a:r>
            <a:r>
              <a:rPr lang="en-US" dirty="0" err="1"/>
              <a:t>sentenc</a:t>
            </a:r>
            <a:r>
              <a:rPr lang="en-US" dirty="0"/>
              <a:t> </a:t>
            </a:r>
            <a:r>
              <a:rPr lang="en-US" dirty="0" err="1"/>
              <a:t>es</a:t>
            </a:r>
            <a:r>
              <a:rPr lang="en-US" dirty="0"/>
              <a:t> in the training set to arrange candidate sentences in the final medical report. </a:t>
            </a:r>
          </a:p>
          <a:p>
            <a:r>
              <a:rPr lang="en-US" dirty="0"/>
              <a:t>During training, a dynamic decision-making strategy establishes correspondence between observation intentions and ground truth sentences, optimizing the model based on semantic consistency and text selection losses. </a:t>
            </a:r>
          </a:p>
          <a:p>
            <a:r>
              <a:rPr lang="en-US" dirty="0"/>
              <a:t>The training process dynamically adjusts the matching strategy, gradually aligning observation intentions with accurate visual query targets and relevant text descriptions.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D2D69-8289-962A-2377-03E9EF407F3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232A2508-1107-B9F8-52D6-60DCC9042D81}"/>
              </a:ext>
            </a:extLst>
          </p:cNvPr>
          <p:cNvSpPr>
            <a:spLocks noGrp="1"/>
          </p:cNvSpPr>
          <p:nvPr>
            <p:ph idx="1"/>
          </p:nvPr>
        </p:nvSpPr>
        <p:spPr>
          <a:xfrm>
            <a:off x="1451579" y="2015732"/>
            <a:ext cx="9603275" cy="3893749"/>
          </a:xfrm>
        </p:spPr>
        <p:txBody>
          <a:bodyPr>
            <a:normAutofit lnSpcReduction="10000"/>
          </a:bodyPr>
          <a:lstStyle/>
          <a:p>
            <a:r>
              <a:rPr lang="en-IN" dirty="0" smtClean="0"/>
              <a:t>Introduction</a:t>
            </a:r>
          </a:p>
          <a:p>
            <a:r>
              <a:rPr lang="en-IN" dirty="0" smtClean="0"/>
              <a:t>Motivation</a:t>
            </a:r>
          </a:p>
          <a:p>
            <a:r>
              <a:rPr lang="en-IN" dirty="0" smtClean="0"/>
              <a:t>Challenges</a:t>
            </a:r>
          </a:p>
          <a:p>
            <a:r>
              <a:rPr lang="en-IN" dirty="0" smtClean="0"/>
              <a:t>Literature review</a:t>
            </a:r>
          </a:p>
          <a:p>
            <a:r>
              <a:rPr lang="en-IN" dirty="0" smtClean="0"/>
              <a:t>Dataset</a:t>
            </a:r>
          </a:p>
          <a:p>
            <a:r>
              <a:rPr lang="en-IN" dirty="0" smtClean="0"/>
              <a:t>Methodology</a:t>
            </a:r>
          </a:p>
          <a:p>
            <a:r>
              <a:rPr lang="en-IN" dirty="0" smtClean="0"/>
              <a:t>Conclusion</a:t>
            </a:r>
          </a:p>
          <a:p>
            <a:r>
              <a:rPr lang="en-IN" dirty="0" smtClean="0"/>
              <a:t>References</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4114657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buNone/>
            </a:pPr>
            <a:r>
              <a:rPr lang="en-US" dirty="0"/>
              <a:t>The </a:t>
            </a:r>
            <a:r>
              <a:rPr lang="en-US" dirty="0" err="1"/>
              <a:t>TranSQ</a:t>
            </a:r>
            <a:r>
              <a:rPr lang="en-US" dirty="0"/>
              <a:t> model employs a Transformer-based Semantic Query approach for medical report generation, mimicking doctors' cognitive processes. </a:t>
            </a:r>
            <a:endParaRPr lang="en-US" dirty="0" smtClean="0"/>
          </a:p>
          <a:p>
            <a:pPr marL="0" indent="0">
              <a:buNone/>
            </a:pPr>
            <a:r>
              <a:rPr lang="en-US" dirty="0" smtClean="0"/>
              <a:t>It </a:t>
            </a:r>
            <a:r>
              <a:rPr lang="en-US" dirty="0"/>
              <a:t>introduces a novel bipartite matching strategy for dynamic correspondence between intentions and ground-truth sentences, leading to automatic induction of medical terminology</a:t>
            </a:r>
            <a:r>
              <a:rPr lang="en-US" dirty="0" smtClean="0"/>
              <a:t>.</a:t>
            </a:r>
          </a:p>
          <a:p>
            <a:pPr marL="0" indent="0">
              <a:buNone/>
            </a:pPr>
            <a:r>
              <a:rPr lang="en-US" dirty="0" smtClean="0"/>
              <a:t> </a:t>
            </a:r>
            <a:r>
              <a:rPr lang="en-US" dirty="0"/>
              <a:t>Experimental results show significant improvements in clinical efficacy metrics, and the paper explores a hybrid retrieval/generation strategy, integrates pre-trained models, and discusses potential clinical applications through visualization.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702C790-8ACD-A71F-F2D4-70644B02BA19}"/>
              </a:ext>
            </a:extLst>
          </p:cNvPr>
          <p:cNvSpPr>
            <a:spLocks noGrp="1"/>
          </p:cNvSpPr>
          <p:nvPr>
            <p:ph type="title"/>
          </p:nvPr>
        </p:nvSpPr>
        <p:spPr/>
        <p:txBody>
          <a:bodyPr/>
          <a:lstStyle/>
          <a:p>
            <a:r>
              <a:rPr lang="en-IN" dirty="0"/>
              <a:t>Introduction</a:t>
            </a:r>
          </a:p>
        </p:txBody>
      </p:sp>
      <p:sp>
        <p:nvSpPr>
          <p:cNvPr id="9" name="Content Placeholder 8">
            <a:extLst>
              <a:ext uri="{FF2B5EF4-FFF2-40B4-BE49-F238E27FC236}">
                <a16:creationId xmlns:a16="http://schemas.microsoft.com/office/drawing/2014/main" xmlns="" id="{2ABA2E1A-4AC6-1CA0-3BFE-9BB4B10D020A}"/>
              </a:ext>
            </a:extLst>
          </p:cNvPr>
          <p:cNvSpPr>
            <a:spLocks noGrp="1"/>
          </p:cNvSpPr>
          <p:nvPr>
            <p:ph idx="1"/>
          </p:nvPr>
        </p:nvSpPr>
        <p:spPr/>
        <p:txBody>
          <a:bodyPr/>
          <a:lstStyle/>
          <a:p>
            <a:r>
              <a:rPr lang="en-US" dirty="0"/>
              <a:t>Medical professionals use chest X-Rays to detect anomalies in lung conditions.</a:t>
            </a:r>
          </a:p>
          <a:p>
            <a:r>
              <a:rPr lang="en-US" dirty="0"/>
              <a:t>Automated chest X-Ray report generation solution can be used as a supportive tool to lower the burden on radiologists.</a:t>
            </a:r>
            <a:endParaRPr lang="en-IN" dirty="0"/>
          </a:p>
        </p:txBody>
      </p:sp>
      <p:pic>
        <p:nvPicPr>
          <p:cNvPr id="11" name="Picture 10" descr="A screenshot of a medical report&#10;&#10;Description automatically generated">
            <a:extLst>
              <a:ext uri="{FF2B5EF4-FFF2-40B4-BE49-F238E27FC236}">
                <a16:creationId xmlns:a16="http://schemas.microsoft.com/office/drawing/2014/main" xmlns="" id="{F515BA06-973C-EDFE-CFB9-E4D6B9EFBE83}"/>
              </a:ext>
            </a:extLst>
          </p:cNvPr>
          <p:cNvPicPr>
            <a:picLocks noChangeAspect="1"/>
          </p:cNvPicPr>
          <p:nvPr/>
        </p:nvPicPr>
        <p:blipFill rotWithShape="1">
          <a:blip r:embed="rId2">
            <a:extLst>
              <a:ext uri="{28A0092B-C50C-407E-A947-70E740481C1C}">
                <a14:useLocalDpi xmlns:a14="http://schemas.microsoft.com/office/drawing/2010/main" val="0"/>
              </a:ext>
            </a:extLst>
          </a:blip>
          <a:srcRect l="6246" t="60665" r="69136" b="11688"/>
          <a:stretch/>
        </p:blipFill>
        <p:spPr>
          <a:xfrm>
            <a:off x="2486659" y="3672840"/>
            <a:ext cx="1219709" cy="1123568"/>
          </a:xfrm>
          <a:prstGeom prst="rect">
            <a:avLst/>
          </a:prstGeom>
        </p:spPr>
      </p:pic>
      <p:sp>
        <p:nvSpPr>
          <p:cNvPr id="5" name="Arrow: Right 4">
            <a:extLst>
              <a:ext uri="{FF2B5EF4-FFF2-40B4-BE49-F238E27FC236}">
                <a16:creationId xmlns:a16="http://schemas.microsoft.com/office/drawing/2014/main" xmlns="" id="{C6EE7D0B-B9D1-B6B0-91F6-EBA722EEB294}"/>
              </a:ext>
            </a:extLst>
          </p:cNvPr>
          <p:cNvSpPr/>
          <p:nvPr/>
        </p:nvSpPr>
        <p:spPr>
          <a:xfrm>
            <a:off x="3988266" y="4035982"/>
            <a:ext cx="491613" cy="34412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2">
                  <a:lumMod val="20000"/>
                  <a:lumOff val="80000"/>
                </a:schemeClr>
              </a:solidFill>
              <a:highlight>
                <a:srgbClr val="FFFF00"/>
              </a:highlight>
            </a:endParaRPr>
          </a:p>
        </p:txBody>
      </p:sp>
      <p:sp>
        <p:nvSpPr>
          <p:cNvPr id="6" name="Rectangle 5">
            <a:extLst>
              <a:ext uri="{FF2B5EF4-FFF2-40B4-BE49-F238E27FC236}">
                <a16:creationId xmlns:a16="http://schemas.microsoft.com/office/drawing/2014/main" xmlns="" id="{B67C4790-0766-4B40-6C3B-FCD030CFD4DF}"/>
              </a:ext>
            </a:extLst>
          </p:cNvPr>
          <p:cNvSpPr/>
          <p:nvPr/>
        </p:nvSpPr>
        <p:spPr>
          <a:xfrm>
            <a:off x="4754880" y="3746382"/>
            <a:ext cx="3370101" cy="923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517D51F2-962A-FC6F-7596-4998EF3BE8D3}"/>
              </a:ext>
            </a:extLst>
          </p:cNvPr>
          <p:cNvSpPr txBox="1"/>
          <p:nvPr/>
        </p:nvSpPr>
        <p:spPr>
          <a:xfrm>
            <a:off x="4696490" y="3746382"/>
            <a:ext cx="3428491" cy="923330"/>
          </a:xfrm>
          <a:prstGeom prst="rect">
            <a:avLst/>
          </a:prstGeom>
          <a:noFill/>
        </p:spPr>
        <p:txBody>
          <a:bodyPr wrap="square">
            <a:spAutoFit/>
          </a:bodyPr>
          <a:lstStyle/>
          <a:p>
            <a:pPr algn="just"/>
            <a:r>
              <a:rPr lang="en-US" sz="900" b="0" i="0" dirty="0">
                <a:solidFill>
                  <a:srgbClr val="000000"/>
                </a:solidFill>
                <a:effectLst/>
                <a:latin typeface="Roboto" panose="02000000000000000000" pitchFamily="2" charset="0"/>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endParaRPr lang="en-IN" sz="900" dirty="0"/>
          </a:p>
        </p:txBody>
      </p:sp>
    </p:spTree>
    <p:extLst>
      <p:ext uri="{BB962C8B-B14F-4D97-AF65-F5344CB8AC3E}">
        <p14:creationId xmlns:p14="http://schemas.microsoft.com/office/powerpoint/2010/main" val="116580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0F3D4-B7CA-15A8-AEB2-32F5AA715A42}"/>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xmlns="" id="{ABB95DFE-0B10-49B3-144B-0764B99ACDBD}"/>
              </a:ext>
            </a:extLst>
          </p:cNvPr>
          <p:cNvSpPr>
            <a:spLocks noGrp="1"/>
          </p:cNvSpPr>
          <p:nvPr>
            <p:ph idx="1"/>
          </p:nvPr>
        </p:nvSpPr>
        <p:spPr/>
        <p:txBody>
          <a:bodyPr/>
          <a:lstStyle/>
          <a:p>
            <a:r>
              <a:rPr lang="en-US" dirty="0"/>
              <a:t>Diagnosing using chest x-rays (CXRs) needs expert knowledge and can be time-consuming.</a:t>
            </a:r>
          </a:p>
          <a:p>
            <a:r>
              <a:rPr lang="en-US" dirty="0"/>
              <a:t>Lack of availability of experienced radiologists &amp; the accuracy of such manually generated reports which contain errors can cause problems, also such delays &amp; errors could be critical for many patients.</a:t>
            </a:r>
          </a:p>
          <a:p>
            <a:r>
              <a:rPr lang="en-US" dirty="0"/>
              <a:t>There is a lack of a reference that radiologists can use for report writing.</a:t>
            </a:r>
            <a:endParaRPr lang="en-IN" dirty="0"/>
          </a:p>
        </p:txBody>
      </p:sp>
    </p:spTree>
    <p:extLst>
      <p:ext uri="{BB962C8B-B14F-4D97-AF65-F5344CB8AC3E}">
        <p14:creationId xmlns:p14="http://schemas.microsoft.com/office/powerpoint/2010/main" val="220499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FE550-5725-D801-B08F-5E739D63DFB3}"/>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xmlns="" id="{9D1B1627-C7F6-24C2-2A15-A95AD4A5A64A}"/>
              </a:ext>
            </a:extLst>
          </p:cNvPr>
          <p:cNvSpPr>
            <a:spLocks noGrp="1"/>
          </p:cNvSpPr>
          <p:nvPr>
            <p:ph idx="1"/>
          </p:nvPr>
        </p:nvSpPr>
        <p:spPr/>
        <p:txBody>
          <a:bodyPr/>
          <a:lstStyle/>
          <a:p>
            <a:r>
              <a:rPr lang="en-US" b="1" dirty="0"/>
              <a:t>Image Understanding and </a:t>
            </a:r>
            <a:r>
              <a:rPr lang="en-US" b="1" dirty="0" smtClean="0"/>
              <a:t>Interpretation</a:t>
            </a:r>
          </a:p>
          <a:p>
            <a:r>
              <a:rPr lang="en-US" b="1" dirty="0"/>
              <a:t>Clinical Context and </a:t>
            </a:r>
            <a:r>
              <a:rPr lang="en-US" b="1" dirty="0" smtClean="0"/>
              <a:t>Knowledge</a:t>
            </a:r>
          </a:p>
          <a:p>
            <a:r>
              <a:rPr lang="en-US" b="1" dirty="0"/>
              <a:t>Natural Language Processing (NLP</a:t>
            </a:r>
            <a:r>
              <a:rPr lang="en-US" b="1" dirty="0" smtClean="0"/>
              <a:t>)</a:t>
            </a:r>
          </a:p>
          <a:p>
            <a:r>
              <a:rPr lang="en-US" b="1" dirty="0"/>
              <a:t>Data Privacy and </a:t>
            </a:r>
            <a:r>
              <a:rPr lang="en-US" b="1" dirty="0" smtClean="0"/>
              <a:t>Security</a:t>
            </a:r>
          </a:p>
        </p:txBody>
      </p:sp>
    </p:spTree>
    <p:extLst>
      <p:ext uri="{BB962C8B-B14F-4D97-AF65-F5344CB8AC3E}">
        <p14:creationId xmlns:p14="http://schemas.microsoft.com/office/powerpoint/2010/main" val="3995681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98226-DD7E-1F09-3095-11EE434F26BB}"/>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xmlns="" id="{9DDCB923-BFE8-6B1F-3177-263C6F068C6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96698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32D84-E894-FE68-A321-F61147371A9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xmlns="" id="{17AC3DE9-72BD-6F00-A75D-64E525F23DDF}"/>
              </a:ext>
            </a:extLst>
          </p:cNvPr>
          <p:cNvSpPr>
            <a:spLocks noGrp="1"/>
          </p:cNvSpPr>
          <p:nvPr>
            <p:ph idx="1"/>
          </p:nvPr>
        </p:nvSpPr>
        <p:spPr/>
        <p:txBody>
          <a:bodyPr/>
          <a:lstStyle/>
          <a:p>
            <a:r>
              <a:rPr lang="en-US" dirty="0"/>
              <a:t>To evaluate the effectiveness of </a:t>
            </a:r>
            <a:r>
              <a:rPr lang="en-US" dirty="0" err="1"/>
              <a:t>TranSQ</a:t>
            </a:r>
            <a:r>
              <a:rPr lang="en-US" dirty="0"/>
              <a:t>, we make comprehensive experiments on two well-known medical report generation benchmarks</a:t>
            </a:r>
          </a:p>
          <a:p>
            <a:pPr>
              <a:buFont typeface="Wingdings" panose="05000000000000000000" pitchFamily="2" charset="2"/>
              <a:buChar char="Ø"/>
            </a:pPr>
            <a:r>
              <a:rPr lang="en-US" dirty="0"/>
              <a:t>MIMIC-CXR </a:t>
            </a:r>
          </a:p>
          <a:p>
            <a:pPr>
              <a:buFont typeface="Wingdings" panose="05000000000000000000" pitchFamily="2" charset="2"/>
              <a:buChar char="Ø"/>
            </a:pPr>
            <a:r>
              <a:rPr lang="en-US" dirty="0"/>
              <a:t>IU X-RAY</a:t>
            </a:r>
            <a:endParaRPr lang="en-IN" dirty="0"/>
          </a:p>
        </p:txBody>
      </p:sp>
    </p:spTree>
    <p:extLst>
      <p:ext uri="{BB962C8B-B14F-4D97-AF65-F5344CB8AC3E}">
        <p14:creationId xmlns:p14="http://schemas.microsoft.com/office/powerpoint/2010/main" val="2086101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05EE8-E426-AA22-51DD-2890E5D6CD66}"/>
              </a:ext>
            </a:extLst>
          </p:cNvPr>
          <p:cNvSpPr>
            <a:spLocks noGrp="1"/>
          </p:cNvSpPr>
          <p:nvPr>
            <p:ph type="title"/>
          </p:nvPr>
        </p:nvSpPr>
        <p:spPr/>
        <p:txBody>
          <a:bodyPr/>
          <a:lstStyle/>
          <a:p>
            <a:r>
              <a:rPr lang="en-US" dirty="0"/>
              <a:t>MIMIC-CXR </a:t>
            </a:r>
            <a:endParaRPr lang="en-IN" dirty="0"/>
          </a:p>
        </p:txBody>
      </p:sp>
      <p:sp>
        <p:nvSpPr>
          <p:cNvPr id="3" name="Content Placeholder 2">
            <a:extLst>
              <a:ext uri="{FF2B5EF4-FFF2-40B4-BE49-F238E27FC236}">
                <a16:creationId xmlns:a16="http://schemas.microsoft.com/office/drawing/2014/main" xmlns="" id="{EAD57AB4-7859-85B2-5164-51958CC0120A}"/>
              </a:ext>
            </a:extLst>
          </p:cNvPr>
          <p:cNvSpPr>
            <a:spLocks noGrp="1"/>
          </p:cNvSpPr>
          <p:nvPr>
            <p:ph idx="1"/>
          </p:nvPr>
        </p:nvSpPr>
        <p:spPr/>
        <p:txBody>
          <a:bodyPr>
            <a:normAutofit/>
          </a:bodyPr>
          <a:lstStyle/>
          <a:p>
            <a:r>
              <a:rPr lang="en-US" dirty="0"/>
              <a:t>Dataset is available in two versions which are only differ in size and the image quality.</a:t>
            </a:r>
          </a:p>
          <a:p>
            <a:r>
              <a:rPr lang="en-US" dirty="0"/>
              <a:t> MIMIC-CXR </a:t>
            </a:r>
            <a:r>
              <a:rPr lang="en-US" dirty="0" err="1"/>
              <a:t>Dicom</a:t>
            </a:r>
            <a:r>
              <a:rPr lang="en-US" dirty="0"/>
              <a:t> version (4.6 TB)</a:t>
            </a:r>
          </a:p>
          <a:p>
            <a:r>
              <a:rPr lang="en-US" dirty="0"/>
              <a:t> MIMIC-CXR JPG version (557.6 GB)</a:t>
            </a:r>
          </a:p>
          <a:p>
            <a:r>
              <a:rPr lang="en-US" dirty="0"/>
              <a:t>Contain 377,110 Chest X-ray images corresponding to 227,835 radiographic studies</a:t>
            </a:r>
          </a:p>
          <a:p>
            <a:r>
              <a:rPr lang="en-US" dirty="0"/>
              <a:t>Each study contains frontal and lateral views of the chest</a:t>
            </a:r>
          </a:p>
          <a:p>
            <a:r>
              <a:rPr lang="en-US" dirty="0"/>
              <a:t>Each study consists of a report with an examination, indication, technique, findings, and impression for each CXR</a:t>
            </a:r>
            <a:endParaRPr lang="en-IN" dirty="0"/>
          </a:p>
        </p:txBody>
      </p:sp>
    </p:spTree>
    <p:extLst>
      <p:ext uri="{BB962C8B-B14F-4D97-AF65-F5344CB8AC3E}">
        <p14:creationId xmlns:p14="http://schemas.microsoft.com/office/powerpoint/2010/main" val="49124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DFDF4-E451-8F61-FED8-CF7DC2240075}"/>
              </a:ext>
            </a:extLst>
          </p:cNvPr>
          <p:cNvSpPr>
            <a:spLocks noGrp="1"/>
          </p:cNvSpPr>
          <p:nvPr>
            <p:ph type="title"/>
          </p:nvPr>
        </p:nvSpPr>
        <p:spPr/>
        <p:txBody>
          <a:bodyPr/>
          <a:lstStyle/>
          <a:p>
            <a:r>
              <a:rPr lang="en-US" dirty="0"/>
              <a:t>Sample </a:t>
            </a:r>
            <a:r>
              <a:rPr lang="en-US" dirty="0" err="1"/>
              <a:t>cxr</a:t>
            </a:r>
            <a:r>
              <a:rPr lang="en-US" dirty="0"/>
              <a:t> image and corresponding report</a:t>
            </a:r>
            <a:endParaRPr lang="en-IN" dirty="0"/>
          </a:p>
        </p:txBody>
      </p:sp>
      <p:pic>
        <p:nvPicPr>
          <p:cNvPr id="9" name="Content Placeholder 8" descr="A x-ray of a person's chest&#10;&#10;Description automatically generated">
            <a:extLst>
              <a:ext uri="{FF2B5EF4-FFF2-40B4-BE49-F238E27FC236}">
                <a16:creationId xmlns:a16="http://schemas.microsoft.com/office/drawing/2014/main" xmlns="" id="{F600F6CE-8791-64BF-7884-BF75BF61B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398" y="3025223"/>
            <a:ext cx="1849053" cy="1855563"/>
          </a:xfrm>
        </p:spPr>
      </p:pic>
      <p:pic>
        <p:nvPicPr>
          <p:cNvPr id="11" name="Picture 10" descr="A x-ray of a chest&#10;&#10;Description automatically generated">
            <a:extLst>
              <a:ext uri="{FF2B5EF4-FFF2-40B4-BE49-F238E27FC236}">
                <a16:creationId xmlns:a16="http://schemas.microsoft.com/office/drawing/2014/main" xmlns="" id="{74375B04-97BC-D7AE-DE51-DE920143F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507" y="3025224"/>
            <a:ext cx="1795706" cy="1855563"/>
          </a:xfrm>
          <a:prstGeom prst="rect">
            <a:avLst/>
          </a:prstGeom>
        </p:spPr>
      </p:pic>
      <p:sp>
        <p:nvSpPr>
          <p:cNvPr id="13" name="Rectangle 12">
            <a:extLst>
              <a:ext uri="{FF2B5EF4-FFF2-40B4-BE49-F238E27FC236}">
                <a16:creationId xmlns:a16="http://schemas.microsoft.com/office/drawing/2014/main" xmlns="" id="{6BA36848-1473-A1E0-9ECF-FB1033BCE323}"/>
              </a:ext>
            </a:extLst>
          </p:cNvPr>
          <p:cNvSpPr/>
          <p:nvPr/>
        </p:nvSpPr>
        <p:spPr>
          <a:xfrm>
            <a:off x="6430297" y="2330244"/>
            <a:ext cx="5378245" cy="30340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xmlns="" id="{C0952A7E-B6BF-F2A9-AD25-E76D2BB288D0}"/>
              </a:ext>
            </a:extLst>
          </p:cNvPr>
          <p:cNvSpPr txBox="1"/>
          <p:nvPr/>
        </p:nvSpPr>
        <p:spPr>
          <a:xfrm>
            <a:off x="6499124" y="2600756"/>
            <a:ext cx="5228303" cy="2492990"/>
          </a:xfrm>
          <a:prstGeom prst="rect">
            <a:avLst/>
          </a:prstGeom>
          <a:noFill/>
        </p:spPr>
        <p:txBody>
          <a:bodyPr wrap="square">
            <a:spAutoFit/>
          </a:bodyPr>
          <a:lstStyle/>
          <a:p>
            <a:r>
              <a:rPr lang="en-US" sz="1200" dirty="0"/>
              <a:t>                                 </a:t>
            </a:r>
            <a:r>
              <a:rPr lang="en-US" sz="1200" b="1" dirty="0"/>
              <a:t>FINAL REPORT</a:t>
            </a:r>
          </a:p>
          <a:p>
            <a:r>
              <a:rPr lang="en-US" sz="1200" b="1" dirty="0"/>
              <a:t>EXAMINATION: </a:t>
            </a:r>
            <a:r>
              <a:rPr lang="en-US" sz="1200" dirty="0"/>
              <a:t>CHEST (PA AND LAT)</a:t>
            </a:r>
          </a:p>
          <a:p>
            <a:r>
              <a:rPr lang="en-US" sz="1200" b="1" dirty="0"/>
              <a:t>INDICATION: </a:t>
            </a:r>
            <a:r>
              <a:rPr lang="en-US" sz="1200" dirty="0"/>
              <a:t>F with new onset ascites // eval for infection</a:t>
            </a:r>
          </a:p>
          <a:p>
            <a:r>
              <a:rPr lang="en-US" sz="1200" b="1" dirty="0"/>
              <a:t>TECHNIQUE: </a:t>
            </a:r>
            <a:r>
              <a:rPr lang="en-US" sz="1200" dirty="0"/>
              <a:t>Chest PA and lateral</a:t>
            </a:r>
          </a:p>
          <a:p>
            <a:r>
              <a:rPr lang="en-US" sz="1200" b="1" dirty="0"/>
              <a:t>COMPARISON: </a:t>
            </a:r>
            <a:r>
              <a:rPr lang="en-US" sz="1200" dirty="0"/>
              <a:t>None.</a:t>
            </a:r>
          </a:p>
          <a:p>
            <a:r>
              <a:rPr lang="en-US" sz="1200" b="1" dirty="0"/>
              <a:t>FINDINGS:</a:t>
            </a:r>
          </a:p>
          <a:p>
            <a:pPr algn="just"/>
            <a:r>
              <a:rPr lang="en-US" sz="1200" dirty="0"/>
              <a:t>There is no focal consolidation, pleural effusion or pneumothorax. Bilateral nodular opacities that most likely represent nipple shadows. The </a:t>
            </a:r>
            <a:r>
              <a:rPr lang="en-US" sz="1200" dirty="0" err="1"/>
              <a:t>cardiomediastinal</a:t>
            </a:r>
            <a:r>
              <a:rPr lang="en-US" sz="1200" dirty="0"/>
              <a:t> silhouette is normal. Clips project over the left lung, potentially within the breast. The imaged upper abdomen is unremarkable. Chronic deformity of the posterior left sixth and seventh ribs are noted.</a:t>
            </a:r>
          </a:p>
          <a:p>
            <a:r>
              <a:rPr lang="en-US" sz="1200" b="1" dirty="0"/>
              <a:t>IMPRESSION:</a:t>
            </a:r>
          </a:p>
          <a:p>
            <a:r>
              <a:rPr lang="en-US" sz="1200" dirty="0"/>
              <a:t>No acute cardiopulmonary process.</a:t>
            </a:r>
            <a:endParaRPr lang="en-IN" sz="1200" dirty="0"/>
          </a:p>
        </p:txBody>
      </p:sp>
    </p:spTree>
    <p:extLst>
      <p:ext uri="{BB962C8B-B14F-4D97-AF65-F5344CB8AC3E}">
        <p14:creationId xmlns:p14="http://schemas.microsoft.com/office/powerpoint/2010/main" val="65852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259</TotalTime>
  <Words>1095</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Gill Sans MT</vt:lpstr>
      <vt:lpstr>Roboto</vt:lpstr>
      <vt:lpstr>Wingdings</vt:lpstr>
      <vt:lpstr>Gallery</vt:lpstr>
      <vt:lpstr>Simulating doctors’ thinking logic for chest X-ray report                                              generation via Transformer-based Semantic Query learning</vt:lpstr>
      <vt:lpstr>contents</vt:lpstr>
      <vt:lpstr>Introduction</vt:lpstr>
      <vt:lpstr>motivation</vt:lpstr>
      <vt:lpstr>challenges</vt:lpstr>
      <vt:lpstr>Literature review</vt:lpstr>
      <vt:lpstr>dataset</vt:lpstr>
      <vt:lpstr>MIMIC-CXR </vt:lpstr>
      <vt:lpstr>Sample cxr image and corresponding report</vt:lpstr>
      <vt:lpstr>IU X-RAY</vt:lpstr>
      <vt:lpstr>methodology</vt:lpstr>
      <vt:lpstr>TranSQ model</vt:lpstr>
      <vt:lpstr>PowerPoint Presentation</vt:lpstr>
      <vt:lpstr>PowerPoint Presentation</vt:lpstr>
      <vt:lpstr>visual extractor</vt:lpstr>
      <vt:lpstr>PowerPoint Presentation</vt:lpstr>
      <vt:lpstr>semantic encoder</vt:lpstr>
      <vt:lpstr>report generator</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bbvjv</dc:title>
  <dc:creator>samuel K C</dc:creator>
  <cp:lastModifiedBy>HP</cp:lastModifiedBy>
  <cp:revision>14</cp:revision>
  <dcterms:created xsi:type="dcterms:W3CDTF">2023-10-07T05:24:41Z</dcterms:created>
  <dcterms:modified xsi:type="dcterms:W3CDTF">2023-12-14T09:52:41Z</dcterms:modified>
</cp:coreProperties>
</file>