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3" r:id="rId1"/>
  </p:sldMasterIdLst>
  <p:notesMasterIdLst>
    <p:notesMasterId r:id="rId26"/>
  </p:notesMasterIdLst>
  <p:sldIdLst>
    <p:sldId id="256" r:id="rId2"/>
    <p:sldId id="280" r:id="rId3"/>
    <p:sldId id="257" r:id="rId4"/>
    <p:sldId id="258" r:id="rId5"/>
    <p:sldId id="278" r:id="rId6"/>
    <p:sldId id="279" r:id="rId7"/>
    <p:sldId id="282" r:id="rId8"/>
    <p:sldId id="275" r:id="rId9"/>
    <p:sldId id="272" r:id="rId10"/>
    <p:sldId id="285" r:id="rId11"/>
    <p:sldId id="273" r:id="rId12"/>
    <p:sldId id="277" r:id="rId13"/>
    <p:sldId id="263" r:id="rId14"/>
    <p:sldId id="264" r:id="rId15"/>
    <p:sldId id="265" r:id="rId16"/>
    <p:sldId id="281" r:id="rId17"/>
    <p:sldId id="266" r:id="rId18"/>
    <p:sldId id="267" r:id="rId19"/>
    <p:sldId id="268" r:id="rId20"/>
    <p:sldId id="269" r:id="rId21"/>
    <p:sldId id="270" r:id="rId22"/>
    <p:sldId id="284" r:id="rId23"/>
    <p:sldId id="274"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CB828-1280-4848-AC8C-1F458721D066}" v="22" dt="2023-12-13T13:34:4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60"/>
  </p:normalViewPr>
  <p:slideViewPr>
    <p:cSldViewPr snapToGrid="0">
      <p:cViewPr varScale="1">
        <p:scale>
          <a:sx n="68" d="100"/>
          <a:sy n="68" d="100"/>
        </p:scale>
        <p:origin x="115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8B97-79D2-486B-A25C-72F6C061B147}" type="datetimeFigureOut">
              <a:rPr lang="en-IN" smtClean="0"/>
              <a:t>19-12-2023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87A81-4F14-478D-8D06-EFB7765E5C05}" type="slidenum">
              <a:rPr lang="en-IN" smtClean="0"/>
              <a:t>‹#›</a:t>
            </a:fld>
            <a:endParaRPr lang="en-IN"/>
          </a:p>
        </p:txBody>
      </p:sp>
    </p:spTree>
    <p:extLst>
      <p:ext uri="{BB962C8B-B14F-4D97-AF65-F5344CB8AC3E}">
        <p14:creationId xmlns:p14="http://schemas.microsoft.com/office/powerpoint/2010/main" val="3211487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368185-937B-4DC7-869B-D1A4B8109823}" type="datetime1">
              <a:rPr lang="en-IN" smtClean="0"/>
              <a:t>19-12-2023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5336F6-5CB0-4364-9D0A-82468FD9F6DC}"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669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8C59F-3902-4135-931D-F098F9509847}" type="datetime1">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77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BAC50-62DC-4169-ACF3-E96A56C61879}" type="datetime1">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611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E8F0D-363C-49AB-972C-E29E0C411555}" type="datetime1">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116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87E405-8E6A-44A0-BFEB-3B01E3778F62}" type="datetime1">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962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190C2C-21B0-42DC-A177-6EBDD7608774}" type="datetime1">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706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592E0-195C-4C17-86FB-D80D9E90FD78}" type="datetime1">
              <a:rPr lang="en-IN" smtClean="0"/>
              <a:t>19-12-2023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5336F6-5CB0-4364-9D0A-82468FD9F6DC}"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122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BF251-1C49-46E2-97D8-A4B6DFF66E76}" type="datetime1">
              <a:rPr lang="en-IN" smtClean="0"/>
              <a:t>19-12-2023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336F6-5CB0-4364-9D0A-82468FD9F6DC}"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139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2C95C-E574-429E-84FB-12035EC6A395}" type="datetime1">
              <a:rPr lang="en-IN" smtClean="0"/>
              <a:t>19-12-2023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5336F6-5CB0-4364-9D0A-82468FD9F6DC}" type="slidenum">
              <a:rPr lang="en-IN" smtClean="0"/>
              <a:pPr/>
              <a:t>‹#›</a:t>
            </a:fld>
            <a:endParaRPr lang="en-IN"/>
          </a:p>
        </p:txBody>
      </p:sp>
    </p:spTree>
    <p:extLst>
      <p:ext uri="{BB962C8B-B14F-4D97-AF65-F5344CB8AC3E}">
        <p14:creationId xmlns:p14="http://schemas.microsoft.com/office/powerpoint/2010/main" val="132835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EE23-D5EE-4E14-9432-B8BF73C29043}" type="datetime1">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53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DC3692-FFE2-42FD-BE79-5D0DA7F7C507}" type="datetime1">
              <a:rPr lang="en-IN" smtClean="0"/>
              <a:t>19-12-2023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052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55728A-25DD-4546-AF91-D0FE7F3A8D8A}" type="datetime1">
              <a:rPr lang="en-IN" smtClean="0"/>
              <a:t>19-12-2023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5336F6-5CB0-4364-9D0A-82468FD9F6DC}"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816514"/>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91C1-2BC5-9E8B-E6A8-C7D11FF0345C}"/>
              </a:ext>
            </a:extLst>
          </p:cNvPr>
          <p:cNvSpPr>
            <a:spLocks noGrp="1"/>
          </p:cNvSpPr>
          <p:nvPr>
            <p:ph type="ctrTitle"/>
          </p:nvPr>
        </p:nvSpPr>
        <p:spPr>
          <a:xfrm>
            <a:off x="1034868" y="845751"/>
            <a:ext cx="10789921" cy="2541431"/>
          </a:xfrm>
        </p:spPr>
        <p:txBody>
          <a:bodyPr>
            <a:normAutofit/>
          </a:bodyPr>
          <a:lstStyle/>
          <a:p>
            <a:pPr algn="ctr"/>
            <a:r>
              <a:rPr lang="en-US" sz="3200" cap="none" dirty="0"/>
              <a:t>Automatic Radiology Report Generation Using Transformers</a:t>
            </a:r>
            <a:endParaRPr lang="en-IN" sz="3200" cap="none" dirty="0"/>
          </a:p>
        </p:txBody>
      </p:sp>
      <p:sp>
        <p:nvSpPr>
          <p:cNvPr id="4" name="TextBox 3"/>
          <p:cNvSpPr txBox="1"/>
          <p:nvPr/>
        </p:nvSpPr>
        <p:spPr>
          <a:xfrm>
            <a:off x="1663509" y="3807723"/>
            <a:ext cx="3358867" cy="1754326"/>
          </a:xfrm>
          <a:prstGeom prst="rect">
            <a:avLst/>
          </a:prstGeom>
          <a:noFill/>
        </p:spPr>
        <p:txBody>
          <a:bodyPr wrap="square" rtlCol="0">
            <a:spAutoFit/>
          </a:bodyPr>
          <a:lstStyle/>
          <a:p>
            <a:r>
              <a:rPr lang="en-US" dirty="0"/>
              <a:t>Guided by:</a:t>
            </a:r>
          </a:p>
          <a:p>
            <a:endParaRPr lang="en-US" dirty="0"/>
          </a:p>
          <a:p>
            <a:r>
              <a:rPr lang="en-US" dirty="0"/>
              <a:t>Ms. Krishna S </a:t>
            </a:r>
            <a:r>
              <a:rPr lang="en-US" dirty="0" err="1"/>
              <a:t>S</a:t>
            </a:r>
            <a:endParaRPr lang="en-US" dirty="0"/>
          </a:p>
          <a:p>
            <a:r>
              <a:rPr lang="en-US" dirty="0"/>
              <a:t>Assistant professor</a:t>
            </a:r>
          </a:p>
          <a:p>
            <a:r>
              <a:rPr lang="en-US" dirty="0"/>
              <a:t>Department of Computer Science</a:t>
            </a:r>
          </a:p>
          <a:p>
            <a:r>
              <a:rPr lang="en-US" dirty="0"/>
              <a:t>University of Kerala</a:t>
            </a:r>
          </a:p>
        </p:txBody>
      </p:sp>
      <p:sp>
        <p:nvSpPr>
          <p:cNvPr id="5" name="TextBox 4"/>
          <p:cNvSpPr txBox="1"/>
          <p:nvPr/>
        </p:nvSpPr>
        <p:spPr>
          <a:xfrm>
            <a:off x="8120417" y="3807723"/>
            <a:ext cx="3357349" cy="2308324"/>
          </a:xfrm>
          <a:prstGeom prst="rect">
            <a:avLst/>
          </a:prstGeom>
          <a:noFill/>
        </p:spPr>
        <p:txBody>
          <a:bodyPr wrap="square" rtlCol="0">
            <a:spAutoFit/>
          </a:bodyPr>
          <a:lstStyle/>
          <a:p>
            <a:r>
              <a:rPr lang="en-US" dirty="0"/>
              <a:t>Presented by:</a:t>
            </a:r>
          </a:p>
          <a:p>
            <a:endParaRPr lang="en-US" dirty="0"/>
          </a:p>
          <a:p>
            <a:r>
              <a:rPr lang="en-US" dirty="0" err="1"/>
              <a:t>Siyahul</a:t>
            </a:r>
            <a:r>
              <a:rPr lang="en-US" dirty="0"/>
              <a:t> </a:t>
            </a:r>
            <a:r>
              <a:rPr lang="en-US" dirty="0" err="1"/>
              <a:t>Haque</a:t>
            </a:r>
            <a:r>
              <a:rPr lang="en-US" dirty="0"/>
              <a:t> T P</a:t>
            </a:r>
          </a:p>
          <a:p>
            <a:r>
              <a:rPr lang="en-US" dirty="0"/>
              <a:t>Reg no:</a:t>
            </a:r>
            <a:r>
              <a:rPr lang="en-GB" sz="1800" b="1" i="0" u="none" strike="noStrike" cap="none" dirty="0">
                <a:solidFill>
                  <a:schemeClr val="dk2"/>
                </a:solidFill>
                <a:latin typeface="Times New Roman"/>
                <a:ea typeface="Times New Roman"/>
                <a:cs typeface="Times New Roman"/>
                <a:sym typeface="Times New Roman"/>
              </a:rPr>
              <a:t> 97322607030</a:t>
            </a:r>
            <a:endParaRPr lang="en-US" dirty="0"/>
          </a:p>
          <a:p>
            <a:r>
              <a:rPr lang="en-US" dirty="0"/>
              <a:t>MSc CS(2022-2024)</a:t>
            </a:r>
          </a:p>
          <a:p>
            <a:r>
              <a:rPr lang="en-US" dirty="0"/>
              <a:t>Department of Computer Science</a:t>
            </a:r>
          </a:p>
          <a:p>
            <a:r>
              <a:rPr lang="en-US" dirty="0"/>
              <a:t>University of Kerala</a:t>
            </a:r>
          </a:p>
          <a:p>
            <a:endParaRPr lang="en-US" dirty="0"/>
          </a:p>
        </p:txBody>
      </p:sp>
    </p:spTree>
    <p:extLst>
      <p:ext uri="{BB962C8B-B14F-4D97-AF65-F5344CB8AC3E}">
        <p14:creationId xmlns:p14="http://schemas.microsoft.com/office/powerpoint/2010/main" val="28648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654F-CB7A-4A47-85FA-1E5B159F955D}"/>
              </a:ext>
            </a:extLst>
          </p:cNvPr>
          <p:cNvSpPr>
            <a:spLocks noGrp="1"/>
          </p:cNvSpPr>
          <p:nvPr>
            <p:ph type="title"/>
          </p:nvPr>
        </p:nvSpPr>
        <p:spPr/>
        <p:txBody>
          <a:bodyPr/>
          <a:lstStyle/>
          <a:p>
            <a:r>
              <a:rPr lang="en-US" cap="none" dirty="0"/>
              <a:t>Folder Structure </a:t>
            </a:r>
            <a:r>
              <a:rPr lang="en-US" dirty="0"/>
              <a:t>– mimic </a:t>
            </a:r>
            <a:r>
              <a:rPr lang="en-US" dirty="0" err="1"/>
              <a:t>cxr</a:t>
            </a:r>
            <a:endParaRPr lang="en-IN" dirty="0"/>
          </a:p>
        </p:txBody>
      </p:sp>
      <p:pic>
        <p:nvPicPr>
          <p:cNvPr id="9" name="Content Placeholder 8">
            <a:extLst>
              <a:ext uri="{FF2B5EF4-FFF2-40B4-BE49-F238E27FC236}">
                <a16:creationId xmlns:a16="http://schemas.microsoft.com/office/drawing/2014/main" id="{C0F763C1-2AAD-4807-935C-EAAC7ECF8E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094" t="17763" r="23532" b="15969"/>
          <a:stretch/>
        </p:blipFill>
        <p:spPr>
          <a:xfrm>
            <a:off x="2591545" y="2004398"/>
            <a:ext cx="7008910" cy="3875897"/>
          </a:xfrm>
        </p:spPr>
      </p:pic>
      <p:sp>
        <p:nvSpPr>
          <p:cNvPr id="4" name="Slide Number Placeholder 3">
            <a:extLst>
              <a:ext uri="{FF2B5EF4-FFF2-40B4-BE49-F238E27FC236}">
                <a16:creationId xmlns:a16="http://schemas.microsoft.com/office/drawing/2014/main" id="{7ABCBF6C-39F9-4FC0-BCA9-65C15FEB6F6E}"/>
              </a:ext>
            </a:extLst>
          </p:cNvPr>
          <p:cNvSpPr>
            <a:spLocks noGrp="1"/>
          </p:cNvSpPr>
          <p:nvPr>
            <p:ph type="sldNum" sz="quarter" idx="12"/>
          </p:nvPr>
        </p:nvSpPr>
        <p:spPr>
          <a:xfrm>
            <a:off x="5284981" y="6241830"/>
            <a:ext cx="811019" cy="503578"/>
          </a:xfrm>
        </p:spPr>
        <p:txBody>
          <a:bodyPr/>
          <a:lstStyle/>
          <a:p>
            <a:fld id="{7C5336F6-5CB0-4364-9D0A-82468FD9F6DC}" type="slidenum">
              <a:rPr lang="en-IN" smtClean="0">
                <a:solidFill>
                  <a:schemeClr val="bg1"/>
                </a:solidFill>
              </a:rPr>
              <a:pPr/>
              <a:t>10</a:t>
            </a:fld>
            <a:endParaRPr lang="en-IN" dirty="0">
              <a:solidFill>
                <a:schemeClr val="bg1"/>
              </a:solidFill>
            </a:endParaRPr>
          </a:p>
        </p:txBody>
      </p:sp>
    </p:spTree>
    <p:extLst>
      <p:ext uri="{BB962C8B-B14F-4D97-AF65-F5344CB8AC3E}">
        <p14:creationId xmlns:p14="http://schemas.microsoft.com/office/powerpoint/2010/main" val="230133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FDF4-E451-8F61-FED8-CF7DC2240075}"/>
              </a:ext>
            </a:extLst>
          </p:cNvPr>
          <p:cNvSpPr>
            <a:spLocks noGrp="1"/>
          </p:cNvSpPr>
          <p:nvPr>
            <p:ph type="title"/>
          </p:nvPr>
        </p:nvSpPr>
        <p:spPr/>
        <p:txBody>
          <a:bodyPr/>
          <a:lstStyle/>
          <a:p>
            <a:r>
              <a:rPr lang="en-US" cap="none" dirty="0"/>
              <a:t>Sample CXR Image And Corresponding Report</a:t>
            </a:r>
            <a:endParaRPr lang="en-IN" cap="none" dirty="0"/>
          </a:p>
        </p:txBody>
      </p:sp>
      <p:pic>
        <p:nvPicPr>
          <p:cNvPr id="9" name="Content Placeholder 8" descr="A x-ray of a person's chest&#10;&#10;Description automatically generated">
            <a:extLst>
              <a:ext uri="{FF2B5EF4-FFF2-40B4-BE49-F238E27FC236}">
                <a16:creationId xmlns:a16="http://schemas.microsoft.com/office/drawing/2014/main" id="{F600F6CE-8791-64BF-7884-BF75BF61B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398" y="3025223"/>
            <a:ext cx="1849053" cy="1855563"/>
          </a:xfrm>
        </p:spPr>
      </p:pic>
      <p:pic>
        <p:nvPicPr>
          <p:cNvPr id="11" name="Picture 10" descr="A x-ray of a chest&#10;&#10;Description automatically generated">
            <a:extLst>
              <a:ext uri="{FF2B5EF4-FFF2-40B4-BE49-F238E27FC236}">
                <a16:creationId xmlns:a16="http://schemas.microsoft.com/office/drawing/2014/main" id="{74375B04-97BC-D7AE-DE51-DE920143F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507" y="3025224"/>
            <a:ext cx="1795706" cy="1855563"/>
          </a:xfrm>
          <a:prstGeom prst="rect">
            <a:avLst/>
          </a:prstGeom>
        </p:spPr>
      </p:pic>
      <p:sp>
        <p:nvSpPr>
          <p:cNvPr id="13" name="Rectangle 12">
            <a:extLst>
              <a:ext uri="{FF2B5EF4-FFF2-40B4-BE49-F238E27FC236}">
                <a16:creationId xmlns:a16="http://schemas.microsoft.com/office/drawing/2014/main" id="{6BA36848-1473-A1E0-9ECF-FB1033BCE323}"/>
              </a:ext>
            </a:extLst>
          </p:cNvPr>
          <p:cNvSpPr/>
          <p:nvPr/>
        </p:nvSpPr>
        <p:spPr>
          <a:xfrm>
            <a:off x="6430297" y="2330244"/>
            <a:ext cx="5378245" cy="30340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C0952A7E-B6BF-F2A9-AD25-E76D2BB288D0}"/>
              </a:ext>
            </a:extLst>
          </p:cNvPr>
          <p:cNvSpPr txBox="1"/>
          <p:nvPr/>
        </p:nvSpPr>
        <p:spPr>
          <a:xfrm>
            <a:off x="6499124" y="2600756"/>
            <a:ext cx="5228303" cy="2492990"/>
          </a:xfrm>
          <a:prstGeom prst="rect">
            <a:avLst/>
          </a:prstGeom>
          <a:noFill/>
        </p:spPr>
        <p:txBody>
          <a:bodyPr wrap="square">
            <a:spAutoFit/>
          </a:bodyPr>
          <a:lstStyle/>
          <a:p>
            <a:r>
              <a:rPr lang="en-US" sz="1200" dirty="0"/>
              <a:t>                                 </a:t>
            </a:r>
            <a:r>
              <a:rPr lang="en-US" sz="1200" b="1" dirty="0"/>
              <a:t>FINAL REPORT</a:t>
            </a:r>
          </a:p>
          <a:p>
            <a:r>
              <a:rPr lang="en-US" sz="1200" b="1" dirty="0"/>
              <a:t>EXAMINATION: </a:t>
            </a:r>
            <a:r>
              <a:rPr lang="en-US" sz="1200" dirty="0"/>
              <a:t>CHEST (PA AND LAT)</a:t>
            </a:r>
          </a:p>
          <a:p>
            <a:r>
              <a:rPr lang="en-US" sz="1200" b="1" dirty="0"/>
              <a:t>INDICATION: </a:t>
            </a:r>
            <a:r>
              <a:rPr lang="en-US" sz="1200" dirty="0"/>
              <a:t>F with new onset ascites // eval for infection</a:t>
            </a:r>
          </a:p>
          <a:p>
            <a:r>
              <a:rPr lang="en-US" sz="1200" b="1" dirty="0"/>
              <a:t>TECHNIQUE: </a:t>
            </a:r>
            <a:r>
              <a:rPr lang="en-US" sz="1200" dirty="0"/>
              <a:t>Chest PA and lateral</a:t>
            </a:r>
          </a:p>
          <a:p>
            <a:r>
              <a:rPr lang="en-US" sz="1200" b="1" dirty="0"/>
              <a:t>COMPARISON: </a:t>
            </a:r>
            <a:r>
              <a:rPr lang="en-US" sz="1200" dirty="0"/>
              <a:t>None.</a:t>
            </a:r>
          </a:p>
          <a:p>
            <a:r>
              <a:rPr lang="en-US" sz="1200" b="1" dirty="0"/>
              <a:t>FINDINGS:</a:t>
            </a:r>
          </a:p>
          <a:p>
            <a:pPr algn="just"/>
            <a:r>
              <a:rPr lang="en-US" sz="1200" dirty="0"/>
              <a:t>There is no focal consolidation, pleural effusion or pneumothorax. Bilateral nodular opacities that most likely represent nipple shadows. The </a:t>
            </a:r>
            <a:r>
              <a:rPr lang="en-US" sz="1200" dirty="0" err="1"/>
              <a:t>cardiomediastinal</a:t>
            </a:r>
            <a:r>
              <a:rPr lang="en-US" sz="1200" dirty="0"/>
              <a:t> silhouette is normal. Clips project over the left lung, potentially within the breast. The imaged upper abdomen is unremarkable. Chronic deformity of the posterior left sixth and seventh ribs are noted.</a:t>
            </a:r>
          </a:p>
          <a:p>
            <a:r>
              <a:rPr lang="en-US" sz="1200" b="1" dirty="0"/>
              <a:t>IMPRESSION:</a:t>
            </a:r>
          </a:p>
          <a:p>
            <a:r>
              <a:rPr lang="en-US" sz="1200" dirty="0"/>
              <a:t>No acute cardiopulmonary process.</a:t>
            </a:r>
            <a:endParaRPr lang="en-IN" sz="1200" dirty="0"/>
          </a:p>
        </p:txBody>
      </p:sp>
      <p:sp>
        <p:nvSpPr>
          <p:cNvPr id="4" name="Slide Number Placeholder 3">
            <a:extLst>
              <a:ext uri="{FF2B5EF4-FFF2-40B4-BE49-F238E27FC236}">
                <a16:creationId xmlns:a16="http://schemas.microsoft.com/office/drawing/2014/main" id="{F5D94C30-929B-4887-85E4-1B47ECE67F6C}"/>
              </a:ext>
            </a:extLst>
          </p:cNvPr>
          <p:cNvSpPr>
            <a:spLocks noGrp="1"/>
          </p:cNvSpPr>
          <p:nvPr>
            <p:ph type="sldNum" sz="quarter" idx="12"/>
          </p:nvPr>
        </p:nvSpPr>
        <p:spPr>
          <a:xfrm>
            <a:off x="5673213" y="6241830"/>
            <a:ext cx="811019" cy="503578"/>
          </a:xfrm>
        </p:spPr>
        <p:txBody>
          <a:bodyPr/>
          <a:lstStyle/>
          <a:p>
            <a:fld id="{7C5336F6-5CB0-4364-9D0A-82468FD9F6DC}" type="slidenum">
              <a:rPr lang="en-IN" smtClean="0">
                <a:solidFill>
                  <a:schemeClr val="bg1"/>
                </a:solidFill>
              </a:rPr>
              <a:pPr/>
              <a:t>11</a:t>
            </a:fld>
            <a:endParaRPr lang="en-IN" dirty="0">
              <a:solidFill>
                <a:schemeClr val="bg1"/>
              </a:solidFill>
            </a:endParaRPr>
          </a:p>
        </p:txBody>
      </p:sp>
      <p:sp>
        <p:nvSpPr>
          <p:cNvPr id="5" name="TextBox 4">
            <a:extLst>
              <a:ext uri="{FF2B5EF4-FFF2-40B4-BE49-F238E27FC236}">
                <a16:creationId xmlns:a16="http://schemas.microsoft.com/office/drawing/2014/main" id="{B35CE531-D75C-4800-8AD9-8938B353CD77}"/>
              </a:ext>
            </a:extLst>
          </p:cNvPr>
          <p:cNvSpPr txBox="1"/>
          <p:nvPr/>
        </p:nvSpPr>
        <p:spPr>
          <a:xfrm>
            <a:off x="4775360" y="5364259"/>
            <a:ext cx="731520" cy="369332"/>
          </a:xfrm>
          <a:prstGeom prst="rect">
            <a:avLst/>
          </a:prstGeom>
          <a:noFill/>
        </p:spPr>
        <p:txBody>
          <a:bodyPr wrap="square" rtlCol="0">
            <a:spAutoFit/>
          </a:bodyPr>
          <a:lstStyle/>
          <a:p>
            <a:r>
              <a:rPr lang="en-US" dirty="0"/>
              <a:t>Fig.2</a:t>
            </a:r>
            <a:endParaRPr lang="en-IN" dirty="0"/>
          </a:p>
        </p:txBody>
      </p:sp>
    </p:spTree>
    <p:extLst>
      <p:ext uri="{BB962C8B-B14F-4D97-AF65-F5344CB8AC3E}">
        <p14:creationId xmlns:p14="http://schemas.microsoft.com/office/powerpoint/2010/main" val="6585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E743-9341-4DEC-551C-293A58D51D19}"/>
              </a:ext>
            </a:extLst>
          </p:cNvPr>
          <p:cNvSpPr>
            <a:spLocks noGrp="1"/>
          </p:cNvSpPr>
          <p:nvPr>
            <p:ph type="title"/>
          </p:nvPr>
        </p:nvSpPr>
        <p:spPr/>
        <p:txBody>
          <a:bodyPr/>
          <a:lstStyle/>
          <a:p>
            <a:r>
              <a:rPr lang="en-US" dirty="0"/>
              <a:t>IU X-RAY</a:t>
            </a:r>
            <a:endParaRPr lang="en-IN" dirty="0"/>
          </a:p>
        </p:txBody>
      </p:sp>
      <p:sp>
        <p:nvSpPr>
          <p:cNvPr id="3" name="Content Placeholder 2">
            <a:extLst>
              <a:ext uri="{FF2B5EF4-FFF2-40B4-BE49-F238E27FC236}">
                <a16:creationId xmlns:a16="http://schemas.microsoft.com/office/drawing/2014/main" id="{41F004E8-8DA4-9316-FA2D-2ABA68F840A9}"/>
              </a:ext>
            </a:extLst>
          </p:cNvPr>
          <p:cNvSpPr>
            <a:spLocks noGrp="1"/>
          </p:cNvSpPr>
          <p:nvPr>
            <p:ph idx="1"/>
          </p:nvPr>
        </p:nvSpPr>
        <p:spPr/>
        <p:txBody>
          <a:bodyPr/>
          <a:lstStyle/>
          <a:p>
            <a:r>
              <a:rPr lang="en-US" dirty="0"/>
              <a:t>IU X-RAY (</a:t>
            </a:r>
            <a:r>
              <a:rPr lang="en-US" dirty="0" err="1"/>
              <a:t>Demner-Fushman</a:t>
            </a:r>
            <a:r>
              <a:rPr lang="en-US" dirty="0"/>
              <a:t> et al., 2016) is a Chest X-ray dataset collected and organized by Indiana University in the United States.</a:t>
            </a:r>
          </a:p>
          <a:p>
            <a:r>
              <a:rPr lang="en-US" dirty="0"/>
              <a:t> It includes 7470 medical images and 3955 radiology reports, in which each medical report strictly corresponds to two Chest X-ray images. </a:t>
            </a:r>
          </a:p>
          <a:p>
            <a:r>
              <a:rPr lang="en-US" dirty="0"/>
              <a:t>Consistent with previous work (Li et al., 2018, 2019; Chen et al., 2020; Jing et al., 2020), the dataset is split into training, validation, and testing sets with a ratio of 7:1:2.</a:t>
            </a:r>
            <a:endParaRPr lang="en-IN" dirty="0"/>
          </a:p>
        </p:txBody>
      </p:sp>
      <p:sp>
        <p:nvSpPr>
          <p:cNvPr id="5" name="Slide Number Placeholder 4">
            <a:extLst>
              <a:ext uri="{FF2B5EF4-FFF2-40B4-BE49-F238E27FC236}">
                <a16:creationId xmlns:a16="http://schemas.microsoft.com/office/drawing/2014/main" id="{67F29D1D-6C35-41B6-B305-6D0B25AA74AC}"/>
              </a:ext>
            </a:extLst>
          </p:cNvPr>
          <p:cNvSpPr>
            <a:spLocks noGrp="1"/>
          </p:cNvSpPr>
          <p:nvPr>
            <p:ph type="sldNum" sz="quarter" idx="12"/>
          </p:nvPr>
        </p:nvSpPr>
        <p:spPr>
          <a:xfrm>
            <a:off x="5690490" y="6212802"/>
            <a:ext cx="811019" cy="503578"/>
          </a:xfrm>
        </p:spPr>
        <p:txBody>
          <a:bodyPr/>
          <a:lstStyle/>
          <a:p>
            <a:fld id="{7C5336F6-5CB0-4364-9D0A-82468FD9F6DC}" type="slidenum">
              <a:rPr lang="en-IN" smtClean="0">
                <a:solidFill>
                  <a:schemeClr val="bg1"/>
                </a:solidFill>
              </a:rPr>
              <a:pPr/>
              <a:t>12</a:t>
            </a:fld>
            <a:endParaRPr lang="en-IN" dirty="0">
              <a:solidFill>
                <a:schemeClr val="bg1"/>
              </a:solidFill>
            </a:endParaRPr>
          </a:p>
        </p:txBody>
      </p:sp>
    </p:spTree>
    <p:extLst>
      <p:ext uri="{BB962C8B-B14F-4D97-AF65-F5344CB8AC3E}">
        <p14:creationId xmlns:p14="http://schemas.microsoft.com/office/powerpoint/2010/main" val="145762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EFC5-2074-28BC-95C7-1E932647EE7D}"/>
              </a:ext>
            </a:extLst>
          </p:cNvPr>
          <p:cNvSpPr>
            <a:spLocks noGrp="1"/>
          </p:cNvSpPr>
          <p:nvPr>
            <p:ph type="title"/>
          </p:nvPr>
        </p:nvSpPr>
        <p:spPr/>
        <p:txBody>
          <a:bodyPr/>
          <a:lstStyle/>
          <a:p>
            <a:r>
              <a:rPr lang="en-US" cap="none" dirty="0"/>
              <a:t>Methodology</a:t>
            </a:r>
            <a:endParaRPr lang="en-IN" cap="none" dirty="0"/>
          </a:p>
        </p:txBody>
      </p:sp>
      <p:sp>
        <p:nvSpPr>
          <p:cNvPr id="3" name="Content Placeholder 2">
            <a:extLst>
              <a:ext uri="{FF2B5EF4-FFF2-40B4-BE49-F238E27FC236}">
                <a16:creationId xmlns:a16="http://schemas.microsoft.com/office/drawing/2014/main" id="{DF2A7560-9C30-2BED-BE67-BB31428AB9D3}"/>
              </a:ext>
            </a:extLst>
          </p:cNvPr>
          <p:cNvSpPr>
            <a:spLocks noGrp="1"/>
          </p:cNvSpPr>
          <p:nvPr>
            <p:ph idx="1"/>
          </p:nvPr>
        </p:nvSpPr>
        <p:spPr/>
        <p:txBody>
          <a:bodyPr>
            <a:normAutofit/>
          </a:bodyPr>
          <a:lstStyle/>
          <a:p>
            <a:r>
              <a:rPr lang="en-US" dirty="0"/>
              <a:t>According to the doctors’ thinking logic , the process of writing a medical report can be divided into three main tasks:</a:t>
            </a:r>
          </a:p>
          <a:p>
            <a:pPr marL="457200" indent="-457200" algn="just">
              <a:buFont typeface="+mj-lt"/>
              <a:buAutoNum type="arabicPeriod"/>
            </a:pPr>
            <a:r>
              <a:rPr lang="en-US" b="1" dirty="0"/>
              <a:t> Visual properties Understanding:</a:t>
            </a:r>
            <a:r>
              <a:rPr lang="en-US" dirty="0"/>
              <a:t> to observe and understand the visual representation of images;</a:t>
            </a:r>
          </a:p>
          <a:p>
            <a:pPr marL="457200" indent="-457200" algn="just">
              <a:buFont typeface="+mj-lt"/>
              <a:buAutoNum type="arabicPeriod"/>
            </a:pPr>
            <a:r>
              <a:rPr lang="en-US" b="1" dirty="0"/>
              <a:t>Intention-based observation: </a:t>
            </a:r>
            <a:r>
              <a:rPr lang="en-US" dirty="0"/>
              <a:t>to form the observation intention of the images and find the corresponding visual properties and their region from the image; </a:t>
            </a:r>
          </a:p>
          <a:p>
            <a:pPr marL="457200" indent="-457200" algn="just">
              <a:buFont typeface="+mj-lt"/>
              <a:buAutoNum type="arabicPeriod"/>
            </a:pPr>
            <a:r>
              <a:rPr lang="en-US" b="1" dirty="0"/>
              <a:t>Description generation: </a:t>
            </a:r>
            <a:r>
              <a:rPr lang="en-US" dirty="0"/>
              <a:t> to describe the observation results into sentences to form the diagnosis report.</a:t>
            </a:r>
            <a:endParaRPr lang="en-IN" dirty="0"/>
          </a:p>
        </p:txBody>
      </p:sp>
      <p:sp>
        <p:nvSpPr>
          <p:cNvPr id="5" name="Slide Number Placeholder 4">
            <a:extLst>
              <a:ext uri="{FF2B5EF4-FFF2-40B4-BE49-F238E27FC236}">
                <a16:creationId xmlns:a16="http://schemas.microsoft.com/office/drawing/2014/main" id="{57D512F0-130C-46F0-89E2-2029A5E86F78}"/>
              </a:ext>
            </a:extLst>
          </p:cNvPr>
          <p:cNvSpPr>
            <a:spLocks noGrp="1"/>
          </p:cNvSpPr>
          <p:nvPr>
            <p:ph type="sldNum" sz="quarter" idx="12"/>
          </p:nvPr>
        </p:nvSpPr>
        <p:spPr>
          <a:xfrm>
            <a:off x="5690490" y="6227316"/>
            <a:ext cx="811019" cy="503578"/>
          </a:xfrm>
        </p:spPr>
        <p:txBody>
          <a:bodyPr/>
          <a:lstStyle/>
          <a:p>
            <a:fld id="{7C5336F6-5CB0-4364-9D0A-82468FD9F6DC}" type="slidenum">
              <a:rPr lang="en-IN" smtClean="0">
                <a:solidFill>
                  <a:schemeClr val="bg1"/>
                </a:solidFill>
              </a:rPr>
              <a:pPr/>
              <a:t>13</a:t>
            </a:fld>
            <a:endParaRPr lang="en-IN" dirty="0">
              <a:solidFill>
                <a:schemeClr val="bg1"/>
              </a:solidFill>
            </a:endParaRPr>
          </a:p>
        </p:txBody>
      </p:sp>
    </p:spTree>
    <p:extLst>
      <p:ext uri="{BB962C8B-B14F-4D97-AF65-F5344CB8AC3E}">
        <p14:creationId xmlns:p14="http://schemas.microsoft.com/office/powerpoint/2010/main" val="186913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3E30-2422-8066-869A-92FAFBA65AC4}"/>
              </a:ext>
            </a:extLst>
          </p:cNvPr>
          <p:cNvSpPr>
            <a:spLocks noGrp="1"/>
          </p:cNvSpPr>
          <p:nvPr>
            <p:ph type="title"/>
          </p:nvPr>
        </p:nvSpPr>
        <p:spPr/>
        <p:txBody>
          <a:bodyPr/>
          <a:lstStyle/>
          <a:p>
            <a:r>
              <a:rPr lang="en-US" cap="none" dirty="0" err="1"/>
              <a:t>Tran</a:t>
            </a:r>
            <a:r>
              <a:rPr lang="en-US" dirty="0" err="1"/>
              <a:t>SQ</a:t>
            </a:r>
            <a:r>
              <a:rPr lang="en-US" dirty="0"/>
              <a:t> </a:t>
            </a:r>
            <a:r>
              <a:rPr lang="en-US" cap="none" dirty="0"/>
              <a:t>Model</a:t>
            </a:r>
            <a:endParaRPr lang="en-IN" dirty="0"/>
          </a:p>
        </p:txBody>
      </p:sp>
      <p:sp>
        <p:nvSpPr>
          <p:cNvPr id="3" name="Content Placeholder 2">
            <a:extLst>
              <a:ext uri="{FF2B5EF4-FFF2-40B4-BE49-F238E27FC236}">
                <a16:creationId xmlns:a16="http://schemas.microsoft.com/office/drawing/2014/main" id="{7A520565-3F74-DA9D-9E44-017829969263}"/>
              </a:ext>
            </a:extLst>
          </p:cNvPr>
          <p:cNvSpPr>
            <a:spLocks noGrp="1"/>
          </p:cNvSpPr>
          <p:nvPr>
            <p:ph idx="1"/>
          </p:nvPr>
        </p:nvSpPr>
        <p:spPr/>
        <p:txBody>
          <a:bodyPr/>
          <a:lstStyle/>
          <a:p>
            <a:r>
              <a:rPr lang="en-US" dirty="0" err="1"/>
              <a:t>TranSQ</a:t>
            </a:r>
            <a:r>
              <a:rPr lang="en-US" dirty="0"/>
              <a:t> model includes three modules:</a:t>
            </a:r>
          </a:p>
          <a:p>
            <a:pPr>
              <a:buFont typeface="Wingdings" panose="05000000000000000000" pitchFamily="2" charset="2"/>
              <a:buChar char="Ø"/>
            </a:pPr>
            <a:r>
              <a:rPr lang="en-US" dirty="0"/>
              <a:t> Visual Extractor </a:t>
            </a:r>
          </a:p>
          <a:p>
            <a:pPr>
              <a:buFont typeface="Wingdings" panose="05000000000000000000" pitchFamily="2" charset="2"/>
              <a:buChar char="Ø"/>
            </a:pPr>
            <a:r>
              <a:rPr lang="en-US" dirty="0"/>
              <a:t>Semantic Encoder</a:t>
            </a:r>
          </a:p>
          <a:p>
            <a:pPr>
              <a:buFont typeface="Wingdings" panose="05000000000000000000" pitchFamily="2" charset="2"/>
              <a:buChar char="Ø"/>
            </a:pPr>
            <a:r>
              <a:rPr lang="en-US" dirty="0"/>
              <a:t>Report Generator</a:t>
            </a:r>
            <a:endParaRPr lang="en-IN" dirty="0"/>
          </a:p>
        </p:txBody>
      </p:sp>
      <p:sp>
        <p:nvSpPr>
          <p:cNvPr id="5" name="Slide Number Placeholder 4">
            <a:extLst>
              <a:ext uri="{FF2B5EF4-FFF2-40B4-BE49-F238E27FC236}">
                <a16:creationId xmlns:a16="http://schemas.microsoft.com/office/drawing/2014/main" id="{A11EE0F9-636A-47FA-8DC8-B8F99EC5E522}"/>
              </a:ext>
            </a:extLst>
          </p:cNvPr>
          <p:cNvSpPr>
            <a:spLocks noGrp="1"/>
          </p:cNvSpPr>
          <p:nvPr>
            <p:ph type="sldNum" sz="quarter" idx="12"/>
          </p:nvPr>
        </p:nvSpPr>
        <p:spPr>
          <a:xfrm>
            <a:off x="5560060" y="6212801"/>
            <a:ext cx="811019" cy="503578"/>
          </a:xfrm>
        </p:spPr>
        <p:txBody>
          <a:bodyPr/>
          <a:lstStyle/>
          <a:p>
            <a:fld id="{7C5336F6-5CB0-4364-9D0A-82468FD9F6DC}" type="slidenum">
              <a:rPr lang="en-IN" smtClean="0">
                <a:solidFill>
                  <a:schemeClr val="bg1"/>
                </a:solidFill>
              </a:rPr>
              <a:pPr/>
              <a:t>14</a:t>
            </a:fld>
            <a:endParaRPr lang="en-IN" dirty="0">
              <a:solidFill>
                <a:schemeClr val="bg1"/>
              </a:solidFill>
            </a:endParaRPr>
          </a:p>
        </p:txBody>
      </p:sp>
    </p:spTree>
    <p:extLst>
      <p:ext uri="{BB962C8B-B14F-4D97-AF65-F5344CB8AC3E}">
        <p14:creationId xmlns:p14="http://schemas.microsoft.com/office/powerpoint/2010/main" val="361301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62111" y="638810"/>
            <a:ext cx="8867775" cy="4486275"/>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B0356084-BD3B-49E7-BE6E-2C06A76AD45E}"/>
              </a:ext>
            </a:extLst>
          </p:cNvPr>
          <p:cNvSpPr>
            <a:spLocks noGrp="1"/>
          </p:cNvSpPr>
          <p:nvPr>
            <p:ph type="sldNum" sz="quarter" idx="12"/>
          </p:nvPr>
        </p:nvSpPr>
        <p:spPr>
          <a:xfrm>
            <a:off x="5690490" y="6219190"/>
            <a:ext cx="811019" cy="503578"/>
          </a:xfrm>
        </p:spPr>
        <p:txBody>
          <a:bodyPr/>
          <a:lstStyle/>
          <a:p>
            <a:fld id="{7C5336F6-5CB0-4364-9D0A-82468FD9F6DC}" type="slidenum">
              <a:rPr lang="en-IN" smtClean="0">
                <a:solidFill>
                  <a:schemeClr val="bg1"/>
                </a:solidFill>
              </a:rPr>
              <a:pPr/>
              <a:t>15</a:t>
            </a:fld>
            <a:endParaRPr lang="en-IN" dirty="0">
              <a:solidFill>
                <a:schemeClr val="bg1"/>
              </a:solidFill>
            </a:endParaRPr>
          </a:p>
        </p:txBody>
      </p:sp>
      <p:sp>
        <p:nvSpPr>
          <p:cNvPr id="4" name="TextBox 3">
            <a:extLst>
              <a:ext uri="{FF2B5EF4-FFF2-40B4-BE49-F238E27FC236}">
                <a16:creationId xmlns:a16="http://schemas.microsoft.com/office/drawing/2014/main" id="{7598577D-E89D-4777-8BA8-BD3AAACAE940}"/>
              </a:ext>
            </a:extLst>
          </p:cNvPr>
          <p:cNvSpPr txBox="1"/>
          <p:nvPr/>
        </p:nvSpPr>
        <p:spPr>
          <a:xfrm>
            <a:off x="5345723" y="5209491"/>
            <a:ext cx="1871003" cy="365760"/>
          </a:xfrm>
          <a:prstGeom prst="rect">
            <a:avLst/>
          </a:prstGeom>
          <a:noFill/>
        </p:spPr>
        <p:txBody>
          <a:bodyPr wrap="square" rtlCol="0">
            <a:spAutoFit/>
          </a:bodyPr>
          <a:lstStyle/>
          <a:p>
            <a:r>
              <a:rPr lang="en-US" dirty="0"/>
              <a:t>Fig.3</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CF5499-6F0D-4B7D-A06E-A6772A9125F5}"/>
              </a:ext>
            </a:extLst>
          </p:cNvPr>
          <p:cNvSpPr>
            <a:spLocks noGrp="1"/>
          </p:cNvSpPr>
          <p:nvPr>
            <p:ph type="title"/>
          </p:nvPr>
        </p:nvSpPr>
        <p:spPr/>
        <p:txBody>
          <a:bodyPr/>
          <a:lstStyle/>
          <a:p>
            <a:r>
              <a:rPr lang="en-IN" cap="none" dirty="0"/>
              <a:t>Framework of  The Sentence Generation Module</a:t>
            </a:r>
          </a:p>
        </p:txBody>
      </p:sp>
      <p:sp>
        <p:nvSpPr>
          <p:cNvPr id="13" name="Slide Number Placeholder 12">
            <a:extLst>
              <a:ext uri="{FF2B5EF4-FFF2-40B4-BE49-F238E27FC236}">
                <a16:creationId xmlns:a16="http://schemas.microsoft.com/office/drawing/2014/main" id="{2CDB8FBD-B7FA-4A0B-ACBA-C4310664CE06}"/>
              </a:ext>
            </a:extLst>
          </p:cNvPr>
          <p:cNvSpPr>
            <a:spLocks noGrp="1"/>
          </p:cNvSpPr>
          <p:nvPr>
            <p:ph type="sldNum" sz="quarter" idx="12"/>
          </p:nvPr>
        </p:nvSpPr>
        <p:spPr>
          <a:xfrm>
            <a:off x="5690490" y="6227316"/>
            <a:ext cx="811019" cy="503578"/>
          </a:xfrm>
        </p:spPr>
        <p:txBody>
          <a:bodyPr/>
          <a:lstStyle/>
          <a:p>
            <a:fld id="{7C5336F6-5CB0-4364-9D0A-82468FD9F6DC}" type="slidenum">
              <a:rPr lang="en-IN" smtClean="0">
                <a:solidFill>
                  <a:schemeClr val="bg1"/>
                </a:solidFill>
              </a:rPr>
              <a:pPr/>
              <a:t>16</a:t>
            </a:fld>
            <a:endParaRPr lang="en-IN" dirty="0">
              <a:solidFill>
                <a:schemeClr val="bg1"/>
              </a:solidFill>
            </a:endParaRPr>
          </a:p>
        </p:txBody>
      </p:sp>
      <p:pic>
        <p:nvPicPr>
          <p:cNvPr id="15" name="Picture 14">
            <a:extLst>
              <a:ext uri="{FF2B5EF4-FFF2-40B4-BE49-F238E27FC236}">
                <a16:creationId xmlns:a16="http://schemas.microsoft.com/office/drawing/2014/main" id="{BC1D0D92-F191-4F9D-99EA-E43A0BC477D8}"/>
              </a:ext>
            </a:extLst>
          </p:cNvPr>
          <p:cNvPicPr>
            <a:picLocks noChangeAspect="1"/>
          </p:cNvPicPr>
          <p:nvPr/>
        </p:nvPicPr>
        <p:blipFill rotWithShape="1">
          <a:blip r:embed="rId2"/>
          <a:srcRect l="51015" t="18241" r="26862" b="11712"/>
          <a:stretch/>
        </p:blipFill>
        <p:spPr>
          <a:xfrm>
            <a:off x="4867420" y="2029799"/>
            <a:ext cx="2180493" cy="3797071"/>
          </a:xfrm>
          <a:prstGeom prst="rect">
            <a:avLst/>
          </a:prstGeom>
        </p:spPr>
      </p:pic>
      <p:sp>
        <p:nvSpPr>
          <p:cNvPr id="16" name="TextBox 15">
            <a:extLst>
              <a:ext uri="{FF2B5EF4-FFF2-40B4-BE49-F238E27FC236}">
                <a16:creationId xmlns:a16="http://schemas.microsoft.com/office/drawing/2014/main" id="{4F4D8328-9FB9-4842-B16B-0D9273D04980}"/>
              </a:ext>
            </a:extLst>
          </p:cNvPr>
          <p:cNvSpPr txBox="1"/>
          <p:nvPr/>
        </p:nvSpPr>
        <p:spPr>
          <a:xfrm>
            <a:off x="5583883" y="5701062"/>
            <a:ext cx="1338666" cy="369332"/>
          </a:xfrm>
          <a:prstGeom prst="rect">
            <a:avLst/>
          </a:prstGeom>
          <a:noFill/>
        </p:spPr>
        <p:txBody>
          <a:bodyPr wrap="square" rtlCol="0">
            <a:spAutoFit/>
          </a:bodyPr>
          <a:lstStyle/>
          <a:p>
            <a:r>
              <a:rPr lang="en-US" dirty="0"/>
              <a:t>Fig.4</a:t>
            </a:r>
            <a:endParaRPr lang="en-IN" dirty="0"/>
          </a:p>
        </p:txBody>
      </p:sp>
    </p:spTree>
    <p:extLst>
      <p:ext uri="{BB962C8B-B14F-4D97-AF65-F5344CB8AC3E}">
        <p14:creationId xmlns:p14="http://schemas.microsoft.com/office/powerpoint/2010/main" val="54578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none" dirty="0"/>
              <a:t>Visual Extractor</a:t>
            </a:r>
          </a:p>
        </p:txBody>
      </p:sp>
      <p:sp>
        <p:nvSpPr>
          <p:cNvPr id="4" name="Content Placeholder 3"/>
          <p:cNvSpPr>
            <a:spLocks noGrp="1"/>
          </p:cNvSpPr>
          <p:nvPr>
            <p:ph idx="1"/>
          </p:nvPr>
        </p:nvSpPr>
        <p:spPr/>
        <p:txBody>
          <a:bodyPr>
            <a:normAutofit fontScale="92500" lnSpcReduction="10000"/>
          </a:bodyPr>
          <a:lstStyle/>
          <a:p>
            <a:r>
              <a:rPr lang="en-US" dirty="0"/>
              <a:t>The visual extractor in the proposed model aims to convert input medical images into a sequence of visual features. </a:t>
            </a:r>
          </a:p>
          <a:p>
            <a:r>
              <a:rPr lang="en-US" dirty="0"/>
              <a:t>Initially, the images are resized, divided into patches, and mapped using linear projection, resulting in a patch embedding sequence. </a:t>
            </a:r>
          </a:p>
          <a:p>
            <a:r>
              <a:rPr lang="en-US" dirty="0"/>
              <a:t>Learnable spatial position embeddings and type embeddings are then added to distinguish positions and sources, with spatial embeddings expressing local region correlations and type embeddings representing relationships between different images.</a:t>
            </a:r>
          </a:p>
          <a:p>
            <a:r>
              <a:rPr lang="en-US" dirty="0"/>
              <a:t> Two types of type embeddings, order-based and view-based, are experimented with, and a combination of both yields optimal results. </a:t>
            </a:r>
          </a:p>
        </p:txBody>
      </p:sp>
      <p:sp>
        <p:nvSpPr>
          <p:cNvPr id="5" name="Slide Number Placeholder 4">
            <a:extLst>
              <a:ext uri="{FF2B5EF4-FFF2-40B4-BE49-F238E27FC236}">
                <a16:creationId xmlns:a16="http://schemas.microsoft.com/office/drawing/2014/main" id="{F5E3E85A-96CD-4C36-905C-CE71315F2879}"/>
              </a:ext>
            </a:extLst>
          </p:cNvPr>
          <p:cNvSpPr>
            <a:spLocks noGrp="1"/>
          </p:cNvSpPr>
          <p:nvPr>
            <p:ph type="sldNum" sz="quarter" idx="12"/>
          </p:nvPr>
        </p:nvSpPr>
        <p:spPr>
          <a:xfrm>
            <a:off x="5442197" y="6227315"/>
            <a:ext cx="811019" cy="503578"/>
          </a:xfrm>
        </p:spPr>
        <p:txBody>
          <a:bodyPr/>
          <a:lstStyle/>
          <a:p>
            <a:fld id="{7C5336F6-5CB0-4364-9D0A-82468FD9F6DC}" type="slidenum">
              <a:rPr lang="en-IN" smtClean="0">
                <a:solidFill>
                  <a:schemeClr val="bg1"/>
                </a:solidFill>
              </a:rPr>
              <a:pPr/>
              <a:t>17</a:t>
            </a:fld>
            <a:endParaRPr lang="en-IN"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Cntd</a:t>
            </a:r>
            <a:r>
              <a:rPr lang="en-US" cap="none" dirty="0"/>
              <a:t>…</a:t>
            </a:r>
          </a:p>
        </p:txBody>
      </p:sp>
      <p:sp>
        <p:nvSpPr>
          <p:cNvPr id="3" name="Content Placeholder 2"/>
          <p:cNvSpPr>
            <a:spLocks noGrp="1"/>
          </p:cNvSpPr>
          <p:nvPr>
            <p:ph idx="1"/>
          </p:nvPr>
        </p:nvSpPr>
        <p:spPr/>
        <p:txBody>
          <a:bodyPr/>
          <a:lstStyle/>
          <a:p>
            <a:r>
              <a:rPr lang="en-US" dirty="0"/>
              <a:t>The visual encoder, based on </a:t>
            </a:r>
            <a:r>
              <a:rPr lang="en-US" dirty="0" err="1"/>
              <a:t>ViT</a:t>
            </a:r>
            <a:r>
              <a:rPr lang="en-US" dirty="0"/>
              <a:t> (Vision Transformer), employs multiple transformer layers for multi-modal adaptation, utilizing self-attention and multi-layer perceptron blocks to calculate the visual features of the input images.</a:t>
            </a:r>
          </a:p>
        </p:txBody>
      </p:sp>
      <p:sp>
        <p:nvSpPr>
          <p:cNvPr id="5" name="Slide Number Placeholder 4">
            <a:extLst>
              <a:ext uri="{FF2B5EF4-FFF2-40B4-BE49-F238E27FC236}">
                <a16:creationId xmlns:a16="http://schemas.microsoft.com/office/drawing/2014/main" id="{7AED91A9-2494-4D29-9ED6-CCA887F6E78E}"/>
              </a:ext>
            </a:extLst>
          </p:cNvPr>
          <p:cNvSpPr>
            <a:spLocks noGrp="1"/>
          </p:cNvSpPr>
          <p:nvPr>
            <p:ph type="sldNum" sz="quarter" idx="12"/>
          </p:nvPr>
        </p:nvSpPr>
        <p:spPr>
          <a:xfrm>
            <a:off x="5545545" y="6241831"/>
            <a:ext cx="811019" cy="503578"/>
          </a:xfrm>
        </p:spPr>
        <p:txBody>
          <a:bodyPr/>
          <a:lstStyle/>
          <a:p>
            <a:fld id="{7C5336F6-5CB0-4364-9D0A-82468FD9F6DC}" type="slidenum">
              <a:rPr lang="en-IN" smtClean="0">
                <a:solidFill>
                  <a:schemeClr val="bg1"/>
                </a:solidFill>
              </a:rPr>
              <a:pPr/>
              <a:t>18</a:t>
            </a:fld>
            <a:endParaRPr lang="en-IN"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cap="none" dirty="0"/>
              <a:t>Semantic Encoder</a:t>
            </a:r>
          </a:p>
        </p:txBody>
      </p:sp>
      <p:sp>
        <p:nvSpPr>
          <p:cNvPr id="3" name="Content Placeholder 2"/>
          <p:cNvSpPr>
            <a:spLocks noGrp="1"/>
          </p:cNvSpPr>
          <p:nvPr>
            <p:ph idx="1"/>
          </p:nvPr>
        </p:nvSpPr>
        <p:spPr/>
        <p:txBody>
          <a:bodyPr>
            <a:normAutofit/>
          </a:bodyPr>
          <a:lstStyle/>
          <a:p>
            <a:r>
              <a:rPr lang="en-US" dirty="0"/>
              <a:t>The model focuses on generating a meaningful representation of medical findings based on specific observation intentions.</a:t>
            </a:r>
          </a:p>
          <a:p>
            <a:r>
              <a:rPr lang="en-US" dirty="0"/>
              <a:t> Intention embeddings, corresponding to implicit intentions for medical image analysis, are used to query the visual feature sequence, transforming critical visual information into semantic features. </a:t>
            </a:r>
          </a:p>
          <a:p>
            <a:r>
              <a:rPr lang="en-US" dirty="0"/>
              <a:t>The Transformer-based semantic encoder employs multi-head self-attention, multi-head cross-attention, and multi-layer </a:t>
            </a:r>
            <a:r>
              <a:rPr lang="en-US" dirty="0" err="1"/>
              <a:t>perceptron</a:t>
            </a:r>
            <a:r>
              <a:rPr lang="en-US" dirty="0"/>
              <a:t> blocks to extract and fuse relevant visual features based on the given observation intentions. </a:t>
            </a:r>
          </a:p>
        </p:txBody>
      </p:sp>
      <p:sp>
        <p:nvSpPr>
          <p:cNvPr id="5" name="Slide Number Placeholder 4">
            <a:extLst>
              <a:ext uri="{FF2B5EF4-FFF2-40B4-BE49-F238E27FC236}">
                <a16:creationId xmlns:a16="http://schemas.microsoft.com/office/drawing/2014/main" id="{01ADB1A0-101B-4D45-A446-A2BB6BF248FA}"/>
              </a:ext>
            </a:extLst>
          </p:cNvPr>
          <p:cNvSpPr>
            <a:spLocks noGrp="1"/>
          </p:cNvSpPr>
          <p:nvPr>
            <p:ph type="sldNum" sz="quarter" idx="12"/>
          </p:nvPr>
        </p:nvSpPr>
        <p:spPr>
          <a:xfrm>
            <a:off x="5847706" y="6146800"/>
            <a:ext cx="811019" cy="503578"/>
          </a:xfrm>
        </p:spPr>
        <p:txBody>
          <a:bodyPr/>
          <a:lstStyle/>
          <a:p>
            <a:fld id="{7C5336F6-5CB0-4364-9D0A-82468FD9F6DC}" type="slidenum">
              <a:rPr lang="en-IN" smtClean="0">
                <a:solidFill>
                  <a:schemeClr val="bg1"/>
                </a:solidFill>
              </a:rPr>
              <a:pPr/>
              <a:t>19</a:t>
            </a:fld>
            <a:endParaRPr 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2D69-8289-962A-2377-03E9EF407F33}"/>
              </a:ext>
            </a:extLst>
          </p:cNvPr>
          <p:cNvSpPr>
            <a:spLocks noGrp="1"/>
          </p:cNvSpPr>
          <p:nvPr>
            <p:ph type="title"/>
          </p:nvPr>
        </p:nvSpPr>
        <p:spPr/>
        <p:txBody>
          <a:bodyPr/>
          <a:lstStyle/>
          <a:p>
            <a:r>
              <a:rPr lang="en-US" cap="none" dirty="0"/>
              <a:t>Agenda</a:t>
            </a:r>
            <a:endParaRPr lang="en-IN" cap="none" dirty="0"/>
          </a:p>
        </p:txBody>
      </p:sp>
      <p:sp>
        <p:nvSpPr>
          <p:cNvPr id="3" name="Content Placeholder 2">
            <a:extLst>
              <a:ext uri="{FF2B5EF4-FFF2-40B4-BE49-F238E27FC236}">
                <a16:creationId xmlns:a16="http://schemas.microsoft.com/office/drawing/2014/main" id="{232A2508-1107-B9F8-52D6-60DCC9042D81}"/>
              </a:ext>
            </a:extLst>
          </p:cNvPr>
          <p:cNvSpPr>
            <a:spLocks noGrp="1"/>
          </p:cNvSpPr>
          <p:nvPr>
            <p:ph idx="1"/>
          </p:nvPr>
        </p:nvSpPr>
        <p:spPr>
          <a:xfrm>
            <a:off x="1451579" y="2015732"/>
            <a:ext cx="3654993" cy="3893749"/>
          </a:xfrm>
        </p:spPr>
        <p:txBody>
          <a:bodyPr>
            <a:normAutofit/>
          </a:bodyPr>
          <a:lstStyle/>
          <a:p>
            <a:r>
              <a:rPr lang="en-IN" dirty="0"/>
              <a:t>Introduction</a:t>
            </a:r>
          </a:p>
          <a:p>
            <a:r>
              <a:rPr lang="en-IN" dirty="0"/>
              <a:t>Motivation</a:t>
            </a:r>
          </a:p>
          <a:p>
            <a:r>
              <a:rPr lang="en-IN" dirty="0"/>
              <a:t>Challenges</a:t>
            </a:r>
          </a:p>
          <a:p>
            <a:r>
              <a:rPr lang="en-IN" dirty="0"/>
              <a:t>Literature review</a:t>
            </a:r>
          </a:p>
          <a:p>
            <a:r>
              <a:rPr lang="en-IN" dirty="0"/>
              <a:t>Dataset</a:t>
            </a:r>
          </a:p>
          <a:p>
            <a:r>
              <a:rPr lang="en-IN" dirty="0"/>
              <a:t>Methodology</a:t>
            </a:r>
          </a:p>
          <a:p>
            <a:r>
              <a:rPr lang="en-IN" dirty="0"/>
              <a:t>Evaluation Results</a:t>
            </a:r>
          </a:p>
          <a:p>
            <a:pPr marL="0" indent="0">
              <a:buNone/>
            </a:pPr>
            <a:endParaRPr lang="en-IN" dirty="0"/>
          </a:p>
          <a:p>
            <a:endParaRPr lang="en-IN" dirty="0"/>
          </a:p>
          <a:p>
            <a:endParaRPr lang="en-IN" dirty="0"/>
          </a:p>
          <a:p>
            <a:endParaRPr lang="en-IN" dirty="0"/>
          </a:p>
        </p:txBody>
      </p:sp>
      <p:sp>
        <p:nvSpPr>
          <p:cNvPr id="4" name="Content Placeholder 2">
            <a:extLst>
              <a:ext uri="{FF2B5EF4-FFF2-40B4-BE49-F238E27FC236}">
                <a16:creationId xmlns:a16="http://schemas.microsoft.com/office/drawing/2014/main" id="{71AE15B6-25DD-4547-8B1A-4FD5B8FBF3E2}"/>
              </a:ext>
            </a:extLst>
          </p:cNvPr>
          <p:cNvSpPr txBox="1">
            <a:spLocks/>
          </p:cNvSpPr>
          <p:nvPr/>
        </p:nvSpPr>
        <p:spPr>
          <a:xfrm>
            <a:off x="6096000" y="2015731"/>
            <a:ext cx="3654993" cy="389374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dirty="0"/>
              <a:t>Conclusion</a:t>
            </a:r>
          </a:p>
          <a:p>
            <a:r>
              <a:rPr lang="en-IN" dirty="0"/>
              <a:t>References</a:t>
            </a:r>
          </a:p>
          <a:p>
            <a:endParaRPr lang="en-IN" dirty="0"/>
          </a:p>
          <a:p>
            <a:pPr marL="0" indent="0">
              <a:buFont typeface="Arial" panose="020B0604020202020204" pitchFamily="34" charset="0"/>
              <a:buNone/>
            </a:pPr>
            <a:endParaRPr lang="en-IN" dirty="0"/>
          </a:p>
          <a:p>
            <a:endParaRPr lang="en-IN" dirty="0"/>
          </a:p>
          <a:p>
            <a:endParaRPr lang="en-IN" dirty="0"/>
          </a:p>
          <a:p>
            <a:endParaRPr lang="en-IN" dirty="0"/>
          </a:p>
        </p:txBody>
      </p:sp>
      <p:sp>
        <p:nvSpPr>
          <p:cNvPr id="6" name="Slide Number Placeholder 5">
            <a:extLst>
              <a:ext uri="{FF2B5EF4-FFF2-40B4-BE49-F238E27FC236}">
                <a16:creationId xmlns:a16="http://schemas.microsoft.com/office/drawing/2014/main" id="{72547150-8CD2-4485-A60C-0EDBD37C9D3E}"/>
              </a:ext>
            </a:extLst>
          </p:cNvPr>
          <p:cNvSpPr>
            <a:spLocks noGrp="1"/>
          </p:cNvSpPr>
          <p:nvPr>
            <p:ph type="sldNum" sz="quarter" idx="12"/>
          </p:nvPr>
        </p:nvSpPr>
        <p:spPr>
          <a:xfrm>
            <a:off x="5560060" y="6241830"/>
            <a:ext cx="811019" cy="503578"/>
          </a:xfrm>
        </p:spPr>
        <p:txBody>
          <a:bodyPr/>
          <a:lstStyle/>
          <a:p>
            <a:fld id="{7C5336F6-5CB0-4364-9D0A-82468FD9F6DC}" type="slidenum">
              <a:rPr lang="en-IN" smtClean="0">
                <a:solidFill>
                  <a:schemeClr val="bg1"/>
                </a:solidFill>
              </a:rPr>
              <a:pPr/>
              <a:t>2</a:t>
            </a:fld>
            <a:endParaRPr lang="en-IN" dirty="0">
              <a:solidFill>
                <a:schemeClr val="bg1"/>
              </a:solidFill>
            </a:endParaRPr>
          </a:p>
        </p:txBody>
      </p:sp>
    </p:spTree>
    <p:extLst>
      <p:ext uri="{BB962C8B-B14F-4D97-AF65-F5344CB8AC3E}">
        <p14:creationId xmlns:p14="http://schemas.microsoft.com/office/powerpoint/2010/main" val="4114657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Report Generator</a:t>
            </a:r>
          </a:p>
        </p:txBody>
      </p:sp>
      <p:sp>
        <p:nvSpPr>
          <p:cNvPr id="3" name="Content Placeholder 2"/>
          <p:cNvSpPr>
            <a:spLocks noGrp="1"/>
          </p:cNvSpPr>
          <p:nvPr>
            <p:ph idx="1"/>
          </p:nvPr>
        </p:nvSpPr>
        <p:spPr/>
        <p:txBody>
          <a:bodyPr>
            <a:normAutofit/>
          </a:bodyPr>
          <a:lstStyle/>
          <a:p>
            <a:r>
              <a:rPr lang="en-US" dirty="0"/>
              <a:t>The report generator module consists of three sub-tasks: text generation, text selection, and text sorting.</a:t>
            </a:r>
          </a:p>
          <a:p>
            <a:r>
              <a:rPr lang="en-US" dirty="0"/>
              <a:t> For text generation, the model employs both retrieval-based and generation-based strategies to transform semantic features into candidate sentences. </a:t>
            </a:r>
          </a:p>
          <a:p>
            <a:r>
              <a:rPr lang="en-US" dirty="0"/>
              <a:t>The retrieval-based approach retrieves semantically closest sentences from a pre-built dataset, while the generation-based approach uses a memory-driven Transformer-based model for flexible expression</a:t>
            </a:r>
          </a:p>
        </p:txBody>
      </p:sp>
      <p:sp>
        <p:nvSpPr>
          <p:cNvPr id="5" name="Slide Number Placeholder 4">
            <a:extLst>
              <a:ext uri="{FF2B5EF4-FFF2-40B4-BE49-F238E27FC236}">
                <a16:creationId xmlns:a16="http://schemas.microsoft.com/office/drawing/2014/main" id="{5047C224-2653-4CB6-9C64-549D0C0DFC31}"/>
              </a:ext>
            </a:extLst>
          </p:cNvPr>
          <p:cNvSpPr>
            <a:spLocks noGrp="1"/>
          </p:cNvSpPr>
          <p:nvPr>
            <p:ph type="sldNum" sz="quarter" idx="12"/>
          </p:nvPr>
        </p:nvSpPr>
        <p:spPr>
          <a:xfrm>
            <a:off x="5690490" y="6227316"/>
            <a:ext cx="811019" cy="503578"/>
          </a:xfrm>
        </p:spPr>
        <p:txBody>
          <a:bodyPr/>
          <a:lstStyle/>
          <a:p>
            <a:fld id="{7C5336F6-5CB0-4364-9D0A-82468FD9F6DC}" type="slidenum">
              <a:rPr lang="en-IN" smtClean="0">
                <a:solidFill>
                  <a:schemeClr val="bg1"/>
                </a:solidFill>
              </a:rPr>
              <a:pPr/>
              <a:t>20</a:t>
            </a:fld>
            <a:endParaRPr lang="en-IN"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Cntd</a:t>
            </a:r>
            <a:r>
              <a:rPr lang="en-US" cap="none" dirty="0"/>
              <a:t>…</a:t>
            </a:r>
          </a:p>
        </p:txBody>
      </p:sp>
      <p:sp>
        <p:nvSpPr>
          <p:cNvPr id="3" name="Content Placeholder 2"/>
          <p:cNvSpPr>
            <a:spLocks noGrp="1"/>
          </p:cNvSpPr>
          <p:nvPr>
            <p:ph idx="1"/>
          </p:nvPr>
        </p:nvSpPr>
        <p:spPr/>
        <p:txBody>
          <a:bodyPr>
            <a:normAutofit fontScale="92500" lnSpcReduction="10000"/>
          </a:bodyPr>
          <a:lstStyle/>
          <a:p>
            <a:r>
              <a:rPr lang="en-US" dirty="0"/>
              <a:t> Text selection involves predicting the probability of selecting each candidate sentence based on its semantic features. Lastly, text sorting utilizes a simple strategy based on the average position of ground truth </a:t>
            </a:r>
            <a:r>
              <a:rPr lang="en-US" dirty="0" err="1"/>
              <a:t>sentenc</a:t>
            </a:r>
            <a:r>
              <a:rPr lang="en-US" dirty="0"/>
              <a:t> </a:t>
            </a:r>
            <a:r>
              <a:rPr lang="en-US" dirty="0" err="1"/>
              <a:t>es</a:t>
            </a:r>
            <a:r>
              <a:rPr lang="en-US" dirty="0"/>
              <a:t> in the training set to arrange candidate sentences in the final medical report. </a:t>
            </a:r>
          </a:p>
          <a:p>
            <a:r>
              <a:rPr lang="en-US" dirty="0"/>
              <a:t>During training, a dynamic decision-making strategy establishes correspondence between observation intentions and ground truth sentences, optimizing the model based on semantic consistency and text selection losses. </a:t>
            </a:r>
          </a:p>
          <a:p>
            <a:r>
              <a:rPr lang="en-US" dirty="0"/>
              <a:t>The training process dynamically adjusts the matching strategy, gradually aligning observation intentions with accurate visual query targets and relevant text descriptions.</a:t>
            </a:r>
          </a:p>
          <a:p>
            <a:endParaRPr lang="en-US" dirty="0"/>
          </a:p>
        </p:txBody>
      </p:sp>
      <p:sp>
        <p:nvSpPr>
          <p:cNvPr id="5" name="Slide Number Placeholder 4">
            <a:extLst>
              <a:ext uri="{FF2B5EF4-FFF2-40B4-BE49-F238E27FC236}">
                <a16:creationId xmlns:a16="http://schemas.microsoft.com/office/drawing/2014/main" id="{1EE192DD-4E23-4E2B-9629-D6C51131D868}"/>
              </a:ext>
            </a:extLst>
          </p:cNvPr>
          <p:cNvSpPr>
            <a:spLocks noGrp="1"/>
          </p:cNvSpPr>
          <p:nvPr>
            <p:ph type="sldNum" sz="quarter" idx="12"/>
          </p:nvPr>
        </p:nvSpPr>
        <p:spPr>
          <a:xfrm>
            <a:off x="5690490" y="6212802"/>
            <a:ext cx="811019" cy="503578"/>
          </a:xfrm>
        </p:spPr>
        <p:txBody>
          <a:bodyPr/>
          <a:lstStyle/>
          <a:p>
            <a:fld id="{7C5336F6-5CB0-4364-9D0A-82468FD9F6DC}" type="slidenum">
              <a:rPr lang="en-IN" smtClean="0">
                <a:solidFill>
                  <a:schemeClr val="bg1"/>
                </a:solidFill>
              </a:rPr>
              <a:pPr/>
              <a:t>21</a:t>
            </a:fld>
            <a:endParaRPr lang="en-IN"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84F0-6F78-4CEB-BA49-11012C9A6B61}"/>
              </a:ext>
            </a:extLst>
          </p:cNvPr>
          <p:cNvSpPr>
            <a:spLocks noGrp="1"/>
          </p:cNvSpPr>
          <p:nvPr>
            <p:ph type="title"/>
          </p:nvPr>
        </p:nvSpPr>
        <p:spPr/>
        <p:txBody>
          <a:bodyPr/>
          <a:lstStyle/>
          <a:p>
            <a:r>
              <a:rPr lang="en-US" cap="none" dirty="0"/>
              <a:t>Evaluation Result</a:t>
            </a:r>
            <a:endParaRPr lang="en-IN" cap="none" dirty="0"/>
          </a:p>
        </p:txBody>
      </p:sp>
      <p:sp>
        <p:nvSpPr>
          <p:cNvPr id="3" name="Content Placeholder 2">
            <a:extLst>
              <a:ext uri="{FF2B5EF4-FFF2-40B4-BE49-F238E27FC236}">
                <a16:creationId xmlns:a16="http://schemas.microsoft.com/office/drawing/2014/main" id="{1DBCEE3E-393F-47C1-89AD-585133EAAB59}"/>
              </a:ext>
            </a:extLst>
          </p:cNvPr>
          <p:cNvSpPr>
            <a:spLocks noGrp="1"/>
          </p:cNvSpPr>
          <p:nvPr>
            <p:ph idx="1"/>
          </p:nvPr>
        </p:nvSpPr>
        <p:spPr/>
        <p:txBody>
          <a:bodyPr/>
          <a:lstStyle/>
          <a:p>
            <a:r>
              <a:rPr lang="en-IN" dirty="0"/>
              <a:t>Table 2 Comparisons of the </a:t>
            </a:r>
            <a:r>
              <a:rPr lang="en-IN" dirty="0" err="1"/>
              <a:t>TranSQ</a:t>
            </a:r>
            <a:r>
              <a:rPr lang="en-IN" dirty="0"/>
              <a:t> model with previous studies on MIMIC-CXR with respect to NLG and CE metrics</a:t>
            </a:r>
          </a:p>
        </p:txBody>
      </p:sp>
      <p:pic>
        <p:nvPicPr>
          <p:cNvPr id="5" name="Picture 4">
            <a:extLst>
              <a:ext uri="{FF2B5EF4-FFF2-40B4-BE49-F238E27FC236}">
                <a16:creationId xmlns:a16="http://schemas.microsoft.com/office/drawing/2014/main" id="{2BDAF4F4-D89A-444D-A140-2B09CF3D16A7}"/>
              </a:ext>
            </a:extLst>
          </p:cNvPr>
          <p:cNvPicPr>
            <a:picLocks noChangeAspect="1"/>
          </p:cNvPicPr>
          <p:nvPr/>
        </p:nvPicPr>
        <p:blipFill rotWithShape="1">
          <a:blip r:embed="rId2"/>
          <a:srcRect l="4154" t="35069" r="7807" b="14591"/>
          <a:stretch/>
        </p:blipFill>
        <p:spPr>
          <a:xfrm>
            <a:off x="1336557" y="2869809"/>
            <a:ext cx="10168463" cy="3183672"/>
          </a:xfrm>
          <a:prstGeom prst="rect">
            <a:avLst/>
          </a:prstGeom>
        </p:spPr>
      </p:pic>
      <p:sp>
        <p:nvSpPr>
          <p:cNvPr id="6" name="Slide Number Placeholder 5">
            <a:extLst>
              <a:ext uri="{FF2B5EF4-FFF2-40B4-BE49-F238E27FC236}">
                <a16:creationId xmlns:a16="http://schemas.microsoft.com/office/drawing/2014/main" id="{9C368CB2-3251-4EF9-B716-7DA3AD65B04F}"/>
              </a:ext>
            </a:extLst>
          </p:cNvPr>
          <p:cNvSpPr>
            <a:spLocks noGrp="1"/>
          </p:cNvSpPr>
          <p:nvPr>
            <p:ph type="sldNum" sz="quarter" idx="12"/>
          </p:nvPr>
        </p:nvSpPr>
        <p:spPr>
          <a:xfrm>
            <a:off x="5690490" y="6230611"/>
            <a:ext cx="811019" cy="503578"/>
          </a:xfrm>
        </p:spPr>
        <p:txBody>
          <a:bodyPr/>
          <a:lstStyle/>
          <a:p>
            <a:fld id="{7C5336F6-5CB0-4364-9D0A-82468FD9F6DC}" type="slidenum">
              <a:rPr lang="en-IN" smtClean="0">
                <a:solidFill>
                  <a:schemeClr val="bg1"/>
                </a:solidFill>
              </a:rPr>
              <a:pPr/>
              <a:t>22</a:t>
            </a:fld>
            <a:endParaRPr lang="en-IN" dirty="0">
              <a:solidFill>
                <a:schemeClr val="bg1"/>
              </a:solidFill>
            </a:endParaRPr>
          </a:p>
        </p:txBody>
      </p:sp>
    </p:spTree>
    <p:extLst>
      <p:ext uri="{BB962C8B-B14F-4D97-AF65-F5344CB8AC3E}">
        <p14:creationId xmlns:p14="http://schemas.microsoft.com/office/powerpoint/2010/main" val="155663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Conclusion</a:t>
            </a:r>
          </a:p>
        </p:txBody>
      </p:sp>
      <p:sp>
        <p:nvSpPr>
          <p:cNvPr id="3" name="Content Placeholder 2"/>
          <p:cNvSpPr>
            <a:spLocks noGrp="1"/>
          </p:cNvSpPr>
          <p:nvPr>
            <p:ph idx="1"/>
          </p:nvPr>
        </p:nvSpPr>
        <p:spPr/>
        <p:txBody>
          <a:bodyPr>
            <a:normAutofit/>
          </a:bodyPr>
          <a:lstStyle/>
          <a:p>
            <a:r>
              <a:rPr lang="en-US" dirty="0"/>
              <a:t>The </a:t>
            </a:r>
            <a:r>
              <a:rPr lang="en-US" dirty="0" err="1"/>
              <a:t>TranSQ</a:t>
            </a:r>
            <a:r>
              <a:rPr lang="en-US" dirty="0"/>
              <a:t> model employs a Transformer-based Semantic Query approach for medical report generation, mimicking doctors' cognitive processes. </a:t>
            </a:r>
          </a:p>
          <a:p>
            <a:r>
              <a:rPr lang="en-US" dirty="0"/>
              <a:t>It introduces a novel bipartite matching strategy for dynamic correspondence between intentions and ground-truth sentences, leading to automatic induction of medical terminology.</a:t>
            </a:r>
          </a:p>
          <a:p>
            <a:r>
              <a:rPr lang="en-US" dirty="0"/>
              <a:t>Experimental results show significant improvements in clinical efficacy metrics, and the paper explores a hybrid retrieval/generation strategy, integrates pre-trained models, and discusses potential clinical applications through visualization.</a:t>
            </a:r>
          </a:p>
        </p:txBody>
      </p:sp>
      <p:sp>
        <p:nvSpPr>
          <p:cNvPr id="5" name="Slide Number Placeholder 4">
            <a:extLst>
              <a:ext uri="{FF2B5EF4-FFF2-40B4-BE49-F238E27FC236}">
                <a16:creationId xmlns:a16="http://schemas.microsoft.com/office/drawing/2014/main" id="{30D4CC51-0FB9-4601-A876-E7E115D4D339}"/>
              </a:ext>
            </a:extLst>
          </p:cNvPr>
          <p:cNvSpPr>
            <a:spLocks noGrp="1"/>
          </p:cNvSpPr>
          <p:nvPr>
            <p:ph type="sldNum" sz="quarter" idx="12"/>
          </p:nvPr>
        </p:nvSpPr>
        <p:spPr>
          <a:xfrm>
            <a:off x="5690490" y="6223793"/>
            <a:ext cx="811019" cy="503578"/>
          </a:xfrm>
        </p:spPr>
        <p:txBody>
          <a:bodyPr/>
          <a:lstStyle/>
          <a:p>
            <a:fld id="{7C5336F6-5CB0-4364-9D0A-82468FD9F6DC}" type="slidenum">
              <a:rPr lang="en-IN" smtClean="0">
                <a:solidFill>
                  <a:schemeClr val="bg1"/>
                </a:solidFill>
              </a:rPr>
              <a:pPr/>
              <a:t>23</a:t>
            </a:fld>
            <a:endParaRPr lang="en-IN"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A01C02-7F62-4034-886D-53720E902E11}"/>
              </a:ext>
            </a:extLst>
          </p:cNvPr>
          <p:cNvSpPr>
            <a:spLocks noGrp="1"/>
          </p:cNvSpPr>
          <p:nvPr>
            <p:ph type="sldNum" sz="quarter" idx="12"/>
          </p:nvPr>
        </p:nvSpPr>
        <p:spPr>
          <a:xfrm>
            <a:off x="5690490" y="6354422"/>
            <a:ext cx="811019" cy="504000"/>
          </a:xfrm>
        </p:spPr>
        <p:txBody>
          <a:bodyPr/>
          <a:lstStyle/>
          <a:p>
            <a:fld id="{7C5336F6-5CB0-4364-9D0A-82468FD9F6DC}" type="slidenum">
              <a:rPr lang="en-IN" smtClean="0">
                <a:solidFill>
                  <a:schemeClr val="bg1"/>
                </a:solidFill>
              </a:rPr>
              <a:pPr/>
              <a:t>24</a:t>
            </a:fld>
            <a:endParaRPr lang="en-IN" dirty="0">
              <a:solidFill>
                <a:schemeClr val="bg1"/>
              </a:solidFill>
            </a:endParaRPr>
          </a:p>
        </p:txBody>
      </p:sp>
      <p:sp>
        <p:nvSpPr>
          <p:cNvPr id="2" name="Title 1">
            <a:extLst>
              <a:ext uri="{FF2B5EF4-FFF2-40B4-BE49-F238E27FC236}">
                <a16:creationId xmlns:a16="http://schemas.microsoft.com/office/drawing/2014/main" id="{24F99DC2-5AF9-431A-9D11-946CCB7BA8A4}"/>
              </a:ext>
            </a:extLst>
          </p:cNvPr>
          <p:cNvSpPr>
            <a:spLocks noGrp="1"/>
          </p:cNvSpPr>
          <p:nvPr>
            <p:ph type="title"/>
          </p:nvPr>
        </p:nvSpPr>
        <p:spPr/>
        <p:txBody>
          <a:bodyPr/>
          <a:lstStyle/>
          <a:p>
            <a:r>
              <a:rPr lang="en-US" cap="none" dirty="0"/>
              <a:t>References</a:t>
            </a:r>
            <a:endParaRPr lang="en-IN" cap="none" dirty="0"/>
          </a:p>
        </p:txBody>
      </p:sp>
      <p:sp>
        <p:nvSpPr>
          <p:cNvPr id="3" name="Content Placeholder 2">
            <a:extLst>
              <a:ext uri="{FF2B5EF4-FFF2-40B4-BE49-F238E27FC236}">
                <a16:creationId xmlns:a16="http://schemas.microsoft.com/office/drawing/2014/main" id="{30E21E60-3E4E-458D-B949-B9E043C39A35}"/>
              </a:ext>
            </a:extLst>
          </p:cNvPr>
          <p:cNvSpPr>
            <a:spLocks noGrp="1"/>
          </p:cNvSpPr>
          <p:nvPr>
            <p:ph idx="1"/>
          </p:nvPr>
        </p:nvSpPr>
        <p:spPr/>
        <p:txBody>
          <a:bodyPr>
            <a:normAutofit/>
          </a:bodyPr>
          <a:lstStyle/>
          <a:p>
            <a:r>
              <a:rPr lang="en-IN" dirty="0" err="1"/>
              <a:t>Alfarghaly</a:t>
            </a:r>
            <a:r>
              <a:rPr lang="en-IN" dirty="0"/>
              <a:t>, O., Khaled, R., </a:t>
            </a:r>
            <a:r>
              <a:rPr lang="en-IN" dirty="0" err="1"/>
              <a:t>Elkorany</a:t>
            </a:r>
            <a:r>
              <a:rPr lang="en-IN" dirty="0"/>
              <a:t>, A., </a:t>
            </a:r>
            <a:r>
              <a:rPr lang="en-IN" dirty="0" err="1"/>
              <a:t>Helal</a:t>
            </a:r>
            <a:r>
              <a:rPr lang="en-IN" dirty="0"/>
              <a:t>, M., Fahmy, A., 2021. Automated radiology report generation using conditioned transformers. Inform. Med. Unlocked 24, 100557.</a:t>
            </a:r>
          </a:p>
          <a:p>
            <a:r>
              <a:rPr lang="en-IN" dirty="0"/>
              <a:t>Banerjee, S., </a:t>
            </a:r>
            <a:r>
              <a:rPr lang="en-IN" dirty="0" err="1"/>
              <a:t>Lavie</a:t>
            </a:r>
            <a:r>
              <a:rPr lang="en-IN" dirty="0"/>
              <a:t>, A., 2005. METEOR: An automatic metric for MT evaluation with improved correlation with human judgments. In: Proceedings of the ACL Workshop on Intrinsic and Extrinsic Evaluation Measures for Machine Translation </a:t>
            </a:r>
            <a:r>
              <a:rPr lang="en-IN" dirty="0" err="1"/>
              <a:t>and/Or</a:t>
            </a:r>
            <a:r>
              <a:rPr lang="en-IN" dirty="0"/>
              <a:t> Summarization. pp. 65–72.</a:t>
            </a:r>
          </a:p>
          <a:p>
            <a:r>
              <a:rPr lang="en-IN" dirty="0"/>
              <a:t>Chen, X., Fang, H., Lin, T.-Y., </a:t>
            </a:r>
            <a:r>
              <a:rPr lang="en-IN" dirty="0" err="1"/>
              <a:t>Vedantam</a:t>
            </a:r>
            <a:r>
              <a:rPr lang="en-IN" dirty="0"/>
              <a:t>, R., Gupta, S., </a:t>
            </a:r>
            <a:r>
              <a:rPr lang="en-IN" dirty="0" err="1"/>
              <a:t>Dollár</a:t>
            </a:r>
            <a:r>
              <a:rPr lang="en-IN" dirty="0"/>
              <a:t>, P., </a:t>
            </a:r>
            <a:r>
              <a:rPr lang="en-IN" dirty="0" err="1"/>
              <a:t>Zitnick</a:t>
            </a:r>
            <a:r>
              <a:rPr lang="en-IN" dirty="0"/>
              <a:t>, C.L., 2015. Microsoft coco captions: Data collection and evaluation server. </a:t>
            </a:r>
            <a:r>
              <a:rPr lang="en-IN" dirty="0" err="1"/>
              <a:t>arXiv</a:t>
            </a:r>
            <a:r>
              <a:rPr lang="en-IN" dirty="0"/>
              <a:t> preprint arXiv:1504.00325</a:t>
            </a:r>
          </a:p>
        </p:txBody>
      </p:sp>
    </p:spTree>
    <p:extLst>
      <p:ext uri="{BB962C8B-B14F-4D97-AF65-F5344CB8AC3E}">
        <p14:creationId xmlns:p14="http://schemas.microsoft.com/office/powerpoint/2010/main" val="62829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02C790-8ACD-A71F-F2D4-70644B02BA19}"/>
              </a:ext>
            </a:extLst>
          </p:cNvPr>
          <p:cNvSpPr>
            <a:spLocks noGrp="1"/>
          </p:cNvSpPr>
          <p:nvPr>
            <p:ph type="title"/>
          </p:nvPr>
        </p:nvSpPr>
        <p:spPr/>
        <p:txBody>
          <a:bodyPr/>
          <a:lstStyle/>
          <a:p>
            <a:r>
              <a:rPr lang="en-IN" cap="none" dirty="0"/>
              <a:t>Introduction</a:t>
            </a:r>
          </a:p>
        </p:txBody>
      </p:sp>
      <p:sp>
        <p:nvSpPr>
          <p:cNvPr id="9" name="Content Placeholder 8">
            <a:extLst>
              <a:ext uri="{FF2B5EF4-FFF2-40B4-BE49-F238E27FC236}">
                <a16:creationId xmlns:a16="http://schemas.microsoft.com/office/drawing/2014/main" id="{2ABA2E1A-4AC6-1CA0-3BFE-9BB4B10D020A}"/>
              </a:ext>
            </a:extLst>
          </p:cNvPr>
          <p:cNvSpPr>
            <a:spLocks noGrp="1"/>
          </p:cNvSpPr>
          <p:nvPr>
            <p:ph idx="1"/>
          </p:nvPr>
        </p:nvSpPr>
        <p:spPr/>
        <p:txBody>
          <a:bodyPr/>
          <a:lstStyle/>
          <a:p>
            <a:r>
              <a:rPr lang="en-IN" dirty="0"/>
              <a:t>Medical imaging technology has been widely used in various diagnosis and treatment scenario</a:t>
            </a:r>
            <a:endParaRPr lang="en-US" dirty="0"/>
          </a:p>
          <a:p>
            <a:r>
              <a:rPr lang="en-US" dirty="0"/>
              <a:t>Medical professionals use X-Rays to detect anomalies </a:t>
            </a:r>
          </a:p>
          <a:p>
            <a:r>
              <a:rPr lang="en-US" dirty="0"/>
              <a:t>Automated  radiology report generation solution can be used as a supportive tool to lower the burden on radiologists</a:t>
            </a:r>
          </a:p>
          <a:p>
            <a:endParaRPr lang="en-US" dirty="0"/>
          </a:p>
          <a:p>
            <a:endParaRPr lang="en-IN" dirty="0"/>
          </a:p>
        </p:txBody>
      </p:sp>
      <p:pic>
        <p:nvPicPr>
          <p:cNvPr id="11" name="Picture 10" descr="A screenshot of a medical report&#10;&#10;Description automatically generated">
            <a:extLst>
              <a:ext uri="{FF2B5EF4-FFF2-40B4-BE49-F238E27FC236}">
                <a16:creationId xmlns:a16="http://schemas.microsoft.com/office/drawing/2014/main" id="{F515BA06-973C-EDFE-CFB9-E4D6B9EFBE83}"/>
              </a:ext>
            </a:extLst>
          </p:cNvPr>
          <p:cNvPicPr>
            <a:picLocks noChangeAspect="1"/>
          </p:cNvPicPr>
          <p:nvPr/>
        </p:nvPicPr>
        <p:blipFill rotWithShape="1">
          <a:blip r:embed="rId2">
            <a:extLst>
              <a:ext uri="{28A0092B-C50C-407E-A947-70E740481C1C}">
                <a14:useLocalDpi xmlns:a14="http://schemas.microsoft.com/office/drawing/2010/main" val="0"/>
              </a:ext>
            </a:extLst>
          </a:blip>
          <a:srcRect l="6246" t="60665" r="69136" b="11688"/>
          <a:stretch/>
        </p:blipFill>
        <p:spPr>
          <a:xfrm>
            <a:off x="2464180" y="4559609"/>
            <a:ext cx="1219709" cy="1123568"/>
          </a:xfrm>
          <a:prstGeom prst="rect">
            <a:avLst/>
          </a:prstGeom>
        </p:spPr>
      </p:pic>
      <p:sp>
        <p:nvSpPr>
          <p:cNvPr id="5" name="Arrow: Right 4">
            <a:extLst>
              <a:ext uri="{FF2B5EF4-FFF2-40B4-BE49-F238E27FC236}">
                <a16:creationId xmlns:a16="http://schemas.microsoft.com/office/drawing/2014/main" id="{C6EE7D0B-B9D1-B6B0-91F6-EBA722EEB294}"/>
              </a:ext>
            </a:extLst>
          </p:cNvPr>
          <p:cNvSpPr/>
          <p:nvPr/>
        </p:nvSpPr>
        <p:spPr>
          <a:xfrm>
            <a:off x="4092124" y="4949328"/>
            <a:ext cx="491613" cy="34412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2">
                  <a:lumMod val="20000"/>
                  <a:lumOff val="80000"/>
                </a:schemeClr>
              </a:solidFill>
              <a:highlight>
                <a:srgbClr val="FFFF00"/>
              </a:highlight>
            </a:endParaRPr>
          </a:p>
        </p:txBody>
      </p:sp>
      <p:sp>
        <p:nvSpPr>
          <p:cNvPr id="6" name="Rectangle 5">
            <a:extLst>
              <a:ext uri="{FF2B5EF4-FFF2-40B4-BE49-F238E27FC236}">
                <a16:creationId xmlns:a16="http://schemas.microsoft.com/office/drawing/2014/main" id="{B67C4790-0766-4B40-6C3B-FCD030CFD4DF}"/>
              </a:ext>
            </a:extLst>
          </p:cNvPr>
          <p:cNvSpPr/>
          <p:nvPr/>
        </p:nvSpPr>
        <p:spPr>
          <a:xfrm>
            <a:off x="4840514" y="4686831"/>
            <a:ext cx="3370101" cy="923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17D51F2-962A-FC6F-7596-4998EF3BE8D3}"/>
              </a:ext>
            </a:extLst>
          </p:cNvPr>
          <p:cNvSpPr txBox="1"/>
          <p:nvPr/>
        </p:nvSpPr>
        <p:spPr>
          <a:xfrm>
            <a:off x="4884057" y="4704993"/>
            <a:ext cx="3428491" cy="923330"/>
          </a:xfrm>
          <a:prstGeom prst="rect">
            <a:avLst/>
          </a:prstGeom>
          <a:noFill/>
        </p:spPr>
        <p:txBody>
          <a:bodyPr wrap="square">
            <a:spAutoFit/>
          </a:bodyPr>
          <a:lstStyle/>
          <a:p>
            <a:pPr algn="just"/>
            <a:r>
              <a:rPr lang="en-US" sz="900" b="0" i="0" dirty="0">
                <a:solidFill>
                  <a:srgbClr val="000000"/>
                </a:solidFill>
                <a:effectLst/>
                <a:latin typeface="Roboto" panose="02000000000000000000" pitchFamily="2" charset="0"/>
              </a:rPr>
              <a:t>Pa and lateral views of the chest. The aortic knob I is calcified. Apart from minimal atelectasis in the lung bases the lungs are clear without focal | consolidation. There is no pulmonary edema. Heart size is normal. Mediastinal and hilar contours are unremarkable. No pleural effusion or pneumothorax is seen. The aortic knob is calcified.</a:t>
            </a:r>
            <a:endParaRPr lang="en-IN" sz="900" dirty="0"/>
          </a:p>
        </p:txBody>
      </p:sp>
      <p:sp>
        <p:nvSpPr>
          <p:cNvPr id="3" name="Slide Number Placeholder 2">
            <a:extLst>
              <a:ext uri="{FF2B5EF4-FFF2-40B4-BE49-F238E27FC236}">
                <a16:creationId xmlns:a16="http://schemas.microsoft.com/office/drawing/2014/main" id="{7C85E3E4-57FE-4D5F-991F-F885692699A7}"/>
              </a:ext>
            </a:extLst>
          </p:cNvPr>
          <p:cNvSpPr>
            <a:spLocks noGrp="1"/>
          </p:cNvSpPr>
          <p:nvPr>
            <p:ph type="sldNum" sz="quarter" idx="12"/>
          </p:nvPr>
        </p:nvSpPr>
        <p:spPr>
          <a:xfrm>
            <a:off x="5690490" y="6259055"/>
            <a:ext cx="811019" cy="503578"/>
          </a:xfrm>
        </p:spPr>
        <p:txBody>
          <a:bodyPr/>
          <a:lstStyle/>
          <a:p>
            <a:fld id="{7C5336F6-5CB0-4364-9D0A-82468FD9F6DC}" type="slidenum">
              <a:rPr lang="en-IN" smtClean="0">
                <a:solidFill>
                  <a:schemeClr val="bg1"/>
                </a:solidFill>
              </a:rPr>
              <a:pPr/>
              <a:t>3</a:t>
            </a:fld>
            <a:endParaRPr lang="en-IN" dirty="0">
              <a:solidFill>
                <a:schemeClr val="bg1"/>
              </a:solidFill>
            </a:endParaRPr>
          </a:p>
        </p:txBody>
      </p:sp>
      <p:sp>
        <p:nvSpPr>
          <p:cNvPr id="7" name="TextBox 6">
            <a:extLst>
              <a:ext uri="{FF2B5EF4-FFF2-40B4-BE49-F238E27FC236}">
                <a16:creationId xmlns:a16="http://schemas.microsoft.com/office/drawing/2014/main" id="{16FEB19D-4145-43BB-B9A9-B90F0A78F501}"/>
              </a:ext>
            </a:extLst>
          </p:cNvPr>
          <p:cNvSpPr txBox="1"/>
          <p:nvPr/>
        </p:nvSpPr>
        <p:spPr>
          <a:xfrm>
            <a:off x="5137114" y="5794722"/>
            <a:ext cx="914400" cy="261610"/>
          </a:xfrm>
          <a:prstGeom prst="rect">
            <a:avLst/>
          </a:prstGeom>
          <a:noFill/>
        </p:spPr>
        <p:txBody>
          <a:bodyPr wrap="square" rtlCol="0">
            <a:spAutoFit/>
          </a:bodyPr>
          <a:lstStyle/>
          <a:p>
            <a:r>
              <a:rPr lang="en-US" sz="1100" b="1" dirty="0"/>
              <a:t>Fig.1</a:t>
            </a:r>
            <a:endParaRPr lang="en-IN" sz="1100" b="1" dirty="0"/>
          </a:p>
        </p:txBody>
      </p:sp>
    </p:spTree>
    <p:extLst>
      <p:ext uri="{BB962C8B-B14F-4D97-AF65-F5344CB8AC3E}">
        <p14:creationId xmlns:p14="http://schemas.microsoft.com/office/powerpoint/2010/main" val="116580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F3D4-B7CA-15A8-AEB2-32F5AA715A42}"/>
              </a:ext>
            </a:extLst>
          </p:cNvPr>
          <p:cNvSpPr>
            <a:spLocks noGrp="1"/>
          </p:cNvSpPr>
          <p:nvPr>
            <p:ph type="title"/>
          </p:nvPr>
        </p:nvSpPr>
        <p:spPr/>
        <p:txBody>
          <a:bodyPr/>
          <a:lstStyle/>
          <a:p>
            <a:r>
              <a:rPr lang="en-US" cap="none" dirty="0"/>
              <a:t>Motivation</a:t>
            </a:r>
            <a:endParaRPr lang="en-IN" cap="none" dirty="0"/>
          </a:p>
        </p:txBody>
      </p:sp>
      <p:sp>
        <p:nvSpPr>
          <p:cNvPr id="3" name="Content Placeholder 2">
            <a:extLst>
              <a:ext uri="{FF2B5EF4-FFF2-40B4-BE49-F238E27FC236}">
                <a16:creationId xmlns:a16="http://schemas.microsoft.com/office/drawing/2014/main" id="{ABB95DFE-0B10-49B3-144B-0764B99ACDBD}"/>
              </a:ext>
            </a:extLst>
          </p:cNvPr>
          <p:cNvSpPr>
            <a:spLocks noGrp="1"/>
          </p:cNvSpPr>
          <p:nvPr>
            <p:ph idx="1"/>
          </p:nvPr>
        </p:nvSpPr>
        <p:spPr/>
        <p:txBody>
          <a:bodyPr/>
          <a:lstStyle/>
          <a:p>
            <a:r>
              <a:rPr lang="en-US" dirty="0"/>
              <a:t>Diagnosing using  x-rays (</a:t>
            </a:r>
            <a:r>
              <a:rPr lang="en-US" dirty="0" err="1"/>
              <a:t>Eg</a:t>
            </a:r>
            <a:r>
              <a:rPr lang="en-US" dirty="0"/>
              <a:t>: CXRs) needs expert knowledge and can be time-consuming.</a:t>
            </a:r>
          </a:p>
          <a:p>
            <a:r>
              <a:rPr lang="en-IN" dirty="0"/>
              <a:t>Composing an accurate and comprehensive medical report is a </a:t>
            </a:r>
            <a:r>
              <a:rPr lang="en-IN" dirty="0" err="1"/>
              <a:t>skillful</a:t>
            </a:r>
            <a:r>
              <a:rPr lang="en-IN" dirty="0"/>
              <a:t> job that requires sufficient medical knowledge and extensive diagnostic experience</a:t>
            </a:r>
          </a:p>
          <a:p>
            <a:r>
              <a:rPr lang="en-IN" dirty="0"/>
              <a:t>Writing reports takes up a lot of the energy of the physicians (about 10 min or more on average) (Yang et al., 2022)</a:t>
            </a:r>
          </a:p>
        </p:txBody>
      </p:sp>
      <p:sp>
        <p:nvSpPr>
          <p:cNvPr id="5" name="Slide Number Placeholder 4">
            <a:extLst>
              <a:ext uri="{FF2B5EF4-FFF2-40B4-BE49-F238E27FC236}">
                <a16:creationId xmlns:a16="http://schemas.microsoft.com/office/drawing/2014/main" id="{6919C2A4-5A70-4387-84BB-2EEE121D7608}"/>
              </a:ext>
            </a:extLst>
          </p:cNvPr>
          <p:cNvSpPr>
            <a:spLocks noGrp="1"/>
          </p:cNvSpPr>
          <p:nvPr>
            <p:ph type="sldNum" sz="quarter" idx="12"/>
          </p:nvPr>
        </p:nvSpPr>
        <p:spPr>
          <a:xfrm>
            <a:off x="5574575" y="6241830"/>
            <a:ext cx="811019" cy="503578"/>
          </a:xfrm>
        </p:spPr>
        <p:txBody>
          <a:bodyPr/>
          <a:lstStyle/>
          <a:p>
            <a:fld id="{7C5336F6-5CB0-4364-9D0A-82468FD9F6DC}" type="slidenum">
              <a:rPr lang="en-IN" smtClean="0">
                <a:solidFill>
                  <a:schemeClr val="bg1"/>
                </a:solidFill>
              </a:rPr>
              <a:pPr/>
              <a:t>4</a:t>
            </a:fld>
            <a:endParaRPr lang="en-IN" dirty="0">
              <a:solidFill>
                <a:schemeClr val="bg1"/>
              </a:solidFill>
            </a:endParaRPr>
          </a:p>
        </p:txBody>
      </p:sp>
    </p:spTree>
    <p:extLst>
      <p:ext uri="{BB962C8B-B14F-4D97-AF65-F5344CB8AC3E}">
        <p14:creationId xmlns:p14="http://schemas.microsoft.com/office/powerpoint/2010/main" val="220499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E550-5725-D801-B08F-5E739D63DFB3}"/>
              </a:ext>
            </a:extLst>
          </p:cNvPr>
          <p:cNvSpPr>
            <a:spLocks noGrp="1"/>
          </p:cNvSpPr>
          <p:nvPr>
            <p:ph type="title"/>
          </p:nvPr>
        </p:nvSpPr>
        <p:spPr/>
        <p:txBody>
          <a:bodyPr/>
          <a:lstStyle/>
          <a:p>
            <a:r>
              <a:rPr lang="en-US" cap="none" dirty="0"/>
              <a:t>Challenges</a:t>
            </a:r>
            <a:endParaRPr lang="en-IN" cap="none" dirty="0"/>
          </a:p>
        </p:txBody>
      </p:sp>
      <p:sp>
        <p:nvSpPr>
          <p:cNvPr id="3" name="Content Placeholder 2">
            <a:extLst>
              <a:ext uri="{FF2B5EF4-FFF2-40B4-BE49-F238E27FC236}">
                <a16:creationId xmlns:a16="http://schemas.microsoft.com/office/drawing/2014/main" id="{9D1B1627-C7F6-24C2-2A15-A95AD4A5A64A}"/>
              </a:ext>
            </a:extLst>
          </p:cNvPr>
          <p:cNvSpPr>
            <a:spLocks noGrp="1"/>
          </p:cNvSpPr>
          <p:nvPr>
            <p:ph idx="1"/>
          </p:nvPr>
        </p:nvSpPr>
        <p:spPr/>
        <p:txBody>
          <a:bodyPr>
            <a:normAutofit/>
          </a:bodyPr>
          <a:lstStyle/>
          <a:p>
            <a:r>
              <a:rPr lang="en-US" dirty="0"/>
              <a:t>Image Understanding and Interpretation</a:t>
            </a:r>
          </a:p>
          <a:p>
            <a:r>
              <a:rPr lang="en-US" dirty="0"/>
              <a:t>Clinical Context and Knowledge</a:t>
            </a:r>
          </a:p>
          <a:p>
            <a:r>
              <a:rPr lang="en-US" dirty="0"/>
              <a:t>Natural Language Processing (NLP)</a:t>
            </a:r>
          </a:p>
          <a:p>
            <a:r>
              <a:rPr lang="en-US" dirty="0"/>
              <a:t>Data Privacy and Security</a:t>
            </a:r>
          </a:p>
        </p:txBody>
      </p:sp>
      <p:sp>
        <p:nvSpPr>
          <p:cNvPr id="5" name="Slide Number Placeholder 4">
            <a:extLst>
              <a:ext uri="{FF2B5EF4-FFF2-40B4-BE49-F238E27FC236}">
                <a16:creationId xmlns:a16="http://schemas.microsoft.com/office/drawing/2014/main" id="{7BDDD734-46F8-4095-A8F1-5CD4E3CD44D6}"/>
              </a:ext>
            </a:extLst>
          </p:cNvPr>
          <p:cNvSpPr>
            <a:spLocks noGrp="1"/>
          </p:cNvSpPr>
          <p:nvPr>
            <p:ph type="sldNum" sz="quarter" idx="12"/>
          </p:nvPr>
        </p:nvSpPr>
        <p:spPr>
          <a:xfrm>
            <a:off x="5690490" y="6227316"/>
            <a:ext cx="811019" cy="503578"/>
          </a:xfrm>
        </p:spPr>
        <p:txBody>
          <a:bodyPr/>
          <a:lstStyle/>
          <a:p>
            <a:fld id="{7C5336F6-5CB0-4364-9D0A-82468FD9F6DC}" type="slidenum">
              <a:rPr lang="en-IN" smtClean="0">
                <a:solidFill>
                  <a:schemeClr val="bg1"/>
                </a:solidFill>
              </a:rPr>
              <a:pPr/>
              <a:t>5</a:t>
            </a:fld>
            <a:endParaRPr lang="en-IN" dirty="0">
              <a:solidFill>
                <a:schemeClr val="bg1"/>
              </a:solidFill>
            </a:endParaRPr>
          </a:p>
        </p:txBody>
      </p:sp>
    </p:spTree>
    <p:extLst>
      <p:ext uri="{BB962C8B-B14F-4D97-AF65-F5344CB8AC3E}">
        <p14:creationId xmlns:p14="http://schemas.microsoft.com/office/powerpoint/2010/main" val="399568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8226-DD7E-1F09-3095-11EE434F26BB}"/>
              </a:ext>
            </a:extLst>
          </p:cNvPr>
          <p:cNvSpPr>
            <a:spLocks noGrp="1"/>
          </p:cNvSpPr>
          <p:nvPr>
            <p:ph type="title"/>
          </p:nvPr>
        </p:nvSpPr>
        <p:spPr/>
        <p:txBody>
          <a:bodyPr/>
          <a:lstStyle/>
          <a:p>
            <a:r>
              <a:rPr lang="en-US" cap="none" dirty="0"/>
              <a:t>Literature Review</a:t>
            </a:r>
            <a:endParaRPr lang="en-IN" cap="none" dirty="0"/>
          </a:p>
        </p:txBody>
      </p:sp>
      <p:graphicFrame>
        <p:nvGraphicFramePr>
          <p:cNvPr id="4" name="Google Shape;102;p18">
            <a:extLst>
              <a:ext uri="{FF2B5EF4-FFF2-40B4-BE49-F238E27FC236}">
                <a16:creationId xmlns:a16="http://schemas.microsoft.com/office/drawing/2014/main" id="{57C92B3E-1A58-441C-AB1B-1B853E50A325}"/>
              </a:ext>
            </a:extLst>
          </p:cNvPr>
          <p:cNvGraphicFramePr/>
          <p:nvPr>
            <p:extLst>
              <p:ext uri="{D42A27DB-BD31-4B8C-83A1-F6EECF244321}">
                <p14:modId xmlns:p14="http://schemas.microsoft.com/office/powerpoint/2010/main" val="2860349619"/>
              </p:ext>
            </p:extLst>
          </p:nvPr>
        </p:nvGraphicFramePr>
        <p:xfrm>
          <a:off x="647115" y="2049933"/>
          <a:ext cx="11422965" cy="4144412"/>
        </p:xfrm>
        <a:graphic>
          <a:graphicData uri="http://schemas.openxmlformats.org/drawingml/2006/table">
            <a:tbl>
              <a:tblPr>
                <a:noFill/>
              </a:tblPr>
              <a:tblGrid>
                <a:gridCol w="2688935">
                  <a:extLst>
                    <a:ext uri="{9D8B030D-6E8A-4147-A177-3AD203B41FA5}">
                      <a16:colId xmlns:a16="http://schemas.microsoft.com/office/drawing/2014/main" val="20000"/>
                    </a:ext>
                  </a:extLst>
                </a:gridCol>
                <a:gridCol w="1876822">
                  <a:extLst>
                    <a:ext uri="{9D8B030D-6E8A-4147-A177-3AD203B41FA5}">
                      <a16:colId xmlns:a16="http://schemas.microsoft.com/office/drawing/2014/main" val="20001"/>
                    </a:ext>
                  </a:extLst>
                </a:gridCol>
                <a:gridCol w="1085065">
                  <a:extLst>
                    <a:ext uri="{9D8B030D-6E8A-4147-A177-3AD203B41FA5}">
                      <a16:colId xmlns:a16="http://schemas.microsoft.com/office/drawing/2014/main" val="20002"/>
                    </a:ext>
                  </a:extLst>
                </a:gridCol>
                <a:gridCol w="2243793">
                  <a:extLst>
                    <a:ext uri="{9D8B030D-6E8A-4147-A177-3AD203B41FA5}">
                      <a16:colId xmlns:a16="http://schemas.microsoft.com/office/drawing/2014/main" val="20003"/>
                    </a:ext>
                  </a:extLst>
                </a:gridCol>
                <a:gridCol w="1657284">
                  <a:extLst>
                    <a:ext uri="{9D8B030D-6E8A-4147-A177-3AD203B41FA5}">
                      <a16:colId xmlns:a16="http://schemas.microsoft.com/office/drawing/2014/main" val="20004"/>
                    </a:ext>
                  </a:extLst>
                </a:gridCol>
                <a:gridCol w="1871066">
                  <a:extLst>
                    <a:ext uri="{9D8B030D-6E8A-4147-A177-3AD203B41FA5}">
                      <a16:colId xmlns:a16="http://schemas.microsoft.com/office/drawing/2014/main" val="20005"/>
                    </a:ext>
                  </a:extLst>
                </a:gridCol>
              </a:tblGrid>
              <a:tr h="387202">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TITLE</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AUTHOR</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YEAR</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Times New Roman"/>
                          <a:ea typeface="Times New Roman"/>
                          <a:cs typeface="Times New Roman"/>
                          <a:sym typeface="Times New Roman"/>
                        </a:rPr>
                        <a:t>JOURNAL/CONFERENCE</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DATASET</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METHOD</a:t>
                      </a:r>
                      <a:endParaRPr sz="15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520267">
                <a:tc>
                  <a:txBody>
                    <a:bodyPr/>
                    <a:lstStyle/>
                    <a:p>
                      <a:pPr marL="0" marR="0" lvl="0" indent="0" algn="l" defTabSz="914400" rtl="0" eaLnBrk="1" fontAlgn="auto" latinLnBrk="0" hangingPunct="1">
                        <a:lnSpc>
                          <a:spcPct val="115000"/>
                        </a:lnSpc>
                        <a:spcBef>
                          <a:spcPts val="0"/>
                        </a:spcBef>
                        <a:spcAft>
                          <a:spcPts val="0"/>
                        </a:spcAft>
                        <a:buClr>
                          <a:srgbClr val="000000"/>
                        </a:buClr>
                        <a:buSzPts val="1500"/>
                        <a:buFont typeface="Arial"/>
                        <a:buNone/>
                        <a:tabLst/>
                        <a:defRPr/>
                      </a:pPr>
                      <a:r>
                        <a:rPr lang="en-IN" sz="1800" b="0" i="0" kern="1200" dirty="0">
                          <a:solidFill>
                            <a:schemeClr val="tx1"/>
                          </a:solidFill>
                          <a:effectLst/>
                          <a:latin typeface="+mn-lt"/>
                          <a:ea typeface="+mn-ea"/>
                          <a:cs typeface="+mn-cs"/>
                        </a:rPr>
                        <a:t>Automated radiology report generation using conditioned transformers</a:t>
                      </a:r>
                      <a:r>
                        <a:rPr lang="en-GB" sz="1500" u="none" strike="noStrike" cap="none" dirty="0">
                          <a:solidFill>
                            <a:srgbClr val="222222"/>
                          </a:solidFill>
                          <a:highlight>
                            <a:srgbClr val="FFFFFF"/>
                          </a:highlight>
                          <a:latin typeface="Times New Roman"/>
                          <a:ea typeface="Times New Roman"/>
                          <a:cs typeface="Times New Roman"/>
                          <a:sym typeface="Times New Roman"/>
                        </a:rPr>
                        <a:t> </a:t>
                      </a:r>
                      <a:endParaRPr sz="1500" u="none" strike="noStrike" cap="none" dirty="0">
                        <a:solidFill>
                          <a:srgbClr val="222222"/>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800" u="none" strike="noStrike" cap="none" dirty="0">
                          <a:latin typeface="Times New Roman"/>
                          <a:ea typeface="Times New Roman"/>
                          <a:cs typeface="Times New Roman"/>
                          <a:sym typeface="Times New Roman"/>
                        </a:rPr>
                        <a:t>Omar </a:t>
                      </a:r>
                      <a:r>
                        <a:rPr lang="en-IN" sz="1800" u="none" strike="noStrike" cap="none" dirty="0" err="1">
                          <a:latin typeface="Times New Roman"/>
                          <a:ea typeface="Times New Roman"/>
                          <a:cs typeface="Times New Roman"/>
                          <a:sym typeface="Times New Roman"/>
                        </a:rPr>
                        <a:t>Alfarghaly</a:t>
                      </a:r>
                      <a:r>
                        <a:rPr lang="en-IN" sz="1800" u="none" strike="noStrike" cap="none" dirty="0">
                          <a:latin typeface="Times New Roman"/>
                          <a:ea typeface="Times New Roman"/>
                          <a:cs typeface="Times New Roman"/>
                          <a:sym typeface="Times New Roman"/>
                        </a:rPr>
                        <a:t>, Rana </a:t>
                      </a:r>
                      <a:r>
                        <a:rPr lang="en-IN" sz="1800" u="none" strike="noStrike" cap="none" dirty="0" err="1">
                          <a:latin typeface="Times New Roman"/>
                          <a:ea typeface="Times New Roman"/>
                          <a:cs typeface="Times New Roman"/>
                          <a:sym typeface="Times New Roman"/>
                        </a:rPr>
                        <a:t>Khaled,Abeer</a:t>
                      </a:r>
                      <a:r>
                        <a:rPr lang="en-IN" sz="1800" u="none" strike="noStrike" cap="none" dirty="0">
                          <a:latin typeface="Times New Roman"/>
                          <a:ea typeface="Times New Roman"/>
                          <a:cs typeface="Times New Roman"/>
                          <a:sym typeface="Times New Roman"/>
                        </a:rPr>
                        <a:t> </a:t>
                      </a:r>
                      <a:r>
                        <a:rPr lang="en-IN" sz="1800" u="none" strike="noStrike" cap="none" dirty="0" err="1">
                          <a:latin typeface="Times New Roman"/>
                          <a:ea typeface="Times New Roman"/>
                          <a:cs typeface="Times New Roman"/>
                          <a:sym typeface="Times New Roman"/>
                        </a:rPr>
                        <a:t>Elkorany</a:t>
                      </a:r>
                      <a:r>
                        <a:rPr lang="en-IN" sz="1800" u="none" strike="noStrike" cap="none" dirty="0">
                          <a:latin typeface="Times New Roman"/>
                          <a:ea typeface="Times New Roman"/>
                          <a:cs typeface="Times New Roman"/>
                          <a:sym typeface="Times New Roman"/>
                        </a:rPr>
                        <a:t>, </a:t>
                      </a:r>
                      <a:r>
                        <a:rPr lang="en-IN" sz="1800" u="none" strike="noStrike" cap="none" dirty="0" err="1">
                          <a:latin typeface="Times New Roman"/>
                          <a:ea typeface="Times New Roman"/>
                          <a:cs typeface="Times New Roman"/>
                          <a:sym typeface="Times New Roman"/>
                        </a:rPr>
                        <a:t>Maha</a:t>
                      </a:r>
                      <a:r>
                        <a:rPr lang="en-IN" sz="1800" u="none" strike="noStrike" cap="none" dirty="0">
                          <a:latin typeface="Times New Roman"/>
                          <a:ea typeface="Times New Roman"/>
                          <a:cs typeface="Times New Roman"/>
                          <a:sym typeface="Times New Roman"/>
                        </a:rPr>
                        <a:t> </a:t>
                      </a:r>
                      <a:r>
                        <a:rPr lang="en-IN" sz="1800" u="none" strike="noStrike" cap="none" dirty="0" err="1">
                          <a:latin typeface="Times New Roman"/>
                          <a:ea typeface="Times New Roman"/>
                          <a:cs typeface="Times New Roman"/>
                          <a:sym typeface="Times New Roman"/>
                        </a:rPr>
                        <a:t>Helal</a:t>
                      </a:r>
                      <a:r>
                        <a:rPr lang="en-IN" sz="1800" u="none" strike="noStrike" cap="none" dirty="0">
                          <a:latin typeface="Times New Roman"/>
                          <a:ea typeface="Times New Roman"/>
                          <a:cs typeface="Times New Roman"/>
                          <a:sym typeface="Times New Roman"/>
                        </a:rPr>
                        <a:t>, Aly Fahmy</a:t>
                      </a:r>
                      <a:endParaRPr sz="1800" u="none" strike="noStrike" cap="none" dirty="0">
                        <a:highlight>
                          <a:schemeClr val="lt1"/>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latin typeface="Times New Roman"/>
                          <a:ea typeface="Times New Roman"/>
                          <a:cs typeface="Times New Roman"/>
                          <a:sym typeface="Times New Roman"/>
                        </a:rPr>
                        <a:t>2021</a:t>
                      </a:r>
                      <a:endParaRPr sz="1500" u="none" strike="noStrike" cap="none" dirty="0">
                        <a:highlight>
                          <a:schemeClr val="lt1"/>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700" b="0" u="none" strike="noStrike" cap="none" dirty="0">
                          <a:solidFill>
                            <a:schemeClr val="tx1"/>
                          </a:solidFill>
                          <a:latin typeface="Times New Roman"/>
                          <a:ea typeface="Times New Roman"/>
                          <a:cs typeface="Times New Roman"/>
                          <a:sym typeface="Times New Roman"/>
                        </a:rPr>
                        <a:t>Informatics in Medicine Unlocked</a:t>
                      </a:r>
                      <a:endParaRPr sz="1700" b="0" u="none" strike="noStrike" cap="none"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kern="1200" dirty="0">
                          <a:solidFill>
                            <a:schemeClr val="tx1"/>
                          </a:solidFill>
                          <a:effectLst/>
                          <a:latin typeface="+mn-lt"/>
                          <a:ea typeface="+mn-ea"/>
                          <a:cs typeface="+mn-cs"/>
                        </a:rPr>
                        <a:t>IU-</a:t>
                      </a:r>
                      <a:r>
                        <a:rPr lang="en-IN" sz="1800" b="0" i="0" kern="1200" dirty="0" err="1">
                          <a:solidFill>
                            <a:schemeClr val="tx1"/>
                          </a:solidFill>
                          <a:effectLst/>
                          <a:latin typeface="+mn-lt"/>
                          <a:ea typeface="+mn-ea"/>
                          <a:cs typeface="+mn-cs"/>
                        </a:rPr>
                        <a:t>XRay</a:t>
                      </a:r>
                      <a:endParaRPr sz="1600" u="none" strike="noStrike" cap="none" dirty="0">
                        <a:highlight>
                          <a:srgbClr val="FFFFFF"/>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800" b="0" i="0" kern="1200" dirty="0">
                          <a:solidFill>
                            <a:schemeClr val="tx1"/>
                          </a:solidFill>
                          <a:effectLst/>
                          <a:latin typeface="+mn-lt"/>
                          <a:ea typeface="+mn-ea"/>
                          <a:cs typeface="+mn-cs"/>
                        </a:rPr>
                        <a:t>CDGPT2</a:t>
                      </a:r>
                      <a:endParaRPr sz="17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949912">
                <a:tc>
                  <a:txBody>
                    <a:bodyPr/>
                    <a:lstStyle/>
                    <a:p>
                      <a:pPr marL="0" marR="0" lvl="0" indent="0" algn="l" defTabSz="914400" rtl="0" eaLnBrk="1" fontAlgn="auto" latinLnBrk="0" hangingPunct="1">
                        <a:lnSpc>
                          <a:spcPct val="123913"/>
                        </a:lnSpc>
                        <a:spcBef>
                          <a:spcPts val="0"/>
                        </a:spcBef>
                        <a:spcAft>
                          <a:spcPts val="0"/>
                        </a:spcAft>
                        <a:buClr>
                          <a:srgbClr val="000000"/>
                        </a:buClr>
                        <a:buSzPts val="1500"/>
                        <a:buFont typeface="Arial"/>
                        <a:buNone/>
                        <a:tabLst/>
                        <a:defRPr/>
                      </a:pPr>
                      <a:r>
                        <a:rPr lang="en-IN" sz="1800" b="0" i="0" kern="1200" dirty="0">
                          <a:solidFill>
                            <a:schemeClr val="tx1"/>
                          </a:solidFill>
                          <a:effectLst/>
                          <a:latin typeface="+mn-lt"/>
                          <a:ea typeface="+mn-ea"/>
                          <a:cs typeface="+mn-cs"/>
                        </a:rPr>
                        <a:t>Transformers in medical imaging: A survey</a:t>
                      </a: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latin typeface="+mj-lt"/>
                          <a:ea typeface="Times New Roman"/>
                          <a:cs typeface="Times New Roman"/>
                          <a:sym typeface="Times New Roman"/>
                        </a:rPr>
                        <a:t>Fahad Shamshad, Salman Khan , Syed Waqas Zamir, Muhammad </a:t>
                      </a:r>
                      <a:r>
                        <a:rPr lang="en-IN" sz="1500" u="none" strike="noStrike" cap="none" dirty="0" err="1">
                          <a:latin typeface="+mj-lt"/>
                          <a:ea typeface="Times New Roman"/>
                          <a:cs typeface="Times New Roman"/>
                          <a:sym typeface="Times New Roman"/>
                        </a:rPr>
                        <a:t>Haris</a:t>
                      </a:r>
                      <a:r>
                        <a:rPr lang="en-IN" sz="1500" u="none" strike="noStrike" cap="none" dirty="0">
                          <a:latin typeface="+mj-lt"/>
                          <a:ea typeface="Times New Roman"/>
                          <a:cs typeface="Times New Roman"/>
                          <a:sym typeface="Times New Roman"/>
                        </a:rPr>
                        <a:t> Khan, Munawar Hayat, Fahad Shahbaz Khan , </a:t>
                      </a:r>
                      <a:r>
                        <a:rPr lang="en-IN" sz="1500" u="none" strike="noStrike" cap="none" dirty="0" err="1">
                          <a:latin typeface="+mj-lt"/>
                          <a:ea typeface="Times New Roman"/>
                          <a:cs typeface="Times New Roman"/>
                          <a:sym typeface="Times New Roman"/>
                        </a:rPr>
                        <a:t>Huazhu</a:t>
                      </a:r>
                      <a:r>
                        <a:rPr lang="en-IN" sz="1500" u="none" strike="noStrike" cap="none" dirty="0">
                          <a:latin typeface="+mj-lt"/>
                          <a:ea typeface="Times New Roman"/>
                          <a:cs typeface="Times New Roman"/>
                          <a:sym typeface="Times New Roman"/>
                        </a:rPr>
                        <a:t> Fu</a:t>
                      </a:r>
                      <a:endParaRPr sz="1500" u="none" strike="noStrike" cap="none" dirty="0">
                        <a:latin typeface="+mj-lt"/>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2023</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br>
                        <a:rPr lang="en-IN" sz="1600" dirty="0"/>
                      </a:br>
                      <a:r>
                        <a:rPr lang="en-IN" sz="1800" b="0" i="0" kern="1200" dirty="0">
                          <a:solidFill>
                            <a:schemeClr val="tx1"/>
                          </a:solidFill>
                          <a:effectLst/>
                          <a:latin typeface="+mn-lt"/>
                          <a:ea typeface="+mn-ea"/>
                          <a:cs typeface="+mn-cs"/>
                        </a:rPr>
                        <a:t>Medical Image Analysis</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IU-</a:t>
                      </a:r>
                      <a:r>
                        <a:rPr lang="en-GB" sz="1500" u="none" strike="noStrike" cap="none" dirty="0" err="1">
                          <a:latin typeface="Times New Roman"/>
                          <a:ea typeface="Times New Roman"/>
                          <a:cs typeface="Times New Roman"/>
                          <a:sym typeface="Times New Roman"/>
                        </a:rPr>
                        <a:t>XRay</a:t>
                      </a:r>
                      <a:endParaRPr lang="en-GB" sz="15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Times New Roman"/>
                          <a:ea typeface="Times New Roman"/>
                          <a:cs typeface="Times New Roman"/>
                          <a:sym typeface="Times New Roman"/>
                        </a:rPr>
                        <a:t>MIMIC-CXR</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err="1">
                          <a:latin typeface="Times New Roman"/>
                          <a:ea typeface="Times New Roman"/>
                          <a:cs typeface="Times New Roman"/>
                          <a:sym typeface="Times New Roman"/>
                        </a:rPr>
                        <a:t>CNN,ViT</a:t>
                      </a:r>
                      <a:endParaRPr sz="15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5" name="Slide Number Placeholder 4">
            <a:extLst>
              <a:ext uri="{FF2B5EF4-FFF2-40B4-BE49-F238E27FC236}">
                <a16:creationId xmlns:a16="http://schemas.microsoft.com/office/drawing/2014/main" id="{52C2B6A2-260A-48E0-B11B-09239D119493}"/>
              </a:ext>
            </a:extLst>
          </p:cNvPr>
          <p:cNvSpPr>
            <a:spLocks noGrp="1"/>
          </p:cNvSpPr>
          <p:nvPr>
            <p:ph type="sldNum" sz="quarter" idx="12"/>
          </p:nvPr>
        </p:nvSpPr>
        <p:spPr>
          <a:xfrm>
            <a:off x="5690490" y="6253509"/>
            <a:ext cx="811019" cy="503578"/>
          </a:xfrm>
        </p:spPr>
        <p:txBody>
          <a:bodyPr/>
          <a:lstStyle/>
          <a:p>
            <a:fld id="{7C5336F6-5CB0-4364-9D0A-82468FD9F6DC}" type="slidenum">
              <a:rPr lang="en-IN" smtClean="0">
                <a:solidFill>
                  <a:schemeClr val="bg1"/>
                </a:solidFill>
              </a:rPr>
              <a:pPr/>
              <a:t>6</a:t>
            </a:fld>
            <a:endParaRPr lang="en-IN" dirty="0">
              <a:solidFill>
                <a:schemeClr val="bg1"/>
              </a:solidFill>
            </a:endParaRPr>
          </a:p>
        </p:txBody>
      </p:sp>
    </p:spTree>
    <p:extLst>
      <p:ext uri="{BB962C8B-B14F-4D97-AF65-F5344CB8AC3E}">
        <p14:creationId xmlns:p14="http://schemas.microsoft.com/office/powerpoint/2010/main" val="389669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BF11-AEDE-43B7-9817-E1E32F1833B0}"/>
              </a:ext>
            </a:extLst>
          </p:cNvPr>
          <p:cNvSpPr>
            <a:spLocks noGrp="1"/>
          </p:cNvSpPr>
          <p:nvPr>
            <p:ph type="title"/>
          </p:nvPr>
        </p:nvSpPr>
        <p:spPr/>
        <p:txBody>
          <a:bodyPr/>
          <a:lstStyle/>
          <a:p>
            <a:r>
              <a:rPr lang="en-IN" cap="none" dirty="0" err="1"/>
              <a:t>Cntd</a:t>
            </a:r>
            <a:r>
              <a:rPr lang="en-IN" cap="none" dirty="0"/>
              <a:t>…</a:t>
            </a:r>
          </a:p>
        </p:txBody>
      </p:sp>
      <p:graphicFrame>
        <p:nvGraphicFramePr>
          <p:cNvPr id="4" name="Google Shape;102;p18">
            <a:extLst>
              <a:ext uri="{FF2B5EF4-FFF2-40B4-BE49-F238E27FC236}">
                <a16:creationId xmlns:a16="http://schemas.microsoft.com/office/drawing/2014/main" id="{C83FC8DD-41A0-4236-89DE-D37E3D22E0F4}"/>
              </a:ext>
            </a:extLst>
          </p:cNvPr>
          <p:cNvGraphicFramePr>
            <a:graphicFrameLocks noGrp="1"/>
          </p:cNvGraphicFramePr>
          <p:nvPr>
            <p:ph idx="1"/>
            <p:extLst>
              <p:ext uri="{D42A27DB-BD31-4B8C-83A1-F6EECF244321}">
                <p14:modId xmlns:p14="http://schemas.microsoft.com/office/powerpoint/2010/main" val="3400607473"/>
              </p:ext>
            </p:extLst>
          </p:nvPr>
        </p:nvGraphicFramePr>
        <p:xfrm>
          <a:off x="239151" y="2007187"/>
          <a:ext cx="11952849" cy="4110144"/>
        </p:xfrm>
        <a:graphic>
          <a:graphicData uri="http://schemas.openxmlformats.org/drawingml/2006/table">
            <a:tbl>
              <a:tblPr>
                <a:noFill/>
              </a:tblPr>
              <a:tblGrid>
                <a:gridCol w="2813668">
                  <a:extLst>
                    <a:ext uri="{9D8B030D-6E8A-4147-A177-3AD203B41FA5}">
                      <a16:colId xmlns:a16="http://schemas.microsoft.com/office/drawing/2014/main" val="20000"/>
                    </a:ext>
                  </a:extLst>
                </a:gridCol>
                <a:gridCol w="1963883">
                  <a:extLst>
                    <a:ext uri="{9D8B030D-6E8A-4147-A177-3AD203B41FA5}">
                      <a16:colId xmlns:a16="http://schemas.microsoft.com/office/drawing/2014/main" val="20001"/>
                    </a:ext>
                  </a:extLst>
                </a:gridCol>
                <a:gridCol w="1135399">
                  <a:extLst>
                    <a:ext uri="{9D8B030D-6E8A-4147-A177-3AD203B41FA5}">
                      <a16:colId xmlns:a16="http://schemas.microsoft.com/office/drawing/2014/main" val="20002"/>
                    </a:ext>
                  </a:extLst>
                </a:gridCol>
                <a:gridCol w="2347877">
                  <a:extLst>
                    <a:ext uri="{9D8B030D-6E8A-4147-A177-3AD203B41FA5}">
                      <a16:colId xmlns:a16="http://schemas.microsoft.com/office/drawing/2014/main" val="20003"/>
                    </a:ext>
                  </a:extLst>
                </a:gridCol>
                <a:gridCol w="1734162">
                  <a:extLst>
                    <a:ext uri="{9D8B030D-6E8A-4147-A177-3AD203B41FA5}">
                      <a16:colId xmlns:a16="http://schemas.microsoft.com/office/drawing/2014/main" val="20004"/>
                    </a:ext>
                  </a:extLst>
                </a:gridCol>
                <a:gridCol w="1957860">
                  <a:extLst>
                    <a:ext uri="{9D8B030D-6E8A-4147-A177-3AD203B41FA5}">
                      <a16:colId xmlns:a16="http://schemas.microsoft.com/office/drawing/2014/main" val="20005"/>
                    </a:ext>
                  </a:extLst>
                </a:gridCol>
              </a:tblGrid>
              <a:tr h="770980">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TITLE</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AUTHOR</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YEAR</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500" u="none" strike="noStrike" cap="none" dirty="0">
                          <a:latin typeface="Times New Roman"/>
                          <a:ea typeface="Times New Roman"/>
                          <a:cs typeface="Times New Roman"/>
                          <a:sym typeface="Times New Roman"/>
                        </a:rPr>
                        <a:t>JOURNAL/CONFERENCE</a:t>
                      </a:r>
                    </a:p>
                    <a:p>
                      <a:pPr marL="0" marR="0" lvl="0" indent="0" algn="l" rtl="0">
                        <a:lnSpc>
                          <a:spcPct val="100000"/>
                        </a:lnSpc>
                        <a:spcBef>
                          <a:spcPts val="0"/>
                        </a:spcBef>
                        <a:spcAft>
                          <a:spcPts val="0"/>
                        </a:spcAft>
                        <a:buClr>
                          <a:srgbClr val="000000"/>
                        </a:buClr>
                        <a:buSzPts val="1500"/>
                        <a:buFont typeface="Arial"/>
                        <a:buNone/>
                      </a:pP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a:latin typeface="Times New Roman"/>
                          <a:ea typeface="Times New Roman"/>
                          <a:cs typeface="Times New Roman"/>
                          <a:sym typeface="Times New Roman"/>
                        </a:rPr>
                        <a:t>DATASET</a:t>
                      </a:r>
                      <a:endParaRPr sz="15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METHOD</a:t>
                      </a:r>
                      <a:endParaRPr sz="15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519677">
                <a:tc>
                  <a:txBody>
                    <a:bodyPr/>
                    <a:lstStyle/>
                    <a:p>
                      <a:pPr marL="0" marR="0" lvl="0" indent="0" algn="l" defTabSz="914400" rtl="0" eaLnBrk="1" fontAlgn="auto" latinLnBrk="0" hangingPunct="1">
                        <a:lnSpc>
                          <a:spcPct val="115000"/>
                        </a:lnSpc>
                        <a:spcBef>
                          <a:spcPts val="0"/>
                        </a:spcBef>
                        <a:spcAft>
                          <a:spcPts val="0"/>
                        </a:spcAft>
                        <a:buClr>
                          <a:srgbClr val="000000"/>
                        </a:buClr>
                        <a:buSzPts val="1500"/>
                        <a:buFont typeface="Arial"/>
                        <a:buNone/>
                        <a:tabLst/>
                        <a:defRPr/>
                      </a:pPr>
                      <a:endParaRPr lang="en-IN" sz="1500" u="none" strike="noStrike" cap="none" dirty="0">
                        <a:solidFill>
                          <a:srgbClr val="222222"/>
                        </a:solidFill>
                        <a:latin typeface="+mj-lt"/>
                        <a:ea typeface="Times New Roman"/>
                        <a:cs typeface="Times New Roman"/>
                        <a:sym typeface="Times New Roman"/>
                      </a:endParaRPr>
                    </a:p>
                    <a:p>
                      <a:pPr marL="0" marR="0" lvl="0" indent="0" algn="l" defTabSz="914400" rtl="0" eaLnBrk="1" fontAlgn="auto" latinLnBrk="0" hangingPunct="1">
                        <a:lnSpc>
                          <a:spcPct val="115000"/>
                        </a:lnSpc>
                        <a:spcBef>
                          <a:spcPts val="0"/>
                        </a:spcBef>
                        <a:spcAft>
                          <a:spcPts val="0"/>
                        </a:spcAft>
                        <a:buClr>
                          <a:srgbClr val="000000"/>
                        </a:buClr>
                        <a:buSzPts val="1500"/>
                        <a:buFont typeface="Arial"/>
                        <a:buNone/>
                        <a:tabLst/>
                        <a:defRPr/>
                      </a:pPr>
                      <a:r>
                        <a:rPr lang="en-IN" sz="1800" u="none" strike="noStrike" cap="none" dirty="0">
                          <a:solidFill>
                            <a:srgbClr val="222222"/>
                          </a:solidFill>
                          <a:latin typeface="+mj-lt"/>
                          <a:ea typeface="Times New Roman"/>
                          <a:cs typeface="Times New Roman"/>
                          <a:sym typeface="Times New Roman"/>
                        </a:rPr>
                        <a:t>Improving chest X-ray report generation by leveraging warm starting</a:t>
                      </a:r>
                      <a:endParaRPr sz="1800" u="none" strike="noStrike" cap="none" dirty="0">
                        <a:solidFill>
                          <a:srgbClr val="222222"/>
                        </a:solidFill>
                        <a:highlight>
                          <a:srgbClr val="FFFFFF"/>
                        </a:highlight>
                        <a:latin typeface="+mj-lt"/>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800" u="none" strike="noStrike" cap="none" dirty="0">
                          <a:latin typeface="Times New Roman"/>
                          <a:ea typeface="Times New Roman"/>
                          <a:cs typeface="Times New Roman"/>
                          <a:sym typeface="Times New Roman"/>
                        </a:rPr>
                        <a:t>Aaron Nicolson, Jason Dowling, Bevan Koopman</a:t>
                      </a:r>
                      <a:endParaRPr sz="1800" u="none" strike="noStrike" cap="none" dirty="0">
                        <a:highlight>
                          <a:schemeClr val="lt1"/>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latin typeface="Times New Roman"/>
                          <a:ea typeface="Times New Roman"/>
                          <a:cs typeface="Times New Roman"/>
                          <a:sym typeface="Times New Roman"/>
                        </a:rPr>
                        <a:t>2023</a:t>
                      </a:r>
                      <a:endParaRPr sz="1500" u="none" strike="noStrike" cap="none" dirty="0">
                        <a:highlight>
                          <a:schemeClr val="lt1"/>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700" b="0" u="none" strike="noStrike" cap="none" dirty="0">
                          <a:solidFill>
                            <a:schemeClr val="tx1"/>
                          </a:solidFill>
                          <a:latin typeface="Times New Roman"/>
                          <a:ea typeface="Times New Roman"/>
                          <a:cs typeface="Times New Roman"/>
                          <a:sym typeface="Times New Roman"/>
                        </a:rPr>
                        <a:t>Artificial Intelligence in Medicine</a:t>
                      </a:r>
                      <a:endParaRPr sz="1700" b="0" u="none" strike="noStrike" cap="none"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IN" sz="1600" u="none" strike="noStrike" cap="none" dirty="0">
                          <a:latin typeface="Times New Roman"/>
                          <a:ea typeface="Times New Roman"/>
                          <a:cs typeface="Times New Roman"/>
                          <a:sym typeface="Times New Roman"/>
                        </a:rPr>
                        <a:t>MIMIC-CXR</a:t>
                      </a:r>
                      <a:endParaRPr sz="1600" u="none" strike="noStrike" cap="none" dirty="0">
                        <a:highlight>
                          <a:srgbClr val="FFFFFF"/>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br>
                        <a:rPr lang="en-IN" sz="1600" dirty="0"/>
                      </a:br>
                      <a:r>
                        <a:rPr lang="en-IN" sz="1800" b="0" i="0" kern="1200" dirty="0">
                          <a:solidFill>
                            <a:schemeClr val="tx1"/>
                          </a:solidFill>
                          <a:effectLst/>
                          <a:latin typeface="+mn-lt"/>
                          <a:ea typeface="+mn-ea"/>
                          <a:cs typeface="+mn-cs"/>
                        </a:rPr>
                        <a:t>CvT2DistilGPT2</a:t>
                      </a:r>
                      <a:endParaRPr sz="17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721817">
                <a:tc>
                  <a:txBody>
                    <a:bodyPr/>
                    <a:lstStyle/>
                    <a:p>
                      <a:pPr marL="0" marR="0" lvl="0" indent="0" algn="l" defTabSz="914400" rtl="0" eaLnBrk="1" fontAlgn="auto" latinLnBrk="0" hangingPunct="1">
                        <a:lnSpc>
                          <a:spcPct val="123913"/>
                        </a:lnSpc>
                        <a:spcBef>
                          <a:spcPts val="0"/>
                        </a:spcBef>
                        <a:spcAft>
                          <a:spcPts val="0"/>
                        </a:spcAft>
                        <a:buClr>
                          <a:srgbClr val="000000"/>
                        </a:buClr>
                        <a:buSzPts val="1500"/>
                        <a:buFont typeface="Arial"/>
                        <a:buNone/>
                        <a:tabLst/>
                        <a:defRPr/>
                      </a:pPr>
                      <a:r>
                        <a:rPr lang="en-IN" sz="1800" b="0" i="0" kern="1200" dirty="0">
                          <a:solidFill>
                            <a:schemeClr val="tx1"/>
                          </a:solidFill>
                          <a:effectLst/>
                          <a:latin typeface="+mn-lt"/>
                          <a:ea typeface="+mn-ea"/>
                          <a:cs typeface="+mn-cs"/>
                        </a:rPr>
                        <a:t>A scoping review on multimodal deep learning in biomedical images and texts</a:t>
                      </a: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err="1">
                          <a:latin typeface="+mj-lt"/>
                          <a:ea typeface="Times New Roman"/>
                          <a:cs typeface="Times New Roman"/>
                          <a:sym typeface="Times New Roman"/>
                        </a:rPr>
                        <a:t>Zhaoyi</a:t>
                      </a:r>
                      <a:r>
                        <a:rPr lang="en-IN" sz="1500" u="none" strike="noStrike" cap="none" dirty="0">
                          <a:latin typeface="+mj-lt"/>
                          <a:ea typeface="Times New Roman"/>
                          <a:cs typeface="Times New Roman"/>
                          <a:sym typeface="Times New Roman"/>
                        </a:rPr>
                        <a:t> Sun, </a:t>
                      </a:r>
                      <a:r>
                        <a:rPr lang="en-IN" sz="1500" u="none" strike="noStrike" cap="none" dirty="0" err="1">
                          <a:latin typeface="+mj-lt"/>
                          <a:ea typeface="Times New Roman"/>
                          <a:cs typeface="Times New Roman"/>
                          <a:sym typeface="Times New Roman"/>
                        </a:rPr>
                        <a:t>Mingquan</a:t>
                      </a:r>
                      <a:r>
                        <a:rPr lang="en-IN" sz="1500" u="none" strike="noStrike" cap="none" dirty="0">
                          <a:latin typeface="+mj-lt"/>
                          <a:ea typeface="Times New Roman"/>
                          <a:cs typeface="Times New Roman"/>
                          <a:sym typeface="Times New Roman"/>
                        </a:rPr>
                        <a:t> Lin, </a:t>
                      </a:r>
                      <a:r>
                        <a:rPr lang="en-IN" sz="1500" u="none" strike="noStrike" cap="none" dirty="0" err="1">
                          <a:latin typeface="+mj-lt"/>
                          <a:ea typeface="Times New Roman"/>
                          <a:cs typeface="Times New Roman"/>
                          <a:sym typeface="Times New Roman"/>
                        </a:rPr>
                        <a:t>Qingqing</a:t>
                      </a:r>
                      <a:r>
                        <a:rPr lang="en-IN" sz="1500" u="none" strike="noStrike" cap="none" dirty="0">
                          <a:latin typeface="+mj-lt"/>
                          <a:ea typeface="Times New Roman"/>
                          <a:cs typeface="Times New Roman"/>
                          <a:sym typeface="Times New Roman"/>
                        </a:rPr>
                        <a:t> Zhu, Qianqian </a:t>
                      </a:r>
                      <a:r>
                        <a:rPr lang="en-IN" sz="1500" u="none" strike="noStrike" cap="none" dirty="0" err="1">
                          <a:latin typeface="+mj-lt"/>
                          <a:ea typeface="Times New Roman"/>
                          <a:cs typeface="Times New Roman"/>
                          <a:sym typeface="Times New Roman"/>
                        </a:rPr>
                        <a:t>Xie</a:t>
                      </a:r>
                      <a:r>
                        <a:rPr lang="en-IN" sz="1500" u="none" strike="noStrike" cap="none" dirty="0">
                          <a:latin typeface="+mj-lt"/>
                          <a:ea typeface="Times New Roman"/>
                          <a:cs typeface="Times New Roman"/>
                          <a:sym typeface="Times New Roman"/>
                        </a:rPr>
                        <a:t>, Fei Wang, </a:t>
                      </a:r>
                      <a:r>
                        <a:rPr lang="en-IN" sz="1500" u="none" strike="noStrike" cap="none" dirty="0" err="1">
                          <a:latin typeface="+mj-lt"/>
                          <a:ea typeface="Times New Roman"/>
                          <a:cs typeface="Times New Roman"/>
                          <a:sym typeface="Times New Roman"/>
                        </a:rPr>
                        <a:t>Zhiyong</a:t>
                      </a:r>
                      <a:r>
                        <a:rPr lang="en-IN" sz="1500" u="none" strike="noStrike" cap="none" dirty="0">
                          <a:latin typeface="+mj-lt"/>
                          <a:ea typeface="Times New Roman"/>
                          <a:cs typeface="Times New Roman"/>
                          <a:sym typeface="Times New Roman"/>
                        </a:rPr>
                        <a:t> Lu , </a:t>
                      </a:r>
                      <a:r>
                        <a:rPr lang="en-IN" sz="1500" u="none" strike="noStrike" cap="none" dirty="0" err="1">
                          <a:latin typeface="+mj-lt"/>
                          <a:ea typeface="Times New Roman"/>
                          <a:cs typeface="Times New Roman"/>
                          <a:sym typeface="Times New Roman"/>
                        </a:rPr>
                        <a:t>Yifan</a:t>
                      </a:r>
                      <a:r>
                        <a:rPr lang="en-IN" sz="1500" u="none" strike="noStrike" cap="none" dirty="0">
                          <a:latin typeface="+mj-lt"/>
                          <a:ea typeface="Times New Roman"/>
                          <a:cs typeface="Times New Roman"/>
                          <a:sym typeface="Times New Roman"/>
                        </a:rPr>
                        <a:t> Peng</a:t>
                      </a:r>
                      <a:endParaRPr sz="1500" u="none" strike="noStrike" cap="none" dirty="0">
                        <a:latin typeface="+mj-lt"/>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2023</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dirty="0">
                          <a:latin typeface="Times New Roman"/>
                          <a:ea typeface="Times New Roman"/>
                          <a:cs typeface="Times New Roman"/>
                          <a:sym typeface="Times New Roman"/>
                        </a:rPr>
                        <a:t>Journal of Biomedical Informatics</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GB" sz="1500" u="none" strike="noStrike" cap="none" dirty="0">
                          <a:latin typeface="Times New Roman"/>
                          <a:ea typeface="Times New Roman"/>
                          <a:cs typeface="Times New Roman"/>
                          <a:sym typeface="Times New Roman"/>
                        </a:rPr>
                        <a:t>IU-</a:t>
                      </a:r>
                      <a:r>
                        <a:rPr lang="en-GB" sz="1500" u="none" strike="noStrike" cap="none" dirty="0" err="1">
                          <a:latin typeface="Times New Roman"/>
                          <a:ea typeface="Times New Roman"/>
                          <a:cs typeface="Times New Roman"/>
                          <a:sym typeface="Times New Roman"/>
                        </a:rPr>
                        <a:t>XRay</a:t>
                      </a:r>
                      <a:endParaRPr lang="en-GB" sz="15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Times New Roman"/>
                          <a:ea typeface="Times New Roman"/>
                          <a:cs typeface="Times New Roman"/>
                          <a:sym typeface="Times New Roman"/>
                        </a:rPr>
                        <a:t>MIMIC-CXR</a:t>
                      </a:r>
                    </a:p>
                    <a:p>
                      <a:pPr marL="0" marR="0" lvl="0" indent="0" algn="l" rtl="0">
                        <a:lnSpc>
                          <a:spcPct val="100000"/>
                        </a:lnSpc>
                        <a:spcBef>
                          <a:spcPts val="0"/>
                        </a:spcBef>
                        <a:spcAft>
                          <a:spcPts val="0"/>
                        </a:spcAft>
                        <a:buClr>
                          <a:srgbClr val="000000"/>
                        </a:buClr>
                        <a:buSzPts val="1500"/>
                        <a:buFont typeface="Arial"/>
                        <a:buNone/>
                      </a:pPr>
                      <a:r>
                        <a:rPr lang="en-IN" sz="1800" b="0" i="0" kern="1200" dirty="0" err="1">
                          <a:solidFill>
                            <a:schemeClr val="tx1"/>
                          </a:solidFill>
                          <a:effectLst/>
                          <a:latin typeface="+mn-lt"/>
                          <a:ea typeface="+mn-ea"/>
                          <a:cs typeface="+mn-cs"/>
                        </a:rPr>
                        <a:t>CheXpert</a:t>
                      </a:r>
                      <a:endParaRPr sz="15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latin typeface="Times New Roman"/>
                          <a:ea typeface="Times New Roman"/>
                          <a:cs typeface="Times New Roman"/>
                          <a:sym typeface="Times New Roman"/>
                        </a:rPr>
                        <a:t>CNN,LSTM</a:t>
                      </a:r>
                      <a:endParaRPr sz="15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5" name="Slide Number Placeholder 4">
            <a:extLst>
              <a:ext uri="{FF2B5EF4-FFF2-40B4-BE49-F238E27FC236}">
                <a16:creationId xmlns:a16="http://schemas.microsoft.com/office/drawing/2014/main" id="{168037D4-E70A-4833-9080-1964E0494C89}"/>
              </a:ext>
            </a:extLst>
          </p:cNvPr>
          <p:cNvSpPr>
            <a:spLocks noGrp="1"/>
          </p:cNvSpPr>
          <p:nvPr>
            <p:ph type="sldNum" sz="quarter" idx="12"/>
          </p:nvPr>
        </p:nvSpPr>
        <p:spPr>
          <a:xfrm>
            <a:off x="5690490" y="6207592"/>
            <a:ext cx="811019" cy="503578"/>
          </a:xfrm>
        </p:spPr>
        <p:txBody>
          <a:bodyPr/>
          <a:lstStyle/>
          <a:p>
            <a:fld id="{7C5336F6-5CB0-4364-9D0A-82468FD9F6DC}" type="slidenum">
              <a:rPr lang="en-IN" smtClean="0">
                <a:solidFill>
                  <a:schemeClr val="bg1"/>
                </a:solidFill>
              </a:rPr>
              <a:pPr/>
              <a:t>7</a:t>
            </a:fld>
            <a:endParaRPr lang="en-IN" dirty="0">
              <a:solidFill>
                <a:schemeClr val="bg1"/>
              </a:solidFill>
            </a:endParaRPr>
          </a:p>
        </p:txBody>
      </p:sp>
    </p:spTree>
    <p:extLst>
      <p:ext uri="{BB962C8B-B14F-4D97-AF65-F5344CB8AC3E}">
        <p14:creationId xmlns:p14="http://schemas.microsoft.com/office/powerpoint/2010/main" val="139668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2D84-E894-FE68-A321-F61147371A95}"/>
              </a:ext>
            </a:extLst>
          </p:cNvPr>
          <p:cNvSpPr>
            <a:spLocks noGrp="1"/>
          </p:cNvSpPr>
          <p:nvPr>
            <p:ph type="title"/>
          </p:nvPr>
        </p:nvSpPr>
        <p:spPr/>
        <p:txBody>
          <a:bodyPr/>
          <a:lstStyle/>
          <a:p>
            <a:r>
              <a:rPr lang="en-US" cap="none" dirty="0"/>
              <a:t>Dataset</a:t>
            </a:r>
            <a:endParaRPr lang="en-IN" cap="none" dirty="0"/>
          </a:p>
        </p:txBody>
      </p:sp>
      <p:sp>
        <p:nvSpPr>
          <p:cNvPr id="3" name="Content Placeholder 2">
            <a:extLst>
              <a:ext uri="{FF2B5EF4-FFF2-40B4-BE49-F238E27FC236}">
                <a16:creationId xmlns:a16="http://schemas.microsoft.com/office/drawing/2014/main" id="{17AC3DE9-72BD-6F00-A75D-64E525F23DDF}"/>
              </a:ext>
            </a:extLst>
          </p:cNvPr>
          <p:cNvSpPr>
            <a:spLocks noGrp="1"/>
          </p:cNvSpPr>
          <p:nvPr>
            <p:ph idx="1"/>
          </p:nvPr>
        </p:nvSpPr>
        <p:spPr/>
        <p:txBody>
          <a:bodyPr/>
          <a:lstStyle/>
          <a:p>
            <a:r>
              <a:rPr lang="en-US" dirty="0"/>
              <a:t>To evaluate the effectiveness of </a:t>
            </a:r>
            <a:r>
              <a:rPr lang="en-US" dirty="0" err="1"/>
              <a:t>TranSQ</a:t>
            </a:r>
            <a:r>
              <a:rPr lang="en-US" dirty="0"/>
              <a:t>, we make comprehensive experiments on two well-known medical report generation benchmarks</a:t>
            </a:r>
          </a:p>
          <a:p>
            <a:pPr>
              <a:buFont typeface="Wingdings" panose="05000000000000000000" pitchFamily="2" charset="2"/>
              <a:buChar char="Ø"/>
            </a:pPr>
            <a:r>
              <a:rPr lang="en-US" dirty="0"/>
              <a:t>MIMIC-CXR </a:t>
            </a:r>
          </a:p>
          <a:p>
            <a:pPr>
              <a:buFont typeface="Wingdings" panose="05000000000000000000" pitchFamily="2" charset="2"/>
              <a:buChar char="Ø"/>
            </a:pPr>
            <a:r>
              <a:rPr lang="en-US" dirty="0"/>
              <a:t>IU X-RAY</a:t>
            </a:r>
            <a:endParaRPr lang="en-IN" dirty="0"/>
          </a:p>
        </p:txBody>
      </p:sp>
      <p:sp>
        <p:nvSpPr>
          <p:cNvPr id="5" name="Slide Number Placeholder 4">
            <a:extLst>
              <a:ext uri="{FF2B5EF4-FFF2-40B4-BE49-F238E27FC236}">
                <a16:creationId xmlns:a16="http://schemas.microsoft.com/office/drawing/2014/main" id="{192A64C6-22C8-4D31-AFB7-1B4B1ED09AA3}"/>
              </a:ext>
            </a:extLst>
          </p:cNvPr>
          <p:cNvSpPr>
            <a:spLocks noGrp="1"/>
          </p:cNvSpPr>
          <p:nvPr>
            <p:ph type="sldNum" sz="quarter" idx="12"/>
          </p:nvPr>
        </p:nvSpPr>
        <p:spPr>
          <a:xfrm>
            <a:off x="5442197" y="6241830"/>
            <a:ext cx="811019" cy="503578"/>
          </a:xfrm>
        </p:spPr>
        <p:txBody>
          <a:bodyPr/>
          <a:lstStyle/>
          <a:p>
            <a:fld id="{7C5336F6-5CB0-4364-9D0A-82468FD9F6DC}" type="slidenum">
              <a:rPr lang="en-IN" smtClean="0">
                <a:solidFill>
                  <a:schemeClr val="bg1"/>
                </a:solidFill>
              </a:rPr>
              <a:pPr/>
              <a:t>8</a:t>
            </a:fld>
            <a:endParaRPr lang="en-IN" dirty="0">
              <a:solidFill>
                <a:schemeClr val="bg1"/>
              </a:solidFill>
            </a:endParaRPr>
          </a:p>
        </p:txBody>
      </p:sp>
    </p:spTree>
    <p:extLst>
      <p:ext uri="{BB962C8B-B14F-4D97-AF65-F5344CB8AC3E}">
        <p14:creationId xmlns:p14="http://schemas.microsoft.com/office/powerpoint/2010/main" val="208610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5EE8-E426-AA22-51DD-2890E5D6CD66}"/>
              </a:ext>
            </a:extLst>
          </p:cNvPr>
          <p:cNvSpPr>
            <a:spLocks noGrp="1"/>
          </p:cNvSpPr>
          <p:nvPr>
            <p:ph type="title"/>
          </p:nvPr>
        </p:nvSpPr>
        <p:spPr/>
        <p:txBody>
          <a:bodyPr/>
          <a:lstStyle/>
          <a:p>
            <a:r>
              <a:rPr lang="en-US" dirty="0"/>
              <a:t>MIMIC-CXR </a:t>
            </a:r>
            <a:endParaRPr lang="en-IN" dirty="0"/>
          </a:p>
        </p:txBody>
      </p:sp>
      <p:sp>
        <p:nvSpPr>
          <p:cNvPr id="3" name="Content Placeholder 2">
            <a:extLst>
              <a:ext uri="{FF2B5EF4-FFF2-40B4-BE49-F238E27FC236}">
                <a16:creationId xmlns:a16="http://schemas.microsoft.com/office/drawing/2014/main" id="{EAD57AB4-7859-85B2-5164-51958CC0120A}"/>
              </a:ext>
            </a:extLst>
          </p:cNvPr>
          <p:cNvSpPr>
            <a:spLocks noGrp="1"/>
          </p:cNvSpPr>
          <p:nvPr>
            <p:ph idx="1"/>
          </p:nvPr>
        </p:nvSpPr>
        <p:spPr/>
        <p:txBody>
          <a:bodyPr>
            <a:normAutofit/>
          </a:bodyPr>
          <a:lstStyle/>
          <a:p>
            <a:r>
              <a:rPr lang="en-US" dirty="0"/>
              <a:t>Dataset is available in two versions which are only differ in size and the image quality.</a:t>
            </a:r>
          </a:p>
          <a:p>
            <a:r>
              <a:rPr lang="en-US" dirty="0"/>
              <a:t> MIMIC-CXR </a:t>
            </a:r>
            <a:r>
              <a:rPr lang="en-US" dirty="0" err="1"/>
              <a:t>Dicom</a:t>
            </a:r>
            <a:r>
              <a:rPr lang="en-US" dirty="0"/>
              <a:t> version (4.6 TB)</a:t>
            </a:r>
          </a:p>
          <a:p>
            <a:r>
              <a:rPr lang="en-US" dirty="0"/>
              <a:t> MIMIC-CXR JPG version (557.6 GB)</a:t>
            </a:r>
          </a:p>
          <a:p>
            <a:r>
              <a:rPr lang="en-US" dirty="0"/>
              <a:t>Contain 377,110 Chest X-ray images corresponding to 227,835 radiographic studies</a:t>
            </a:r>
          </a:p>
          <a:p>
            <a:r>
              <a:rPr lang="en-US" dirty="0"/>
              <a:t>Each study contains frontal and lateral views of the chest</a:t>
            </a:r>
          </a:p>
          <a:p>
            <a:r>
              <a:rPr lang="en-US" dirty="0"/>
              <a:t>Each study consists of a report with an examination, indication, technique, findings, and impression for each CXR</a:t>
            </a:r>
            <a:endParaRPr lang="en-IN" dirty="0"/>
          </a:p>
        </p:txBody>
      </p:sp>
      <p:sp>
        <p:nvSpPr>
          <p:cNvPr id="5" name="Slide Number Placeholder 4">
            <a:extLst>
              <a:ext uri="{FF2B5EF4-FFF2-40B4-BE49-F238E27FC236}">
                <a16:creationId xmlns:a16="http://schemas.microsoft.com/office/drawing/2014/main" id="{5C4030BE-7DFD-4A5C-B397-B1E3A888EE5B}"/>
              </a:ext>
            </a:extLst>
          </p:cNvPr>
          <p:cNvSpPr>
            <a:spLocks noGrp="1"/>
          </p:cNvSpPr>
          <p:nvPr>
            <p:ph type="sldNum" sz="quarter" idx="12"/>
          </p:nvPr>
        </p:nvSpPr>
        <p:spPr>
          <a:xfrm>
            <a:off x="5284981" y="6241831"/>
            <a:ext cx="811019" cy="503578"/>
          </a:xfrm>
        </p:spPr>
        <p:txBody>
          <a:bodyPr/>
          <a:lstStyle/>
          <a:p>
            <a:fld id="{7C5336F6-5CB0-4364-9D0A-82468FD9F6DC}"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491240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485</TotalTime>
  <Words>1463</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Gill Sans MT</vt:lpstr>
      <vt:lpstr>Roboto</vt:lpstr>
      <vt:lpstr>Times New Roman</vt:lpstr>
      <vt:lpstr>Wingdings</vt:lpstr>
      <vt:lpstr>Gallery</vt:lpstr>
      <vt:lpstr>Automatic Radiology Report Generation Using Transformers</vt:lpstr>
      <vt:lpstr>Agenda</vt:lpstr>
      <vt:lpstr>Introduction</vt:lpstr>
      <vt:lpstr>Motivation</vt:lpstr>
      <vt:lpstr>Challenges</vt:lpstr>
      <vt:lpstr>Literature Review</vt:lpstr>
      <vt:lpstr>Cntd…</vt:lpstr>
      <vt:lpstr>Dataset</vt:lpstr>
      <vt:lpstr>MIMIC-CXR </vt:lpstr>
      <vt:lpstr>Folder Structure – mimic cxr</vt:lpstr>
      <vt:lpstr>Sample CXR Image And Corresponding Report</vt:lpstr>
      <vt:lpstr>IU X-RAY</vt:lpstr>
      <vt:lpstr>Methodology</vt:lpstr>
      <vt:lpstr>TranSQ Model</vt:lpstr>
      <vt:lpstr>PowerPoint Presentation</vt:lpstr>
      <vt:lpstr>Framework of  The Sentence Generation Module</vt:lpstr>
      <vt:lpstr>Visual Extractor</vt:lpstr>
      <vt:lpstr>Cntd…</vt:lpstr>
      <vt:lpstr>Semantic Encoder</vt:lpstr>
      <vt:lpstr>Report Generator</vt:lpstr>
      <vt:lpstr>Cntd…</vt:lpstr>
      <vt:lpstr>Evaluation 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bbvjv</dc:title>
  <dc:creator>samuel K C</dc:creator>
  <cp:lastModifiedBy>Siyahul Haque T P</cp:lastModifiedBy>
  <cp:revision>23</cp:revision>
  <dcterms:created xsi:type="dcterms:W3CDTF">2023-10-07T05:24:41Z</dcterms:created>
  <dcterms:modified xsi:type="dcterms:W3CDTF">2023-12-19T04:16:00Z</dcterms:modified>
</cp:coreProperties>
</file>