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72" r:id="rId18"/>
    <p:sldId id="273" r:id="rId19"/>
    <p:sldId id="274" r:id="rId20"/>
    <p:sldId id="275" r:id="rId21"/>
    <p:sldId id="276" r:id="rId22"/>
    <p:sldId id="277" r:id="rId23"/>
    <p:sldId id="280" r:id="rId24"/>
    <p:sldId id="282" r:id="rId25"/>
    <p:sldId id="284" r:id="rId26"/>
    <p:sldId id="278" r:id="rId27"/>
    <p:sldId id="279" r:id="rId28"/>
    <p:sldId id="283" r:id="rId29"/>
  </p:sldIdLst>
  <p:sldSz cx="18288000" cy="10287000"/>
  <p:notesSz cx="6858000" cy="9144000"/>
  <p:embeddedFontLst>
    <p:embeddedFont>
      <p:font typeface="Roboto" panose="02000000000000000000" pitchFamily="2" charset="0"/>
      <p:regular r:id="rId32"/>
    </p:embeddedFont>
    <p:embeddedFont>
      <p:font typeface="TT Smalls" panose="020B0604020202020204" charset="0"/>
      <p:regular r:id="rId33"/>
    </p:embeddedFont>
    <p:embeddedFont>
      <p:font typeface="TT Smalls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AFF9B-E4D4-4098-87E9-CED7CED1463F}" v="6" dt="2024-04-02T04:35:01.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22" autoAdjust="0"/>
  </p:normalViewPr>
  <p:slideViewPr>
    <p:cSldViewPr>
      <p:cViewPr varScale="1">
        <p:scale>
          <a:sx n="52" d="100"/>
          <a:sy n="52" d="100"/>
        </p:scale>
        <p:origin x="91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A46066-D28C-2E94-5582-FDE3C17F10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78500C0-14CF-EAF9-EEAA-407DD922DE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CEF946-30A6-4AA4-9B7B-DB57C093E9F2}" type="datetimeFigureOut">
              <a:rPr lang="en-IN" smtClean="0"/>
              <a:t>02-04-2024</a:t>
            </a:fld>
            <a:endParaRPr lang="en-IN"/>
          </a:p>
        </p:txBody>
      </p:sp>
      <p:sp>
        <p:nvSpPr>
          <p:cNvPr id="4" name="Footer Placeholder 3">
            <a:extLst>
              <a:ext uri="{FF2B5EF4-FFF2-40B4-BE49-F238E27FC236}">
                <a16:creationId xmlns:a16="http://schemas.microsoft.com/office/drawing/2014/main" id="{777A8C44-F937-4E51-1D83-4A415DAE94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E0C21F9-B7FB-CFD1-5BC6-409C76EB1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6681FB-B4EB-47A4-9A95-81D86B9C6FFA}" type="slidenum">
              <a:rPr lang="en-IN" smtClean="0"/>
              <a:t>‹#›</a:t>
            </a:fld>
            <a:endParaRPr lang="en-IN"/>
          </a:p>
        </p:txBody>
      </p:sp>
    </p:spTree>
    <p:extLst>
      <p:ext uri="{BB962C8B-B14F-4D97-AF65-F5344CB8AC3E}">
        <p14:creationId xmlns:p14="http://schemas.microsoft.com/office/powerpoint/2010/main" val="1336183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E3A7F-A635-4787-AC67-02D603F69AAA}"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B5285-F720-4C71-8D4C-1D292FB77C5C}" type="slidenum">
              <a:rPr lang="en-IN" smtClean="0"/>
              <a:t>‹#›</a:t>
            </a:fld>
            <a:endParaRPr lang="en-IN"/>
          </a:p>
        </p:txBody>
      </p:sp>
    </p:spTree>
    <p:extLst>
      <p:ext uri="{BB962C8B-B14F-4D97-AF65-F5344CB8AC3E}">
        <p14:creationId xmlns:p14="http://schemas.microsoft.com/office/powerpoint/2010/main" val="26040555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a:off x="5308085" y="4533900"/>
            <a:ext cx="12979915" cy="0"/>
          </a:xfrm>
          <a:prstGeom prst="line">
            <a:avLst/>
          </a:prstGeom>
          <a:ln w="28575" cap="rnd">
            <a:solidFill>
              <a:srgbClr val="B71E42"/>
            </a:solidFill>
            <a:prstDash val="solid"/>
            <a:headEnd type="none" w="sm" len="sm"/>
            <a:tailEnd type="none" w="sm" len="sm"/>
          </a:ln>
        </p:spPr>
        <p:txBody>
          <a:bodyPr/>
          <a:lstStyle/>
          <a:p>
            <a:endParaRPr lang="en-IN"/>
          </a:p>
        </p:txBody>
      </p:sp>
      <p:sp>
        <p:nvSpPr>
          <p:cNvPr id="6" name="Freeform 6"/>
          <p:cNvSpPr/>
          <p:nvPr/>
        </p:nvSpPr>
        <p:spPr>
          <a:xfrm>
            <a:off x="-9525" y="0"/>
            <a:ext cx="5330453" cy="10287000"/>
          </a:xfrm>
          <a:custGeom>
            <a:avLst/>
            <a:gdLst/>
            <a:ahLst/>
            <a:cxnLst/>
            <a:rect l="l" t="t" r="r" b="b"/>
            <a:pathLst>
              <a:path w="5330453" h="10287000">
                <a:moveTo>
                  <a:pt x="0" y="0"/>
                </a:moveTo>
                <a:lnTo>
                  <a:pt x="5330453" y="0"/>
                </a:lnTo>
                <a:lnTo>
                  <a:pt x="5330453" y="10287000"/>
                </a:lnTo>
                <a:lnTo>
                  <a:pt x="0" y="10287000"/>
                </a:lnTo>
                <a:lnTo>
                  <a:pt x="0" y="0"/>
                </a:lnTo>
                <a:close/>
              </a:path>
            </a:pathLst>
          </a:custGeom>
          <a:blipFill>
            <a:blip r:embed="rId2"/>
            <a:stretch>
              <a:fillRect r="-28656"/>
            </a:stretch>
          </a:blipFill>
        </p:spPr>
        <p:txBody>
          <a:bodyPr/>
          <a:lstStyle/>
          <a:p>
            <a:endParaRPr lang="en-IN"/>
          </a:p>
        </p:txBody>
      </p:sp>
      <p:sp>
        <p:nvSpPr>
          <p:cNvPr id="7" name="TextBox 7"/>
          <p:cNvSpPr txBox="1"/>
          <p:nvPr/>
        </p:nvSpPr>
        <p:spPr>
          <a:xfrm>
            <a:off x="5727481" y="2587700"/>
            <a:ext cx="11531819" cy="1416177"/>
          </a:xfrm>
          <a:prstGeom prst="rect">
            <a:avLst/>
          </a:prstGeom>
        </p:spPr>
        <p:txBody>
          <a:bodyPr lIns="0" tIns="0" rIns="0" bIns="0" rtlCol="0" anchor="t">
            <a:spAutoFit/>
          </a:bodyPr>
          <a:lstStyle/>
          <a:p>
            <a:pPr algn="ctr">
              <a:lnSpc>
                <a:spcPts val="5184"/>
              </a:lnSpc>
            </a:pPr>
            <a:r>
              <a:rPr lang="en-US" sz="4800" spc="111">
                <a:solidFill>
                  <a:srgbClr val="000000"/>
                </a:solidFill>
                <a:latin typeface="TT Smalls"/>
              </a:rPr>
              <a:t>Automatic Radiology Report Generation - A Case Study</a:t>
            </a:r>
          </a:p>
        </p:txBody>
      </p:sp>
      <p:sp>
        <p:nvSpPr>
          <p:cNvPr id="8" name="TextBox 8"/>
          <p:cNvSpPr txBox="1"/>
          <p:nvPr/>
        </p:nvSpPr>
        <p:spPr>
          <a:xfrm>
            <a:off x="5865352" y="6313956"/>
            <a:ext cx="6557296" cy="2057400"/>
          </a:xfrm>
          <a:prstGeom prst="rect">
            <a:avLst/>
          </a:prstGeom>
        </p:spPr>
        <p:txBody>
          <a:bodyPr lIns="0" tIns="0" rIns="0" bIns="0" rtlCol="0" anchor="t">
            <a:spAutoFit/>
          </a:bodyPr>
          <a:lstStyle/>
          <a:p>
            <a:pPr>
              <a:lnSpc>
                <a:spcPts val="3240"/>
              </a:lnSpc>
            </a:pPr>
            <a:r>
              <a:rPr lang="en-US" sz="2700" spc="62" dirty="0">
                <a:solidFill>
                  <a:srgbClr val="000000"/>
                </a:solidFill>
                <a:latin typeface="Roboto"/>
              </a:rPr>
              <a:t>Guided by:</a:t>
            </a:r>
          </a:p>
          <a:p>
            <a:pPr>
              <a:lnSpc>
                <a:spcPts val="3240"/>
              </a:lnSpc>
            </a:pPr>
            <a:r>
              <a:rPr lang="en-US" sz="2700" spc="62" dirty="0">
                <a:solidFill>
                  <a:srgbClr val="000000"/>
                </a:solidFill>
                <a:latin typeface="Roboto"/>
              </a:rPr>
              <a:t>Ms. Krishna S </a:t>
            </a:r>
            <a:r>
              <a:rPr lang="en-US" sz="2700" spc="62" dirty="0" err="1">
                <a:solidFill>
                  <a:srgbClr val="000000"/>
                </a:solidFill>
                <a:latin typeface="Roboto"/>
              </a:rPr>
              <a:t>S</a:t>
            </a:r>
            <a:endParaRPr lang="en-US" sz="2700" spc="62" dirty="0">
              <a:solidFill>
                <a:srgbClr val="000000"/>
              </a:solidFill>
              <a:latin typeface="Roboto"/>
            </a:endParaRPr>
          </a:p>
          <a:p>
            <a:pPr>
              <a:lnSpc>
                <a:spcPts val="3240"/>
              </a:lnSpc>
            </a:pPr>
            <a:r>
              <a:rPr lang="en-US" sz="2700" spc="62" dirty="0">
                <a:solidFill>
                  <a:srgbClr val="000000"/>
                </a:solidFill>
                <a:latin typeface="Roboto"/>
              </a:rPr>
              <a:t>Assistant professor</a:t>
            </a:r>
          </a:p>
          <a:p>
            <a:pPr>
              <a:lnSpc>
                <a:spcPts val="3240"/>
              </a:lnSpc>
            </a:pPr>
            <a:r>
              <a:rPr lang="en-US" sz="2700" spc="62" dirty="0">
                <a:solidFill>
                  <a:srgbClr val="000000"/>
                </a:solidFill>
                <a:latin typeface="Roboto"/>
              </a:rPr>
              <a:t>Department of Computer Science</a:t>
            </a:r>
          </a:p>
          <a:p>
            <a:pPr>
              <a:lnSpc>
                <a:spcPts val="3240"/>
              </a:lnSpc>
            </a:pPr>
            <a:r>
              <a:rPr lang="en-US" sz="2700" spc="62" dirty="0">
                <a:solidFill>
                  <a:srgbClr val="000000"/>
                </a:solidFill>
                <a:latin typeface="Roboto"/>
              </a:rPr>
              <a:t>University of Kerala</a:t>
            </a:r>
          </a:p>
        </p:txBody>
      </p:sp>
      <p:sp>
        <p:nvSpPr>
          <p:cNvPr id="9" name="TextBox 9"/>
          <p:cNvSpPr txBox="1"/>
          <p:nvPr/>
        </p:nvSpPr>
        <p:spPr>
          <a:xfrm>
            <a:off x="12242685" y="6330357"/>
            <a:ext cx="5755565" cy="2876550"/>
          </a:xfrm>
          <a:prstGeom prst="rect">
            <a:avLst/>
          </a:prstGeom>
        </p:spPr>
        <p:txBody>
          <a:bodyPr lIns="0" tIns="0" rIns="0" bIns="0" rtlCol="0" anchor="t">
            <a:spAutoFit/>
          </a:bodyPr>
          <a:lstStyle/>
          <a:p>
            <a:pPr>
              <a:lnSpc>
                <a:spcPts val="3240"/>
              </a:lnSpc>
            </a:pPr>
            <a:r>
              <a:rPr lang="en-US" sz="2700" spc="62">
                <a:solidFill>
                  <a:srgbClr val="000000"/>
                </a:solidFill>
                <a:latin typeface="Roboto"/>
              </a:rPr>
              <a:t>Presented by:</a:t>
            </a:r>
          </a:p>
          <a:p>
            <a:pPr>
              <a:lnSpc>
                <a:spcPts val="3240"/>
              </a:lnSpc>
            </a:pPr>
            <a:r>
              <a:rPr lang="en-US" sz="2700" spc="62">
                <a:solidFill>
                  <a:srgbClr val="000000"/>
                </a:solidFill>
                <a:latin typeface="Roboto"/>
              </a:rPr>
              <a:t>Siyahul Haque T P</a:t>
            </a:r>
          </a:p>
          <a:p>
            <a:pPr>
              <a:lnSpc>
                <a:spcPts val="3240"/>
              </a:lnSpc>
            </a:pPr>
            <a:r>
              <a:rPr lang="en-US" sz="2700" spc="62">
                <a:solidFill>
                  <a:srgbClr val="000000"/>
                </a:solidFill>
                <a:latin typeface="Roboto"/>
              </a:rPr>
              <a:t>Reg No:97322607030</a:t>
            </a:r>
          </a:p>
          <a:p>
            <a:pPr>
              <a:lnSpc>
                <a:spcPts val="3240"/>
              </a:lnSpc>
            </a:pPr>
            <a:r>
              <a:rPr lang="en-US" sz="2700" spc="62">
                <a:solidFill>
                  <a:srgbClr val="000000"/>
                </a:solidFill>
                <a:latin typeface="Roboto"/>
              </a:rPr>
              <a:t>MSc Computer Science</a:t>
            </a:r>
          </a:p>
          <a:p>
            <a:pPr>
              <a:lnSpc>
                <a:spcPts val="3240"/>
              </a:lnSpc>
            </a:pPr>
            <a:r>
              <a:rPr lang="en-US" sz="2700" spc="62">
                <a:solidFill>
                  <a:srgbClr val="000000"/>
                </a:solidFill>
                <a:latin typeface="Roboto"/>
              </a:rPr>
              <a:t>Department of Computer Science</a:t>
            </a:r>
          </a:p>
          <a:p>
            <a:pPr>
              <a:lnSpc>
                <a:spcPts val="3240"/>
              </a:lnSpc>
            </a:pPr>
            <a:r>
              <a:rPr lang="en-US" sz="2700" spc="62">
                <a:solidFill>
                  <a:srgbClr val="000000"/>
                </a:solidFill>
                <a:latin typeface="Roboto"/>
              </a:rPr>
              <a:t>University of Kerala</a:t>
            </a:r>
          </a:p>
          <a:p>
            <a:pPr>
              <a:lnSpc>
                <a:spcPts val="3240"/>
              </a:lnSpc>
            </a:pPr>
            <a:endParaRPr lang="en-US" sz="2700" spc="62">
              <a:solidFill>
                <a:srgbClr val="000000"/>
              </a:solidFill>
              <a:latin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Folder Structure – mimic cxr</a:t>
            </a:r>
          </a:p>
        </p:txBody>
      </p:sp>
      <p:sp>
        <p:nvSpPr>
          <p:cNvPr id="8" name="Freeform 8"/>
          <p:cNvSpPr/>
          <p:nvPr/>
        </p:nvSpPr>
        <p:spPr>
          <a:xfrm>
            <a:off x="3887318" y="3006597"/>
            <a:ext cx="10513365" cy="5813845"/>
          </a:xfrm>
          <a:custGeom>
            <a:avLst/>
            <a:gdLst/>
            <a:ahLst/>
            <a:cxnLst/>
            <a:rect l="l" t="t" r="r" b="b"/>
            <a:pathLst>
              <a:path w="10513365" h="5813845">
                <a:moveTo>
                  <a:pt x="0" y="0"/>
                </a:moveTo>
                <a:lnTo>
                  <a:pt x="10513365" y="0"/>
                </a:lnTo>
                <a:lnTo>
                  <a:pt x="10513365" y="5813845"/>
                </a:lnTo>
                <a:lnTo>
                  <a:pt x="0" y="5813845"/>
                </a:lnTo>
                <a:lnTo>
                  <a:pt x="0" y="0"/>
                </a:lnTo>
                <a:close/>
              </a:path>
            </a:pathLst>
          </a:custGeom>
          <a:blipFill>
            <a:blip r:embed="rId2"/>
            <a:stretch>
              <a:fillRect l="-13497" t="-26804" r="-34927" b="-24097"/>
            </a:stretch>
          </a:blipFill>
        </p:spPr>
        <p:txBody>
          <a:bodyPr/>
          <a:lstStyle/>
          <a:p>
            <a:endParaRPr lang="en-IN"/>
          </a:p>
        </p:txBody>
      </p:sp>
      <p:sp>
        <p:nvSpPr>
          <p:cNvPr id="9" name="TextBox 9"/>
          <p:cNvSpPr txBox="1"/>
          <p:nvPr/>
        </p:nvSpPr>
        <p:spPr>
          <a:xfrm>
            <a:off x="8018912"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Sample CXR Image And Corresponding Report</a:t>
            </a:r>
          </a:p>
        </p:txBody>
      </p:sp>
      <p:sp>
        <p:nvSpPr>
          <p:cNvPr id="8" name="Freeform 8" descr="A x-ray of a person's chest  Description automatically generated"/>
          <p:cNvSpPr/>
          <p:nvPr/>
        </p:nvSpPr>
        <p:spPr>
          <a:xfrm>
            <a:off x="2369097" y="4537834"/>
            <a:ext cx="2773580" cy="2783345"/>
          </a:xfrm>
          <a:custGeom>
            <a:avLst/>
            <a:gdLst/>
            <a:ahLst/>
            <a:cxnLst/>
            <a:rect l="l" t="t" r="r" b="b"/>
            <a:pathLst>
              <a:path w="2773580" h="2783345">
                <a:moveTo>
                  <a:pt x="0" y="0"/>
                </a:moveTo>
                <a:lnTo>
                  <a:pt x="2773579" y="0"/>
                </a:lnTo>
                <a:lnTo>
                  <a:pt x="2773579" y="2783345"/>
                </a:lnTo>
                <a:lnTo>
                  <a:pt x="0" y="2783345"/>
                </a:lnTo>
                <a:lnTo>
                  <a:pt x="0" y="0"/>
                </a:lnTo>
                <a:close/>
              </a:path>
            </a:pathLst>
          </a:custGeom>
          <a:blipFill>
            <a:blip r:embed="rId2"/>
            <a:stretch>
              <a:fillRect/>
            </a:stretch>
          </a:blipFill>
        </p:spPr>
        <p:txBody>
          <a:bodyPr/>
          <a:lstStyle/>
          <a:p>
            <a:endParaRPr lang="en-IN"/>
          </a:p>
        </p:txBody>
      </p:sp>
      <p:sp>
        <p:nvSpPr>
          <p:cNvPr id="9" name="Freeform 9" descr="A x-ray of a chest  Description automatically generated"/>
          <p:cNvSpPr/>
          <p:nvPr/>
        </p:nvSpPr>
        <p:spPr>
          <a:xfrm>
            <a:off x="5816260" y="4537836"/>
            <a:ext cx="2693559" cy="2783344"/>
          </a:xfrm>
          <a:custGeom>
            <a:avLst/>
            <a:gdLst/>
            <a:ahLst/>
            <a:cxnLst/>
            <a:rect l="l" t="t" r="r" b="b"/>
            <a:pathLst>
              <a:path w="2693559" h="2783344">
                <a:moveTo>
                  <a:pt x="0" y="0"/>
                </a:moveTo>
                <a:lnTo>
                  <a:pt x="2693560" y="0"/>
                </a:lnTo>
                <a:lnTo>
                  <a:pt x="2693560" y="2783344"/>
                </a:lnTo>
                <a:lnTo>
                  <a:pt x="0" y="2783344"/>
                </a:lnTo>
                <a:lnTo>
                  <a:pt x="0" y="0"/>
                </a:lnTo>
                <a:close/>
              </a:path>
            </a:pathLst>
          </a:custGeom>
          <a:blipFill>
            <a:blip r:embed="rId3"/>
            <a:stretch>
              <a:fillRect/>
            </a:stretch>
          </a:blipFill>
        </p:spPr>
        <p:txBody>
          <a:bodyPr/>
          <a:lstStyle/>
          <a:p>
            <a:endParaRPr lang="en-IN"/>
          </a:p>
        </p:txBody>
      </p:sp>
      <p:grpSp>
        <p:nvGrpSpPr>
          <p:cNvPr id="10" name="Group 10"/>
          <p:cNvGrpSpPr/>
          <p:nvPr/>
        </p:nvGrpSpPr>
        <p:grpSpPr>
          <a:xfrm>
            <a:off x="9633539" y="3483460"/>
            <a:ext cx="8091180" cy="4574835"/>
            <a:chOff x="0" y="0"/>
            <a:chExt cx="10788240" cy="6099780"/>
          </a:xfrm>
        </p:grpSpPr>
        <p:sp>
          <p:nvSpPr>
            <p:cNvPr id="11" name="Freeform 11"/>
            <p:cNvSpPr/>
            <p:nvPr/>
          </p:nvSpPr>
          <p:spPr>
            <a:xfrm>
              <a:off x="0" y="0"/>
              <a:ext cx="10788269" cy="6099810"/>
            </a:xfrm>
            <a:custGeom>
              <a:avLst/>
              <a:gdLst/>
              <a:ahLst/>
              <a:cxnLst/>
              <a:rect l="l" t="t" r="r" b="b"/>
              <a:pathLst>
                <a:path w="10788269" h="6099810">
                  <a:moveTo>
                    <a:pt x="15875" y="0"/>
                  </a:moveTo>
                  <a:lnTo>
                    <a:pt x="10772394" y="0"/>
                  </a:lnTo>
                  <a:cubicBezTo>
                    <a:pt x="10781157" y="0"/>
                    <a:pt x="10788269" y="7112"/>
                    <a:pt x="10788269" y="15875"/>
                  </a:cubicBezTo>
                  <a:lnTo>
                    <a:pt x="10788269" y="6083935"/>
                  </a:lnTo>
                  <a:cubicBezTo>
                    <a:pt x="10788269" y="6092698"/>
                    <a:pt x="10781157" y="6099810"/>
                    <a:pt x="10772394" y="6099810"/>
                  </a:cubicBezTo>
                  <a:lnTo>
                    <a:pt x="15875" y="6099810"/>
                  </a:lnTo>
                  <a:cubicBezTo>
                    <a:pt x="7112" y="6099810"/>
                    <a:pt x="0" y="6092698"/>
                    <a:pt x="0" y="6083935"/>
                  </a:cubicBezTo>
                  <a:lnTo>
                    <a:pt x="0" y="15875"/>
                  </a:lnTo>
                  <a:cubicBezTo>
                    <a:pt x="0" y="7112"/>
                    <a:pt x="7112" y="0"/>
                    <a:pt x="15875" y="0"/>
                  </a:cubicBezTo>
                  <a:moveTo>
                    <a:pt x="15875" y="31750"/>
                  </a:moveTo>
                  <a:lnTo>
                    <a:pt x="15875" y="15875"/>
                  </a:lnTo>
                  <a:lnTo>
                    <a:pt x="31750" y="15875"/>
                  </a:lnTo>
                  <a:lnTo>
                    <a:pt x="31750" y="6083935"/>
                  </a:lnTo>
                  <a:lnTo>
                    <a:pt x="15875" y="6083935"/>
                  </a:lnTo>
                  <a:lnTo>
                    <a:pt x="15875" y="6068060"/>
                  </a:lnTo>
                  <a:lnTo>
                    <a:pt x="10772394" y="6068060"/>
                  </a:lnTo>
                  <a:lnTo>
                    <a:pt x="10772394" y="6083935"/>
                  </a:lnTo>
                  <a:lnTo>
                    <a:pt x="10756519" y="6083935"/>
                  </a:lnTo>
                  <a:lnTo>
                    <a:pt x="10756519" y="15875"/>
                  </a:lnTo>
                  <a:lnTo>
                    <a:pt x="10772394" y="15875"/>
                  </a:lnTo>
                  <a:lnTo>
                    <a:pt x="10772394" y="31750"/>
                  </a:lnTo>
                  <a:lnTo>
                    <a:pt x="15875" y="31750"/>
                  </a:lnTo>
                  <a:close/>
                </a:path>
              </a:pathLst>
            </a:custGeom>
            <a:solidFill>
              <a:srgbClr val="6892A0"/>
            </a:solidFill>
          </p:spPr>
          <p:txBody>
            <a:bodyPr/>
            <a:lstStyle/>
            <a:p>
              <a:endParaRPr lang="en-IN"/>
            </a:p>
          </p:txBody>
        </p:sp>
      </p:grpSp>
      <p:sp>
        <p:nvSpPr>
          <p:cNvPr id="12" name="TextBox 12"/>
          <p:cNvSpPr txBox="1"/>
          <p:nvPr/>
        </p:nvSpPr>
        <p:spPr>
          <a:xfrm>
            <a:off x="8601260"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11</a:t>
            </a:r>
          </a:p>
        </p:txBody>
      </p:sp>
      <p:sp>
        <p:nvSpPr>
          <p:cNvPr id="13" name="TextBox 13"/>
          <p:cNvSpPr txBox="1"/>
          <p:nvPr/>
        </p:nvSpPr>
        <p:spPr>
          <a:xfrm>
            <a:off x="7254480" y="8044484"/>
            <a:ext cx="914400" cy="510183"/>
          </a:xfrm>
          <a:prstGeom prst="rect">
            <a:avLst/>
          </a:prstGeom>
        </p:spPr>
        <p:txBody>
          <a:bodyPr lIns="0" tIns="0" rIns="0" bIns="0" rtlCol="0" anchor="t">
            <a:spAutoFit/>
          </a:bodyPr>
          <a:lstStyle/>
          <a:p>
            <a:pPr algn="l">
              <a:lnSpc>
                <a:spcPts val="3240"/>
              </a:lnSpc>
            </a:pPr>
            <a:r>
              <a:rPr lang="en-US" sz="2700" spc="62">
                <a:solidFill>
                  <a:srgbClr val="000000"/>
                </a:solidFill>
                <a:latin typeface="TT Smalls"/>
              </a:rPr>
              <a:t>Fig.2</a:t>
            </a:r>
          </a:p>
        </p:txBody>
      </p:sp>
      <p:sp>
        <p:nvSpPr>
          <p:cNvPr id="14" name="TextBox 14"/>
          <p:cNvSpPr txBox="1"/>
          <p:nvPr/>
        </p:nvSpPr>
        <p:spPr>
          <a:xfrm>
            <a:off x="9897551" y="3560921"/>
            <a:ext cx="7361749" cy="4391337"/>
          </a:xfrm>
          <a:prstGeom prst="rect">
            <a:avLst/>
          </a:prstGeom>
        </p:spPr>
        <p:txBody>
          <a:bodyPr lIns="0" tIns="0" rIns="0" bIns="0" rtlCol="0" anchor="t">
            <a:spAutoFit/>
          </a:bodyPr>
          <a:lstStyle/>
          <a:p>
            <a:pPr>
              <a:lnSpc>
                <a:spcPts val="2310"/>
              </a:lnSpc>
              <a:spcBef>
                <a:spcPct val="0"/>
              </a:spcBef>
            </a:pPr>
            <a:r>
              <a:rPr lang="en-US" sz="2139" spc="49">
                <a:solidFill>
                  <a:srgbClr val="000000"/>
                </a:solidFill>
                <a:latin typeface="TT Smalls"/>
              </a:rPr>
              <a:t>                                 FINAL REPORT</a:t>
            </a:r>
          </a:p>
          <a:p>
            <a:pPr>
              <a:lnSpc>
                <a:spcPts val="2310"/>
              </a:lnSpc>
              <a:spcBef>
                <a:spcPct val="0"/>
              </a:spcBef>
            </a:pPr>
            <a:r>
              <a:rPr lang="en-US" sz="2139" spc="49">
                <a:solidFill>
                  <a:srgbClr val="000000"/>
                </a:solidFill>
                <a:latin typeface="TT Smalls"/>
              </a:rPr>
              <a:t>EXAMINATION: CHEST (PA AND LAT)</a:t>
            </a:r>
          </a:p>
          <a:p>
            <a:pPr>
              <a:lnSpc>
                <a:spcPts val="2310"/>
              </a:lnSpc>
              <a:spcBef>
                <a:spcPct val="0"/>
              </a:spcBef>
            </a:pPr>
            <a:r>
              <a:rPr lang="en-US" sz="2139" spc="49">
                <a:solidFill>
                  <a:srgbClr val="000000"/>
                </a:solidFill>
                <a:latin typeface="TT Smalls"/>
              </a:rPr>
              <a:t>INDICATION: F with new onset ascites // eval for infection</a:t>
            </a:r>
          </a:p>
          <a:p>
            <a:pPr>
              <a:lnSpc>
                <a:spcPts val="2310"/>
              </a:lnSpc>
              <a:spcBef>
                <a:spcPct val="0"/>
              </a:spcBef>
            </a:pPr>
            <a:r>
              <a:rPr lang="en-US" sz="2139" spc="49">
                <a:solidFill>
                  <a:srgbClr val="000000"/>
                </a:solidFill>
                <a:latin typeface="TT Smalls"/>
              </a:rPr>
              <a:t>TECHNIQUE: Chest PA and lateral</a:t>
            </a:r>
          </a:p>
          <a:p>
            <a:pPr>
              <a:lnSpc>
                <a:spcPts val="2310"/>
              </a:lnSpc>
              <a:spcBef>
                <a:spcPct val="0"/>
              </a:spcBef>
            </a:pPr>
            <a:r>
              <a:rPr lang="en-US" sz="2139" spc="49">
                <a:solidFill>
                  <a:srgbClr val="000000"/>
                </a:solidFill>
                <a:latin typeface="TT Smalls"/>
              </a:rPr>
              <a:t>COMPARISON: None.</a:t>
            </a:r>
          </a:p>
          <a:p>
            <a:pPr>
              <a:lnSpc>
                <a:spcPts val="2310"/>
              </a:lnSpc>
              <a:spcBef>
                <a:spcPct val="0"/>
              </a:spcBef>
            </a:pPr>
            <a:r>
              <a:rPr lang="en-US" sz="2139" spc="49">
                <a:solidFill>
                  <a:srgbClr val="000000"/>
                </a:solidFill>
                <a:latin typeface="TT Smalls"/>
              </a:rPr>
              <a:t>FINDINGS:</a:t>
            </a:r>
          </a:p>
          <a:p>
            <a:pPr>
              <a:lnSpc>
                <a:spcPts val="2310"/>
              </a:lnSpc>
              <a:spcBef>
                <a:spcPct val="0"/>
              </a:spcBef>
            </a:pPr>
            <a:r>
              <a:rPr lang="en-US" sz="2139" spc="49">
                <a:solidFill>
                  <a:srgbClr val="000000"/>
                </a:solidFill>
                <a:latin typeface="TT Smalls"/>
              </a:rPr>
              <a:t>There is no focal consolidation, pleural effusion or pneumothorax. Bilateral nodular opacities that most likely represent nipple shadows. The cardiomediastinal silhouette is normal. Clips project over the left lung, potentially within the breast. The imaged upper abdomen is unremarkable. Chronic deformity of the posterior left sixth and seventh ribs are noted.</a:t>
            </a:r>
          </a:p>
          <a:p>
            <a:pPr>
              <a:lnSpc>
                <a:spcPts val="2310"/>
              </a:lnSpc>
              <a:spcBef>
                <a:spcPct val="0"/>
              </a:spcBef>
            </a:pPr>
            <a:r>
              <a:rPr lang="en-US" sz="2139" spc="49">
                <a:solidFill>
                  <a:srgbClr val="000000"/>
                </a:solidFill>
                <a:latin typeface="TT Smalls"/>
              </a:rPr>
              <a:t>IMPRESSION:</a:t>
            </a:r>
          </a:p>
          <a:p>
            <a:pPr>
              <a:lnSpc>
                <a:spcPts val="2310"/>
              </a:lnSpc>
              <a:spcBef>
                <a:spcPct val="0"/>
              </a:spcBef>
            </a:pPr>
            <a:r>
              <a:rPr lang="en-US" sz="2139" spc="49">
                <a:solidFill>
                  <a:srgbClr val="000000"/>
                </a:solidFill>
                <a:latin typeface="TT Smalls"/>
              </a:rPr>
              <a:t>No acute cardiopulmonary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IU X-RAY</a:t>
            </a:r>
          </a:p>
        </p:txBody>
      </p:sp>
      <p:sp>
        <p:nvSpPr>
          <p:cNvPr id="8" name="TextBox 8"/>
          <p:cNvSpPr txBox="1"/>
          <p:nvPr/>
        </p:nvSpPr>
        <p:spPr>
          <a:xfrm>
            <a:off x="2268808" y="2935968"/>
            <a:ext cx="14222032" cy="4552315"/>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IU X-RAY (Demner-Fushman et al., 2016) is a Chest X-ray dataset collected and organized by Indiana University in the United States.</a:t>
            </a:r>
          </a:p>
          <a:p>
            <a:pPr marL="542925" lvl="1" indent="-271462" algn="l">
              <a:lnSpc>
                <a:spcPts val="4320"/>
              </a:lnSpc>
              <a:buFont typeface="Arial"/>
              <a:buChar char="•"/>
            </a:pPr>
            <a:r>
              <a:rPr lang="en-US" sz="3000" spc="69">
                <a:solidFill>
                  <a:srgbClr val="000000"/>
                </a:solidFill>
                <a:latin typeface="TT Smalls"/>
              </a:rPr>
              <a:t> It includes 7470 medical images and 3955 radiology reports, in which each medical report strictly corresponds to two Chest X-ray images. </a:t>
            </a:r>
          </a:p>
          <a:p>
            <a:pPr marL="542925" lvl="1" indent="-271462" algn="l">
              <a:lnSpc>
                <a:spcPts val="4320"/>
              </a:lnSpc>
              <a:buFont typeface="Arial"/>
              <a:buChar char="•"/>
            </a:pPr>
            <a:r>
              <a:rPr lang="en-US" sz="3000" spc="69">
                <a:solidFill>
                  <a:srgbClr val="000000"/>
                </a:solidFill>
                <a:latin typeface="TT Smalls"/>
              </a:rPr>
              <a:t>Consistent with previous work (Li et al., 2018, 2019; Chen et al., 2020; Jing et al., 2020), the dataset is split into training, validation, and testing sets with a ratio of 7:1:2.</a:t>
            </a:r>
          </a:p>
          <a:p>
            <a:pPr marL="542925" lvl="1" indent="-271462" algn="l">
              <a:lnSpc>
                <a:spcPts val="4320"/>
              </a:lnSpc>
              <a:buFont typeface="Arial"/>
              <a:buChar char="•"/>
            </a:pPr>
            <a:r>
              <a:rPr lang="en-US" sz="3000" spc="69">
                <a:solidFill>
                  <a:srgbClr val="000000"/>
                </a:solidFill>
                <a:latin typeface="TT Smalls"/>
              </a:rPr>
              <a:t>IU  X-RAY JPG version (35 GB)</a:t>
            </a:r>
          </a:p>
        </p:txBody>
      </p:sp>
      <p:sp>
        <p:nvSpPr>
          <p:cNvPr id="9" name="TextBox 9"/>
          <p:cNvSpPr txBox="1"/>
          <p:nvPr/>
        </p:nvSpPr>
        <p:spPr>
          <a:xfrm>
            <a:off x="8627175" y="9279198"/>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Methodology</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According to the doctors’ thinking logic , the process of writing a medical report can be divided into three main tasks:</a:t>
            </a:r>
          </a:p>
          <a:p>
            <a:pPr marL="542925" lvl="1" indent="-271462" algn="just">
              <a:lnSpc>
                <a:spcPts val="4320"/>
              </a:lnSpc>
              <a:buAutoNum type="arabicPeriod"/>
            </a:pPr>
            <a:r>
              <a:rPr lang="en-US" sz="3000" spc="69">
                <a:solidFill>
                  <a:srgbClr val="000000"/>
                </a:solidFill>
                <a:latin typeface="TT Smalls Bold"/>
              </a:rPr>
              <a:t> Visual properties Understanding:</a:t>
            </a:r>
            <a:r>
              <a:rPr lang="en-US" sz="3000" spc="69">
                <a:solidFill>
                  <a:srgbClr val="000000"/>
                </a:solidFill>
                <a:latin typeface="TT Smalls"/>
              </a:rPr>
              <a:t> to observe and understand the visual representation of images;</a:t>
            </a:r>
          </a:p>
          <a:p>
            <a:pPr marL="542925" lvl="1" indent="-271462" algn="just">
              <a:lnSpc>
                <a:spcPts val="4320"/>
              </a:lnSpc>
              <a:buAutoNum type="arabicPeriod"/>
            </a:pPr>
            <a:r>
              <a:rPr lang="en-US" sz="3000" spc="69">
                <a:solidFill>
                  <a:srgbClr val="000000"/>
                </a:solidFill>
                <a:latin typeface="TT Smalls Bold"/>
              </a:rPr>
              <a:t>Intention-based observation: </a:t>
            </a:r>
            <a:r>
              <a:rPr lang="en-US" sz="3000" spc="69">
                <a:solidFill>
                  <a:srgbClr val="000000"/>
                </a:solidFill>
                <a:latin typeface="TT Smalls"/>
              </a:rPr>
              <a:t>to form the observation intention of the images and find the corresponding visual properties and their region from the image; </a:t>
            </a:r>
          </a:p>
          <a:p>
            <a:pPr marL="542925" lvl="1" indent="-271462" algn="just">
              <a:lnSpc>
                <a:spcPts val="4320"/>
              </a:lnSpc>
              <a:buAutoNum type="arabicPeriod"/>
            </a:pPr>
            <a:r>
              <a:rPr lang="en-US" sz="3000" spc="69">
                <a:solidFill>
                  <a:srgbClr val="000000"/>
                </a:solidFill>
                <a:latin typeface="TT Smalls Bold"/>
              </a:rPr>
              <a:t>Description generation: </a:t>
            </a:r>
            <a:r>
              <a:rPr lang="en-US" sz="3000" spc="69">
                <a:solidFill>
                  <a:srgbClr val="000000"/>
                </a:solidFill>
                <a:latin typeface="TT Smalls"/>
              </a:rPr>
              <a:t> to describe the observation results into sentences to form the diagnosis report.</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a:solidFill>
                  <a:srgbClr val="000000"/>
                </a:solidFill>
                <a:latin typeface="TT Smalls"/>
              </a:rPr>
              <a:t>Methodology</a:t>
            </a:r>
          </a:p>
        </p:txBody>
      </p:sp>
      <p:sp>
        <p:nvSpPr>
          <p:cNvPr id="8" name="TextBox 8"/>
          <p:cNvSpPr txBox="1"/>
          <p:nvPr/>
        </p:nvSpPr>
        <p:spPr>
          <a:xfrm>
            <a:off x="2268808" y="2935968"/>
            <a:ext cx="14222032" cy="2380615"/>
          </a:xfrm>
          <a:prstGeom prst="rect">
            <a:avLst/>
          </a:prstGeom>
        </p:spPr>
        <p:txBody>
          <a:bodyPr lIns="0" tIns="0" rIns="0" bIns="0" rtlCol="0" anchor="t">
            <a:spAutoFit/>
          </a:bodyPr>
          <a:lstStyle/>
          <a:p>
            <a:pPr marL="542925" lvl="1" indent="-271462" algn="l">
              <a:lnSpc>
                <a:spcPts val="4320"/>
              </a:lnSpc>
              <a:buFont typeface="Arial"/>
              <a:buChar char="•"/>
            </a:pPr>
            <a:r>
              <a:rPr lang="en-US" sz="3000" spc="69" dirty="0">
                <a:solidFill>
                  <a:srgbClr val="000000"/>
                </a:solidFill>
                <a:latin typeface="TT Smalls"/>
              </a:rPr>
              <a:t>The model includes three modules:</a:t>
            </a:r>
          </a:p>
          <a:p>
            <a:pPr marL="542925" lvl="1" indent="-271462" algn="l">
              <a:lnSpc>
                <a:spcPts val="4320"/>
              </a:lnSpc>
              <a:buFont typeface="Arial"/>
              <a:buChar char="•"/>
            </a:pPr>
            <a:r>
              <a:rPr lang="en-US" sz="3000" spc="69" dirty="0">
                <a:solidFill>
                  <a:srgbClr val="000000"/>
                </a:solidFill>
                <a:latin typeface="TT Smalls"/>
              </a:rPr>
              <a:t> Visual Extractor </a:t>
            </a:r>
          </a:p>
          <a:p>
            <a:pPr marL="542925" lvl="1" indent="-271462" algn="l">
              <a:lnSpc>
                <a:spcPts val="4320"/>
              </a:lnSpc>
              <a:buFont typeface="Arial"/>
              <a:buChar char="•"/>
            </a:pPr>
            <a:r>
              <a:rPr lang="en-US" sz="3000" spc="69" dirty="0">
                <a:solidFill>
                  <a:srgbClr val="000000"/>
                </a:solidFill>
                <a:latin typeface="TT Smalls"/>
              </a:rPr>
              <a:t>Semantic Encoder</a:t>
            </a:r>
          </a:p>
          <a:p>
            <a:pPr marL="542925" lvl="1" indent="-271462" algn="l">
              <a:lnSpc>
                <a:spcPts val="4320"/>
              </a:lnSpc>
              <a:buFont typeface="Arial"/>
              <a:buChar char="•"/>
            </a:pPr>
            <a:r>
              <a:rPr lang="en-US" sz="3000" spc="69" dirty="0">
                <a:solidFill>
                  <a:srgbClr val="000000"/>
                </a:solidFill>
                <a:latin typeface="TT Smalls"/>
              </a:rPr>
              <a:t>Report Generator</a:t>
            </a:r>
          </a:p>
        </p:txBody>
      </p:sp>
      <p:sp>
        <p:nvSpPr>
          <p:cNvPr id="9" name="TextBox 9"/>
          <p:cNvSpPr txBox="1"/>
          <p:nvPr/>
        </p:nvSpPr>
        <p:spPr>
          <a:xfrm>
            <a:off x="8431530" y="9279196"/>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CFCFC"/>
            </a:solidFill>
          </p:spPr>
          <p:txBody>
            <a:bodyPr/>
            <a:lstStyle/>
            <a:p>
              <a:endParaRPr lang="en-IN"/>
            </a:p>
          </p:txBody>
        </p:sp>
      </p:grpSp>
      <p:sp>
        <p:nvSpPr>
          <p:cNvPr id="6" name="Freeform 6"/>
          <p:cNvSpPr/>
          <p:nvPr/>
        </p:nvSpPr>
        <p:spPr>
          <a:xfrm>
            <a:off x="2493166" y="958215"/>
            <a:ext cx="13301662" cy="6729412"/>
          </a:xfrm>
          <a:custGeom>
            <a:avLst/>
            <a:gdLst/>
            <a:ahLst/>
            <a:cxnLst/>
            <a:rect l="l" t="t" r="r" b="b"/>
            <a:pathLst>
              <a:path w="13301662" h="6729412">
                <a:moveTo>
                  <a:pt x="0" y="0"/>
                </a:moveTo>
                <a:lnTo>
                  <a:pt x="13301663" y="0"/>
                </a:lnTo>
                <a:lnTo>
                  <a:pt x="13301663" y="6729413"/>
                </a:lnTo>
                <a:lnTo>
                  <a:pt x="0" y="6729413"/>
                </a:lnTo>
                <a:lnTo>
                  <a:pt x="0" y="0"/>
                </a:lnTo>
                <a:close/>
              </a:path>
            </a:pathLst>
          </a:custGeom>
          <a:blipFill>
            <a:blip r:embed="rId2"/>
            <a:stretch>
              <a:fillRect/>
            </a:stretch>
          </a:blipFill>
        </p:spPr>
        <p:txBody>
          <a:bodyPr/>
          <a:lstStyle/>
          <a:p>
            <a:endParaRPr lang="en-IN"/>
          </a:p>
        </p:txBody>
      </p:sp>
      <p:sp>
        <p:nvSpPr>
          <p:cNvPr id="7" name="TextBox 7"/>
          <p:cNvSpPr txBox="1"/>
          <p:nvPr/>
        </p:nvSpPr>
        <p:spPr>
          <a:xfrm>
            <a:off x="8627175" y="928878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15</a:t>
            </a:r>
          </a:p>
        </p:txBody>
      </p:sp>
      <p:sp>
        <p:nvSpPr>
          <p:cNvPr id="8" name="TextBox 8"/>
          <p:cNvSpPr txBox="1"/>
          <p:nvPr/>
        </p:nvSpPr>
        <p:spPr>
          <a:xfrm>
            <a:off x="8110024" y="7812331"/>
            <a:ext cx="2623624" cy="504825"/>
          </a:xfrm>
          <a:prstGeom prst="rect">
            <a:avLst/>
          </a:prstGeom>
        </p:spPr>
        <p:txBody>
          <a:bodyPr lIns="0" tIns="0" rIns="0" bIns="0" rtlCol="0" anchor="t">
            <a:spAutoFit/>
          </a:bodyPr>
          <a:lstStyle/>
          <a:p>
            <a:pPr algn="l">
              <a:lnSpc>
                <a:spcPts val="3240"/>
              </a:lnSpc>
            </a:pPr>
            <a:r>
              <a:rPr lang="en-US" sz="2700" spc="62">
                <a:solidFill>
                  <a:srgbClr val="000000"/>
                </a:solidFill>
                <a:latin typeface="TT Smalls"/>
              </a:rPr>
              <a:t>Fig.3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3FF520-3BD1-9E10-6873-BBC6C656B70C}"/>
              </a:ext>
            </a:extLst>
          </p:cNvPr>
          <p:cNvPicPr>
            <a:picLocks noChangeAspect="1"/>
          </p:cNvPicPr>
          <p:nvPr/>
        </p:nvPicPr>
        <p:blipFill>
          <a:blip r:embed="rId2"/>
          <a:stretch>
            <a:fillRect/>
          </a:stretch>
        </p:blipFill>
        <p:spPr>
          <a:xfrm>
            <a:off x="8991600" y="3357581"/>
            <a:ext cx="6157200" cy="6103659"/>
          </a:xfrm>
          <a:prstGeom prst="rect">
            <a:avLst/>
          </a:prstGeom>
        </p:spPr>
      </p:pic>
      <p:sp>
        <p:nvSpPr>
          <p:cNvPr id="4" name="TextBox 7">
            <a:extLst>
              <a:ext uri="{FF2B5EF4-FFF2-40B4-BE49-F238E27FC236}">
                <a16:creationId xmlns:a16="http://schemas.microsoft.com/office/drawing/2014/main" id="{E977C620-BF0F-EB29-0EB7-7F1B1CBB86CA}"/>
              </a:ext>
            </a:extLst>
          </p:cNvPr>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err="1">
                <a:solidFill>
                  <a:srgbClr val="000000"/>
                </a:solidFill>
                <a:latin typeface="TT Smalls"/>
              </a:rPr>
              <a:t>Cntd</a:t>
            </a:r>
            <a:r>
              <a:rPr lang="en-US" sz="4800" spc="111" dirty="0">
                <a:solidFill>
                  <a:srgbClr val="000000"/>
                </a:solidFill>
                <a:latin typeface="TT Smalls"/>
              </a:rPr>
              <a:t>…</a:t>
            </a:r>
          </a:p>
        </p:txBody>
      </p:sp>
      <p:sp>
        <p:nvSpPr>
          <p:cNvPr id="5" name="AutoShape 12">
            <a:extLst>
              <a:ext uri="{FF2B5EF4-FFF2-40B4-BE49-F238E27FC236}">
                <a16:creationId xmlns:a16="http://schemas.microsoft.com/office/drawing/2014/main" id="{96FC8D76-AFAC-B059-DBE1-C2CE29876B33}"/>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7" name="TextBox 6">
            <a:extLst>
              <a:ext uri="{FF2B5EF4-FFF2-40B4-BE49-F238E27FC236}">
                <a16:creationId xmlns:a16="http://schemas.microsoft.com/office/drawing/2014/main" id="{E8EF3A43-9C82-5AEF-CC5E-D94212968FB4}"/>
              </a:ext>
            </a:extLst>
          </p:cNvPr>
          <p:cNvSpPr txBox="1"/>
          <p:nvPr/>
        </p:nvSpPr>
        <p:spPr>
          <a:xfrm>
            <a:off x="2329096" y="3070114"/>
            <a:ext cx="9144000" cy="497765"/>
          </a:xfrm>
          <a:prstGeom prst="rect">
            <a:avLst/>
          </a:prstGeom>
          <a:noFill/>
        </p:spPr>
        <p:txBody>
          <a:bodyPr wrap="square">
            <a:spAutoFit/>
          </a:bodyPr>
          <a:lstStyle/>
          <a:p>
            <a:pPr>
              <a:lnSpc>
                <a:spcPts val="3055"/>
              </a:lnSpc>
              <a:spcBef>
                <a:spcPct val="0"/>
              </a:spcBef>
            </a:pPr>
            <a:r>
              <a:rPr lang="en-US" sz="3000" spc="65" dirty="0">
                <a:solidFill>
                  <a:srgbClr val="000000"/>
                </a:solidFill>
                <a:latin typeface="TT Smalls"/>
              </a:rPr>
              <a:t>Image patches</a:t>
            </a:r>
          </a:p>
        </p:txBody>
      </p:sp>
      <p:pic>
        <p:nvPicPr>
          <p:cNvPr id="9" name="Picture 8">
            <a:extLst>
              <a:ext uri="{FF2B5EF4-FFF2-40B4-BE49-F238E27FC236}">
                <a16:creationId xmlns:a16="http://schemas.microsoft.com/office/drawing/2014/main" id="{8C50EC15-51C2-30A7-19FE-18E91B56330D}"/>
              </a:ext>
            </a:extLst>
          </p:cNvPr>
          <p:cNvPicPr>
            <a:picLocks noChangeAspect="1"/>
          </p:cNvPicPr>
          <p:nvPr/>
        </p:nvPicPr>
        <p:blipFill>
          <a:blip r:embed="rId3"/>
          <a:stretch>
            <a:fillRect/>
          </a:stretch>
        </p:blipFill>
        <p:spPr>
          <a:xfrm>
            <a:off x="4343400" y="4972332"/>
            <a:ext cx="2248214" cy="2267266"/>
          </a:xfrm>
          <a:prstGeom prst="rect">
            <a:avLst/>
          </a:prstGeom>
        </p:spPr>
      </p:pic>
      <p:grpSp>
        <p:nvGrpSpPr>
          <p:cNvPr id="10" name="Group 10">
            <a:extLst>
              <a:ext uri="{FF2B5EF4-FFF2-40B4-BE49-F238E27FC236}">
                <a16:creationId xmlns:a16="http://schemas.microsoft.com/office/drawing/2014/main" id="{3D132F48-1EF4-8FD9-69B8-C55DD9F320A0}"/>
              </a:ext>
            </a:extLst>
          </p:cNvPr>
          <p:cNvGrpSpPr/>
          <p:nvPr/>
        </p:nvGrpSpPr>
        <p:grpSpPr>
          <a:xfrm>
            <a:off x="7543800" y="5881250"/>
            <a:ext cx="761232" cy="540006"/>
            <a:chOff x="0" y="0"/>
            <a:chExt cx="1014976" cy="720008"/>
          </a:xfrm>
        </p:grpSpPr>
        <p:sp>
          <p:nvSpPr>
            <p:cNvPr id="11" name="Freeform 11">
              <a:extLst>
                <a:ext uri="{FF2B5EF4-FFF2-40B4-BE49-F238E27FC236}">
                  <a16:creationId xmlns:a16="http://schemas.microsoft.com/office/drawing/2014/main" id="{00841EF1-B97A-4708-7FB9-9C876441909B}"/>
                </a:ext>
              </a:extLst>
            </p:cNvPr>
            <p:cNvSpPr/>
            <p:nvPr/>
          </p:nvSpPr>
          <p:spPr>
            <a:xfrm>
              <a:off x="15875" y="15875"/>
              <a:ext cx="983234" cy="688340"/>
            </a:xfrm>
            <a:custGeom>
              <a:avLst/>
              <a:gdLst/>
              <a:ahLst/>
              <a:cxnLst/>
              <a:rect l="l" t="t" r="r" b="b"/>
              <a:pathLst>
                <a:path w="983234" h="688340">
                  <a:moveTo>
                    <a:pt x="0" y="172085"/>
                  </a:moveTo>
                  <a:lnTo>
                    <a:pt x="634492" y="172085"/>
                  </a:lnTo>
                  <a:lnTo>
                    <a:pt x="634492" y="0"/>
                  </a:lnTo>
                  <a:lnTo>
                    <a:pt x="983234" y="344170"/>
                  </a:lnTo>
                  <a:lnTo>
                    <a:pt x="634492" y="688340"/>
                  </a:lnTo>
                  <a:lnTo>
                    <a:pt x="634492" y="516255"/>
                  </a:lnTo>
                  <a:lnTo>
                    <a:pt x="0" y="516255"/>
                  </a:lnTo>
                  <a:close/>
                </a:path>
              </a:pathLst>
            </a:custGeom>
            <a:solidFill>
              <a:srgbClr val="FFFFFF"/>
            </a:solidFill>
          </p:spPr>
          <p:txBody>
            <a:bodyPr/>
            <a:lstStyle/>
            <a:p>
              <a:endParaRPr lang="en-IN"/>
            </a:p>
          </p:txBody>
        </p:sp>
        <p:sp>
          <p:nvSpPr>
            <p:cNvPr id="12" name="Freeform 12">
              <a:extLst>
                <a:ext uri="{FF2B5EF4-FFF2-40B4-BE49-F238E27FC236}">
                  <a16:creationId xmlns:a16="http://schemas.microsoft.com/office/drawing/2014/main" id="{9EF3951E-4E8A-9A4A-C306-0E90988B37B5}"/>
                </a:ext>
              </a:extLst>
            </p:cNvPr>
            <p:cNvSpPr/>
            <p:nvPr/>
          </p:nvSpPr>
          <p:spPr>
            <a:xfrm>
              <a:off x="0" y="-1143"/>
              <a:ext cx="1014984" cy="722376"/>
            </a:xfrm>
            <a:custGeom>
              <a:avLst/>
              <a:gdLst/>
              <a:ahLst/>
              <a:cxnLst/>
              <a:rect l="l" t="t" r="r" b="b"/>
              <a:pathLst>
                <a:path w="1014984" h="722376">
                  <a:moveTo>
                    <a:pt x="15875" y="173228"/>
                  </a:moveTo>
                  <a:lnTo>
                    <a:pt x="650367" y="173228"/>
                  </a:lnTo>
                  <a:lnTo>
                    <a:pt x="650367" y="189103"/>
                  </a:lnTo>
                  <a:lnTo>
                    <a:pt x="634492" y="189103"/>
                  </a:lnTo>
                  <a:lnTo>
                    <a:pt x="634492" y="17018"/>
                  </a:lnTo>
                  <a:cubicBezTo>
                    <a:pt x="634492" y="10668"/>
                    <a:pt x="638302" y="4826"/>
                    <a:pt x="644271" y="2413"/>
                  </a:cubicBezTo>
                  <a:cubicBezTo>
                    <a:pt x="650240" y="0"/>
                    <a:pt x="656971" y="1270"/>
                    <a:pt x="661543" y="5715"/>
                  </a:cubicBezTo>
                  <a:lnTo>
                    <a:pt x="1010285" y="349885"/>
                  </a:lnTo>
                  <a:cubicBezTo>
                    <a:pt x="1013333" y="352806"/>
                    <a:pt x="1014984" y="356997"/>
                    <a:pt x="1014984" y="361188"/>
                  </a:cubicBezTo>
                  <a:cubicBezTo>
                    <a:pt x="1014984" y="365379"/>
                    <a:pt x="1013333" y="369443"/>
                    <a:pt x="1010285" y="372491"/>
                  </a:cubicBezTo>
                  <a:lnTo>
                    <a:pt x="661543" y="716534"/>
                  </a:lnTo>
                  <a:cubicBezTo>
                    <a:pt x="656971" y="720979"/>
                    <a:pt x="650113" y="722376"/>
                    <a:pt x="644271" y="719836"/>
                  </a:cubicBezTo>
                  <a:cubicBezTo>
                    <a:pt x="638429" y="717296"/>
                    <a:pt x="634492" y="711581"/>
                    <a:pt x="634492" y="705231"/>
                  </a:cubicBezTo>
                  <a:lnTo>
                    <a:pt x="634492" y="533273"/>
                  </a:lnTo>
                  <a:lnTo>
                    <a:pt x="650367" y="533273"/>
                  </a:lnTo>
                  <a:lnTo>
                    <a:pt x="650367" y="549148"/>
                  </a:lnTo>
                  <a:lnTo>
                    <a:pt x="15875" y="549148"/>
                  </a:lnTo>
                  <a:cubicBezTo>
                    <a:pt x="7112" y="549148"/>
                    <a:pt x="0" y="542036"/>
                    <a:pt x="0" y="533273"/>
                  </a:cubicBezTo>
                  <a:lnTo>
                    <a:pt x="0" y="189103"/>
                  </a:lnTo>
                  <a:cubicBezTo>
                    <a:pt x="0" y="180340"/>
                    <a:pt x="7112" y="173228"/>
                    <a:pt x="15875" y="173228"/>
                  </a:cubicBezTo>
                  <a:moveTo>
                    <a:pt x="15875" y="204978"/>
                  </a:moveTo>
                  <a:lnTo>
                    <a:pt x="15875" y="189103"/>
                  </a:lnTo>
                  <a:lnTo>
                    <a:pt x="31750" y="189103"/>
                  </a:lnTo>
                  <a:lnTo>
                    <a:pt x="31750" y="533273"/>
                  </a:lnTo>
                  <a:lnTo>
                    <a:pt x="15875" y="533273"/>
                  </a:lnTo>
                  <a:lnTo>
                    <a:pt x="15875" y="517398"/>
                  </a:lnTo>
                  <a:lnTo>
                    <a:pt x="650367" y="517398"/>
                  </a:lnTo>
                  <a:cubicBezTo>
                    <a:pt x="659130" y="517398"/>
                    <a:pt x="666242" y="524510"/>
                    <a:pt x="666242" y="533273"/>
                  </a:cubicBezTo>
                  <a:lnTo>
                    <a:pt x="666242" y="705231"/>
                  </a:lnTo>
                  <a:lnTo>
                    <a:pt x="650367" y="705231"/>
                  </a:lnTo>
                  <a:lnTo>
                    <a:pt x="639191" y="693928"/>
                  </a:lnTo>
                  <a:lnTo>
                    <a:pt x="987933" y="349758"/>
                  </a:lnTo>
                  <a:lnTo>
                    <a:pt x="999109" y="361061"/>
                  </a:lnTo>
                  <a:lnTo>
                    <a:pt x="987933" y="372364"/>
                  </a:lnTo>
                  <a:lnTo>
                    <a:pt x="639191" y="28321"/>
                  </a:lnTo>
                  <a:lnTo>
                    <a:pt x="650367" y="17018"/>
                  </a:lnTo>
                  <a:lnTo>
                    <a:pt x="666242" y="17018"/>
                  </a:lnTo>
                  <a:lnTo>
                    <a:pt x="666242" y="189103"/>
                  </a:lnTo>
                  <a:cubicBezTo>
                    <a:pt x="666242" y="197866"/>
                    <a:pt x="659130" y="204978"/>
                    <a:pt x="650367" y="204978"/>
                  </a:cubicBezTo>
                  <a:lnTo>
                    <a:pt x="15875" y="204978"/>
                  </a:lnTo>
                  <a:close/>
                </a:path>
              </a:pathLst>
            </a:custGeom>
            <a:solidFill>
              <a:srgbClr val="6892A0"/>
            </a:solidFill>
          </p:spPr>
          <p:txBody>
            <a:bodyPr/>
            <a:lstStyle/>
            <a:p>
              <a:endParaRPr lang="en-IN"/>
            </a:p>
          </p:txBody>
        </p:sp>
      </p:grpSp>
    </p:spTree>
    <p:extLst>
      <p:ext uri="{BB962C8B-B14F-4D97-AF65-F5344CB8AC3E}">
        <p14:creationId xmlns:p14="http://schemas.microsoft.com/office/powerpoint/2010/main" val="44613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Visual Extractor</a:t>
            </a:r>
          </a:p>
        </p:txBody>
      </p:sp>
      <p:sp>
        <p:nvSpPr>
          <p:cNvPr id="8" name="TextBox 8"/>
          <p:cNvSpPr txBox="1"/>
          <p:nvPr/>
        </p:nvSpPr>
        <p:spPr>
          <a:xfrm>
            <a:off x="2268808" y="3002643"/>
            <a:ext cx="14222032" cy="5151155"/>
          </a:xfrm>
          <a:prstGeom prst="rect">
            <a:avLst/>
          </a:prstGeom>
        </p:spPr>
        <p:txBody>
          <a:bodyPr lIns="0" tIns="0" rIns="0" bIns="0" rtlCol="0" anchor="t">
            <a:spAutoFit/>
          </a:bodyPr>
          <a:lstStyle/>
          <a:p>
            <a:pPr marL="502206" lvl="1" indent="-251103" algn="l">
              <a:lnSpc>
                <a:spcPts val="3596"/>
              </a:lnSpc>
              <a:buFont typeface="Arial"/>
              <a:buChar char="•"/>
            </a:pPr>
            <a:r>
              <a:rPr lang="en-US" sz="2775" spc="64">
                <a:solidFill>
                  <a:srgbClr val="000000"/>
                </a:solidFill>
                <a:latin typeface="TT Smalls"/>
              </a:rPr>
              <a:t>The visual extractor in the proposed model aims to convert input medical images into a sequence of visual features. </a:t>
            </a:r>
          </a:p>
          <a:p>
            <a:pPr marL="502206" lvl="1" indent="-251103" algn="l">
              <a:lnSpc>
                <a:spcPts val="3596"/>
              </a:lnSpc>
              <a:buFont typeface="Arial"/>
              <a:buChar char="•"/>
            </a:pPr>
            <a:r>
              <a:rPr lang="en-US" sz="2775" spc="64">
                <a:solidFill>
                  <a:srgbClr val="000000"/>
                </a:solidFill>
                <a:latin typeface="TT Smalls"/>
              </a:rPr>
              <a:t>Initially, the images are resized, divided into patches, and mapped using linear projection, resulting in a patch embedding sequence. </a:t>
            </a:r>
          </a:p>
          <a:p>
            <a:pPr marL="502206" lvl="1" indent="-251103" algn="l">
              <a:lnSpc>
                <a:spcPts val="3596"/>
              </a:lnSpc>
              <a:buFont typeface="Arial"/>
              <a:buChar char="•"/>
            </a:pPr>
            <a:r>
              <a:rPr lang="en-US" sz="2775" spc="64">
                <a:solidFill>
                  <a:srgbClr val="000000"/>
                </a:solidFill>
                <a:latin typeface="TT Smalls"/>
              </a:rPr>
              <a:t>Learnable spatial position embeddings and type embeddings are then added to distinguish positions and sources, with spatial embeddings expressing local region correlations and type embeddings representing relationships between different images.</a:t>
            </a:r>
          </a:p>
          <a:p>
            <a:pPr marL="502206" lvl="1" indent="-251103" algn="l">
              <a:lnSpc>
                <a:spcPts val="3596"/>
              </a:lnSpc>
              <a:buFont typeface="Arial"/>
              <a:buChar char="•"/>
            </a:pPr>
            <a:r>
              <a:rPr lang="en-US" sz="2775" spc="64">
                <a:solidFill>
                  <a:srgbClr val="000000"/>
                </a:solidFill>
                <a:latin typeface="TT Smalls"/>
              </a:rPr>
              <a:t> Two types of type embeddings, order-based and view-based, are experimented with, and a combination of both yields optimal results. </a:t>
            </a:r>
          </a:p>
        </p:txBody>
      </p:sp>
      <p:sp>
        <p:nvSpPr>
          <p:cNvPr id="9" name="TextBox 9"/>
          <p:cNvSpPr txBox="1"/>
          <p:nvPr/>
        </p:nvSpPr>
        <p:spPr>
          <a:xfrm>
            <a:off x="8254736" y="9300967"/>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dirty="0" err="1">
                <a:solidFill>
                  <a:srgbClr val="000000"/>
                </a:solidFill>
                <a:latin typeface="TT Smalls"/>
              </a:rPr>
              <a:t>Cntd</a:t>
            </a:r>
            <a:r>
              <a:rPr lang="en-US" sz="4800" spc="111" dirty="0">
                <a:solidFill>
                  <a:srgbClr val="000000"/>
                </a:solidFill>
                <a:latin typeface="TT Smalls"/>
              </a:rPr>
              <a:t>…</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dirty="0">
                <a:solidFill>
                  <a:srgbClr val="000000"/>
                </a:solidFill>
                <a:latin typeface="TT Smalls"/>
              </a:rPr>
              <a:t>The visual encoder, based on </a:t>
            </a:r>
            <a:r>
              <a:rPr lang="en-US" sz="3000" spc="69" dirty="0" err="1">
                <a:solidFill>
                  <a:srgbClr val="000000"/>
                </a:solidFill>
                <a:latin typeface="TT Smalls"/>
              </a:rPr>
              <a:t>ViT</a:t>
            </a:r>
            <a:r>
              <a:rPr lang="en-US" sz="3000" spc="69" dirty="0">
                <a:solidFill>
                  <a:srgbClr val="000000"/>
                </a:solidFill>
                <a:latin typeface="TT Smalls"/>
              </a:rPr>
              <a:t> (Vision Transformer), employs multiple transformer layers for multi-modal adaptation, utilizing self-attention and multi-layer perceptron blocks to calculate the visual features of the input images.</a:t>
            </a:r>
          </a:p>
        </p:txBody>
      </p:sp>
      <p:sp>
        <p:nvSpPr>
          <p:cNvPr id="9" name="TextBox 9"/>
          <p:cNvSpPr txBox="1"/>
          <p:nvPr/>
        </p:nvSpPr>
        <p:spPr>
          <a:xfrm>
            <a:off x="8409758" y="9322741"/>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Semantic Encoder</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The model focuses on generating a meaningful representation of medical findings based on specific observation intentions.</a:t>
            </a:r>
          </a:p>
          <a:p>
            <a:pPr marL="542925" lvl="1" indent="-271462" algn="l">
              <a:lnSpc>
                <a:spcPts val="4320"/>
              </a:lnSpc>
              <a:buFont typeface="Arial"/>
              <a:buChar char="•"/>
            </a:pPr>
            <a:r>
              <a:rPr lang="en-US" sz="3000" spc="69">
                <a:solidFill>
                  <a:srgbClr val="000000"/>
                </a:solidFill>
                <a:latin typeface="TT Smalls"/>
              </a:rPr>
              <a:t> Intention embeddings, corresponding to implicit intentions for medical image analysis, are used to query the visual feature sequence, transforming critical visual information into semantic features. </a:t>
            </a:r>
          </a:p>
          <a:p>
            <a:pPr marL="542925" lvl="1" indent="-271462" algn="l">
              <a:lnSpc>
                <a:spcPts val="4320"/>
              </a:lnSpc>
              <a:buFont typeface="Arial"/>
              <a:buChar char="•"/>
            </a:pPr>
            <a:r>
              <a:rPr lang="en-US" sz="3000" spc="69">
                <a:solidFill>
                  <a:srgbClr val="000000"/>
                </a:solidFill>
                <a:latin typeface="TT Smalls"/>
              </a:rPr>
              <a:t>The Transformer-based semantic encoder employs multi-head self-attention, multi-head cross-attention, and multi-layer perceptron blocks to extract and fuse relevant visual features based on the given observation intentions. </a:t>
            </a:r>
          </a:p>
        </p:txBody>
      </p:sp>
      <p:sp>
        <p:nvSpPr>
          <p:cNvPr id="9" name="TextBox 9"/>
          <p:cNvSpPr txBox="1"/>
          <p:nvPr/>
        </p:nvSpPr>
        <p:spPr>
          <a:xfrm>
            <a:off x="8862999" y="9180195"/>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dirty="0"/>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Agenda</a:t>
            </a:r>
          </a:p>
        </p:txBody>
      </p:sp>
      <p:sp>
        <p:nvSpPr>
          <p:cNvPr id="8" name="TextBox 8"/>
          <p:cNvSpPr txBox="1"/>
          <p:nvPr/>
        </p:nvSpPr>
        <p:spPr>
          <a:xfrm>
            <a:off x="2268808" y="2935968"/>
            <a:ext cx="5299609" cy="5882534"/>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Introduction</a:t>
            </a:r>
          </a:p>
          <a:p>
            <a:pPr marL="542925" lvl="1" indent="-271462" algn="l">
              <a:lnSpc>
                <a:spcPts val="4320"/>
              </a:lnSpc>
              <a:buFont typeface="Arial"/>
              <a:buChar char="•"/>
            </a:pPr>
            <a:r>
              <a:rPr lang="en-US" sz="3000" spc="69" dirty="0">
                <a:solidFill>
                  <a:srgbClr val="000000"/>
                </a:solidFill>
                <a:latin typeface="TT Smalls"/>
              </a:rPr>
              <a:t>Motivation</a:t>
            </a:r>
          </a:p>
          <a:p>
            <a:pPr marL="542925" lvl="1" indent="-271462" algn="l">
              <a:lnSpc>
                <a:spcPts val="4320"/>
              </a:lnSpc>
              <a:buFont typeface="Arial"/>
              <a:buChar char="•"/>
            </a:pPr>
            <a:r>
              <a:rPr lang="en-US" sz="3000" spc="69" dirty="0">
                <a:solidFill>
                  <a:srgbClr val="000000"/>
                </a:solidFill>
                <a:latin typeface="TT Smalls"/>
              </a:rPr>
              <a:t>Challenges</a:t>
            </a:r>
          </a:p>
          <a:p>
            <a:pPr marL="542925" lvl="1" indent="-271462" algn="l">
              <a:lnSpc>
                <a:spcPts val="4320"/>
              </a:lnSpc>
              <a:buFont typeface="Arial"/>
              <a:buChar char="•"/>
            </a:pPr>
            <a:r>
              <a:rPr lang="en-US" sz="3000" spc="69" dirty="0">
                <a:solidFill>
                  <a:srgbClr val="000000"/>
                </a:solidFill>
                <a:latin typeface="TT Smalls"/>
              </a:rPr>
              <a:t>Literature review</a:t>
            </a:r>
          </a:p>
          <a:p>
            <a:pPr marL="542925" lvl="1" indent="-271462" algn="l">
              <a:lnSpc>
                <a:spcPts val="4320"/>
              </a:lnSpc>
              <a:buFont typeface="Arial"/>
              <a:buChar char="•"/>
            </a:pPr>
            <a:r>
              <a:rPr lang="en-US" sz="3000" spc="69" dirty="0">
                <a:solidFill>
                  <a:srgbClr val="000000"/>
                </a:solidFill>
                <a:latin typeface="TT Smalls"/>
              </a:rPr>
              <a:t>Dataset</a:t>
            </a:r>
          </a:p>
          <a:p>
            <a:pPr marL="542925" lvl="1" indent="-271462" algn="l">
              <a:lnSpc>
                <a:spcPts val="4320"/>
              </a:lnSpc>
              <a:buFont typeface="Arial"/>
              <a:buChar char="•"/>
            </a:pPr>
            <a:r>
              <a:rPr lang="en-US" sz="3000" spc="69" dirty="0">
                <a:solidFill>
                  <a:srgbClr val="000000"/>
                </a:solidFill>
                <a:latin typeface="TT Smalls"/>
              </a:rPr>
              <a:t>Methodology</a:t>
            </a:r>
          </a:p>
          <a:p>
            <a:pPr marL="542925" lvl="1" indent="-271462" algn="l">
              <a:lnSpc>
                <a:spcPts val="4320"/>
              </a:lnSpc>
              <a:buFont typeface="Arial"/>
              <a:buChar char="•"/>
            </a:pPr>
            <a:r>
              <a:rPr lang="en-US" sz="3000" spc="69" dirty="0">
                <a:solidFill>
                  <a:srgbClr val="000000"/>
                </a:solidFill>
                <a:latin typeface="TT Smalls"/>
              </a:rPr>
              <a:t>Evaluation Results</a:t>
            </a: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p:txBody>
      </p:sp>
      <p:sp>
        <p:nvSpPr>
          <p:cNvPr id="9" name="TextBox 9"/>
          <p:cNvSpPr txBox="1"/>
          <p:nvPr/>
        </p:nvSpPr>
        <p:spPr>
          <a:xfrm>
            <a:off x="9235440" y="2935966"/>
            <a:ext cx="5299609" cy="5882534"/>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Conclusion</a:t>
            </a:r>
          </a:p>
          <a:p>
            <a:pPr marL="542925" lvl="1" indent="-271462" algn="l">
              <a:lnSpc>
                <a:spcPts val="4320"/>
              </a:lnSpc>
              <a:buFont typeface="Arial"/>
              <a:buChar char="•"/>
            </a:pPr>
            <a:r>
              <a:rPr lang="en-US" sz="3000" spc="69">
                <a:solidFill>
                  <a:srgbClr val="000000"/>
                </a:solidFill>
                <a:latin typeface="TT Smalls"/>
              </a:rPr>
              <a:t>References</a:t>
            </a: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p:txBody>
      </p:sp>
      <p:sp>
        <p:nvSpPr>
          <p:cNvPr id="10" name="TextBox 10"/>
          <p:cNvSpPr txBox="1"/>
          <p:nvPr/>
        </p:nvSpPr>
        <p:spPr>
          <a:xfrm>
            <a:off x="8431530" y="9322740"/>
            <a:ext cx="1033648" cy="749652"/>
          </a:xfrm>
          <a:prstGeom prst="rect">
            <a:avLst/>
          </a:prstGeom>
        </p:spPr>
        <p:txBody>
          <a:bodyPr lIns="0" tIns="0" rIns="0" bIns="0" rtlCol="0" anchor="t">
            <a:spAutoFit/>
          </a:bodyPr>
          <a:lstStyle/>
          <a:p>
            <a:pPr algn="r">
              <a:lnSpc>
                <a:spcPts val="5040"/>
              </a:lnSpc>
            </a:pPr>
            <a:r>
              <a:rPr lang="en-US" sz="4200" spc="97">
                <a:solidFill>
                  <a:srgbClr val="FCFCFC"/>
                </a:solidFill>
                <a:latin typeface="TT Smalls"/>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Report Generator</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The report generator module consists of three sub-tasks: text generation, text selection, and text sorting.</a:t>
            </a:r>
          </a:p>
          <a:p>
            <a:pPr marL="542925" lvl="1" indent="-271462" algn="l">
              <a:lnSpc>
                <a:spcPts val="4320"/>
              </a:lnSpc>
              <a:buFont typeface="Arial"/>
              <a:buChar char="•"/>
            </a:pPr>
            <a:r>
              <a:rPr lang="en-US" sz="3000" spc="69">
                <a:solidFill>
                  <a:srgbClr val="000000"/>
                </a:solidFill>
                <a:latin typeface="TT Smalls"/>
              </a:rPr>
              <a:t> For text generation, the model employs both retrieval-based and generation-based strategies to transform semantic features into candidate sentences. </a:t>
            </a:r>
          </a:p>
          <a:p>
            <a:pPr marL="542925" lvl="1" indent="-271462" algn="l">
              <a:lnSpc>
                <a:spcPts val="4320"/>
              </a:lnSpc>
              <a:buFont typeface="Arial"/>
              <a:buChar char="•"/>
            </a:pPr>
            <a:r>
              <a:rPr lang="en-US" sz="3000" spc="69">
                <a:solidFill>
                  <a:srgbClr val="000000"/>
                </a:solidFill>
                <a:latin typeface="TT Smalls"/>
              </a:rPr>
              <a:t>The retrieval-based approach retrieves semantically closest sentences from a pre-built dataset, while the generation-based approach uses a memory-driven Transformer-based model for flexible expression</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Cntd…</a:t>
            </a:r>
          </a:p>
        </p:txBody>
      </p:sp>
      <p:sp>
        <p:nvSpPr>
          <p:cNvPr id="8" name="TextBox 8"/>
          <p:cNvSpPr txBox="1"/>
          <p:nvPr/>
        </p:nvSpPr>
        <p:spPr>
          <a:xfrm>
            <a:off x="2268808" y="3002643"/>
            <a:ext cx="14222032" cy="5064423"/>
          </a:xfrm>
          <a:prstGeom prst="rect">
            <a:avLst/>
          </a:prstGeom>
        </p:spPr>
        <p:txBody>
          <a:bodyPr lIns="0" tIns="0" rIns="0" bIns="0" rtlCol="0" anchor="t">
            <a:spAutoFit/>
          </a:bodyPr>
          <a:lstStyle/>
          <a:p>
            <a:pPr marL="502206" lvl="1" indent="-251103" algn="l">
              <a:lnSpc>
                <a:spcPts val="3596"/>
              </a:lnSpc>
              <a:buFont typeface="Arial"/>
              <a:buChar char="•"/>
            </a:pPr>
            <a:r>
              <a:rPr lang="en-US" sz="2775" spc="64">
                <a:solidFill>
                  <a:srgbClr val="000000"/>
                </a:solidFill>
                <a:latin typeface="TT Smalls"/>
              </a:rPr>
              <a:t> Text selection involves predicting the probability of selecting each candidate sentence based on its semantic features. Lastly, text sorting utilizes a simple strategy based on the average position of ground truth sentenc es in the training set to arrange candidate sentences in the final medical report. </a:t>
            </a:r>
          </a:p>
          <a:p>
            <a:pPr marL="502206" lvl="1" indent="-251103" algn="l">
              <a:lnSpc>
                <a:spcPts val="3596"/>
              </a:lnSpc>
              <a:buFont typeface="Arial"/>
              <a:buChar char="•"/>
            </a:pPr>
            <a:r>
              <a:rPr lang="en-US" sz="2775" spc="64">
                <a:solidFill>
                  <a:srgbClr val="000000"/>
                </a:solidFill>
                <a:latin typeface="TT Smalls"/>
              </a:rPr>
              <a:t>During training, a dynamic decision-making strategy establishes correspondence between observation intentions and ground truth sentences, optimizing the model based on semantic consistency and text selection losses. </a:t>
            </a:r>
          </a:p>
          <a:p>
            <a:pPr marL="502206" lvl="1" indent="-251103" algn="l">
              <a:lnSpc>
                <a:spcPts val="3596"/>
              </a:lnSpc>
              <a:buFont typeface="Arial"/>
              <a:buChar char="•"/>
            </a:pPr>
            <a:r>
              <a:rPr lang="en-US" sz="2775" spc="64">
                <a:solidFill>
                  <a:srgbClr val="000000"/>
                </a:solidFill>
                <a:latin typeface="TT Smalls"/>
              </a:rPr>
              <a:t>The training process dynamically adjusts the matching strategy, gradually aligning observation intentions with accurate visual query targets and relevant text descriptions.</a:t>
            </a:r>
          </a:p>
          <a:p>
            <a:pPr marL="502206" lvl="1" indent="-251103" algn="l">
              <a:lnSpc>
                <a:spcPts val="3596"/>
              </a:lnSpc>
            </a:pPr>
            <a:endParaRPr lang="en-US" sz="2775" spc="64">
              <a:solidFill>
                <a:srgbClr val="000000"/>
              </a:solidFill>
              <a:latin typeface="TT Smalls"/>
            </a:endParaRPr>
          </a:p>
        </p:txBody>
      </p:sp>
      <p:sp>
        <p:nvSpPr>
          <p:cNvPr id="9" name="TextBox 9"/>
          <p:cNvSpPr txBox="1"/>
          <p:nvPr/>
        </p:nvSpPr>
        <p:spPr>
          <a:xfrm>
            <a:off x="8627175" y="9279198"/>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CFDFC"/>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34363B">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34363B"/>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34363B"/>
                </a:solidFill>
                <a:latin typeface="TT Smalls"/>
              </a:rPr>
              <a:t>Evaluation Result</a:t>
            </a:r>
          </a:p>
        </p:txBody>
      </p:sp>
      <p:sp>
        <p:nvSpPr>
          <p:cNvPr id="8" name="TextBox 8"/>
          <p:cNvSpPr txBox="1"/>
          <p:nvPr/>
        </p:nvSpPr>
        <p:spPr>
          <a:xfrm>
            <a:off x="8627175" y="9305911"/>
            <a:ext cx="1033648" cy="749652"/>
          </a:xfrm>
          <a:prstGeom prst="rect">
            <a:avLst/>
          </a:prstGeom>
        </p:spPr>
        <p:txBody>
          <a:bodyPr lIns="0" tIns="0" rIns="0" bIns="0" rtlCol="0" anchor="t">
            <a:spAutoFit/>
          </a:bodyPr>
          <a:lstStyle/>
          <a:p>
            <a:pPr algn="r">
              <a:lnSpc>
                <a:spcPts val="5040"/>
              </a:lnSpc>
            </a:pPr>
            <a:r>
              <a:rPr lang="en-US" sz="4200" spc="97">
                <a:solidFill>
                  <a:srgbClr val="FCFCFC"/>
                </a:solidFill>
                <a:latin typeface="TT Smalls"/>
              </a:rPr>
              <a:t>22</a:t>
            </a:r>
          </a:p>
        </p:txBody>
      </p:sp>
      <p:sp>
        <p:nvSpPr>
          <p:cNvPr id="9" name="TextBox 9"/>
          <p:cNvSpPr txBox="1"/>
          <p:nvPr/>
        </p:nvSpPr>
        <p:spPr>
          <a:xfrm>
            <a:off x="2157031" y="3010164"/>
            <a:ext cx="9293701" cy="443161"/>
          </a:xfrm>
          <a:prstGeom prst="rect">
            <a:avLst/>
          </a:prstGeom>
        </p:spPr>
        <p:txBody>
          <a:bodyPr lIns="0" tIns="0" rIns="0" bIns="0" rtlCol="0" anchor="t">
            <a:spAutoFit/>
          </a:bodyPr>
          <a:lstStyle/>
          <a:p>
            <a:pPr>
              <a:lnSpc>
                <a:spcPts val="3055"/>
              </a:lnSpc>
              <a:spcBef>
                <a:spcPct val="0"/>
              </a:spcBef>
            </a:pPr>
            <a:r>
              <a:rPr lang="en-US" sz="2828" spc="65" dirty="0">
                <a:solidFill>
                  <a:srgbClr val="000000"/>
                </a:solidFill>
                <a:latin typeface="TT Smalls"/>
              </a:rPr>
              <a:t>Comparisons of the model   IU X-RAY with NLG metrics .</a:t>
            </a:r>
          </a:p>
        </p:txBody>
      </p:sp>
      <p:grpSp>
        <p:nvGrpSpPr>
          <p:cNvPr id="10" name="Group 10"/>
          <p:cNvGrpSpPr/>
          <p:nvPr/>
        </p:nvGrpSpPr>
        <p:grpSpPr>
          <a:xfrm>
            <a:off x="516823" y="1882634"/>
            <a:ext cx="18288000" cy="1146580"/>
            <a:chOff x="0" y="0"/>
            <a:chExt cx="24384000" cy="1528774"/>
          </a:xfrm>
        </p:grpSpPr>
        <p:sp>
          <p:nvSpPr>
            <p:cNvPr id="11" name="Freeform 11"/>
            <p:cNvSpPr/>
            <p:nvPr/>
          </p:nvSpPr>
          <p:spPr>
            <a:xfrm>
              <a:off x="0" y="0"/>
              <a:ext cx="24384000" cy="1528762"/>
            </a:xfrm>
            <a:custGeom>
              <a:avLst/>
              <a:gdLst/>
              <a:ahLst/>
              <a:cxnLst/>
              <a:rect l="l" t="t" r="r" b="b"/>
              <a:pathLst>
                <a:path w="24384000" h="1528762">
                  <a:moveTo>
                    <a:pt x="0" y="0"/>
                  </a:moveTo>
                  <a:lnTo>
                    <a:pt x="24384000" y="0"/>
                  </a:lnTo>
                  <a:lnTo>
                    <a:pt x="24384000" y="1528762"/>
                  </a:lnTo>
                  <a:lnTo>
                    <a:pt x="0" y="1528762"/>
                  </a:lnTo>
                  <a:close/>
                </a:path>
              </a:pathLst>
            </a:custGeom>
            <a:solidFill>
              <a:srgbClr val="FFFFFF"/>
            </a:solidFill>
          </p:spPr>
          <p:txBody>
            <a:bodyPr/>
            <a:lstStyle/>
            <a:p>
              <a:endParaRPr lang="en-IN"/>
            </a:p>
          </p:txBody>
        </p:sp>
      </p:grpSp>
      <p:sp>
        <p:nvSpPr>
          <p:cNvPr id="12" name="AutoShape 12"/>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a:p>
        </p:txBody>
      </p:sp>
      <p:graphicFrame>
        <p:nvGraphicFramePr>
          <p:cNvPr id="13" name="Table 13"/>
          <p:cNvGraphicFramePr>
            <a:graphicFrameLocks noGrp="1"/>
          </p:cNvGraphicFramePr>
          <p:nvPr/>
        </p:nvGraphicFramePr>
        <p:xfrm>
          <a:off x="516823" y="3520000"/>
          <a:ext cx="17024324" cy="5548794"/>
        </p:xfrm>
        <a:graphic>
          <a:graphicData uri="http://schemas.openxmlformats.org/drawingml/2006/table">
            <a:tbl>
              <a:tblPr/>
              <a:tblGrid>
                <a:gridCol w="3443448">
                  <a:extLst>
                    <a:ext uri="{9D8B030D-6E8A-4147-A177-3AD203B41FA5}">
                      <a16:colId xmlns:a16="http://schemas.microsoft.com/office/drawing/2014/main" val="20000"/>
                    </a:ext>
                  </a:extLst>
                </a:gridCol>
                <a:gridCol w="2403456">
                  <a:extLst>
                    <a:ext uri="{9D8B030D-6E8A-4147-A177-3AD203B41FA5}">
                      <a16:colId xmlns:a16="http://schemas.microsoft.com/office/drawing/2014/main" val="20001"/>
                    </a:ext>
                  </a:extLst>
                </a:gridCol>
                <a:gridCol w="1389534">
                  <a:extLst>
                    <a:ext uri="{9D8B030D-6E8A-4147-A177-3AD203B41FA5}">
                      <a16:colId xmlns:a16="http://schemas.microsoft.com/office/drawing/2014/main" val="20002"/>
                    </a:ext>
                  </a:extLst>
                </a:gridCol>
                <a:gridCol w="2873399">
                  <a:extLst>
                    <a:ext uri="{9D8B030D-6E8A-4147-A177-3AD203B41FA5}">
                      <a16:colId xmlns:a16="http://schemas.microsoft.com/office/drawing/2014/main" val="20003"/>
                    </a:ext>
                  </a:extLst>
                </a:gridCol>
                <a:gridCol w="2122317">
                  <a:extLst>
                    <a:ext uri="{9D8B030D-6E8A-4147-A177-3AD203B41FA5}">
                      <a16:colId xmlns:a16="http://schemas.microsoft.com/office/drawing/2014/main" val="20004"/>
                    </a:ext>
                  </a:extLst>
                </a:gridCol>
                <a:gridCol w="2396085">
                  <a:extLst>
                    <a:ext uri="{9D8B030D-6E8A-4147-A177-3AD203B41FA5}">
                      <a16:colId xmlns:a16="http://schemas.microsoft.com/office/drawing/2014/main" val="20005"/>
                    </a:ext>
                  </a:extLst>
                </a:gridCol>
                <a:gridCol w="2396085">
                  <a:extLst>
                    <a:ext uri="{9D8B030D-6E8A-4147-A177-3AD203B41FA5}">
                      <a16:colId xmlns:a16="http://schemas.microsoft.com/office/drawing/2014/main" val="20006"/>
                    </a:ext>
                  </a:extLst>
                </a:gridCol>
              </a:tblGrid>
              <a:tr h="1324505">
                <a:tc>
                  <a:txBody>
                    <a:bodyPr/>
                    <a:lstStyle/>
                    <a:p>
                      <a:pPr algn="l">
                        <a:lnSpc>
                          <a:spcPts val="2700"/>
                        </a:lnSpc>
                        <a:defRPr/>
                      </a:pPr>
                      <a:r>
                        <a:rPr lang="en-US" sz="2250" dirty="0">
                          <a:solidFill>
                            <a:srgbClr val="000000"/>
                          </a:solidFill>
                          <a:latin typeface="Times New Roman"/>
                        </a:rPr>
                        <a:t>METHOD</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endParaRPr lang="en-US" sz="1100"/>
                    </a:p>
                    <a:p>
                      <a:pPr algn="l">
                        <a:lnSpc>
                          <a:spcPts val="2700"/>
                        </a:lnSpc>
                      </a:pPr>
                      <a:r>
                        <a:rPr lang="en-US" sz="2250">
                          <a:solidFill>
                            <a:srgbClr val="000000"/>
                          </a:solidFill>
                          <a:latin typeface="Times New Roman"/>
                        </a:rPr>
                        <a:t>BLEU-3</a:t>
                      </a:r>
                    </a:p>
                    <a:p>
                      <a:pPr algn="l">
                        <a:lnSpc>
                          <a:spcPts val="2700"/>
                        </a:lnSpc>
                      </a:pPr>
                      <a:endParaRPr lang="en-US" sz="2250">
                        <a:solidFill>
                          <a:srgbClr val="000000"/>
                        </a:solidFill>
                        <a:latin typeface="Times New Roman"/>
                      </a:endParaRP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BLEU-4</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METEOR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ROUGE-L</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56007">
                <a:tc>
                  <a:txBody>
                    <a:bodyPr/>
                    <a:lstStyle/>
                    <a:p>
                      <a:pPr algn="l">
                        <a:lnSpc>
                          <a:spcPts val="3726"/>
                        </a:lnSpc>
                        <a:defRPr/>
                      </a:pPr>
                      <a:endParaRPr lang="en-US" sz="1100"/>
                    </a:p>
                    <a:p>
                      <a:pPr algn="l">
                        <a:lnSpc>
                          <a:spcPts val="3726"/>
                        </a:lnSpc>
                      </a:pPr>
                      <a:r>
                        <a:rPr lang="en-US" sz="2700" spc="62">
                          <a:solidFill>
                            <a:srgbClr val="222222"/>
                          </a:solidFill>
                          <a:latin typeface="TT Smalls"/>
                        </a:rPr>
                        <a:t>CNN(10 epoch)</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0.39832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0.2515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0.180</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Times New Roman"/>
                        </a:rPr>
                        <a:t>0.1694</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0.1672</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55">
                          <a:solidFill>
                            <a:srgbClr val="000000"/>
                          </a:solidFill>
                          <a:latin typeface="TT Smalls"/>
                        </a:rPr>
                        <a:t>0.3371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68282">
                <a:tc>
                  <a:txBody>
                    <a:bodyPr/>
                    <a:lstStyle/>
                    <a:p>
                      <a:pPr algn="l">
                        <a:lnSpc>
                          <a:spcPts val="4014"/>
                        </a:lnSpc>
                        <a:defRPr/>
                      </a:pPr>
                      <a:r>
                        <a:rPr lang="en-US" sz="2700" spc="62" dirty="0" err="1">
                          <a:solidFill>
                            <a:srgbClr val="000000"/>
                          </a:solidFill>
                          <a:latin typeface="TT Smalls"/>
                        </a:rPr>
                        <a:t>ViT</a:t>
                      </a:r>
                      <a:r>
                        <a:rPr lang="en-US" sz="2700" spc="62" dirty="0">
                          <a:solidFill>
                            <a:srgbClr val="000000"/>
                          </a:solidFill>
                          <a:latin typeface="TT Smalls"/>
                        </a:rPr>
                        <a:t>(4 epoch)</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0.3929</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0.2457</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0.175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0.1490</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0.17265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dirty="0">
                          <a:solidFill>
                            <a:srgbClr val="000000"/>
                          </a:solidFill>
                          <a:latin typeface="Times New Roman"/>
                        </a:rPr>
                        <a:t>0.3757</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AEE0CD-4819-F86A-37BE-1F31DD86E6A1}"/>
              </a:ext>
            </a:extLst>
          </p:cNvPr>
          <p:cNvPicPr>
            <a:picLocks noChangeAspect="1"/>
          </p:cNvPicPr>
          <p:nvPr/>
        </p:nvPicPr>
        <p:blipFill>
          <a:blip r:embed="rId2"/>
          <a:stretch>
            <a:fillRect/>
          </a:stretch>
        </p:blipFill>
        <p:spPr>
          <a:xfrm>
            <a:off x="2819400" y="4686300"/>
            <a:ext cx="11689524" cy="3562352"/>
          </a:xfrm>
          <a:prstGeom prst="rect">
            <a:avLst/>
          </a:prstGeom>
        </p:spPr>
      </p:pic>
      <p:sp>
        <p:nvSpPr>
          <p:cNvPr id="5" name="TextBox 7">
            <a:extLst>
              <a:ext uri="{FF2B5EF4-FFF2-40B4-BE49-F238E27FC236}">
                <a16:creationId xmlns:a16="http://schemas.microsoft.com/office/drawing/2014/main" id="{ED387BD0-1C63-84B8-F29D-51BD0B7126E3}"/>
              </a:ext>
            </a:extLst>
          </p:cNvPr>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34363B"/>
                </a:solidFill>
                <a:latin typeface="TT Smalls"/>
              </a:rPr>
              <a:t>Evaluation Result</a:t>
            </a:r>
          </a:p>
        </p:txBody>
      </p:sp>
      <p:sp>
        <p:nvSpPr>
          <p:cNvPr id="6" name="AutoShape 12">
            <a:extLst>
              <a:ext uri="{FF2B5EF4-FFF2-40B4-BE49-F238E27FC236}">
                <a16:creationId xmlns:a16="http://schemas.microsoft.com/office/drawing/2014/main" id="{ED4EA0D3-F860-978E-7A3F-92EED781A72B}"/>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8" name="TextBox 7">
            <a:extLst>
              <a:ext uri="{FF2B5EF4-FFF2-40B4-BE49-F238E27FC236}">
                <a16:creationId xmlns:a16="http://schemas.microsoft.com/office/drawing/2014/main" id="{1A61E327-EB36-10E4-A3FA-6DDA11B334D0}"/>
              </a:ext>
            </a:extLst>
          </p:cNvPr>
          <p:cNvSpPr txBox="1"/>
          <p:nvPr/>
        </p:nvSpPr>
        <p:spPr>
          <a:xfrm>
            <a:off x="2268808" y="3240068"/>
            <a:ext cx="9144000" cy="553998"/>
          </a:xfrm>
          <a:prstGeom prst="rect">
            <a:avLst/>
          </a:prstGeom>
          <a:noFill/>
        </p:spPr>
        <p:txBody>
          <a:bodyPr wrap="square">
            <a:spAutoFit/>
          </a:bodyPr>
          <a:lstStyle/>
          <a:p>
            <a:pPr algn="l" fontAlgn="ctr"/>
            <a:r>
              <a:rPr lang="en-US" sz="3000" spc="65" dirty="0">
                <a:solidFill>
                  <a:srgbClr val="000000"/>
                </a:solidFill>
                <a:latin typeface="TT Smalls"/>
              </a:rPr>
              <a:t>Images and </a:t>
            </a:r>
            <a:r>
              <a:rPr lang="en-IN" sz="3000" spc="65" dirty="0">
                <a:latin typeface="Google Sans"/>
              </a:rPr>
              <a:t>c</a:t>
            </a:r>
            <a:r>
              <a:rPr lang="en-IN" sz="3000" b="0" i="0" dirty="0">
                <a:effectLst/>
                <a:latin typeface="Google Sans"/>
              </a:rPr>
              <a:t>orresponding</a:t>
            </a:r>
            <a:r>
              <a:rPr lang="en-IN" sz="3000" dirty="0">
                <a:solidFill>
                  <a:srgbClr val="E8EAED"/>
                </a:solidFill>
                <a:latin typeface="arial" panose="020B0604020202020204" pitchFamily="34" charset="0"/>
              </a:rPr>
              <a:t> </a:t>
            </a:r>
            <a:r>
              <a:rPr lang="en-US" sz="3000" spc="65" dirty="0">
                <a:solidFill>
                  <a:srgbClr val="000000"/>
                </a:solidFill>
                <a:latin typeface="TT Smalls"/>
              </a:rPr>
              <a:t>captions</a:t>
            </a:r>
          </a:p>
        </p:txBody>
      </p:sp>
    </p:spTree>
    <p:extLst>
      <p:ext uri="{BB962C8B-B14F-4D97-AF65-F5344CB8AC3E}">
        <p14:creationId xmlns:p14="http://schemas.microsoft.com/office/powerpoint/2010/main" val="3216587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2EE12-C8B3-FBDE-81C2-104C69F4D5D2}"/>
              </a:ext>
            </a:extLst>
          </p:cNvPr>
          <p:cNvPicPr>
            <a:picLocks noChangeAspect="1"/>
          </p:cNvPicPr>
          <p:nvPr/>
        </p:nvPicPr>
        <p:blipFill>
          <a:blip r:embed="rId2"/>
          <a:stretch>
            <a:fillRect/>
          </a:stretch>
        </p:blipFill>
        <p:spPr>
          <a:xfrm>
            <a:off x="7160402" y="3848100"/>
            <a:ext cx="4438844" cy="4180419"/>
          </a:xfrm>
          <a:prstGeom prst="rect">
            <a:avLst/>
          </a:prstGeom>
        </p:spPr>
      </p:pic>
      <p:sp>
        <p:nvSpPr>
          <p:cNvPr id="4" name="TextBox 7">
            <a:extLst>
              <a:ext uri="{FF2B5EF4-FFF2-40B4-BE49-F238E27FC236}">
                <a16:creationId xmlns:a16="http://schemas.microsoft.com/office/drawing/2014/main" id="{6FDE4663-37F2-810A-E105-3679B8CD4DE2}"/>
              </a:ext>
            </a:extLst>
          </p:cNvPr>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34363B"/>
                </a:solidFill>
                <a:latin typeface="TT Smalls"/>
              </a:rPr>
              <a:t>Evaluation Result</a:t>
            </a:r>
          </a:p>
        </p:txBody>
      </p:sp>
      <p:sp>
        <p:nvSpPr>
          <p:cNvPr id="5" name="AutoShape 12">
            <a:extLst>
              <a:ext uri="{FF2B5EF4-FFF2-40B4-BE49-F238E27FC236}">
                <a16:creationId xmlns:a16="http://schemas.microsoft.com/office/drawing/2014/main" id="{57E8F3F8-C4C4-08D6-AB0C-3A07BDD13F4B}"/>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7" name="TextBox 6">
            <a:extLst>
              <a:ext uri="{FF2B5EF4-FFF2-40B4-BE49-F238E27FC236}">
                <a16:creationId xmlns:a16="http://schemas.microsoft.com/office/drawing/2014/main" id="{B7D8297C-F54F-6860-3725-6596D85AF2B2}"/>
              </a:ext>
            </a:extLst>
          </p:cNvPr>
          <p:cNvSpPr txBox="1"/>
          <p:nvPr/>
        </p:nvSpPr>
        <p:spPr>
          <a:xfrm>
            <a:off x="3124200" y="3190823"/>
            <a:ext cx="9144000" cy="497765"/>
          </a:xfrm>
          <a:prstGeom prst="rect">
            <a:avLst/>
          </a:prstGeom>
          <a:noFill/>
        </p:spPr>
        <p:txBody>
          <a:bodyPr wrap="square">
            <a:spAutoFit/>
          </a:bodyPr>
          <a:lstStyle/>
          <a:p>
            <a:pPr>
              <a:lnSpc>
                <a:spcPts val="3055"/>
              </a:lnSpc>
              <a:spcBef>
                <a:spcPct val="0"/>
              </a:spcBef>
            </a:pPr>
            <a:r>
              <a:rPr lang="en-US" sz="3000" spc="65" dirty="0">
                <a:solidFill>
                  <a:srgbClr val="000000"/>
                </a:solidFill>
                <a:latin typeface="TT Smalls"/>
              </a:rPr>
              <a:t>Lateral and frontal view of chest x-ray</a:t>
            </a:r>
          </a:p>
        </p:txBody>
      </p:sp>
    </p:spTree>
    <p:extLst>
      <p:ext uri="{BB962C8B-B14F-4D97-AF65-F5344CB8AC3E}">
        <p14:creationId xmlns:p14="http://schemas.microsoft.com/office/powerpoint/2010/main" val="4129120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a:extLst>
              <a:ext uri="{FF2B5EF4-FFF2-40B4-BE49-F238E27FC236}">
                <a16:creationId xmlns:a16="http://schemas.microsoft.com/office/drawing/2014/main" id="{942DC764-1FED-8C38-1B9C-D97DE7F3D151}"/>
              </a:ext>
            </a:extLst>
          </p:cNvPr>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a:solidFill>
                  <a:srgbClr val="34363B"/>
                </a:solidFill>
                <a:latin typeface="TT Smalls"/>
              </a:rPr>
              <a:t>Proposed Method</a:t>
            </a:r>
          </a:p>
        </p:txBody>
      </p:sp>
      <p:sp>
        <p:nvSpPr>
          <p:cNvPr id="4" name="AutoShape 12">
            <a:extLst>
              <a:ext uri="{FF2B5EF4-FFF2-40B4-BE49-F238E27FC236}">
                <a16:creationId xmlns:a16="http://schemas.microsoft.com/office/drawing/2014/main" id="{BC0D2D69-BCB8-25F0-BA05-6C42FBD1FA5F}"/>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7" name="TextBox 6">
            <a:extLst>
              <a:ext uri="{FF2B5EF4-FFF2-40B4-BE49-F238E27FC236}">
                <a16:creationId xmlns:a16="http://schemas.microsoft.com/office/drawing/2014/main" id="{F4DACABD-71FD-A817-96C3-9724DF463C3C}"/>
              </a:ext>
            </a:extLst>
          </p:cNvPr>
          <p:cNvSpPr txBox="1"/>
          <p:nvPr/>
        </p:nvSpPr>
        <p:spPr>
          <a:xfrm>
            <a:off x="2057400" y="3390900"/>
            <a:ext cx="13563600" cy="4478918"/>
          </a:xfrm>
          <a:prstGeom prst="rect">
            <a:avLst/>
          </a:prstGeom>
          <a:noFill/>
        </p:spPr>
        <p:txBody>
          <a:bodyPr wrap="square">
            <a:spAutoFit/>
          </a:bodyPr>
          <a:lstStyle/>
          <a:p>
            <a:pPr marL="542925" lvl="1" indent="-271462" algn="l">
              <a:lnSpc>
                <a:spcPts val="4320"/>
              </a:lnSpc>
              <a:buFont typeface="Arial"/>
              <a:buChar char="•"/>
            </a:pPr>
            <a:r>
              <a:rPr lang="en-IN" sz="3000" b="1" i="0" dirty="0" err="1">
                <a:effectLst/>
                <a:latin typeface="TT Smalls" panose="020B0604020202020204" charset="0"/>
              </a:rPr>
              <a:t>BioBERT</a:t>
            </a:r>
            <a:r>
              <a:rPr lang="en-IN" sz="3000" b="1" i="0" dirty="0">
                <a:effectLst/>
                <a:latin typeface="TT Smalls" panose="020B0604020202020204" charset="0"/>
              </a:rPr>
              <a:t> for Semantic Understanding</a:t>
            </a:r>
            <a:endParaRPr lang="en-IN" sz="3000" b="0" i="0" dirty="0">
              <a:effectLst/>
              <a:latin typeface="TT Smalls" panose="020B0604020202020204" charset="0"/>
            </a:endParaRPr>
          </a:p>
          <a:p>
            <a:pPr marL="542925" lvl="1" indent="-271462" algn="l">
              <a:lnSpc>
                <a:spcPts val="4320"/>
              </a:lnSpc>
              <a:buFont typeface="Arial"/>
              <a:buChar char="•"/>
            </a:pPr>
            <a:r>
              <a:rPr lang="en-US" sz="3000" b="0" i="0" dirty="0">
                <a:effectLst/>
                <a:latin typeface="TT Smalls" panose="020B0604020202020204" charset="0"/>
              </a:rPr>
              <a:t>By fine-tuning </a:t>
            </a:r>
            <a:r>
              <a:rPr lang="en-US" sz="3000" b="0" i="0" dirty="0" err="1">
                <a:effectLst/>
                <a:latin typeface="TT Smalls" panose="020B0604020202020204" charset="0"/>
              </a:rPr>
              <a:t>BioBERT</a:t>
            </a:r>
            <a:r>
              <a:rPr lang="en-US" sz="3000" b="0" i="0" dirty="0">
                <a:effectLst/>
                <a:latin typeface="TT Smalls" panose="020B0604020202020204" charset="0"/>
              </a:rPr>
              <a:t> on radiology report data, the model learns to understand the complex language and terminology used in radiological findings, patient history, and clinical observations.</a:t>
            </a:r>
          </a:p>
          <a:p>
            <a:pPr marL="542925" lvl="1" indent="-271462" algn="l">
              <a:lnSpc>
                <a:spcPts val="4320"/>
              </a:lnSpc>
              <a:buFont typeface="Arial"/>
              <a:buChar char="•"/>
            </a:pPr>
            <a:r>
              <a:rPr lang="en-IN" sz="3000" b="1" i="0" dirty="0" err="1">
                <a:effectLst/>
                <a:latin typeface="TT Smalls" panose="020B0604020202020204" charset="0"/>
              </a:rPr>
              <a:t>Swin</a:t>
            </a:r>
            <a:r>
              <a:rPr lang="en-IN" sz="3000" b="1" i="0" dirty="0">
                <a:effectLst/>
                <a:latin typeface="TT Smalls" panose="020B0604020202020204" charset="0"/>
              </a:rPr>
              <a:t> Vision Transformer for Image Analysis</a:t>
            </a:r>
          </a:p>
          <a:p>
            <a:pPr marL="542925" lvl="1" indent="-271462" algn="l">
              <a:lnSpc>
                <a:spcPts val="4320"/>
              </a:lnSpc>
              <a:buFont typeface="Arial"/>
              <a:buChar char="•"/>
            </a:pPr>
            <a:r>
              <a:rPr lang="en-US" sz="3000" b="0" i="0" dirty="0" err="1">
                <a:effectLst/>
                <a:latin typeface="TT Smalls" panose="020B0604020202020204" charset="0"/>
              </a:rPr>
              <a:t>Swin</a:t>
            </a:r>
            <a:r>
              <a:rPr lang="en-US" sz="3000" b="0" i="0" dirty="0">
                <a:effectLst/>
                <a:latin typeface="TT Smalls" panose="020B0604020202020204" charset="0"/>
              </a:rPr>
              <a:t> Vision Transformer is a hierarchical transformer architecture designed for processing high-resolution images by dividing them into smaller patches and processing them hierarchically through multiple stages.</a:t>
            </a:r>
            <a:endParaRPr lang="en-US" sz="3000" spc="69" dirty="0">
              <a:latin typeface="TT Smalls" panose="020B0604020202020204" charset="0"/>
            </a:endParaRPr>
          </a:p>
        </p:txBody>
      </p:sp>
    </p:spTree>
    <p:extLst>
      <p:ext uri="{BB962C8B-B14F-4D97-AF65-F5344CB8AC3E}">
        <p14:creationId xmlns:p14="http://schemas.microsoft.com/office/powerpoint/2010/main" val="602399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1EB7A5">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Conclusion</a:t>
            </a:r>
          </a:p>
        </p:txBody>
      </p:sp>
      <p:sp>
        <p:nvSpPr>
          <p:cNvPr id="8" name="TextBox 8"/>
          <p:cNvSpPr txBox="1"/>
          <p:nvPr/>
        </p:nvSpPr>
        <p:spPr>
          <a:xfrm>
            <a:off x="2268808" y="2935968"/>
            <a:ext cx="15272221" cy="618109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In this study, I analyzed the performance of ARRG models by focusing on changes in the visual extractor, specifically transitioning from traditional CNN to ViT (Vision Transformer), using the IU X-ray dataset exclusively.</a:t>
            </a:r>
          </a:p>
          <a:p>
            <a:pPr marL="542925" lvl="1" indent="-271462" algn="l">
              <a:lnSpc>
                <a:spcPts val="4320"/>
              </a:lnSpc>
              <a:buFont typeface="Arial"/>
              <a:buChar char="•"/>
            </a:pPr>
            <a:r>
              <a:rPr lang="en-US" sz="3000" spc="69">
                <a:solidFill>
                  <a:srgbClr val="000000"/>
                </a:solidFill>
                <a:latin typeface="TT Smalls"/>
              </a:rPr>
              <a:t>Rather than multiple datasets, the analysis concentrated solely on the IU X-ray dataset, providing a more focused examination.</a:t>
            </a:r>
          </a:p>
          <a:p>
            <a:pPr marL="542925" lvl="1" indent="-271462" algn="l">
              <a:lnSpc>
                <a:spcPts val="4320"/>
              </a:lnSpc>
              <a:buFont typeface="Arial"/>
              <a:buChar char="•"/>
            </a:pPr>
            <a:r>
              <a:rPr lang="en-US" sz="3000" spc="69">
                <a:solidFill>
                  <a:srgbClr val="000000"/>
                </a:solidFill>
                <a:latin typeface="TT Smalls"/>
              </a:rPr>
              <a:t>The review included an in-depth exploration of the frameworks, network architectures, and techniques employed in ARRG models, emphasizing the shift to ViT as the visual extractor.</a:t>
            </a:r>
          </a:p>
          <a:p>
            <a:pPr marL="542925" lvl="1" indent="-271462" algn="l">
              <a:lnSpc>
                <a:spcPts val="4320"/>
              </a:lnSpc>
              <a:buFont typeface="Arial"/>
              <a:buChar char="•"/>
            </a:pPr>
            <a:r>
              <a:rPr lang="en-US" sz="3000" spc="69">
                <a:solidFill>
                  <a:srgbClr val="000000"/>
                </a:solidFill>
                <a:latin typeface="TT Smalls"/>
              </a:rPr>
              <a:t>The study concluded with a discussion on current challenges and future research directions, highlighting the potential of ViT-based ARRG models while acknowledging the need for further refinement to achieve radiologist-level report quality.</a:t>
            </a:r>
          </a:p>
        </p:txBody>
      </p:sp>
      <p:sp>
        <p:nvSpPr>
          <p:cNvPr id="9" name="TextBox 9"/>
          <p:cNvSpPr txBox="1"/>
          <p:nvPr/>
        </p:nvSpPr>
        <p:spPr>
          <a:xfrm>
            <a:off x="8627175" y="9295685"/>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8627175" y="9491628"/>
            <a:ext cx="1033648" cy="750285"/>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24</a:t>
            </a:r>
          </a:p>
        </p:txBody>
      </p:sp>
      <p:sp>
        <p:nvSpPr>
          <p:cNvPr id="8" name="TextBox 8"/>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References</a:t>
            </a:r>
          </a:p>
        </p:txBody>
      </p:sp>
      <p:sp>
        <p:nvSpPr>
          <p:cNvPr id="9" name="TextBox 9"/>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dirty="0" err="1">
                <a:solidFill>
                  <a:srgbClr val="000000"/>
                </a:solidFill>
                <a:latin typeface="TT Smalls"/>
              </a:rPr>
              <a:t>Alfarghaly</a:t>
            </a:r>
            <a:r>
              <a:rPr lang="en-US" sz="3000" spc="69" dirty="0">
                <a:solidFill>
                  <a:srgbClr val="000000"/>
                </a:solidFill>
                <a:latin typeface="TT Smalls"/>
              </a:rPr>
              <a:t>, O., Khaled, R., </a:t>
            </a:r>
            <a:r>
              <a:rPr lang="en-US" sz="3000" spc="69" dirty="0" err="1">
                <a:solidFill>
                  <a:srgbClr val="000000"/>
                </a:solidFill>
                <a:latin typeface="TT Smalls"/>
              </a:rPr>
              <a:t>Elkorany</a:t>
            </a:r>
            <a:r>
              <a:rPr lang="en-US" sz="3000" spc="69" dirty="0">
                <a:solidFill>
                  <a:srgbClr val="000000"/>
                </a:solidFill>
                <a:latin typeface="TT Smalls"/>
              </a:rPr>
              <a:t>, A., </a:t>
            </a:r>
            <a:r>
              <a:rPr lang="en-US" sz="3000" spc="69" dirty="0" err="1">
                <a:solidFill>
                  <a:srgbClr val="000000"/>
                </a:solidFill>
                <a:latin typeface="TT Smalls"/>
              </a:rPr>
              <a:t>Helal</a:t>
            </a:r>
            <a:r>
              <a:rPr lang="en-US" sz="3000" spc="69" dirty="0">
                <a:solidFill>
                  <a:srgbClr val="000000"/>
                </a:solidFill>
                <a:latin typeface="TT Smalls"/>
              </a:rPr>
              <a:t>, M., Fahmy, A., 2021. Automated radiology report generation using conditioned transformers. Inform. Med. Unlocked 24, 100557.</a:t>
            </a:r>
          </a:p>
          <a:p>
            <a:pPr marL="542925" lvl="1" indent="-271462" algn="l">
              <a:lnSpc>
                <a:spcPts val="4320"/>
              </a:lnSpc>
              <a:buFont typeface="Arial"/>
              <a:buChar char="•"/>
            </a:pPr>
            <a:r>
              <a:rPr lang="en-US" sz="3000" spc="69" dirty="0">
                <a:solidFill>
                  <a:srgbClr val="000000"/>
                </a:solidFill>
                <a:latin typeface="TT Smalls"/>
              </a:rPr>
              <a:t>Banerjee, S., </a:t>
            </a:r>
            <a:r>
              <a:rPr lang="en-US" sz="3000" spc="69" dirty="0" err="1">
                <a:solidFill>
                  <a:srgbClr val="000000"/>
                </a:solidFill>
                <a:latin typeface="TT Smalls"/>
              </a:rPr>
              <a:t>Lavie</a:t>
            </a:r>
            <a:r>
              <a:rPr lang="en-US" sz="3000" spc="69" dirty="0">
                <a:solidFill>
                  <a:srgbClr val="000000"/>
                </a:solidFill>
                <a:latin typeface="TT Smalls"/>
              </a:rPr>
              <a:t>, A., 2005. METEOR: An automatic metric for MT evaluation with improved correlation with human judgments. In: Proceedings of the ACL Workshop on Intrinsic and Extrinsic Evaluation Measures for Machine Translation </a:t>
            </a:r>
            <a:r>
              <a:rPr lang="en-US" sz="3000" spc="69" dirty="0" err="1">
                <a:solidFill>
                  <a:srgbClr val="000000"/>
                </a:solidFill>
                <a:latin typeface="TT Smalls"/>
              </a:rPr>
              <a:t>and/Or</a:t>
            </a:r>
            <a:r>
              <a:rPr lang="en-US" sz="3000" spc="69" dirty="0">
                <a:solidFill>
                  <a:srgbClr val="000000"/>
                </a:solidFill>
                <a:latin typeface="TT Smalls"/>
              </a:rPr>
              <a:t> Summarization. pp. 65–72.</a:t>
            </a:r>
          </a:p>
          <a:p>
            <a:pPr marL="542925" lvl="1" indent="-271462" algn="l">
              <a:lnSpc>
                <a:spcPts val="4320"/>
              </a:lnSpc>
              <a:buFont typeface="Arial"/>
              <a:buChar char="•"/>
            </a:pPr>
            <a:r>
              <a:rPr lang="en-US" sz="3000" spc="69" dirty="0">
                <a:solidFill>
                  <a:srgbClr val="000000"/>
                </a:solidFill>
                <a:latin typeface="TT Smalls"/>
              </a:rPr>
              <a:t>Chen, X., Fang, H., Lin, T.-Y., </a:t>
            </a:r>
            <a:r>
              <a:rPr lang="en-US" sz="3000" spc="69" dirty="0" err="1">
                <a:solidFill>
                  <a:srgbClr val="000000"/>
                </a:solidFill>
                <a:latin typeface="TT Smalls"/>
              </a:rPr>
              <a:t>Vedantam</a:t>
            </a:r>
            <a:r>
              <a:rPr lang="en-US" sz="3000" spc="69" dirty="0">
                <a:solidFill>
                  <a:srgbClr val="000000"/>
                </a:solidFill>
                <a:latin typeface="TT Smalls"/>
              </a:rPr>
              <a:t>, R., Gupta, S., </a:t>
            </a:r>
            <a:r>
              <a:rPr lang="en-US" sz="3000" spc="69" dirty="0" err="1">
                <a:solidFill>
                  <a:srgbClr val="000000"/>
                </a:solidFill>
                <a:latin typeface="TT Smalls"/>
              </a:rPr>
              <a:t>Dollár</a:t>
            </a:r>
            <a:r>
              <a:rPr lang="en-US" sz="3000" spc="69" dirty="0">
                <a:solidFill>
                  <a:srgbClr val="000000"/>
                </a:solidFill>
                <a:latin typeface="TT Smalls"/>
              </a:rPr>
              <a:t>, P., </a:t>
            </a:r>
            <a:r>
              <a:rPr lang="en-US" sz="3000" spc="69" dirty="0" err="1">
                <a:solidFill>
                  <a:srgbClr val="000000"/>
                </a:solidFill>
                <a:latin typeface="TT Smalls"/>
              </a:rPr>
              <a:t>Zitnick</a:t>
            </a:r>
            <a:r>
              <a:rPr lang="en-US" sz="3000" spc="69" dirty="0">
                <a:solidFill>
                  <a:srgbClr val="000000"/>
                </a:solidFill>
                <a:latin typeface="TT Smalls"/>
              </a:rPr>
              <a:t>, C.L., 2015. Microsoft coco captions: Data collection and evaluation server. </a:t>
            </a:r>
            <a:r>
              <a:rPr lang="en-US" sz="3000" spc="69" dirty="0" err="1">
                <a:solidFill>
                  <a:srgbClr val="000000"/>
                </a:solidFill>
                <a:latin typeface="TT Smalls"/>
              </a:rPr>
              <a:t>arXiv</a:t>
            </a:r>
            <a:r>
              <a:rPr lang="en-US" sz="3000" spc="69" dirty="0">
                <a:solidFill>
                  <a:srgbClr val="000000"/>
                </a:solidFill>
                <a:latin typeface="TT Smalls"/>
              </a:rPr>
              <a:t> preprint arXiv:1504.00325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a:extLst>
              <a:ext uri="{FF2B5EF4-FFF2-40B4-BE49-F238E27FC236}">
                <a16:creationId xmlns:a16="http://schemas.microsoft.com/office/drawing/2014/main" id="{ADC93D34-6658-ED0F-D580-D2B19B1AF597}"/>
              </a:ext>
            </a:extLst>
          </p:cNvPr>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3" name="TextBox 8">
            <a:extLst>
              <a:ext uri="{FF2B5EF4-FFF2-40B4-BE49-F238E27FC236}">
                <a16:creationId xmlns:a16="http://schemas.microsoft.com/office/drawing/2014/main" id="{E1ECE558-55CF-FFB0-9705-31EEF8A03822}"/>
              </a:ext>
            </a:extLst>
          </p:cNvPr>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References</a:t>
            </a:r>
          </a:p>
        </p:txBody>
      </p:sp>
      <p:sp>
        <p:nvSpPr>
          <p:cNvPr id="7" name="TextBox 6">
            <a:extLst>
              <a:ext uri="{FF2B5EF4-FFF2-40B4-BE49-F238E27FC236}">
                <a16:creationId xmlns:a16="http://schemas.microsoft.com/office/drawing/2014/main" id="{9CD4A6FA-CF0F-1A45-2FB6-853C755871E5}"/>
              </a:ext>
            </a:extLst>
          </p:cNvPr>
          <p:cNvSpPr txBox="1"/>
          <p:nvPr/>
        </p:nvSpPr>
        <p:spPr>
          <a:xfrm>
            <a:off x="2057400" y="3238500"/>
            <a:ext cx="13470179" cy="5576078"/>
          </a:xfrm>
          <a:prstGeom prst="rect">
            <a:avLst/>
          </a:prstGeom>
          <a:noFill/>
        </p:spPr>
        <p:txBody>
          <a:bodyPr wrap="square">
            <a:spAutoFit/>
          </a:bodyPr>
          <a:lstStyle/>
          <a:p>
            <a:pPr marL="542925" lvl="1" indent="-271462" algn="l">
              <a:lnSpc>
                <a:spcPts val="4320"/>
              </a:lnSpc>
              <a:buFont typeface="Arial"/>
              <a:buChar char="•"/>
            </a:pPr>
            <a:r>
              <a:rPr lang="en-IN" sz="3000" dirty="0">
                <a:latin typeface="TT Smalls" panose="020B0604020202020204" charset="0"/>
              </a:rPr>
              <a:t>Jing, B., Wang, Z., Xing, E., 2020. Show, describe and conclude: On exploiting the structure information of chest x-ray reports. </a:t>
            </a:r>
            <a:r>
              <a:rPr lang="en-IN" sz="3000" dirty="0" err="1">
                <a:latin typeface="TT Smalls" panose="020B0604020202020204" charset="0"/>
              </a:rPr>
              <a:t>arXiv</a:t>
            </a:r>
            <a:r>
              <a:rPr lang="en-IN" sz="3000" dirty="0">
                <a:latin typeface="TT Smalls" panose="020B0604020202020204" charset="0"/>
              </a:rPr>
              <a:t> preprint arXiv:2004.12274. </a:t>
            </a:r>
          </a:p>
          <a:p>
            <a:pPr marL="542925" lvl="1" indent="-271462" algn="l">
              <a:lnSpc>
                <a:spcPts val="4320"/>
              </a:lnSpc>
              <a:buFont typeface="Arial"/>
              <a:buChar char="•"/>
            </a:pPr>
            <a:r>
              <a:rPr lang="en-IN" sz="3000" dirty="0">
                <a:latin typeface="TT Smalls" panose="020B0604020202020204" charset="0"/>
              </a:rPr>
              <a:t>Jing, B., Xie, P., Xing, E., 2018. On the automatic generation of medical imaging reports. In: Proceedings of the 56th Annual Meeting of the Association for Computational Linguistics, Vol. 1. pp. 2577–2586. </a:t>
            </a:r>
          </a:p>
          <a:p>
            <a:pPr marL="542925" lvl="1" indent="-271462" algn="l">
              <a:lnSpc>
                <a:spcPts val="4320"/>
              </a:lnSpc>
              <a:buFont typeface="Arial"/>
              <a:buChar char="•"/>
            </a:pPr>
            <a:r>
              <a:rPr lang="en-IN" sz="3000" dirty="0">
                <a:latin typeface="TT Smalls" panose="020B0604020202020204" charset="0"/>
              </a:rPr>
              <a:t>Johnson, A.E., Pollard, T.J., Greenbaum, N.R., Lungren, M.P., Deng, C.-y., Peng, Y., Lu, Z., Mark, R.G., Berkowitz, S.J., </a:t>
            </a:r>
            <a:r>
              <a:rPr lang="en-IN" sz="3000" dirty="0" err="1">
                <a:latin typeface="TT Smalls" panose="020B0604020202020204" charset="0"/>
              </a:rPr>
              <a:t>Horng</a:t>
            </a:r>
            <a:r>
              <a:rPr lang="en-IN" sz="3000" dirty="0">
                <a:latin typeface="TT Smalls" panose="020B0604020202020204" charset="0"/>
              </a:rPr>
              <a:t>, S., 2019. MIMIC-CXR-JPG, a large publicly available database of </a:t>
            </a:r>
            <a:r>
              <a:rPr lang="en-IN" sz="3000" dirty="0" err="1">
                <a:latin typeface="TT Smalls" panose="020B0604020202020204" charset="0"/>
              </a:rPr>
              <a:t>labeled</a:t>
            </a:r>
            <a:r>
              <a:rPr lang="en-IN" sz="3000" dirty="0">
                <a:latin typeface="TT Smalls" panose="020B0604020202020204" charset="0"/>
              </a:rPr>
              <a:t> chest radiographs. </a:t>
            </a:r>
            <a:r>
              <a:rPr lang="en-IN" sz="3000" dirty="0" err="1">
                <a:latin typeface="TT Smalls" panose="020B0604020202020204" charset="0"/>
              </a:rPr>
              <a:t>arXiv</a:t>
            </a:r>
            <a:r>
              <a:rPr lang="en-IN" sz="3000" dirty="0">
                <a:latin typeface="TT Smalls" panose="020B0604020202020204" charset="0"/>
              </a:rPr>
              <a:t> preprint </a:t>
            </a:r>
            <a:r>
              <a:rPr lang="en-IN" sz="3000" dirty="0" err="1">
                <a:latin typeface="TT Smalls" panose="020B0604020202020204" charset="0"/>
              </a:rPr>
              <a:t>arXiv</a:t>
            </a:r>
            <a:r>
              <a:rPr lang="en-IN" sz="3000" dirty="0">
                <a:latin typeface="TT Smalls" panose="020B0604020202020204" charset="0"/>
              </a:rPr>
              <a:t>: 1901.07042.</a:t>
            </a:r>
            <a:endParaRPr lang="en-US" sz="3000" spc="69" dirty="0">
              <a:solidFill>
                <a:srgbClr val="000000"/>
              </a:solidFill>
              <a:latin typeface="TT Smalls" panose="020B0604020202020204" charset="0"/>
            </a:endParaRPr>
          </a:p>
        </p:txBody>
      </p:sp>
    </p:spTree>
    <p:extLst>
      <p:ext uri="{BB962C8B-B14F-4D97-AF65-F5344CB8AC3E}">
        <p14:creationId xmlns:p14="http://schemas.microsoft.com/office/powerpoint/2010/main" val="162420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Introduction</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Medical imaging technology has been widely used in various diagnosis and treatment scenario</a:t>
            </a:r>
          </a:p>
          <a:p>
            <a:pPr marL="542925" lvl="1" indent="-271462" algn="l">
              <a:lnSpc>
                <a:spcPts val="4320"/>
              </a:lnSpc>
              <a:buFont typeface="Arial"/>
              <a:buChar char="•"/>
            </a:pPr>
            <a:r>
              <a:rPr lang="en-US" sz="3000" spc="69">
                <a:solidFill>
                  <a:srgbClr val="000000"/>
                </a:solidFill>
                <a:latin typeface="TT Smalls"/>
              </a:rPr>
              <a:t>Medical professionals use X-Rays to detect anomalies </a:t>
            </a:r>
          </a:p>
          <a:p>
            <a:pPr marL="542925" lvl="1" indent="-271462" algn="l">
              <a:lnSpc>
                <a:spcPts val="4320"/>
              </a:lnSpc>
              <a:buFont typeface="Arial"/>
              <a:buChar char="•"/>
            </a:pPr>
            <a:r>
              <a:rPr lang="en-US" sz="3000" spc="69">
                <a:solidFill>
                  <a:srgbClr val="000000"/>
                </a:solidFill>
                <a:latin typeface="TT Smalls"/>
              </a:rPr>
              <a:t>Automated  radiology report generation solution can be used as a supportive tool to lower the burden on radiologists</a:t>
            </a: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p:txBody>
      </p:sp>
      <p:sp>
        <p:nvSpPr>
          <p:cNvPr id="9" name="Freeform 9" descr="A screenshot of a medical report  Description automatically generated"/>
          <p:cNvSpPr/>
          <p:nvPr/>
        </p:nvSpPr>
        <p:spPr>
          <a:xfrm>
            <a:off x="3696270" y="6839414"/>
            <a:ext cx="1829563" cy="1685352"/>
          </a:xfrm>
          <a:custGeom>
            <a:avLst/>
            <a:gdLst/>
            <a:ahLst/>
            <a:cxnLst/>
            <a:rect l="l" t="t" r="r" b="b"/>
            <a:pathLst>
              <a:path w="1829563" h="1685352">
                <a:moveTo>
                  <a:pt x="0" y="0"/>
                </a:moveTo>
                <a:lnTo>
                  <a:pt x="1829564" y="0"/>
                </a:lnTo>
                <a:lnTo>
                  <a:pt x="1829564" y="1685352"/>
                </a:lnTo>
                <a:lnTo>
                  <a:pt x="0" y="1685352"/>
                </a:lnTo>
                <a:lnTo>
                  <a:pt x="0" y="0"/>
                </a:lnTo>
                <a:close/>
              </a:path>
            </a:pathLst>
          </a:custGeom>
          <a:blipFill>
            <a:blip r:embed="rId2"/>
            <a:stretch>
              <a:fillRect l="-25371" t="-232781" r="-280835" b="-50935"/>
            </a:stretch>
          </a:blipFill>
        </p:spPr>
        <p:txBody>
          <a:bodyPr/>
          <a:lstStyle/>
          <a:p>
            <a:endParaRPr lang="en-IN"/>
          </a:p>
        </p:txBody>
      </p:sp>
      <p:grpSp>
        <p:nvGrpSpPr>
          <p:cNvPr id="10" name="Group 10"/>
          <p:cNvGrpSpPr/>
          <p:nvPr/>
        </p:nvGrpSpPr>
        <p:grpSpPr>
          <a:xfrm>
            <a:off x="6126280" y="7412086"/>
            <a:ext cx="761232" cy="540006"/>
            <a:chOff x="0" y="0"/>
            <a:chExt cx="1014976" cy="720008"/>
          </a:xfrm>
        </p:grpSpPr>
        <p:sp>
          <p:nvSpPr>
            <p:cNvPr id="11" name="Freeform 11"/>
            <p:cNvSpPr/>
            <p:nvPr/>
          </p:nvSpPr>
          <p:spPr>
            <a:xfrm>
              <a:off x="15875" y="15875"/>
              <a:ext cx="983234" cy="688340"/>
            </a:xfrm>
            <a:custGeom>
              <a:avLst/>
              <a:gdLst/>
              <a:ahLst/>
              <a:cxnLst/>
              <a:rect l="l" t="t" r="r" b="b"/>
              <a:pathLst>
                <a:path w="983234" h="688340">
                  <a:moveTo>
                    <a:pt x="0" y="172085"/>
                  </a:moveTo>
                  <a:lnTo>
                    <a:pt x="634492" y="172085"/>
                  </a:lnTo>
                  <a:lnTo>
                    <a:pt x="634492" y="0"/>
                  </a:lnTo>
                  <a:lnTo>
                    <a:pt x="983234" y="344170"/>
                  </a:lnTo>
                  <a:lnTo>
                    <a:pt x="634492" y="688340"/>
                  </a:lnTo>
                  <a:lnTo>
                    <a:pt x="634492" y="516255"/>
                  </a:lnTo>
                  <a:lnTo>
                    <a:pt x="0" y="516255"/>
                  </a:lnTo>
                  <a:close/>
                </a:path>
              </a:pathLst>
            </a:custGeom>
            <a:solidFill>
              <a:srgbClr val="FFFFFF"/>
            </a:solidFill>
          </p:spPr>
          <p:txBody>
            <a:bodyPr/>
            <a:lstStyle/>
            <a:p>
              <a:endParaRPr lang="en-IN"/>
            </a:p>
          </p:txBody>
        </p:sp>
        <p:sp>
          <p:nvSpPr>
            <p:cNvPr id="12" name="Freeform 12"/>
            <p:cNvSpPr/>
            <p:nvPr/>
          </p:nvSpPr>
          <p:spPr>
            <a:xfrm>
              <a:off x="0" y="-1143"/>
              <a:ext cx="1014984" cy="722376"/>
            </a:xfrm>
            <a:custGeom>
              <a:avLst/>
              <a:gdLst/>
              <a:ahLst/>
              <a:cxnLst/>
              <a:rect l="l" t="t" r="r" b="b"/>
              <a:pathLst>
                <a:path w="1014984" h="722376">
                  <a:moveTo>
                    <a:pt x="15875" y="173228"/>
                  </a:moveTo>
                  <a:lnTo>
                    <a:pt x="650367" y="173228"/>
                  </a:lnTo>
                  <a:lnTo>
                    <a:pt x="650367" y="189103"/>
                  </a:lnTo>
                  <a:lnTo>
                    <a:pt x="634492" y="189103"/>
                  </a:lnTo>
                  <a:lnTo>
                    <a:pt x="634492" y="17018"/>
                  </a:lnTo>
                  <a:cubicBezTo>
                    <a:pt x="634492" y="10668"/>
                    <a:pt x="638302" y="4826"/>
                    <a:pt x="644271" y="2413"/>
                  </a:cubicBezTo>
                  <a:cubicBezTo>
                    <a:pt x="650240" y="0"/>
                    <a:pt x="656971" y="1270"/>
                    <a:pt x="661543" y="5715"/>
                  </a:cubicBezTo>
                  <a:lnTo>
                    <a:pt x="1010285" y="349885"/>
                  </a:lnTo>
                  <a:cubicBezTo>
                    <a:pt x="1013333" y="352806"/>
                    <a:pt x="1014984" y="356997"/>
                    <a:pt x="1014984" y="361188"/>
                  </a:cubicBezTo>
                  <a:cubicBezTo>
                    <a:pt x="1014984" y="365379"/>
                    <a:pt x="1013333" y="369443"/>
                    <a:pt x="1010285" y="372491"/>
                  </a:cubicBezTo>
                  <a:lnTo>
                    <a:pt x="661543" y="716534"/>
                  </a:lnTo>
                  <a:cubicBezTo>
                    <a:pt x="656971" y="720979"/>
                    <a:pt x="650113" y="722376"/>
                    <a:pt x="644271" y="719836"/>
                  </a:cubicBezTo>
                  <a:cubicBezTo>
                    <a:pt x="638429" y="717296"/>
                    <a:pt x="634492" y="711581"/>
                    <a:pt x="634492" y="705231"/>
                  </a:cubicBezTo>
                  <a:lnTo>
                    <a:pt x="634492" y="533273"/>
                  </a:lnTo>
                  <a:lnTo>
                    <a:pt x="650367" y="533273"/>
                  </a:lnTo>
                  <a:lnTo>
                    <a:pt x="650367" y="549148"/>
                  </a:lnTo>
                  <a:lnTo>
                    <a:pt x="15875" y="549148"/>
                  </a:lnTo>
                  <a:cubicBezTo>
                    <a:pt x="7112" y="549148"/>
                    <a:pt x="0" y="542036"/>
                    <a:pt x="0" y="533273"/>
                  </a:cubicBezTo>
                  <a:lnTo>
                    <a:pt x="0" y="189103"/>
                  </a:lnTo>
                  <a:cubicBezTo>
                    <a:pt x="0" y="180340"/>
                    <a:pt x="7112" y="173228"/>
                    <a:pt x="15875" y="173228"/>
                  </a:cubicBezTo>
                  <a:moveTo>
                    <a:pt x="15875" y="204978"/>
                  </a:moveTo>
                  <a:lnTo>
                    <a:pt x="15875" y="189103"/>
                  </a:lnTo>
                  <a:lnTo>
                    <a:pt x="31750" y="189103"/>
                  </a:lnTo>
                  <a:lnTo>
                    <a:pt x="31750" y="533273"/>
                  </a:lnTo>
                  <a:lnTo>
                    <a:pt x="15875" y="533273"/>
                  </a:lnTo>
                  <a:lnTo>
                    <a:pt x="15875" y="517398"/>
                  </a:lnTo>
                  <a:lnTo>
                    <a:pt x="650367" y="517398"/>
                  </a:lnTo>
                  <a:cubicBezTo>
                    <a:pt x="659130" y="517398"/>
                    <a:pt x="666242" y="524510"/>
                    <a:pt x="666242" y="533273"/>
                  </a:cubicBezTo>
                  <a:lnTo>
                    <a:pt x="666242" y="705231"/>
                  </a:lnTo>
                  <a:lnTo>
                    <a:pt x="650367" y="705231"/>
                  </a:lnTo>
                  <a:lnTo>
                    <a:pt x="639191" y="693928"/>
                  </a:lnTo>
                  <a:lnTo>
                    <a:pt x="987933" y="349758"/>
                  </a:lnTo>
                  <a:lnTo>
                    <a:pt x="999109" y="361061"/>
                  </a:lnTo>
                  <a:lnTo>
                    <a:pt x="987933" y="372364"/>
                  </a:lnTo>
                  <a:lnTo>
                    <a:pt x="639191" y="28321"/>
                  </a:lnTo>
                  <a:lnTo>
                    <a:pt x="650367" y="17018"/>
                  </a:lnTo>
                  <a:lnTo>
                    <a:pt x="666242" y="17018"/>
                  </a:lnTo>
                  <a:lnTo>
                    <a:pt x="666242" y="189103"/>
                  </a:lnTo>
                  <a:cubicBezTo>
                    <a:pt x="666242" y="197866"/>
                    <a:pt x="659130" y="204978"/>
                    <a:pt x="650367" y="204978"/>
                  </a:cubicBezTo>
                  <a:lnTo>
                    <a:pt x="15875" y="204978"/>
                  </a:lnTo>
                  <a:close/>
                </a:path>
              </a:pathLst>
            </a:custGeom>
            <a:solidFill>
              <a:srgbClr val="6892A0"/>
            </a:solidFill>
          </p:spPr>
          <p:txBody>
            <a:bodyPr/>
            <a:lstStyle/>
            <a:p>
              <a:endParaRPr lang="en-IN"/>
            </a:p>
          </p:txBody>
        </p:sp>
      </p:grpSp>
      <p:grpSp>
        <p:nvGrpSpPr>
          <p:cNvPr id="13" name="Group 13"/>
          <p:cNvGrpSpPr/>
          <p:nvPr/>
        </p:nvGrpSpPr>
        <p:grpSpPr>
          <a:xfrm>
            <a:off x="7248865" y="7018340"/>
            <a:ext cx="5078964" cy="1408807"/>
            <a:chOff x="0" y="0"/>
            <a:chExt cx="6771952" cy="1878410"/>
          </a:xfrm>
        </p:grpSpPr>
        <p:sp>
          <p:nvSpPr>
            <p:cNvPr id="14" name="Freeform 14"/>
            <p:cNvSpPr/>
            <p:nvPr/>
          </p:nvSpPr>
          <p:spPr>
            <a:xfrm>
              <a:off x="0" y="0"/>
              <a:ext cx="6771894" cy="1878457"/>
            </a:xfrm>
            <a:custGeom>
              <a:avLst/>
              <a:gdLst/>
              <a:ahLst/>
              <a:cxnLst/>
              <a:rect l="l" t="t" r="r" b="b"/>
              <a:pathLst>
                <a:path w="6771894" h="1878457">
                  <a:moveTo>
                    <a:pt x="15875" y="0"/>
                  </a:moveTo>
                  <a:lnTo>
                    <a:pt x="6756019" y="0"/>
                  </a:lnTo>
                  <a:cubicBezTo>
                    <a:pt x="6764782" y="0"/>
                    <a:pt x="6771894" y="7112"/>
                    <a:pt x="6771894" y="15875"/>
                  </a:cubicBezTo>
                  <a:lnTo>
                    <a:pt x="6771894" y="1862582"/>
                  </a:lnTo>
                  <a:cubicBezTo>
                    <a:pt x="6771894" y="1871345"/>
                    <a:pt x="6764782" y="1878457"/>
                    <a:pt x="6756019" y="1878457"/>
                  </a:cubicBezTo>
                  <a:lnTo>
                    <a:pt x="15875" y="1878457"/>
                  </a:lnTo>
                  <a:cubicBezTo>
                    <a:pt x="7112" y="1878457"/>
                    <a:pt x="0" y="1871345"/>
                    <a:pt x="0" y="1862582"/>
                  </a:cubicBezTo>
                  <a:lnTo>
                    <a:pt x="0" y="15875"/>
                  </a:lnTo>
                  <a:cubicBezTo>
                    <a:pt x="0" y="7112"/>
                    <a:pt x="7112" y="0"/>
                    <a:pt x="15875" y="0"/>
                  </a:cubicBezTo>
                  <a:moveTo>
                    <a:pt x="15875" y="31750"/>
                  </a:moveTo>
                  <a:lnTo>
                    <a:pt x="15875" y="15875"/>
                  </a:lnTo>
                  <a:lnTo>
                    <a:pt x="31750" y="15875"/>
                  </a:lnTo>
                  <a:lnTo>
                    <a:pt x="31750" y="1862582"/>
                  </a:lnTo>
                  <a:lnTo>
                    <a:pt x="15875" y="1862582"/>
                  </a:lnTo>
                  <a:lnTo>
                    <a:pt x="15875" y="1846707"/>
                  </a:lnTo>
                  <a:lnTo>
                    <a:pt x="6756019" y="1846707"/>
                  </a:lnTo>
                  <a:lnTo>
                    <a:pt x="6756019" y="1862582"/>
                  </a:lnTo>
                  <a:lnTo>
                    <a:pt x="6740144" y="1862582"/>
                  </a:lnTo>
                  <a:lnTo>
                    <a:pt x="6740144" y="15875"/>
                  </a:lnTo>
                  <a:lnTo>
                    <a:pt x="6756019" y="15875"/>
                  </a:lnTo>
                  <a:lnTo>
                    <a:pt x="6756019" y="31750"/>
                  </a:lnTo>
                  <a:lnTo>
                    <a:pt x="15875" y="31750"/>
                  </a:lnTo>
                  <a:close/>
                </a:path>
              </a:pathLst>
            </a:custGeom>
            <a:solidFill>
              <a:srgbClr val="4B0616"/>
            </a:solidFill>
          </p:spPr>
          <p:txBody>
            <a:bodyPr/>
            <a:lstStyle/>
            <a:p>
              <a:endParaRPr lang="en-IN"/>
            </a:p>
          </p:txBody>
        </p:sp>
      </p:grpSp>
      <p:sp>
        <p:nvSpPr>
          <p:cNvPr id="15" name="TextBox 15"/>
          <p:cNvSpPr txBox="1"/>
          <p:nvPr/>
        </p:nvSpPr>
        <p:spPr>
          <a:xfrm>
            <a:off x="7417526" y="7093684"/>
            <a:ext cx="4959856" cy="1303080"/>
          </a:xfrm>
          <a:prstGeom prst="rect">
            <a:avLst/>
          </a:prstGeom>
        </p:spPr>
        <p:txBody>
          <a:bodyPr lIns="0" tIns="0" rIns="0" bIns="0" rtlCol="0" anchor="t">
            <a:spAutoFit/>
          </a:bodyPr>
          <a:lstStyle/>
          <a:p>
            <a:pPr algn="just">
              <a:lnSpc>
                <a:spcPts val="1620"/>
              </a:lnSpc>
            </a:pPr>
            <a:r>
              <a:rPr lang="en-US" sz="1350">
                <a:solidFill>
                  <a:srgbClr val="000000"/>
                </a:solidFill>
                <a:latin typeface="Roboto"/>
              </a:rPr>
              <a:t>Pa and lateral views of the chest. The aortic knob I is calcified. Apart from minimal atelectasis in the lung bases the lungs are clear without focal | consolidation. There is no pulmonary edema. Heart size is normal. Mediastinal and hilar contours are unremarkable. No pleural effusion or pneumothorax is seen. The aortic knob is calcified.</a:t>
            </a:r>
          </a:p>
        </p:txBody>
      </p:sp>
      <p:sp>
        <p:nvSpPr>
          <p:cNvPr id="16" name="TextBox 16"/>
          <p:cNvSpPr txBox="1"/>
          <p:nvPr/>
        </p:nvSpPr>
        <p:spPr>
          <a:xfrm>
            <a:off x="8627175" y="9348577"/>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3</a:t>
            </a:r>
          </a:p>
        </p:txBody>
      </p:sp>
      <p:sp>
        <p:nvSpPr>
          <p:cNvPr id="17" name="TextBox 17"/>
          <p:cNvSpPr txBox="1"/>
          <p:nvPr/>
        </p:nvSpPr>
        <p:spPr>
          <a:xfrm>
            <a:off x="7797111" y="8699703"/>
            <a:ext cx="1188720" cy="339075"/>
          </a:xfrm>
          <a:prstGeom prst="rect">
            <a:avLst/>
          </a:prstGeom>
        </p:spPr>
        <p:txBody>
          <a:bodyPr lIns="0" tIns="0" rIns="0" bIns="0" rtlCol="0" anchor="t">
            <a:spAutoFit/>
          </a:bodyPr>
          <a:lstStyle/>
          <a:p>
            <a:pPr algn="l">
              <a:lnSpc>
                <a:spcPts val="1980"/>
              </a:lnSpc>
            </a:pPr>
            <a:r>
              <a:rPr lang="en-US" sz="1650" spc="38">
                <a:solidFill>
                  <a:srgbClr val="000000"/>
                </a:solidFill>
                <a:latin typeface="TT Smalls Bold"/>
              </a:rPr>
              <a:t>Fig.1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Motivation</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Diagnosing using  x-rays (Eg: CXRs) needs expert knowledge and can be time-consuming.</a:t>
            </a:r>
          </a:p>
          <a:p>
            <a:pPr marL="542925" lvl="1" indent="-271462" algn="l">
              <a:lnSpc>
                <a:spcPts val="4320"/>
              </a:lnSpc>
              <a:buFont typeface="Arial"/>
              <a:buChar char="•"/>
            </a:pPr>
            <a:r>
              <a:rPr lang="en-US" sz="3000" spc="69">
                <a:solidFill>
                  <a:srgbClr val="000000"/>
                </a:solidFill>
                <a:latin typeface="TT Smalls"/>
              </a:rPr>
              <a:t>Composing an accurate and comprehensive medical report is a skillful job that requires sufficient medical knowledge and extensive diagnostic experience</a:t>
            </a:r>
          </a:p>
          <a:p>
            <a:pPr marL="542925" lvl="1" indent="-271462" algn="l">
              <a:lnSpc>
                <a:spcPts val="4320"/>
              </a:lnSpc>
              <a:buFont typeface="Arial"/>
              <a:buChar char="•"/>
            </a:pPr>
            <a:r>
              <a:rPr lang="en-US" sz="3000" spc="69">
                <a:solidFill>
                  <a:srgbClr val="000000"/>
                </a:solidFill>
                <a:latin typeface="TT Smalls"/>
              </a:rPr>
              <a:t>Writing reports takes up a lot of the energy of the physicians (about 10 min or more on average) (Yang et al., 2022)</a:t>
            </a:r>
          </a:p>
        </p:txBody>
      </p:sp>
      <p:sp>
        <p:nvSpPr>
          <p:cNvPr id="9" name="TextBox 9"/>
          <p:cNvSpPr txBox="1"/>
          <p:nvPr/>
        </p:nvSpPr>
        <p:spPr>
          <a:xfrm>
            <a:off x="8453302"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Challenges</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Image Understanding and Interpretation</a:t>
            </a:r>
          </a:p>
          <a:p>
            <a:pPr marL="542925" lvl="1" indent="-271462" algn="l">
              <a:lnSpc>
                <a:spcPts val="4320"/>
              </a:lnSpc>
              <a:buFont typeface="Arial"/>
              <a:buChar char="•"/>
            </a:pPr>
            <a:r>
              <a:rPr lang="en-US" sz="3000" spc="69">
                <a:solidFill>
                  <a:srgbClr val="000000"/>
                </a:solidFill>
                <a:latin typeface="TT Smalls"/>
              </a:rPr>
              <a:t>Clinical Context and Knowledge</a:t>
            </a:r>
          </a:p>
          <a:p>
            <a:pPr marL="542925" lvl="1" indent="-271462" algn="l">
              <a:lnSpc>
                <a:spcPts val="4320"/>
              </a:lnSpc>
              <a:buFont typeface="Arial"/>
              <a:buChar char="•"/>
            </a:pPr>
            <a:r>
              <a:rPr lang="en-US" sz="3000" spc="69">
                <a:solidFill>
                  <a:srgbClr val="000000"/>
                </a:solidFill>
                <a:latin typeface="TT Smalls"/>
              </a:rPr>
              <a:t>Natural Language Processing (NLP)</a:t>
            </a:r>
          </a:p>
          <a:p>
            <a:pPr marL="542925" lvl="1" indent="-271462" algn="l">
              <a:lnSpc>
                <a:spcPts val="4320"/>
              </a:lnSpc>
              <a:buFont typeface="Arial"/>
              <a:buChar char="•"/>
            </a:pPr>
            <a:r>
              <a:rPr lang="en-US" sz="3000" spc="69">
                <a:solidFill>
                  <a:srgbClr val="000000"/>
                </a:solidFill>
                <a:latin typeface="TT Smalls"/>
              </a:rPr>
              <a:t>Data Privacy and Security</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Literature Review</a:t>
            </a:r>
          </a:p>
        </p:txBody>
      </p:sp>
      <p:graphicFrame>
        <p:nvGraphicFramePr>
          <p:cNvPr id="8" name="Table 8"/>
          <p:cNvGraphicFramePr>
            <a:graphicFrameLocks noGrp="1"/>
          </p:cNvGraphicFramePr>
          <p:nvPr/>
        </p:nvGraphicFramePr>
        <p:xfrm>
          <a:off x="845425" y="3029214"/>
          <a:ext cx="17068800" cy="6319838"/>
        </p:xfrm>
        <a:graphic>
          <a:graphicData uri="http://schemas.openxmlformats.org/drawingml/2006/table">
            <a:tbl>
              <a:tblPr/>
              <a:tblGrid>
                <a:gridCol w="4017949">
                  <a:extLst>
                    <a:ext uri="{9D8B030D-6E8A-4147-A177-3AD203B41FA5}">
                      <a16:colId xmlns:a16="http://schemas.microsoft.com/office/drawing/2014/main" val="20000"/>
                    </a:ext>
                  </a:extLst>
                </a:gridCol>
                <a:gridCol w="2804447">
                  <a:extLst>
                    <a:ext uri="{9D8B030D-6E8A-4147-A177-3AD203B41FA5}">
                      <a16:colId xmlns:a16="http://schemas.microsoft.com/office/drawing/2014/main" val="20001"/>
                    </a:ext>
                  </a:extLst>
                </a:gridCol>
                <a:gridCol w="1621362">
                  <a:extLst>
                    <a:ext uri="{9D8B030D-6E8A-4147-A177-3AD203B41FA5}">
                      <a16:colId xmlns:a16="http://schemas.microsoft.com/office/drawing/2014/main" val="20002"/>
                    </a:ext>
                  </a:extLst>
                </a:gridCol>
                <a:gridCol w="3352794">
                  <a:extLst>
                    <a:ext uri="{9D8B030D-6E8A-4147-A177-3AD203B41FA5}">
                      <a16:colId xmlns:a16="http://schemas.microsoft.com/office/drawing/2014/main" val="20003"/>
                    </a:ext>
                  </a:extLst>
                </a:gridCol>
                <a:gridCol w="2476402">
                  <a:extLst>
                    <a:ext uri="{9D8B030D-6E8A-4147-A177-3AD203B41FA5}">
                      <a16:colId xmlns:a16="http://schemas.microsoft.com/office/drawing/2014/main" val="20004"/>
                    </a:ext>
                  </a:extLst>
                </a:gridCol>
                <a:gridCol w="2795846">
                  <a:extLst>
                    <a:ext uri="{9D8B030D-6E8A-4147-A177-3AD203B41FA5}">
                      <a16:colId xmlns:a16="http://schemas.microsoft.com/office/drawing/2014/main" val="20005"/>
                    </a:ext>
                  </a:extLst>
                </a:gridCol>
              </a:tblGrid>
              <a:tr h="972283">
                <a:tc>
                  <a:txBody>
                    <a:bodyPr/>
                    <a:lstStyle/>
                    <a:p>
                      <a:pPr algn="l">
                        <a:lnSpc>
                          <a:spcPts val="2700"/>
                        </a:lnSpc>
                        <a:defRPr/>
                      </a:pPr>
                      <a:r>
                        <a:rPr lang="en-US" sz="2250">
                          <a:solidFill>
                            <a:srgbClr val="000000"/>
                          </a:solidFill>
                          <a:latin typeface="Times New Roman"/>
                        </a:rPr>
                        <a:t>TITLE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AUTHOR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YEAR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JOURNAL/CONFERENCE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DATASET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METHOD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5385">
                <a:tc>
                  <a:txBody>
                    <a:bodyPr/>
                    <a:lstStyle/>
                    <a:p>
                      <a:pPr algn="l">
                        <a:lnSpc>
                          <a:spcPts val="3726"/>
                        </a:lnSpc>
                        <a:defRPr/>
                      </a:pPr>
                      <a:r>
                        <a:rPr lang="en-US" sz="2700" spc="62">
                          <a:solidFill>
                            <a:srgbClr val="000000"/>
                          </a:solidFill>
                          <a:latin typeface="TT Smalls"/>
                        </a:rPr>
                        <a:t>Automated radiology report generation using conditioned transformers</a:t>
                      </a:r>
                      <a:r>
                        <a:rPr lang="en-US" sz="2700" spc="62">
                          <a:solidFill>
                            <a:srgbClr val="222222"/>
                          </a:solidFill>
                          <a:latin typeface="TT Smalls"/>
                        </a:rPr>
                        <a:t> </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Omar Alfarghaly, Rana Khaled,Abeer Elkorany, Maha Helal, Aly Fahmy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Informatics in Medicine Unlocked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IU-XRay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CDGPT2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12170">
                <a:tc>
                  <a:txBody>
                    <a:bodyPr/>
                    <a:lstStyle/>
                    <a:p>
                      <a:pPr algn="l">
                        <a:lnSpc>
                          <a:spcPts val="4014"/>
                        </a:lnSpc>
                        <a:defRPr/>
                      </a:pPr>
                      <a:r>
                        <a:rPr lang="en-US" sz="2700" spc="62">
                          <a:solidFill>
                            <a:srgbClr val="000000"/>
                          </a:solidFill>
                          <a:latin typeface="TT Smalls"/>
                        </a:rPr>
                        <a:t>Transformers in medical imaging: A survey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Fahad Shamshad, Salman Khan , Syed Waqas Zamir, Muhammad Haris Khan, Munawar Hayat, Fahad Shahbaz Khan , Huazhu Fu</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2023</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Medical Image Analysis</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IU-XRay</a:t>
                      </a:r>
                      <a:endParaRPr lang="en-US" sz="1100"/>
                    </a:p>
                    <a:p>
                      <a:pPr algn="l">
                        <a:lnSpc>
                          <a:spcPts val="2700"/>
                        </a:lnSpc>
                      </a:pPr>
                      <a:r>
                        <a:rPr lang="en-US" sz="2250">
                          <a:solidFill>
                            <a:srgbClr val="000000"/>
                          </a:solidFill>
                          <a:latin typeface="Times New Roman"/>
                        </a:rPr>
                        <a:t>MIMIC-CXR</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CNN,ViT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8627175" y="934025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Cntd…</a:t>
            </a:r>
          </a:p>
        </p:txBody>
      </p:sp>
      <p:graphicFrame>
        <p:nvGraphicFramePr>
          <p:cNvPr id="8" name="Table 8"/>
          <p:cNvGraphicFramePr>
            <a:graphicFrameLocks noGrp="1"/>
          </p:cNvGraphicFramePr>
          <p:nvPr/>
        </p:nvGraphicFramePr>
        <p:xfrm>
          <a:off x="358727" y="3010781"/>
          <a:ext cx="17095928" cy="5738812"/>
        </p:xfrm>
        <a:graphic>
          <a:graphicData uri="http://schemas.openxmlformats.org/drawingml/2006/table">
            <a:tbl>
              <a:tblPr/>
              <a:tblGrid>
                <a:gridCol w="4024335">
                  <a:extLst>
                    <a:ext uri="{9D8B030D-6E8A-4147-A177-3AD203B41FA5}">
                      <a16:colId xmlns:a16="http://schemas.microsoft.com/office/drawing/2014/main" val="20000"/>
                    </a:ext>
                  </a:extLst>
                </a:gridCol>
                <a:gridCol w="2808904">
                  <a:extLst>
                    <a:ext uri="{9D8B030D-6E8A-4147-A177-3AD203B41FA5}">
                      <a16:colId xmlns:a16="http://schemas.microsoft.com/office/drawing/2014/main" val="20001"/>
                    </a:ext>
                  </a:extLst>
                </a:gridCol>
                <a:gridCol w="1623939">
                  <a:extLst>
                    <a:ext uri="{9D8B030D-6E8A-4147-A177-3AD203B41FA5}">
                      <a16:colId xmlns:a16="http://schemas.microsoft.com/office/drawing/2014/main" val="20002"/>
                    </a:ext>
                  </a:extLst>
                </a:gridCol>
                <a:gridCol w="3358123">
                  <a:extLst>
                    <a:ext uri="{9D8B030D-6E8A-4147-A177-3AD203B41FA5}">
                      <a16:colId xmlns:a16="http://schemas.microsoft.com/office/drawing/2014/main" val="20003"/>
                    </a:ext>
                  </a:extLst>
                </a:gridCol>
                <a:gridCol w="2480338">
                  <a:extLst>
                    <a:ext uri="{9D8B030D-6E8A-4147-A177-3AD203B41FA5}">
                      <a16:colId xmlns:a16="http://schemas.microsoft.com/office/drawing/2014/main" val="20004"/>
                    </a:ext>
                  </a:extLst>
                </a:gridCol>
                <a:gridCol w="2800289">
                  <a:extLst>
                    <a:ext uri="{9D8B030D-6E8A-4147-A177-3AD203B41FA5}">
                      <a16:colId xmlns:a16="http://schemas.microsoft.com/office/drawing/2014/main" val="20005"/>
                    </a:ext>
                  </a:extLst>
                </a:gridCol>
              </a:tblGrid>
              <a:tr h="1315542">
                <a:tc>
                  <a:txBody>
                    <a:bodyPr/>
                    <a:lstStyle/>
                    <a:p>
                      <a:pPr algn="l">
                        <a:lnSpc>
                          <a:spcPts val="2700"/>
                        </a:lnSpc>
                        <a:defRPr/>
                      </a:pPr>
                      <a:r>
                        <a:rPr lang="en-US" sz="2250">
                          <a:solidFill>
                            <a:srgbClr val="000000"/>
                          </a:solidFill>
                          <a:latin typeface="Times New Roman"/>
                        </a:rPr>
                        <a:t>TITLE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AUTHOR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YEAR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JOURNAL/CONFERENCE</a:t>
                      </a:r>
                      <a:endParaRPr lang="en-US" sz="1100"/>
                    </a:p>
                    <a:p>
                      <a:pPr algn="l">
                        <a:lnSpc>
                          <a:spcPts val="2700"/>
                        </a:lnSpc>
                      </a:pP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DATASET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METHOD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97240">
                <a:tc>
                  <a:txBody>
                    <a:bodyPr/>
                    <a:lstStyle/>
                    <a:p>
                      <a:pPr algn="l">
                        <a:lnSpc>
                          <a:spcPts val="3726"/>
                        </a:lnSpc>
                        <a:defRPr/>
                      </a:pPr>
                      <a:endParaRPr lang="en-US" sz="1100"/>
                    </a:p>
                    <a:p>
                      <a:pPr algn="l">
                        <a:lnSpc>
                          <a:spcPts val="3726"/>
                        </a:lnSpc>
                      </a:pPr>
                      <a:r>
                        <a:rPr lang="en-US" sz="2700" spc="62">
                          <a:solidFill>
                            <a:srgbClr val="222222"/>
                          </a:solidFill>
                          <a:latin typeface="TT Smalls"/>
                        </a:rPr>
                        <a:t>Improving chest X-ray report generation by leveraging warm starting</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Aaron Nicolson, Jason Dowling, Bevan Koopman</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2023</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Artificial Intelligence in Medicine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Times New Roman"/>
                        </a:rPr>
                        <a:t>MIMIC-CXR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CvT2DistilGPT2</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26030">
                <a:tc>
                  <a:txBody>
                    <a:bodyPr/>
                    <a:lstStyle/>
                    <a:p>
                      <a:pPr algn="l">
                        <a:lnSpc>
                          <a:spcPts val="4014"/>
                        </a:lnSpc>
                        <a:defRPr/>
                      </a:pPr>
                      <a:r>
                        <a:rPr lang="en-US" sz="2700" spc="62">
                          <a:solidFill>
                            <a:srgbClr val="000000"/>
                          </a:solidFill>
                          <a:latin typeface="TT Smalls"/>
                        </a:rPr>
                        <a:t>A scoping review on multimodal deep learning in biomedical images and texts</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Zhaoyi Sun, Mingquan Lin, Qingqing Zhu, Qianqian Xie, Fei Wang, Zhiyong Lu , Yifan Peng</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2023</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Journal of Biomedical Informatics</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IU-XRay</a:t>
                      </a:r>
                      <a:endParaRPr lang="en-US" sz="1100"/>
                    </a:p>
                    <a:p>
                      <a:pPr algn="l">
                        <a:lnSpc>
                          <a:spcPts val="2700"/>
                        </a:lnSpc>
                      </a:pPr>
                      <a:r>
                        <a:rPr lang="en-US" sz="2250">
                          <a:solidFill>
                            <a:srgbClr val="000000"/>
                          </a:solidFill>
                          <a:latin typeface="Times New Roman"/>
                        </a:rPr>
                        <a:t>MIMIC-CXR</a:t>
                      </a:r>
                    </a:p>
                    <a:p>
                      <a:pPr algn="l">
                        <a:lnSpc>
                          <a:spcPts val="3240"/>
                        </a:lnSpc>
                      </a:pPr>
                      <a:r>
                        <a:rPr lang="en-US" sz="2700" spc="62">
                          <a:solidFill>
                            <a:srgbClr val="000000"/>
                          </a:solidFill>
                          <a:latin typeface="TT Smalls"/>
                        </a:rPr>
                        <a:t>CheXpert</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CNN,LSTM</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8627175" y="9271383"/>
            <a:ext cx="1033648" cy="749652"/>
          </a:xfrm>
          <a:prstGeom prst="rect">
            <a:avLst/>
          </a:prstGeom>
        </p:spPr>
        <p:txBody>
          <a:bodyPr lIns="0" tIns="0" rIns="0" bIns="0" rtlCol="0" anchor="t">
            <a:spAutoFit/>
          </a:bodyPr>
          <a:lstStyle/>
          <a:p>
            <a:pPr algn="r">
              <a:lnSpc>
                <a:spcPts val="5040"/>
              </a:lnSpc>
            </a:pPr>
            <a:r>
              <a:rPr lang="en-US" sz="4200" spc="97" dirty="0">
                <a:solidFill>
                  <a:srgbClr val="FFFFFF"/>
                </a:solidFill>
                <a:latin typeface="TT Smalls"/>
              </a:rPr>
              <a:t>7</a:t>
            </a:r>
          </a:p>
        </p:txBody>
      </p:sp>
      <p:graphicFrame>
        <p:nvGraphicFramePr>
          <p:cNvPr id="10" name="Table 10"/>
          <p:cNvGraphicFramePr>
            <a:graphicFrameLocks noGrp="1"/>
          </p:cNvGraphicFramePr>
          <p:nvPr/>
        </p:nvGraphicFramePr>
        <p:xfrm>
          <a:off x="14648002" y="3008399"/>
          <a:ext cx="2809034" cy="1323975"/>
        </p:xfrm>
        <a:graphic>
          <a:graphicData uri="http://schemas.openxmlformats.org/drawingml/2006/table">
            <a:tbl>
              <a:tblPr/>
              <a:tblGrid>
                <a:gridCol w="2809034">
                  <a:extLst>
                    <a:ext uri="{9D8B030D-6E8A-4147-A177-3AD203B41FA5}">
                      <a16:colId xmlns:a16="http://schemas.microsoft.com/office/drawing/2014/main" val="20000"/>
                    </a:ext>
                  </a:extLst>
                </a:gridCol>
              </a:tblGrid>
              <a:tr h="1323975">
                <a:tc>
                  <a:txBody>
                    <a:bodyPr/>
                    <a:lstStyle/>
                    <a:p>
                      <a:pPr algn="l">
                        <a:lnSpc>
                          <a:spcPts val="2700"/>
                        </a:lnSpc>
                        <a:defRPr/>
                      </a:pPr>
                      <a:r>
                        <a:rPr lang="en-US" sz="2250">
                          <a:solidFill>
                            <a:srgbClr val="000000"/>
                          </a:solidFill>
                          <a:latin typeface="Times New Roman"/>
                        </a:rPr>
                        <a:t>METHOD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Dataset</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To evaluate the effectiveness of TranSQ, we make comprehensive experiments on two well-known medical report generation benchmarks</a:t>
            </a:r>
          </a:p>
          <a:p>
            <a:pPr marL="542925" lvl="1" indent="-271462" algn="l">
              <a:lnSpc>
                <a:spcPts val="4320"/>
              </a:lnSpc>
              <a:buFont typeface="Arial"/>
              <a:buChar char="•"/>
            </a:pPr>
            <a:r>
              <a:rPr lang="en-US" sz="3000" spc="69">
                <a:solidFill>
                  <a:srgbClr val="000000"/>
                </a:solidFill>
                <a:latin typeface="TT Smalls"/>
              </a:rPr>
              <a:t>MIMIC-CXR </a:t>
            </a:r>
          </a:p>
          <a:p>
            <a:pPr marL="542925" lvl="1" indent="-271462" algn="l">
              <a:lnSpc>
                <a:spcPts val="4320"/>
              </a:lnSpc>
              <a:buFont typeface="Arial"/>
              <a:buChar char="•"/>
            </a:pPr>
            <a:r>
              <a:rPr lang="en-US" sz="3000" spc="69">
                <a:solidFill>
                  <a:srgbClr val="000000"/>
                </a:solidFill>
                <a:latin typeface="TT Smalls"/>
              </a:rPr>
              <a:t>IU X-RAY</a:t>
            </a:r>
          </a:p>
        </p:txBody>
      </p:sp>
      <p:sp>
        <p:nvSpPr>
          <p:cNvPr id="9" name="TextBox 9"/>
          <p:cNvSpPr txBox="1"/>
          <p:nvPr/>
        </p:nvSpPr>
        <p:spPr>
          <a:xfrm>
            <a:off x="8254736"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MIMIC-CXR </a:t>
            </a:r>
          </a:p>
        </p:txBody>
      </p:sp>
      <p:sp>
        <p:nvSpPr>
          <p:cNvPr id="8" name="TextBox 8"/>
          <p:cNvSpPr txBox="1"/>
          <p:nvPr/>
        </p:nvSpPr>
        <p:spPr>
          <a:xfrm>
            <a:off x="2268808" y="2935968"/>
            <a:ext cx="14222032" cy="5178742"/>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Dataset is available in two versions which are only differ in size and the image quality.</a:t>
            </a:r>
          </a:p>
          <a:p>
            <a:pPr marL="542925" lvl="1" indent="-271462" algn="l">
              <a:lnSpc>
                <a:spcPts val="4320"/>
              </a:lnSpc>
              <a:buFont typeface="Arial"/>
              <a:buChar char="•"/>
            </a:pPr>
            <a:r>
              <a:rPr lang="en-US" sz="3000" spc="69">
                <a:solidFill>
                  <a:srgbClr val="000000"/>
                </a:solidFill>
                <a:latin typeface="TT Smalls"/>
              </a:rPr>
              <a:t> MIMIC-CXR Dicom version (4.6 TB)</a:t>
            </a:r>
          </a:p>
          <a:p>
            <a:pPr marL="542925" lvl="1" indent="-271462" algn="l">
              <a:lnSpc>
                <a:spcPts val="4320"/>
              </a:lnSpc>
              <a:buFont typeface="Arial"/>
              <a:buChar char="•"/>
            </a:pPr>
            <a:r>
              <a:rPr lang="en-US" sz="3000" spc="69">
                <a:solidFill>
                  <a:srgbClr val="000000"/>
                </a:solidFill>
                <a:latin typeface="TT Smalls"/>
              </a:rPr>
              <a:t> MIMIC-CXR JPG version (557.6 GB)</a:t>
            </a:r>
          </a:p>
          <a:p>
            <a:pPr marL="542925" lvl="1" indent="-271462" algn="l">
              <a:lnSpc>
                <a:spcPts val="4320"/>
              </a:lnSpc>
              <a:buFont typeface="Arial"/>
              <a:buChar char="•"/>
            </a:pPr>
            <a:r>
              <a:rPr lang="en-US" sz="3000" spc="69">
                <a:solidFill>
                  <a:srgbClr val="000000"/>
                </a:solidFill>
                <a:latin typeface="TT Smalls"/>
              </a:rPr>
              <a:t>Contain 377,110 Chest X-ray images corresponding to 227,835 radiographic studies</a:t>
            </a:r>
          </a:p>
          <a:p>
            <a:pPr marL="542925" lvl="1" indent="-271462" algn="l">
              <a:lnSpc>
                <a:spcPts val="4320"/>
              </a:lnSpc>
              <a:buFont typeface="Arial"/>
              <a:buChar char="•"/>
            </a:pPr>
            <a:r>
              <a:rPr lang="en-US" sz="3000" spc="69">
                <a:solidFill>
                  <a:srgbClr val="000000"/>
                </a:solidFill>
                <a:latin typeface="TT Smalls"/>
              </a:rPr>
              <a:t>Each study contains frontal and lateral views of the chest</a:t>
            </a:r>
          </a:p>
          <a:p>
            <a:pPr marL="542925" lvl="1" indent="-271462" algn="l">
              <a:lnSpc>
                <a:spcPts val="4320"/>
              </a:lnSpc>
              <a:buFont typeface="Arial"/>
              <a:buChar char="•"/>
            </a:pPr>
            <a:r>
              <a:rPr lang="en-US" sz="3000" spc="69">
                <a:solidFill>
                  <a:srgbClr val="000000"/>
                </a:solidFill>
                <a:latin typeface="TT Smalls"/>
              </a:rPr>
              <a:t>Each study consists of a report with an examination, indication, technique, findings, and impression for each CXR</a:t>
            </a:r>
          </a:p>
        </p:txBody>
      </p:sp>
      <p:sp>
        <p:nvSpPr>
          <p:cNvPr id="9" name="TextBox 9"/>
          <p:cNvSpPr txBox="1"/>
          <p:nvPr/>
        </p:nvSpPr>
        <p:spPr>
          <a:xfrm>
            <a:off x="8018912" y="9322741"/>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TotalTime>
  <Words>1770</Words>
  <Application>Microsoft Office PowerPoint</Application>
  <PresentationFormat>Custom</PresentationFormat>
  <Paragraphs>217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Times New Roman</vt:lpstr>
      <vt:lpstr>TT Smalls</vt:lpstr>
      <vt:lpstr>Roboto</vt:lpstr>
      <vt:lpstr>TT Smalls Bold</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final.pptx</dc:title>
  <dc:creator>ADMIN</dc:creator>
  <cp:lastModifiedBy>Amritha Murali</cp:lastModifiedBy>
  <cp:revision>3</cp:revision>
  <dcterms:created xsi:type="dcterms:W3CDTF">2006-08-16T00:00:00Z</dcterms:created>
  <dcterms:modified xsi:type="dcterms:W3CDTF">2024-04-02T09:05:07Z</dcterms:modified>
  <dc:identifier>DAGA5gmXjx0</dc:identifier>
</cp:coreProperties>
</file>