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tags/tag11.xml" ContentType="application/vnd.openxmlformats-officedocument.presentationml.tags+xml"/>
  <Override PartName="/ppt/notesSlides/notesSlide16.xml" ContentType="application/vnd.openxmlformats-officedocument.presentationml.notesSlide+xml"/>
  <Override PartName="/ppt/tags/tag12.xml" ContentType="application/vnd.openxmlformats-officedocument.presentationml.tags+xml"/>
  <Override PartName="/ppt/notesSlides/notesSlide17.xml" ContentType="application/vnd.openxmlformats-officedocument.presentationml.notesSlide+xml"/>
  <Override PartName="/ppt/tags/tag13.xml" ContentType="application/vnd.openxmlformats-officedocument.presentationml.tags+xml"/>
  <Override PartName="/ppt/notesSlides/notesSlide18.xml" ContentType="application/vnd.openxmlformats-officedocument.presentationml.notesSlide+xml"/>
  <Override PartName="/ppt/tags/tag14.xml" ContentType="application/vnd.openxmlformats-officedocument.presentationml.tags+xml"/>
  <Override PartName="/ppt/notesSlides/notesSlide19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1" r:id="rId1"/>
  </p:sldMasterIdLst>
  <p:notesMasterIdLst>
    <p:notesMasterId r:id="rId33"/>
  </p:notesMasterIdLst>
  <p:sldIdLst>
    <p:sldId id="256" r:id="rId2"/>
    <p:sldId id="533" r:id="rId3"/>
    <p:sldId id="547" r:id="rId4"/>
    <p:sldId id="549" r:id="rId5"/>
    <p:sldId id="548" r:id="rId6"/>
    <p:sldId id="535" r:id="rId7"/>
    <p:sldId id="480" r:id="rId8"/>
    <p:sldId id="523" r:id="rId9"/>
    <p:sldId id="536" r:id="rId10"/>
    <p:sldId id="484" r:id="rId11"/>
    <p:sldId id="537" r:id="rId12"/>
    <p:sldId id="525" r:id="rId13"/>
    <p:sldId id="540" r:id="rId14"/>
    <p:sldId id="524" r:id="rId15"/>
    <p:sldId id="541" r:id="rId16"/>
    <p:sldId id="542" r:id="rId17"/>
    <p:sldId id="526" r:id="rId18"/>
    <p:sldId id="528" r:id="rId19"/>
    <p:sldId id="544" r:id="rId20"/>
    <p:sldId id="527" r:id="rId21"/>
    <p:sldId id="543" r:id="rId22"/>
    <p:sldId id="530" r:id="rId23"/>
    <p:sldId id="529" r:id="rId24"/>
    <p:sldId id="531" r:id="rId25"/>
    <p:sldId id="532" r:id="rId26"/>
    <p:sldId id="546" r:id="rId27"/>
    <p:sldId id="485" r:id="rId28"/>
    <p:sldId id="439" r:id="rId29"/>
    <p:sldId id="545" r:id="rId30"/>
    <p:sldId id="509" r:id="rId31"/>
    <p:sldId id="538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one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00"/>
    <a:srgbClr val="D6D7D9"/>
    <a:srgbClr val="F9F206"/>
    <a:srgbClr val="4C6C9B"/>
    <a:srgbClr val="44A41C"/>
    <a:srgbClr val="C20C3D"/>
    <a:srgbClr val="F7F7F7"/>
    <a:srgbClr val="235889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56" autoAdjust="0"/>
    <p:restoredTop sz="79808" autoAdjust="0"/>
  </p:normalViewPr>
  <p:slideViewPr>
    <p:cSldViewPr>
      <p:cViewPr>
        <p:scale>
          <a:sx n="125" d="100"/>
          <a:sy n="125" d="100"/>
        </p:scale>
        <p:origin x="-840" y="4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958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13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commentAuthors" Target="commentAuthors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533B3-7AFC-4D5C-BDB0-84F4A9731A25}" type="datetimeFigureOut">
              <a:rPr lang="zh-CN" altLang="en-US" smtClean="0"/>
              <a:t>16/9/12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27CB5-1B73-4CD9-A759-41F9C9882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222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Relationship Id="rId3" Type="http://schemas.openxmlformats.org/officeDocument/2006/relationships/hyperlink" Target="http://www.baidu.com/link?url=vEzemgSe_DEoFeqJs0UbLT00u1ICnz_jmCln17TpkIrLQg4ThVA4gpLVtrvFN9ZwsnHlARQba9aVCFjK6PK04rxs2ruC15QelkTe7i6eTJO&amp;wd=&amp;eqid=859670100009a1d400000004573a2a10" TargetMode="Externa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27CB5-1B73-4CD9-A759-41F9C9882C3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403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give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overview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our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work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27CB5-1B73-4CD9-A759-41F9C9882C3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239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27CB5-1B73-4CD9-A759-41F9C9882C3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934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dirty="0" smtClean="0"/>
              <a:t>The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first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issue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is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worker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quality,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which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is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consisted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of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two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parts.</a:t>
            </a:r>
            <a:endParaRPr lang="zh-CN" altLang="en-US" sz="1000" dirty="0" smtClean="0"/>
          </a:p>
          <a:p>
            <a:endParaRPr lang="zh-CN" altLang="en-US" sz="10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 smtClean="0"/>
              <a:t>Another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kind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of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worker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quality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is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distance-aware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err="1" smtClean="0"/>
              <a:t>qualtiy</a:t>
            </a:r>
            <a:r>
              <a:rPr lang="en-US" altLang="zh-CN" sz="1000" baseline="0" dirty="0" smtClean="0"/>
              <a:t>,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it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reflects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the</a:t>
            </a:r>
            <a:r>
              <a:rPr lang="zh-CN" altLang="en-US" sz="1000" baseline="0" dirty="0" smtClean="0"/>
              <a:t> </a:t>
            </a:r>
            <a:r>
              <a:rPr lang="en-US" altLang="zh-CN" sz="2000" dirty="0" smtClean="0">
                <a:latin typeface="+mn-ea"/>
              </a:rPr>
              <a:t>impact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of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distance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towards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worker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quality</a:t>
            </a:r>
          </a:p>
          <a:p>
            <a:r>
              <a:rPr lang="en-US" altLang="zh-CN" sz="1000" dirty="0" smtClean="0"/>
              <a:t>.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Obviously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for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most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of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workers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are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more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familiar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POIs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which</a:t>
            </a:r>
            <a:r>
              <a:rPr lang="zh-CN" altLang="en-US" sz="1000" baseline="0" dirty="0" smtClean="0"/>
              <a:t>  </a:t>
            </a:r>
            <a:r>
              <a:rPr lang="en-US" altLang="zh-CN" sz="1000" baseline="0" dirty="0" smtClean="0"/>
              <a:t>near</a:t>
            </a:r>
            <a:r>
              <a:rPr lang="zh-CN" altLang="en-US" sz="1000" baseline="0" dirty="0" smtClean="0"/>
              <a:t>  </a:t>
            </a:r>
            <a:r>
              <a:rPr lang="en-US" altLang="zh-CN" sz="1000" baseline="0" dirty="0" smtClean="0"/>
              <a:t>their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location.</a:t>
            </a:r>
            <a:r>
              <a:rPr lang="zh-CN" altLang="en-US" sz="1000" baseline="0" dirty="0" smtClean="0"/>
              <a:t>  </a:t>
            </a:r>
            <a:r>
              <a:rPr lang="en-US" altLang="zh-CN" sz="1000" baseline="0" dirty="0" smtClean="0"/>
              <a:t>As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our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collected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information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from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tasks,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the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err="1" smtClean="0"/>
              <a:t>takks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are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POIs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of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err="1" smtClean="0"/>
              <a:t>beijing</a:t>
            </a:r>
            <a:r>
              <a:rPr lang="en-US" altLang="zh-CN" sz="1000" baseline="0" dirty="0" smtClean="0"/>
              <a:t>,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the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labels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are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tags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from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err="1" smtClean="0"/>
              <a:t>dianping.com</a:t>
            </a:r>
            <a:r>
              <a:rPr lang="en-US" altLang="zh-CN" sz="1000" baseline="0" dirty="0" smtClean="0"/>
              <a:t>,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we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get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our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conclusion,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the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quality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does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decrease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with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the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increase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of</a:t>
            </a:r>
            <a:r>
              <a:rPr lang="zh-CN" altLang="en-US" sz="1000" baseline="0" dirty="0" smtClean="0"/>
              <a:t>  </a:t>
            </a:r>
            <a:r>
              <a:rPr lang="en-US" altLang="zh-CN" sz="1000" baseline="0" dirty="0" smtClean="0"/>
              <a:t>distance,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the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impact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of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distance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varies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for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different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workers,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which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means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the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decreasing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rate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of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workers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are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different</a:t>
            </a:r>
            <a:endParaRPr lang="zh-CN" altLang="en-US" sz="1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27CB5-1B73-4CD9-A759-41F9C9882C3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911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POI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famous,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workers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tends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better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knowledge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about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 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example.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number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reviews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reflect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their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influence.</a:t>
            </a:r>
            <a:r>
              <a:rPr lang="zh-CN" altLang="en-US" baseline="0" dirty="0" smtClean="0"/>
              <a:t> 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general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,we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find</a:t>
            </a:r>
            <a:r>
              <a:rPr lang="zh-CN" altLang="en-US" baseline="0" dirty="0" smtClean="0"/>
              <a:t> （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）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27CB5-1B73-4CD9-A759-41F9C9882C3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074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intuitions,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propose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graphical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.probability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model,</a:t>
            </a:r>
            <a:r>
              <a:rPr lang="zh-CN" altLang="en-US" dirty="0" smtClean="0"/>
              <a:t> 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above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issue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consider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modeled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random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variables,it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5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random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variables.</a:t>
            </a:r>
            <a:r>
              <a:rPr lang="zh-CN" altLang="en-US" baseline="0" dirty="0" smtClean="0"/>
              <a:t>  </a:t>
            </a:r>
          </a:p>
          <a:p>
            <a:endParaRPr lang="zh-CN" altLang="en-US" baseline="0" dirty="0" smtClean="0"/>
          </a:p>
          <a:p>
            <a:r>
              <a:rPr lang="en-US" altLang="zh-CN" dirty="0" smtClean="0"/>
              <a:t>Next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introduce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detail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27CB5-1B73-4CD9-A759-41F9C9882C3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911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First,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ztk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random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varible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reprent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true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result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higher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value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,the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larger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probability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correct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label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27CB5-1B73-4CD9-A759-41F9C9882C3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922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+mn-ea"/>
              </a:rPr>
              <a:t>Distance-aware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Quality</a:t>
            </a:r>
            <a:r>
              <a:rPr lang="zh-CN" altLang="en-US" baseline="0" dirty="0" smtClean="0">
                <a:latin typeface="+mn-lt"/>
              </a:rPr>
              <a:t> </a:t>
            </a:r>
            <a:r>
              <a:rPr lang="en-US" altLang="zh-CN" baseline="0" dirty="0" smtClean="0">
                <a:latin typeface="+mn-lt"/>
              </a:rPr>
              <a:t>is</a:t>
            </a:r>
            <a:r>
              <a:rPr lang="zh-CN" altLang="en-US" baseline="0" dirty="0" smtClean="0">
                <a:latin typeface="+mn-lt"/>
              </a:rPr>
              <a:t> </a:t>
            </a:r>
            <a:r>
              <a:rPr lang="en-US" altLang="zh-CN" baseline="0" dirty="0" smtClean="0">
                <a:latin typeface="+mn-lt"/>
              </a:rPr>
              <a:t>represented</a:t>
            </a:r>
            <a:r>
              <a:rPr lang="zh-CN" altLang="en-US" baseline="0" dirty="0" smtClean="0">
                <a:latin typeface="+mn-lt"/>
              </a:rPr>
              <a:t> </a:t>
            </a:r>
            <a:r>
              <a:rPr lang="en-US" altLang="zh-CN" baseline="0" dirty="0" smtClean="0">
                <a:latin typeface="+mn-lt"/>
              </a:rPr>
              <a:t>as</a:t>
            </a:r>
            <a:r>
              <a:rPr lang="zh-CN" altLang="en-US" baseline="0" dirty="0" smtClean="0">
                <a:latin typeface="+mn-lt"/>
              </a:rPr>
              <a:t> </a:t>
            </a:r>
            <a:r>
              <a:rPr lang="en-US" altLang="zh-CN" baseline="0" dirty="0" err="1" smtClean="0">
                <a:latin typeface="+mn-lt"/>
              </a:rPr>
              <a:t>dw</a:t>
            </a:r>
            <a:r>
              <a:rPr lang="zh-CN" altLang="en-US" baseline="0" dirty="0" smtClean="0">
                <a:latin typeface="+mn-lt"/>
              </a:rPr>
              <a:t> </a:t>
            </a:r>
            <a:r>
              <a:rPr lang="en-US" altLang="zh-CN" baseline="0" dirty="0" smtClean="0">
                <a:latin typeface="+mn-lt"/>
              </a:rPr>
              <a:t>and</a:t>
            </a:r>
            <a:r>
              <a:rPr lang="zh-CN" altLang="en-US" baseline="0" dirty="0" smtClean="0">
                <a:latin typeface="+mn-lt"/>
              </a:rPr>
              <a:t> </a:t>
            </a:r>
            <a:r>
              <a:rPr lang="en-US" altLang="zh-CN" baseline="0" dirty="0" smtClean="0">
                <a:latin typeface="+mn-lt"/>
              </a:rPr>
              <a:t>POI-influence</a:t>
            </a:r>
            <a:r>
              <a:rPr lang="zh-CN" altLang="en-US" baseline="0" dirty="0" smtClean="0">
                <a:latin typeface="+mn-lt"/>
              </a:rPr>
              <a:t> </a:t>
            </a:r>
            <a:r>
              <a:rPr lang="en-US" altLang="zh-CN" baseline="0" dirty="0" smtClean="0">
                <a:latin typeface="+mn-lt"/>
              </a:rPr>
              <a:t>is</a:t>
            </a:r>
            <a:r>
              <a:rPr lang="zh-CN" altLang="en-US" baseline="0" dirty="0" smtClean="0">
                <a:latin typeface="+mn-lt"/>
              </a:rPr>
              <a:t> </a:t>
            </a:r>
            <a:r>
              <a:rPr lang="en-US" altLang="zh-CN" baseline="0" dirty="0" smtClean="0">
                <a:latin typeface="+mn-lt"/>
              </a:rPr>
              <a:t>represented</a:t>
            </a:r>
            <a:r>
              <a:rPr lang="zh-CN" altLang="en-US" baseline="0" dirty="0" smtClean="0">
                <a:latin typeface="+mn-lt"/>
              </a:rPr>
              <a:t> </a:t>
            </a:r>
            <a:r>
              <a:rPr lang="en-US" altLang="zh-CN" baseline="0" dirty="0" smtClean="0">
                <a:latin typeface="+mn-lt"/>
              </a:rPr>
              <a:t>as</a:t>
            </a:r>
            <a:r>
              <a:rPr lang="zh-CN" altLang="en-US" baseline="0" dirty="0" smtClean="0">
                <a:latin typeface="+mn-lt"/>
              </a:rPr>
              <a:t> </a:t>
            </a:r>
            <a:r>
              <a:rPr lang="en-US" altLang="zh-CN" baseline="0" dirty="0" err="1" smtClean="0">
                <a:latin typeface="+mn-lt"/>
              </a:rPr>
              <a:t>dt.</a:t>
            </a:r>
            <a:r>
              <a:rPr lang="zh-CN" altLang="en-US" baseline="0" dirty="0" smtClean="0">
                <a:latin typeface="+mn-lt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>
                <a:latin typeface="+mn-lt"/>
              </a:rPr>
              <a:t>They</a:t>
            </a:r>
            <a:r>
              <a:rPr lang="zh-CN" altLang="en-US" baseline="0" dirty="0" smtClean="0">
                <a:latin typeface="+mn-lt"/>
              </a:rPr>
              <a:t> </a:t>
            </a:r>
            <a:r>
              <a:rPr lang="en-US" altLang="zh-CN" baseline="0" dirty="0" smtClean="0">
                <a:latin typeface="+mn-lt"/>
              </a:rPr>
              <a:t>all</a:t>
            </a:r>
            <a:r>
              <a:rPr lang="zh-CN" altLang="en-US" baseline="0" dirty="0" smtClean="0">
                <a:latin typeface="+mn-lt"/>
              </a:rPr>
              <a:t> </a:t>
            </a:r>
            <a:r>
              <a:rPr lang="en-US" altLang="zh-CN" baseline="0" dirty="0" smtClean="0">
                <a:latin typeface="+mn-lt"/>
              </a:rPr>
              <a:t>follow</a:t>
            </a:r>
            <a:r>
              <a:rPr lang="zh-CN" altLang="en-US" baseline="0" dirty="0" smtClean="0">
                <a:latin typeface="+mn-lt"/>
              </a:rPr>
              <a:t> </a:t>
            </a:r>
            <a:r>
              <a:rPr lang="en-US" altLang="zh-CN" baseline="0" dirty="0" smtClean="0">
                <a:latin typeface="+mn-lt"/>
              </a:rPr>
              <a:t>a</a:t>
            </a:r>
            <a:r>
              <a:rPr lang="zh-CN" altLang="en-US" baseline="0" dirty="0" smtClean="0">
                <a:latin typeface="+mn-lt"/>
              </a:rPr>
              <a:t> </a:t>
            </a:r>
            <a:r>
              <a:rPr lang="en-US" altLang="zh-CN" baseline="0" dirty="0" err="1" smtClean="0">
                <a:latin typeface="+mn-lt"/>
              </a:rPr>
              <a:t>multimomial</a:t>
            </a:r>
            <a:r>
              <a:rPr lang="zh-CN" altLang="en-US" baseline="0" dirty="0" smtClean="0">
                <a:latin typeface="+mn-lt"/>
              </a:rPr>
              <a:t> </a:t>
            </a:r>
            <a:r>
              <a:rPr lang="en-US" altLang="zh-CN" baseline="0" dirty="0" smtClean="0">
                <a:latin typeface="+mn-lt"/>
              </a:rPr>
              <a:t>distribution</a:t>
            </a:r>
            <a:r>
              <a:rPr lang="zh-CN" altLang="en-US" baseline="0" dirty="0" smtClean="0">
                <a:latin typeface="+mn-lt"/>
              </a:rPr>
              <a:t> </a:t>
            </a:r>
            <a:r>
              <a:rPr lang="en-US" altLang="zh-CN" baseline="0" dirty="0" smtClean="0">
                <a:latin typeface="+mn-lt"/>
              </a:rPr>
              <a:t>over</a:t>
            </a:r>
            <a:r>
              <a:rPr lang="zh-CN" altLang="en-US" baseline="0" dirty="0" smtClean="0">
                <a:latin typeface="+mn-lt"/>
              </a:rPr>
              <a:t> </a:t>
            </a:r>
            <a:r>
              <a:rPr lang="en-US" altLang="zh-CN" baseline="0" dirty="0" smtClean="0">
                <a:latin typeface="+mn-lt"/>
              </a:rPr>
              <a:t>distance</a:t>
            </a:r>
            <a:r>
              <a:rPr lang="zh-CN" altLang="en-US" baseline="0" dirty="0" smtClean="0">
                <a:latin typeface="+mn-lt"/>
              </a:rPr>
              <a:t> </a:t>
            </a:r>
            <a:r>
              <a:rPr lang="en-US" altLang="zh-CN" baseline="0" dirty="0" smtClean="0">
                <a:latin typeface="+mn-lt"/>
              </a:rPr>
              <a:t>function</a:t>
            </a:r>
            <a:r>
              <a:rPr lang="zh-CN" altLang="en-US" baseline="0" dirty="0" smtClean="0">
                <a:latin typeface="+mn-lt"/>
              </a:rPr>
              <a:t> </a:t>
            </a:r>
            <a:r>
              <a:rPr lang="en-US" altLang="zh-CN" baseline="0" dirty="0" smtClean="0">
                <a:latin typeface="+mn-lt"/>
              </a:rPr>
              <a:t>set.</a:t>
            </a:r>
            <a:r>
              <a:rPr lang="zh-CN" altLang="en-US" baseline="0" dirty="0" smtClean="0">
                <a:latin typeface="+mn-lt"/>
              </a:rPr>
              <a:t> </a:t>
            </a:r>
            <a:r>
              <a:rPr lang="en-US" altLang="zh-CN" baseline="0" dirty="0" smtClean="0">
                <a:latin typeface="+mn-lt"/>
              </a:rPr>
              <a:t>We</a:t>
            </a:r>
            <a:r>
              <a:rPr lang="zh-CN" altLang="en-US" baseline="0" dirty="0" smtClean="0">
                <a:latin typeface="+mn-lt"/>
              </a:rPr>
              <a:t> </a:t>
            </a:r>
            <a:r>
              <a:rPr lang="en-US" altLang="zh-CN" baseline="0" dirty="0" smtClean="0">
                <a:latin typeface="+mn-lt"/>
              </a:rPr>
              <a:t>will</a:t>
            </a:r>
            <a:r>
              <a:rPr lang="zh-CN" altLang="en-US" baseline="0" dirty="0" smtClean="0">
                <a:latin typeface="+mn-lt"/>
              </a:rPr>
              <a:t> </a:t>
            </a:r>
            <a:r>
              <a:rPr lang="en-US" altLang="zh-CN" baseline="0" dirty="0" smtClean="0">
                <a:latin typeface="+mn-lt"/>
              </a:rPr>
              <a:t>introduce</a:t>
            </a:r>
            <a:r>
              <a:rPr lang="zh-CN" altLang="en-US" baseline="0" dirty="0" smtClean="0">
                <a:latin typeface="+mn-lt"/>
              </a:rPr>
              <a:t> </a:t>
            </a:r>
            <a:r>
              <a:rPr lang="en-US" altLang="zh-CN" baseline="0" dirty="0" smtClean="0">
                <a:latin typeface="+mn-lt"/>
              </a:rPr>
              <a:t>the</a:t>
            </a:r>
            <a:r>
              <a:rPr lang="zh-CN" altLang="en-US" baseline="0" dirty="0" smtClean="0">
                <a:latin typeface="+mn-lt"/>
              </a:rPr>
              <a:t> </a:t>
            </a:r>
            <a:r>
              <a:rPr lang="en-US" altLang="zh-CN" baseline="0" dirty="0" smtClean="0">
                <a:latin typeface="+mn-lt"/>
              </a:rPr>
              <a:t>function</a:t>
            </a:r>
            <a:r>
              <a:rPr lang="zh-CN" altLang="en-US" baseline="0" dirty="0" smtClean="0">
                <a:latin typeface="+mn-lt"/>
              </a:rPr>
              <a:t> </a:t>
            </a:r>
            <a:r>
              <a:rPr lang="en-US" altLang="zh-CN" baseline="0" dirty="0" smtClean="0">
                <a:latin typeface="+mn-lt"/>
              </a:rPr>
              <a:t>set</a:t>
            </a:r>
            <a:r>
              <a:rPr lang="zh-CN" altLang="en-US" baseline="0" dirty="0" smtClean="0">
                <a:latin typeface="+mn-lt"/>
              </a:rPr>
              <a:t> </a:t>
            </a:r>
            <a:r>
              <a:rPr lang="en-US" altLang="zh-CN" baseline="0" dirty="0" smtClean="0">
                <a:latin typeface="+mn-lt"/>
              </a:rPr>
              <a:t>next.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27CB5-1B73-4CD9-A759-41F9C9882C3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957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800" dirty="0" smtClean="0"/>
              <a:t>First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we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use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a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bell-shaped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function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the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distance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function,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here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d(</a:t>
            </a:r>
            <a:r>
              <a:rPr lang="en-US" altLang="zh-CN" sz="800" baseline="0" dirty="0" err="1" smtClean="0"/>
              <a:t>w,t</a:t>
            </a:r>
            <a:r>
              <a:rPr lang="en-US" altLang="zh-CN" sz="800" baseline="0" dirty="0" smtClean="0"/>
              <a:t>)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is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the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normalized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distance</a:t>
            </a:r>
            <a:endParaRPr lang="zh-CN" altLang="en-US" sz="800" baseline="0" dirty="0" smtClean="0"/>
          </a:p>
          <a:p>
            <a:r>
              <a:rPr lang="en-US" altLang="zh-CN" sz="800" baseline="0" dirty="0" smtClean="0"/>
              <a:t>Between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worker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and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err="1" smtClean="0"/>
              <a:t>taskwe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use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the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function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because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of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two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reasons,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1,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the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value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range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of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the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function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is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between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[0.5,1],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this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is</a:t>
            </a:r>
            <a:endParaRPr lang="zh-CN" altLang="en-US" sz="800" baseline="0" dirty="0" smtClean="0"/>
          </a:p>
          <a:p>
            <a:r>
              <a:rPr lang="en-US" altLang="zh-CN" sz="800" baseline="0" dirty="0" err="1" smtClean="0"/>
              <a:t>Consistant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towards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answer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accuracy,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where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1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is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the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maximum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accuracy.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When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user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give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random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answers,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the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minimum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accuracy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is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50%.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Second,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the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accuracy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decrease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with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the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increase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of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distance,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and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the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decreasing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rate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depends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on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err="1" smtClean="0"/>
              <a:t>lamda</a:t>
            </a:r>
            <a:r>
              <a:rPr lang="en-US" altLang="zh-CN" sz="800" baseline="0" dirty="0" smtClean="0"/>
              <a:t>.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We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can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see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the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example,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when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err="1" smtClean="0"/>
              <a:t>lamda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is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…</a:t>
            </a:r>
            <a:endParaRPr lang="zh-CN" altLang="en-US" sz="800" baseline="0" dirty="0" smtClean="0"/>
          </a:p>
          <a:p>
            <a:endParaRPr lang="zh-CN" altLang="en-US" sz="800" baseline="0" dirty="0" smtClean="0"/>
          </a:p>
          <a:p>
            <a:r>
              <a:rPr lang="en-US" altLang="zh-CN" sz="800" baseline="0" dirty="0" smtClean="0"/>
              <a:t>The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distance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function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set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is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consisted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of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…</a:t>
            </a:r>
            <a:endParaRPr lang="zh-CN" altLang="en-US" sz="800" baseline="0" dirty="0" smtClean="0"/>
          </a:p>
          <a:p>
            <a:endParaRPr lang="zh-CN" altLang="en-US" sz="8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aseline="0" dirty="0" smtClean="0"/>
              <a:t>Now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we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introduce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err="1" smtClean="0"/>
              <a:t>disntance</a:t>
            </a:r>
            <a:r>
              <a:rPr lang="en-US" altLang="zh-CN" sz="800" baseline="0" dirty="0" smtClean="0"/>
              <a:t>-aware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err="1" smtClean="0"/>
              <a:t>qulaity</a:t>
            </a:r>
            <a:r>
              <a:rPr lang="en-US" altLang="zh-CN" sz="800" baseline="0" dirty="0" smtClean="0"/>
              <a:t>,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err="1" smtClean="0"/>
              <a:t>dw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is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a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err="1" smtClean="0"/>
              <a:t>multimomial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distribution,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where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P(</a:t>
            </a:r>
            <a:r>
              <a:rPr lang="en-US" altLang="zh-CN" sz="800" baseline="0" dirty="0" err="1" smtClean="0"/>
              <a:t>flamdai</a:t>
            </a:r>
            <a:r>
              <a:rPr lang="en-US" altLang="zh-CN" sz="800" baseline="0" dirty="0" smtClean="0"/>
              <a:t>)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is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the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err="1" smtClean="0"/>
              <a:t>weigts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of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function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f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err="1" smtClean="0"/>
              <a:t>lamdai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over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the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seat,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so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the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distance-aware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quality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is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the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linear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combination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of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distance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functions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.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In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the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example</a:t>
            </a:r>
            <a:endParaRPr lang="zh-CN" altLang="en-US" sz="800" baseline="0" dirty="0" smtClean="0"/>
          </a:p>
          <a:p>
            <a:endParaRPr lang="zh-CN" altLang="en-US" sz="800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27CB5-1B73-4CD9-A759-41F9C9882C3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911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Now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model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answer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accuracy.</a:t>
            </a:r>
            <a:r>
              <a:rPr lang="zh-CN" altLang="en-US" baseline="0" dirty="0" smtClean="0"/>
              <a:t> 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accuracy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represented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P(),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which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probablity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worker.</a:t>
            </a:r>
            <a:endParaRPr lang="zh-CN" altLang="en-US" baseline="0" dirty="0" smtClean="0"/>
          </a:p>
          <a:p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consider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two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situations.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[][]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27CB5-1B73-4CD9-A759-41F9C9882C3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9118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combing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situation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model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answer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accuracy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follows.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From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equation,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also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observe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that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which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coincident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graphical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27CB5-1B73-4CD9-A759-41F9C9882C3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917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27CB5-1B73-4CD9-A759-41F9C9882C3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5592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model.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question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how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learn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27CB5-1B73-4CD9-A759-41F9C9882C3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9118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27CB5-1B73-4CD9-A759-41F9C9882C3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832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27CB5-1B73-4CD9-A759-41F9C9882C3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2395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accuracy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defined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based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true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result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label,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true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result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1,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higher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probability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that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ztk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,the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hight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accuracy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.</a:t>
            </a:r>
            <a:r>
              <a:rPr lang="zh-CN" altLang="en-US" baseline="0" dirty="0" smtClean="0"/>
              <a:t> 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consider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two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situations,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first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: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assigned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…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Based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inference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model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some</a:t>
            </a:r>
            <a:r>
              <a:rPr lang="zh-CN" altLang="en-US" baseline="0" dirty="0" smtClean="0"/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mathematical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transformation,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compute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estimated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accuracy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following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equation.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It’s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also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depended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two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situations,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when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true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result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yes,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 </a:t>
            </a:r>
            <a:r>
              <a:rPr lang="en-US" altLang="zh-CN" dirty="0" err="1" smtClean="0"/>
              <a:t>Expectated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probablity</a:t>
            </a:r>
            <a:r>
              <a:rPr lang="en-US" altLang="zh-CN" dirty="0" smtClean="0"/>
              <a:t> of the label being a correct one.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accuracy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computed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current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accuracy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answer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accuracy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discussed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before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27CB5-1B73-4CD9-A759-41F9C9882C3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2395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Next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consider</a:t>
            </a:r>
            <a:r>
              <a:rPr lang="zh-CN" altLang="en-US" dirty="0" smtClean="0"/>
              <a:t> ；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means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27CB5-1B73-4CD9-A759-41F9C9882C3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2395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Since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accuracy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defined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based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true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result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which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know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advance,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compute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expected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value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based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current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probablity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expected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accuracy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improvement.</a:t>
            </a:r>
            <a:r>
              <a:rPr lang="zh-CN" altLang="en-US" baseline="0" dirty="0" smtClean="0"/>
              <a:t>  </a:t>
            </a:r>
            <a:r>
              <a:rPr lang="en-US" altLang="zh-CN" baseline="0" dirty="0" smtClean="0"/>
              <a:t>Then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define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optimal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task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assigment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problem.</a:t>
            </a:r>
            <a:r>
              <a:rPr lang="zh-CN" altLang="en-US" baseline="0" dirty="0" smtClean="0"/>
              <a:t> 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problem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find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assignment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….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problem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proved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NP-hard,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give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greedy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algorithm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our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task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assignment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algorithm,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which</a:t>
            </a:r>
            <a:r>
              <a:rPr lang="zh-CN" altLang="en-US" baseline="0" dirty="0" smtClean="0"/>
              <a:t> 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27CB5-1B73-4CD9-A759-41F9C9882C3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2395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答辩分为四部分的内容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27CB5-1B73-4CD9-A759-41F9C9882C3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94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datasets,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dataset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Beijing,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contains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200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POIs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Beijing,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another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dataset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China,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contained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200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Scenery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spot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china,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POIs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collected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from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dianping.com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labels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correct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tags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mixed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some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incorrect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tags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manully</a:t>
            </a:r>
            <a:r>
              <a:rPr lang="en-US" altLang="zh-CN" baseline="0" dirty="0" smtClean="0"/>
              <a:t>.</a:t>
            </a:r>
            <a:endParaRPr lang="zh-CN" altLang="en-US" baseline="0" dirty="0" smtClean="0"/>
          </a:p>
          <a:p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conducted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experiment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ChinaCrowds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mobile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applications,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which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support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users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upload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their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locations.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adopt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two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depolyments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first,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evalute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inference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model,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let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every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takes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5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random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worker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answers.</a:t>
            </a:r>
            <a:r>
              <a:rPr lang="zh-CN" altLang="en-US" baseline="0" dirty="0" smtClean="0"/>
              <a:t> </a:t>
            </a:r>
          </a:p>
          <a:p>
            <a:endParaRPr lang="zh-CN" altLang="en-US" baseline="0" dirty="0" smtClean="0"/>
          </a:p>
          <a:p>
            <a:r>
              <a:rPr lang="en-US" altLang="zh-CN" sz="1200" dirty="0" smtClean="0"/>
              <a:t>Spatial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First(SF)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which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assign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the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h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closet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undone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task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for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each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worker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request.</a:t>
            </a:r>
            <a:endParaRPr lang="zh-CN" altLang="en-US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27CB5-1B73-4CD9-A759-41F9C9882C3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6001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study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trying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main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difference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our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infrence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model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method.</a:t>
            </a:r>
            <a:r>
              <a:rPr lang="zh-CN" altLang="en-US" baseline="0" dirty="0" smtClean="0"/>
              <a:t> 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em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method</a:t>
            </a:r>
            <a:r>
              <a:rPr lang="zh-CN" altLang="en-US" baseline="0" dirty="0" smtClean="0"/>
              <a:t>， </a:t>
            </a:r>
            <a:r>
              <a:rPr lang="en-US" altLang="zh-CN" baseline="0" dirty="0" smtClean="0"/>
              <a:t>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considered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average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accuracy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model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worker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quality,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how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our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model,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consider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distance-aware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qualtiy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which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correct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POI-labelling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tasks.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27CB5-1B73-4CD9-A759-41F9C9882C3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5611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27CB5-1B73-4CD9-A759-41F9C9882C3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999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dirty="0" smtClean="0"/>
              <a:t>POI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labels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have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particular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usages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in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location-based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service.</a:t>
            </a:r>
            <a:r>
              <a:rPr lang="zh-CN" altLang="en-US" sz="1000" baseline="0" dirty="0" smtClean="0"/>
              <a:t>  </a:t>
            </a:r>
            <a:r>
              <a:rPr lang="en-US" altLang="zh-CN" sz="1000" baseline="0" dirty="0" smtClean="0"/>
              <a:t>It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can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improve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user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experiment,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we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can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get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to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know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the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information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of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points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of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interests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by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looking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over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the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labels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instead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of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scanning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the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textual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description.</a:t>
            </a:r>
            <a:r>
              <a:rPr lang="zh-CN" altLang="en-US" sz="1000" baseline="0" dirty="0" smtClean="0"/>
              <a:t>  </a:t>
            </a:r>
            <a:r>
              <a:rPr lang="en-US" altLang="zh-CN" sz="1000" baseline="0" dirty="0" smtClean="0"/>
              <a:t>Studies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also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show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correct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POI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labels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can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also</a:t>
            </a:r>
            <a:endParaRPr lang="zh-CN" altLang="en-US" sz="1000" baseline="0" dirty="0" smtClean="0"/>
          </a:p>
          <a:p>
            <a:r>
              <a:rPr lang="en-US" altLang="zh-CN" sz="1000" baseline="0" dirty="0" smtClean="0"/>
              <a:t>Help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resource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retrieval,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and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benefit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many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applications,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such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as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activity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recommendation</a:t>
            </a:r>
            <a:endParaRPr lang="zh-CN" altLang="en-US" sz="1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27CB5-1B73-4CD9-A759-41F9C9882C3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232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SF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unbalanced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assignments,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many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percertanges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tasks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got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few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assigned</a:t>
            </a:r>
            <a:r>
              <a:rPr lang="zh-CN" altLang="en-US" baseline="0" dirty="0" smtClean="0"/>
              <a:t> </a:t>
            </a:r>
            <a:r>
              <a:rPr lang="en-US" altLang="zh-CN" baseline="0" smtClean="0"/>
              <a:t>workers.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27CB5-1B73-4CD9-A759-41F9C9882C3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5767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DA97C-46A6-4CDC-9D3B-5ACD38D83BB7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77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dirty="0" smtClean="0"/>
              <a:t>However,</a:t>
            </a:r>
            <a:r>
              <a:rPr lang="zh-CN" altLang="en-US" sz="1000" dirty="0" smtClean="0"/>
              <a:t> 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in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real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application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or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websites,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there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exist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a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lot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of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incorrect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labels,</a:t>
            </a:r>
            <a:r>
              <a:rPr lang="zh-CN" altLang="en-US" sz="1000" baseline="0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baseline="0" dirty="0" smtClean="0"/>
              <a:t>It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is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the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biggest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website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in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China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to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offer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err="1" smtClean="0"/>
              <a:t>Chineses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POI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information</a:t>
            </a:r>
            <a:r>
              <a:rPr lang="zh-CN" altLang="en-US" sz="1000" baseline="0" dirty="0" smtClean="0"/>
              <a:t>。 </a:t>
            </a:r>
            <a:r>
              <a:rPr lang="en-US" altLang="zh-CN" sz="1000" dirty="0" smtClean="0">
                <a:latin typeface="Times New Roman" charset="0"/>
                <a:ea typeface="Times New Roman" charset="0"/>
                <a:cs typeface="Times New Roman" charset="0"/>
              </a:rPr>
              <a:t>Incorrect</a:t>
            </a:r>
            <a:r>
              <a:rPr lang="zh-CN" altLang="en-US" sz="1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000" dirty="0" smtClean="0">
                <a:latin typeface="Times New Roman" charset="0"/>
                <a:ea typeface="Times New Roman" charset="0"/>
                <a:cs typeface="Times New Roman" charset="0"/>
              </a:rPr>
              <a:t>labels</a:t>
            </a:r>
            <a:r>
              <a:rPr lang="zh-CN" altLang="en-US" sz="1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000" dirty="0" smtClean="0">
                <a:latin typeface="Times New Roman" charset="0"/>
                <a:ea typeface="Times New Roman" charset="0"/>
                <a:cs typeface="Times New Roman" charset="0"/>
              </a:rPr>
              <a:t>exist</a:t>
            </a:r>
            <a:endParaRPr lang="zh-CN" altLang="en-US" sz="1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000" baseline="0" dirty="0" smtClean="0"/>
              <a:t>because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err="1" smtClean="0"/>
              <a:t>anoymous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worker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may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give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incredible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labels,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also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there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are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may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exist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malicious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workers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who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give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wrong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labels.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On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the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other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hand,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when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we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use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existing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artificial</a:t>
            </a:r>
            <a:r>
              <a:rPr lang="zh-CN" altLang="en-US" sz="1000" baseline="0" dirty="0" smtClean="0"/>
              <a:t>  </a:t>
            </a:r>
            <a:r>
              <a:rPr lang="en-US" altLang="zh-CN" sz="1000" baseline="0" dirty="0" smtClean="0"/>
              <a:t>algorithm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to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generate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labels,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the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err="1" smtClean="0"/>
              <a:t>acuucracy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is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limited.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In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this</a:t>
            </a:r>
            <a:r>
              <a:rPr lang="zh-CN" altLang="en-US" sz="1000" baseline="0" dirty="0" smtClean="0"/>
              <a:t> </a:t>
            </a:r>
            <a:r>
              <a:rPr lang="en-US" altLang="zh-CN" sz="1000" baseline="0" dirty="0" smtClean="0"/>
              <a:t>example</a:t>
            </a:r>
            <a:endParaRPr lang="zh-CN" altLang="en-US" sz="1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27CB5-1B73-4CD9-A759-41F9C9882C3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711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paper,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study</a:t>
            </a:r>
            <a:r>
              <a:rPr lang="zh-CN" altLang="en-US" baseline="0" dirty="0" smtClean="0"/>
              <a:t> </a:t>
            </a:r>
            <a:r>
              <a:rPr lang="en-US" altLang="zh-CN" sz="12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Crowdsourced</a:t>
            </a:r>
            <a:r>
              <a:rPr lang="zh-CN" altLang="en-US" sz="12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POI</a:t>
            </a:r>
            <a:r>
              <a:rPr lang="zh-CN" altLang="en-US" sz="12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Labelling</a:t>
            </a:r>
            <a:endParaRPr lang="zh-CN" altLang="en-US" sz="1200" dirty="0" smtClean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.</a:t>
            </a:r>
            <a:r>
              <a:rPr lang="zh-CN" altLang="en-US" baseline="0" dirty="0" smtClean="0"/>
              <a:t> </a:t>
            </a:r>
            <a:r>
              <a:rPr kumimoji="1" lang="en-US" altLang="zh-CN" sz="1200" dirty="0" smtClean="0"/>
              <a:t>Ask </a:t>
            </a:r>
            <a:r>
              <a:rPr kumimoji="1" lang="en-US" altLang="zh-CN" sz="1200" dirty="0" err="1" smtClean="0"/>
              <a:t>crowdsourced</a:t>
            </a:r>
            <a:r>
              <a:rPr kumimoji="1" lang="en-US" altLang="zh-CN" sz="1200" dirty="0" smtClean="0"/>
              <a:t> workers to select correct labels from the candidate labels to improve the quality </a:t>
            </a:r>
          </a:p>
          <a:p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know,</a:t>
            </a:r>
            <a:r>
              <a:rPr lang="zh-CN" altLang="en-US" dirty="0" smtClean="0"/>
              <a:t> </a:t>
            </a:r>
            <a:r>
              <a:rPr lang="en-US" altLang="zh-CN" dirty="0" smtClean="0"/>
              <a:t>crowdsourcing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popular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apporach</a:t>
            </a:r>
            <a:r>
              <a:rPr lang="zh-CN" altLang="en-US" baseline="0" dirty="0" smtClean="0"/>
              <a:t> 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computer-had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tasks,</a:t>
            </a:r>
            <a:r>
              <a:rPr lang="zh-CN" altLang="en-US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27CB5-1B73-4CD9-A759-41F9C9882C3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228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27CB5-1B73-4CD9-A759-41F9C9882C3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539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goal</a:t>
            </a:r>
            <a:r>
              <a:rPr lang="zh-CN" altLang="en-US" baseline="0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identify</a:t>
            </a:r>
            <a:r>
              <a:rPr lang="zh-CN" altLang="en-US" baseline="0" dirty="0" smtClean="0"/>
              <a:t> </a:t>
            </a:r>
            <a:r>
              <a:rPr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the correct</a:t>
            </a:r>
            <a:r>
              <a:rPr lang="zh-CN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labels of points of interest (POIs)</a:t>
            </a:r>
            <a:r>
              <a:rPr lang="zh-CN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based</a:t>
            </a:r>
            <a:r>
              <a:rPr lang="zh-CN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on</a:t>
            </a:r>
            <a:r>
              <a:rPr lang="zh-CN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answers</a:t>
            </a:r>
            <a:r>
              <a:rPr lang="zh-CN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from</a:t>
            </a:r>
            <a:r>
              <a:rPr lang="zh-CN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200" dirty="0" err="1" smtClean="0">
                <a:latin typeface="Times New Roman" charset="0"/>
                <a:ea typeface="Times New Roman" charset="0"/>
                <a:cs typeface="Times New Roman" charset="0"/>
              </a:rPr>
              <a:t>crowdsourced</a:t>
            </a:r>
            <a:r>
              <a:rPr lang="zh-CN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workers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27CB5-1B73-4CD9-A759-41F9C9882C3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622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50" dirty="0" smtClean="0"/>
              <a:t>In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smtClean="0"/>
              <a:t>POI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smtClean="0"/>
              <a:t>labelling,</a:t>
            </a:r>
            <a:r>
              <a:rPr lang="zh-CN" altLang="en-US" sz="1050" baseline="0" dirty="0" smtClean="0"/>
              <a:t>  </a:t>
            </a:r>
            <a:r>
              <a:rPr lang="en-US" altLang="zh-CN" sz="1050" baseline="0" dirty="0" smtClean="0"/>
              <a:t>workers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smtClean="0"/>
              <a:t>should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smtClean="0"/>
              <a:t>submit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smtClean="0"/>
              <a:t>their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smtClean="0"/>
              <a:t>location,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smtClean="0"/>
              <a:t>for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smtClean="0"/>
              <a:t>example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smtClean="0"/>
              <a:t>their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smtClean="0"/>
              <a:t>home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smtClean="0"/>
              <a:t>or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smtClean="0"/>
              <a:t>office,</a:t>
            </a:r>
            <a:r>
              <a:rPr lang="zh-CN" altLang="en-US" sz="1050" baseline="0" dirty="0" smtClean="0"/>
              <a:t>  </a:t>
            </a:r>
            <a:r>
              <a:rPr lang="en-US" altLang="zh-CN" sz="1050" baseline="0" dirty="0" smtClean="0"/>
              <a:t>and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smtClean="0"/>
              <a:t>they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smtClean="0"/>
              <a:t>should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smtClean="0"/>
              <a:t>submit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smtClean="0"/>
              <a:t>their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smtClean="0"/>
              <a:t>answers,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smtClean="0"/>
              <a:t>if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smtClean="0"/>
              <a:t>a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smtClean="0"/>
              <a:t>worker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smtClean="0"/>
              <a:t>think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smtClean="0"/>
              <a:t>the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smtClean="0"/>
              <a:t>label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smtClean="0"/>
              <a:t>is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smtClean="0"/>
              <a:t>a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smtClean="0"/>
              <a:t>correct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smtClean="0"/>
              <a:t>label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smtClean="0"/>
              <a:t>for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smtClean="0"/>
              <a:t>the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smtClean="0"/>
              <a:t>POI,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smtClean="0"/>
              <a:t>then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smtClean="0"/>
              <a:t>he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smtClean="0"/>
              <a:t>should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smtClean="0"/>
              <a:t>tick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smtClean="0"/>
              <a:t>it,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smtClean="0"/>
              <a:t>it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smtClean="0"/>
              <a:t>means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smtClean="0"/>
              <a:t>it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smtClean="0"/>
              <a:t>return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err="1" smtClean="0"/>
              <a:t>rwtk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smtClean="0"/>
              <a:t>is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smtClean="0"/>
              <a:t>one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smtClean="0"/>
              <a:t>,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smtClean="0"/>
              <a:t>otherwise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err="1" smtClean="0"/>
              <a:t>rwtk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smtClean="0"/>
              <a:t>is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err="1" smtClean="0"/>
              <a:t>zeor</a:t>
            </a:r>
            <a:r>
              <a:rPr lang="en-US" altLang="zh-CN" sz="1050" baseline="0" dirty="0" smtClean="0"/>
              <a:t>.</a:t>
            </a:r>
            <a:endParaRPr lang="zh-CN" altLang="en-US" sz="1050" baseline="0" dirty="0" smtClean="0"/>
          </a:p>
          <a:p>
            <a:r>
              <a:rPr lang="en-US" altLang="zh-CN" sz="1050" baseline="0" dirty="0" smtClean="0"/>
              <a:t>Since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smtClean="0"/>
              <a:t>different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smtClean="0"/>
              <a:t>worker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smtClean="0"/>
              <a:t>have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smtClean="0"/>
              <a:t>different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smtClean="0"/>
              <a:t>selection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smtClean="0"/>
              <a:t>or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smtClean="0"/>
              <a:t>even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err="1" smtClean="0"/>
              <a:t>conflick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smtClean="0"/>
              <a:t>selections,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smtClean="0"/>
              <a:t>so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smtClean="0"/>
              <a:t>we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smtClean="0"/>
              <a:t>need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smtClean="0"/>
              <a:t>the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smtClean="0"/>
              <a:t>true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smtClean="0"/>
              <a:t>correct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smtClean="0"/>
              <a:t>labels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smtClean="0"/>
              <a:t>for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smtClean="0"/>
              <a:t>each</a:t>
            </a:r>
            <a:r>
              <a:rPr lang="zh-CN" altLang="en-US" sz="1050" baseline="0" dirty="0" smtClean="0"/>
              <a:t> </a:t>
            </a:r>
            <a:r>
              <a:rPr lang="en-US" altLang="zh-CN" sz="1050" baseline="0" dirty="0" smtClean="0"/>
              <a:t>task.</a:t>
            </a:r>
            <a:r>
              <a:rPr lang="zh-CN" altLang="en-US" sz="1050" baseline="0" dirty="0" smtClean="0"/>
              <a:t> </a:t>
            </a:r>
            <a:endParaRPr lang="zh-CN" altLang="en-US" sz="105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27CB5-1B73-4CD9-A759-41F9C9882C3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622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800" dirty="0" smtClean="0"/>
              <a:t>Next</a:t>
            </a:r>
            <a:r>
              <a:rPr lang="en-US" altLang="zh-CN" sz="800" baseline="0" dirty="0" smtClean="0"/>
              <a:t>,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we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introduce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the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framework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of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POI-labelling.</a:t>
            </a:r>
            <a:r>
              <a:rPr lang="zh-CN" altLang="en-US" sz="800" baseline="0" dirty="0" smtClean="0"/>
              <a:t>  </a:t>
            </a:r>
            <a:r>
              <a:rPr lang="en-US" altLang="zh-CN" sz="800" baseline="0" dirty="0" smtClean="0"/>
              <a:t>The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framework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works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for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dynamics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workers,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since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all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workers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can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not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come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at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once,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at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a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specific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time,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only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a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set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of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worker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W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are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requiring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tasks,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and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we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should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assign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h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tasks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for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each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of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them.</a:t>
            </a:r>
            <a:r>
              <a:rPr lang="zh-CN" altLang="en-US" sz="800" baseline="0" dirty="0" smtClean="0"/>
              <a:t>  </a:t>
            </a:r>
            <a:r>
              <a:rPr lang="en-US" altLang="zh-CN" sz="800" baseline="0" dirty="0" smtClean="0"/>
              <a:t>Then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the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worker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submit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their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answers,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and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a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inference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model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will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be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used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to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analyze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the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answer,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it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will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generate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and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keep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some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temporal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information.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The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err="1" smtClean="0"/>
              <a:t>tempora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will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guide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the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task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assigner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to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assign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tasks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for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next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round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of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workers.</a:t>
            </a:r>
            <a:r>
              <a:rPr lang="zh-CN" altLang="en-US" sz="800" baseline="0" dirty="0" smtClean="0"/>
              <a:t>  </a:t>
            </a:r>
            <a:r>
              <a:rPr lang="en-US" altLang="zh-CN" sz="800" baseline="0" dirty="0" smtClean="0"/>
              <a:t>The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framework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ends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until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the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budget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runs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out,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for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example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,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we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may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have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a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maximum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of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task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assignments.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Finally,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we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use</a:t>
            </a:r>
            <a:r>
              <a:rPr lang="zh-CN" altLang="en-US" sz="800" baseline="0" dirty="0" smtClean="0"/>
              <a:t>  </a:t>
            </a:r>
            <a:r>
              <a:rPr lang="en-US" altLang="zh-CN" sz="800" baseline="0" dirty="0" smtClean="0"/>
              <a:t>the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err="1" smtClean="0"/>
              <a:t>inferece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model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to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infer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the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correct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labels.</a:t>
            </a:r>
            <a:r>
              <a:rPr lang="zh-CN" altLang="en-US" sz="800" baseline="0" dirty="0" smtClean="0"/>
              <a:t>  </a:t>
            </a:r>
            <a:r>
              <a:rPr lang="en-US" altLang="zh-CN" sz="800" baseline="0" dirty="0" smtClean="0"/>
              <a:t>Our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object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is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to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maximize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the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overall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accuracy,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which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is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defined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as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the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percentages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of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correctly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err="1" smtClean="0"/>
              <a:t>infered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labels.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There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are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two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main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questions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in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this</a:t>
            </a:r>
            <a:r>
              <a:rPr lang="zh-CN" altLang="en-US" sz="800" baseline="0" dirty="0" smtClean="0"/>
              <a:t> </a:t>
            </a:r>
            <a:r>
              <a:rPr lang="en-US" altLang="zh-CN" sz="800" baseline="0" dirty="0" smtClean="0"/>
              <a:t>framework</a:t>
            </a:r>
            <a:r>
              <a:rPr lang="zh-CN" altLang="en-US" sz="800" baseline="0" dirty="0" smtClean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27CB5-1B73-4CD9-A759-41F9C9882C3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53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D495-61EC-43A4-ACE7-3BD96558379E}" type="datetime1">
              <a:rPr lang="zh-CN" altLang="en-US" smtClean="0"/>
              <a:t>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21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D934-B4BD-45E8-90EA-BBEDA1E9E65F}" type="datetime1">
              <a:rPr lang="zh-CN" altLang="en-US" smtClean="0"/>
              <a:t>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794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C2B4-8A0B-40F9-B35B-C781ADFDD799}" type="datetime1">
              <a:rPr lang="zh-CN" altLang="en-US" smtClean="0"/>
              <a:t>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87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B222-FDFB-46AC-B5D3-0F00F5BF75D7}" type="datetime1">
              <a:rPr lang="zh-CN" altLang="en-US" smtClean="0"/>
              <a:t>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34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0DF1-A90D-47A1-920C-9B62E6FAA130}" type="datetime1">
              <a:rPr lang="zh-CN" altLang="en-US" smtClean="0"/>
              <a:t>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72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642B-3365-46AD-AA67-B409D7A579E4}" type="datetime1">
              <a:rPr lang="zh-CN" altLang="en-US" smtClean="0"/>
              <a:t>16/9/12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871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DE02-372D-4269-899F-0AD60B95A40F}" type="datetime1">
              <a:rPr lang="zh-CN" altLang="en-US" smtClean="0"/>
              <a:t>16/9/12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8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8B33-CA8D-46F1-B021-F84D51CA0DCF}" type="datetime1">
              <a:rPr lang="zh-CN" altLang="en-US" smtClean="0"/>
              <a:t>16/9/12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194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CC4EB-0A43-4BD3-A9CE-C43A071C60E5}" type="datetime1">
              <a:rPr lang="zh-CN" altLang="en-US" smtClean="0"/>
              <a:t>16/9/12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41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58FD-809B-48B1-BDCA-5CE02C3947B3}" type="datetime1">
              <a:rPr lang="zh-CN" altLang="en-US" smtClean="0"/>
              <a:t>16/9/12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79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854C-54D5-4C77-92FD-410D69D6899C}" type="datetime1">
              <a:rPr lang="zh-CN" altLang="en-US" smtClean="0"/>
              <a:t>16/9/12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08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9AC68-1E24-4B85-AC4F-E4494E31BD12}" type="datetime1">
              <a:rPr lang="zh-CN" altLang="en-US" smtClean="0"/>
              <a:t>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61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20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8.png"/><Relationship Id="rId12" Type="http://schemas.openxmlformats.org/officeDocument/2006/relationships/image" Target="../media/image39.png"/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image" Target="../media/image20.png"/><Relationship Id="rId5" Type="http://schemas.openxmlformats.org/officeDocument/2006/relationships/image" Target="../media/image45.png"/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2.png"/><Relationship Id="rId5" Type="http://schemas.openxmlformats.org/officeDocument/2006/relationships/hyperlink" Target="http://www.dianping.com/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2.png"/><Relationship Id="rId5" Type="http://schemas.openxmlformats.org/officeDocument/2006/relationships/hyperlink" Target="http://www.dianping.com/" TargetMode="External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2.png"/><Relationship Id="rId5" Type="http://schemas.openxmlformats.org/officeDocument/2006/relationships/hyperlink" Target="http://www.dianping.com/" TargetMode="External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1412776"/>
            <a:ext cx="8424936" cy="1228613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 err="1">
                <a:latin typeface="Times New Roman" charset="0"/>
                <a:ea typeface="Times New Roman" charset="0"/>
                <a:cs typeface="Times New Roman" charset="0"/>
              </a:rPr>
              <a:t>Crowdsourced</a:t>
            </a:r>
            <a:r>
              <a:rPr lang="en-US" altLang="zh-CN" sz="3600" b="1" dirty="0">
                <a:latin typeface="Times New Roman" charset="0"/>
                <a:ea typeface="Times New Roman" charset="0"/>
                <a:cs typeface="Times New Roman" charset="0"/>
              </a:rPr>
              <a:t> POI Labelling: Location-Aware Result Inference and Task Assignment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1520" y="3068960"/>
            <a:ext cx="9577064" cy="1512168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b="1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Huiqi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Hu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Yudian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Zheng, 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Zhifeng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Bao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Guoliang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Li, 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Jianhua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Feng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Reynold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Cheng</a:t>
            </a:r>
            <a:endParaRPr lang="zh-CN" altLang="en-US" sz="2000" b="1" dirty="0" smtClean="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l"/>
            <a:r>
              <a:rPr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                  </a:t>
            </a:r>
            <a:r>
              <a:rPr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Tsinghua</a:t>
            </a:r>
            <a:r>
              <a:rPr lang="zh-CN" alt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University, RMIT, The University of Hong Kong</a:t>
            </a:r>
            <a:endParaRPr lang="zh-CN" altLang="en-US" sz="20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l"/>
            <a:r>
              <a:rPr lang="zh-CN" altLang="en-US" sz="2000" b="1" dirty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                                   </a:t>
            </a:r>
            <a:r>
              <a:rPr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      May</a:t>
            </a:r>
            <a:r>
              <a:rPr lang="zh-CN" alt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2016</a:t>
            </a:r>
            <a:r>
              <a:rPr lang="en-US" altLang="zh-CN" sz="2000" b="1" dirty="0" smtClean="0">
                <a:noFill/>
                <a:latin typeface="Times New Roman" charset="0"/>
                <a:ea typeface="Times New Roman" charset="0"/>
                <a:cs typeface="Times New Roman" charset="0"/>
              </a:rPr>
              <a:t>2016</a:t>
            </a:r>
            <a:endParaRPr lang="zh-CN" altLang="en-US" sz="2000" b="1" dirty="0" smtClean="0">
              <a:noFill/>
              <a:latin typeface="Times New Roman" charset="0"/>
              <a:ea typeface="Times New Roman" charset="0"/>
              <a:cs typeface="Times New Roman" charset="0"/>
            </a:endParaRPr>
          </a:p>
          <a:p>
            <a:pPr algn="l"/>
            <a:endParaRPr lang="zh-CN" altLang="en-US" sz="2000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437112"/>
            <a:ext cx="2261096" cy="2261096"/>
          </a:xfrm>
          <a:prstGeom prst="rect">
            <a:avLst/>
          </a:prstGeom>
          <a:effectLst>
            <a:glow>
              <a:schemeClr val="accent1">
                <a:alpha val="0"/>
              </a:schemeClr>
            </a:glow>
            <a:outerShdw blurRad="1016000" dist="50800" dir="5400000" sx="114000" sy="114000" algn="ctr" rotWithShape="0">
              <a:srgbClr val="000000">
                <a:alpha val="0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09464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1"/>
    </mc:Choice>
    <mc:Fallback xmlns="">
      <p:transition spd="slow" advTm="117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51520" y="11837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Problem</a:t>
            </a:r>
            <a:r>
              <a:rPr lang="zh-CN" altLang="en-US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Statement(4)</a:t>
            </a:r>
            <a:endParaRPr lang="zh-CN" altLang="en-US" sz="20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67544" y="1484784"/>
            <a:ext cx="8136904" cy="4824535"/>
          </a:xfrm>
          <a:prstGeom prst="roundRect">
            <a:avLst>
              <a:gd name="adj" fmla="val 90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67544" y="952126"/>
            <a:ext cx="8136904" cy="504056"/>
          </a:xfrm>
          <a:prstGeom prst="roundRect">
            <a:avLst/>
          </a:prstGeom>
          <a:solidFill>
            <a:srgbClr val="2358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39552" y="980728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Overview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TextBox 6"/>
          <p:cNvSpPr txBox="1"/>
          <p:nvPr/>
        </p:nvSpPr>
        <p:spPr>
          <a:xfrm>
            <a:off x="697672" y="1596130"/>
            <a:ext cx="7906776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Inference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Model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Input: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w</a:t>
            </a:r>
            <a:r>
              <a:rPr lang="en-US" altLang="zh-CN" sz="2400" dirty="0" smtClean="0"/>
              <a:t>orker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answers </a:t>
            </a:r>
            <a:endParaRPr lang="zh-CN" altLang="en-US" sz="2400" dirty="0" smtClean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Output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inferred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correct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labels,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worker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quality,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etc.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 sz="2400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Task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Assignment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Algorithm</a:t>
            </a:r>
            <a:endParaRPr lang="en-US" altLang="zh-CN" sz="2400" dirty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maximize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accuracy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improvement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workers</a:t>
            </a:r>
            <a:r>
              <a:rPr lang="zh-CN" altLang="en-US" sz="2400" dirty="0" smtClean="0"/>
              <a:t>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Input: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current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inference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results: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worker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quality,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etc.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Output: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assign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i="1" dirty="0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tasks</a:t>
            </a: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each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worker</a:t>
            </a:r>
            <a:endParaRPr lang="en-US" altLang="zh-CN" sz="24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385942" y="6159491"/>
            <a:ext cx="20574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64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"/>
    </mc:Choice>
    <mc:Fallback xmlns="">
      <p:transition xmlns:p14="http://schemas.microsoft.com/office/powerpoint/2010/main" spd="slow" advTm="3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95536" y="194055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Outline</a:t>
            </a:r>
            <a:endParaRPr lang="zh-CN" altLang="en-US" sz="20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395536" y="1390278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Motivation</a:t>
            </a:r>
            <a:endParaRPr lang="zh-CN" altLang="en-US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Problem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Statement</a:t>
            </a:r>
            <a:endParaRPr lang="zh-CN" altLang="en-US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Inference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Model</a:t>
            </a:r>
            <a:endParaRPr lang="zh-CN" altLang="en-US" sz="280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Task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Assignment</a:t>
            </a:r>
            <a:endParaRPr lang="zh-CN" altLang="en-US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Experiment</a:t>
            </a:r>
            <a:endParaRPr lang="zh-CN" altLang="en-US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Conclusion</a:t>
            </a:r>
            <a:endParaRPr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22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2"/>
    </mc:Choice>
    <mc:Fallback xmlns="">
      <p:transition spd="slow" advTm="28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51520" y="118373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Inference</a:t>
            </a:r>
            <a:r>
              <a:rPr lang="zh-CN" altLang="en-US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Model</a:t>
            </a:r>
            <a:r>
              <a:rPr lang="en-US" altLang="en-US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3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en-US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20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内容占位符 10"/>
          <p:cNvSpPr txBox="1">
            <a:spLocks/>
          </p:cNvSpPr>
          <p:nvPr/>
        </p:nvSpPr>
        <p:spPr>
          <a:xfrm>
            <a:off x="395536" y="112474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latin typeface="+mn-ea"/>
              </a:rPr>
              <a:t>Model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Intuition</a:t>
            </a:r>
            <a:endParaRPr lang="zh-CN" altLang="en-US" sz="2400" dirty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consider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the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issues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that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will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affect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answer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accuracy</a:t>
            </a:r>
            <a:r>
              <a:rPr lang="zh-CN" altLang="en-US" sz="2000" dirty="0" smtClean="0">
                <a:latin typeface="+mn-ea"/>
              </a:rPr>
              <a:t> </a:t>
            </a:r>
            <a:endParaRPr lang="zh-CN" altLang="en-US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Issue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1-&gt;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Worker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Quality</a:t>
            </a:r>
          </a:p>
          <a:p>
            <a:pPr lvl="1"/>
            <a:r>
              <a:rPr lang="en-US" altLang="zh-CN" sz="2000" dirty="0" smtClean="0">
                <a:latin typeface="+mn-ea"/>
              </a:rPr>
              <a:t>Inherent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Quality</a:t>
            </a:r>
            <a:r>
              <a:rPr lang="zh-CN" altLang="en-US" sz="2000" dirty="0" smtClean="0">
                <a:latin typeface="+mn-ea"/>
              </a:rPr>
              <a:t>    </a:t>
            </a:r>
            <a:r>
              <a:rPr lang="en-US" altLang="zh-CN" sz="2000" dirty="0" smtClean="0">
                <a:latin typeface="+mn-ea"/>
              </a:rPr>
              <a:t>:different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background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of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worker</a:t>
            </a:r>
          </a:p>
          <a:p>
            <a:pPr lvl="1"/>
            <a:r>
              <a:rPr lang="en-US" altLang="zh-CN" sz="2000" dirty="0" smtClean="0">
                <a:latin typeface="+mn-ea"/>
              </a:rPr>
              <a:t>Distance-Aware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Quality    </a:t>
            </a:r>
            <a:r>
              <a:rPr lang="zh-CN" altLang="en-US" sz="2000" dirty="0" smtClean="0">
                <a:latin typeface="+mn-ea"/>
              </a:rPr>
              <a:t>：</a:t>
            </a:r>
            <a:r>
              <a:rPr lang="en-US" altLang="zh-CN" sz="2000" dirty="0" smtClean="0">
                <a:latin typeface="+mn-ea"/>
              </a:rPr>
              <a:t>impact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of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distance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towards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worker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quality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457950" y="6068319"/>
            <a:ext cx="20574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2276872"/>
            <a:ext cx="508000" cy="393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2044" y="2634042"/>
            <a:ext cx="431800" cy="355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0574" y="3441995"/>
            <a:ext cx="4186540" cy="274382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619672" y="6314873"/>
            <a:ext cx="637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tasks</a:t>
            </a:r>
            <a:r>
              <a:rPr lang="zh-CN" altLang="en-US" dirty="0" smtClean="0">
                <a:latin typeface="+mn-ea"/>
              </a:rPr>
              <a:t>：</a:t>
            </a:r>
            <a:r>
              <a:rPr lang="en-US" altLang="zh-CN" dirty="0" smtClean="0">
                <a:latin typeface="+mn-ea"/>
              </a:rPr>
              <a:t>POIs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of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Beijing;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Labels</a:t>
            </a:r>
            <a:r>
              <a:rPr lang="zh-CN" altLang="en-US" dirty="0" smtClean="0">
                <a:latin typeface="+mn-ea"/>
              </a:rPr>
              <a:t>：</a:t>
            </a:r>
            <a:r>
              <a:rPr lang="en-US" altLang="zh-CN" dirty="0" smtClean="0">
                <a:latin typeface="+mn-ea"/>
              </a:rPr>
              <a:t>tags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from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dianping.com</a:t>
            </a:r>
            <a:endParaRPr lang="zh-CN" altLang="en-US" dirty="0">
              <a:latin typeface="+mn-ea"/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6146904" y="4608890"/>
            <a:ext cx="2529552" cy="15696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Quality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decrease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with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the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increase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of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distance</a:t>
            </a:r>
            <a:endParaRPr lang="en-US" altLang="zh-CN" sz="1600" dirty="0"/>
          </a:p>
          <a:p>
            <a:pPr>
              <a:spcBef>
                <a:spcPct val="50000"/>
              </a:spcBef>
            </a:pPr>
            <a:r>
              <a:rPr lang="en-US" altLang="zh-CN" sz="1600" dirty="0" smtClean="0"/>
              <a:t>(ii)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The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impact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of </a:t>
            </a:r>
            <a:r>
              <a:rPr lang="en-US" altLang="zh-CN" sz="1600" dirty="0"/>
              <a:t>distance varies for different workers </a:t>
            </a:r>
          </a:p>
          <a:p>
            <a:pPr>
              <a:spcBef>
                <a:spcPct val="50000"/>
              </a:spcBef>
            </a:pPr>
            <a:endParaRPr lang="en-US" altLang="zh-CN" sz="16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76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"/>
    </mc:Choice>
    <mc:Fallback xmlns="">
      <p:transition xmlns:p14="http://schemas.microsoft.com/office/powerpoint/2010/main" spd="slow" advTm="21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51520" y="118373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Inference</a:t>
            </a:r>
            <a:r>
              <a:rPr lang="zh-CN" altLang="en-US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Model</a:t>
            </a:r>
            <a:r>
              <a:rPr lang="en-US" altLang="en-US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3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en-US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20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内容占位符 10"/>
          <p:cNvSpPr txBox="1">
            <a:spLocks/>
          </p:cNvSpPr>
          <p:nvPr/>
        </p:nvSpPr>
        <p:spPr>
          <a:xfrm>
            <a:off x="395536" y="112474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latin typeface="+mn-ea"/>
              </a:rPr>
              <a:t>Issue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-&gt;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POI-Influence</a:t>
            </a:r>
            <a:r>
              <a:rPr lang="zh-CN" altLang="en-US" sz="2000" dirty="0" smtClean="0">
                <a:latin typeface="+mn-ea"/>
              </a:rPr>
              <a:t>    ：</a:t>
            </a:r>
          </a:p>
          <a:p>
            <a:pPr lvl="1"/>
            <a:r>
              <a:rPr lang="en-US" altLang="zh-CN" sz="1700" dirty="0" smtClean="0">
                <a:latin typeface="+mn-ea"/>
              </a:rPr>
              <a:t>e.g.</a:t>
            </a:r>
            <a:r>
              <a:rPr lang="zh-CN" altLang="en-US" sz="1700" dirty="0" smtClean="0">
                <a:latin typeface="+mn-ea"/>
              </a:rPr>
              <a:t>  </a:t>
            </a:r>
            <a:r>
              <a:rPr lang="en-US" altLang="zh-CN" sz="1700" dirty="0" smtClean="0">
                <a:latin typeface="+mn-ea"/>
              </a:rPr>
              <a:t>“The</a:t>
            </a:r>
            <a:r>
              <a:rPr lang="zh-CN" altLang="en-US" sz="1700" dirty="0" smtClean="0">
                <a:latin typeface="+mn-ea"/>
              </a:rPr>
              <a:t> </a:t>
            </a:r>
            <a:r>
              <a:rPr lang="en-US" altLang="zh-CN" sz="1700" dirty="0" smtClean="0">
                <a:latin typeface="+mn-ea"/>
              </a:rPr>
              <a:t>Beijing</a:t>
            </a:r>
            <a:r>
              <a:rPr lang="zh-CN" altLang="en-US" sz="1700" dirty="0" smtClean="0">
                <a:latin typeface="+mn-ea"/>
              </a:rPr>
              <a:t> </a:t>
            </a:r>
            <a:r>
              <a:rPr lang="en-US" altLang="zh-CN" sz="1700" dirty="0">
                <a:latin typeface="+mn-ea"/>
              </a:rPr>
              <a:t>O</a:t>
            </a:r>
            <a:r>
              <a:rPr lang="en-US" altLang="zh-CN" sz="1700" dirty="0" smtClean="0">
                <a:latin typeface="+mn-ea"/>
              </a:rPr>
              <a:t>lympic</a:t>
            </a:r>
            <a:r>
              <a:rPr lang="zh-CN" altLang="en-US" sz="1700" dirty="0" smtClean="0">
                <a:latin typeface="+mn-ea"/>
              </a:rPr>
              <a:t> </a:t>
            </a:r>
            <a:r>
              <a:rPr lang="en-US" altLang="zh-CN" sz="1700" dirty="0" smtClean="0">
                <a:latin typeface="+mn-ea"/>
              </a:rPr>
              <a:t>Park”</a:t>
            </a:r>
            <a:r>
              <a:rPr lang="zh-CN" altLang="en-US" sz="1700" dirty="0" smtClean="0">
                <a:latin typeface="+mn-ea"/>
              </a:rPr>
              <a:t> </a:t>
            </a:r>
            <a:r>
              <a:rPr lang="en-US" altLang="zh-CN" sz="1700" dirty="0" smtClean="0">
                <a:latin typeface="+mn-ea"/>
              </a:rPr>
              <a:t>is</a:t>
            </a:r>
            <a:r>
              <a:rPr lang="zh-CN" altLang="en-US" sz="1700" dirty="0" smtClean="0">
                <a:latin typeface="+mn-ea"/>
              </a:rPr>
              <a:t> </a:t>
            </a:r>
            <a:r>
              <a:rPr lang="en-US" altLang="zh-CN" sz="1700" dirty="0" smtClean="0">
                <a:latin typeface="+mn-ea"/>
              </a:rPr>
              <a:t>much</a:t>
            </a:r>
            <a:r>
              <a:rPr lang="zh-CN" altLang="en-US" sz="1700" dirty="0" smtClean="0">
                <a:latin typeface="+mn-ea"/>
              </a:rPr>
              <a:t> </a:t>
            </a:r>
            <a:r>
              <a:rPr lang="en-US" altLang="zh-CN" sz="1700" dirty="0" smtClean="0">
                <a:latin typeface="+mn-ea"/>
              </a:rPr>
              <a:t>more</a:t>
            </a:r>
            <a:r>
              <a:rPr lang="zh-CN" altLang="en-US" sz="1700" dirty="0" smtClean="0">
                <a:latin typeface="+mn-ea"/>
              </a:rPr>
              <a:t> </a:t>
            </a:r>
            <a:r>
              <a:rPr lang="en-US" altLang="zh-CN" sz="1700" dirty="0" smtClean="0">
                <a:latin typeface="+mn-ea"/>
              </a:rPr>
              <a:t>famous</a:t>
            </a:r>
            <a:r>
              <a:rPr lang="zh-CN" altLang="en-US" sz="1700" dirty="0" smtClean="0">
                <a:latin typeface="+mn-ea"/>
              </a:rPr>
              <a:t> </a:t>
            </a:r>
            <a:r>
              <a:rPr lang="en-US" altLang="zh-CN" sz="1700" dirty="0" smtClean="0">
                <a:latin typeface="+mn-ea"/>
              </a:rPr>
              <a:t>than</a:t>
            </a:r>
            <a:r>
              <a:rPr lang="zh-CN" altLang="en-US" sz="1700" dirty="0" smtClean="0">
                <a:latin typeface="+mn-ea"/>
              </a:rPr>
              <a:t> </a:t>
            </a:r>
            <a:r>
              <a:rPr lang="en-US" altLang="zh-CN" sz="1700" dirty="0">
                <a:latin typeface="+mn-ea"/>
              </a:rPr>
              <a:t>“Beijing Botanical Garden”</a:t>
            </a:r>
            <a:r>
              <a:rPr lang="zh-CN" altLang="en-US" sz="1700" dirty="0" smtClean="0">
                <a:latin typeface="+mn-ea"/>
              </a:rPr>
              <a:t> </a:t>
            </a:r>
            <a:endParaRPr lang="en-US" altLang="zh-CN" sz="1700" dirty="0">
              <a:latin typeface="+mn-ea"/>
            </a:endParaRPr>
          </a:p>
          <a:p>
            <a:pPr lvl="1"/>
            <a:endParaRPr lang="en-US" altLang="zh-CN" sz="1700" dirty="0" smtClean="0">
              <a:latin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433289" y="5820059"/>
            <a:ext cx="20574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595011" y="6066613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tasks</a:t>
            </a:r>
            <a:r>
              <a:rPr lang="zh-CN" altLang="en-US" dirty="0" smtClean="0">
                <a:latin typeface="+mn-ea"/>
              </a:rPr>
              <a:t>：</a:t>
            </a:r>
            <a:r>
              <a:rPr lang="en-US" altLang="zh-CN" dirty="0" smtClean="0">
                <a:latin typeface="+mn-ea"/>
              </a:rPr>
              <a:t>POIs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of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Beijing;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Rev: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#reviews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from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dianping.com</a:t>
            </a:r>
            <a:endParaRPr lang="zh-CN" altLang="en-US" dirty="0">
              <a:latin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1579" y="1158966"/>
            <a:ext cx="444529" cy="44452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2420888"/>
            <a:ext cx="5112568" cy="3165413"/>
          </a:xfrm>
          <a:prstGeom prst="rect">
            <a:avLst/>
          </a:prstGeom>
        </p:spPr>
      </p:pic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5724127" y="2672386"/>
            <a:ext cx="2766561" cy="243143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  </a:t>
            </a:r>
            <a:r>
              <a:rPr lang="en-US" altLang="zh-CN" sz="1600" dirty="0" smtClean="0"/>
              <a:t>POIs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with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larger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influence</a:t>
            </a:r>
            <a:r>
              <a:rPr lang="zh-CN" altLang="en-US" sz="1600" dirty="0" smtClean="0"/>
              <a:t>  </a:t>
            </a:r>
            <a:r>
              <a:rPr lang="en-US" altLang="zh-CN" sz="1600" dirty="0" smtClean="0"/>
              <a:t>usually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generate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higher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quality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answers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than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less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famous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POIs.</a:t>
            </a:r>
            <a:r>
              <a:rPr lang="zh-CN" altLang="en-US" sz="1600" dirty="0" smtClean="0"/>
              <a:t> </a:t>
            </a:r>
            <a:endParaRPr lang="zh-CN" altLang="en-US" sz="1600" dirty="0"/>
          </a:p>
          <a:p>
            <a:pPr>
              <a:spcBef>
                <a:spcPct val="50000"/>
              </a:spcBef>
            </a:pPr>
            <a:r>
              <a:rPr lang="en-US" altLang="zh-CN" sz="1600" dirty="0" smtClean="0"/>
              <a:t>(ii)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POI-influences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varies </a:t>
            </a:r>
            <a:r>
              <a:rPr lang="en-US" altLang="zh-CN" sz="1600" dirty="0"/>
              <a:t>for </a:t>
            </a:r>
            <a:r>
              <a:rPr lang="en-US" altLang="zh-CN" sz="1600" dirty="0" smtClean="0"/>
              <a:t>different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POIs</a:t>
            </a:r>
            <a:endParaRPr lang="zh-CN" altLang="en-US" sz="1600" dirty="0" smtClean="0"/>
          </a:p>
          <a:p>
            <a:pPr>
              <a:spcBef>
                <a:spcPct val="50000"/>
              </a:spcBef>
            </a:pPr>
            <a:r>
              <a:rPr lang="en-US" altLang="zh-CN" sz="1600" dirty="0" smtClean="0"/>
              <a:t>(iii)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POI-influence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decrease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with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the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increase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of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distance</a:t>
            </a:r>
            <a:endParaRPr lang="en-US" altLang="zh-CN" sz="1600" dirty="0"/>
          </a:p>
          <a:p>
            <a:pPr>
              <a:spcBef>
                <a:spcPct val="50000"/>
              </a:spcBef>
            </a:pPr>
            <a:endParaRPr lang="en-US" altLang="zh-CN" sz="16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42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"/>
    </mc:Choice>
    <mc:Fallback xmlns="">
      <p:transition spd="slow" advTm="21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51520" y="118373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Inference</a:t>
            </a:r>
            <a:r>
              <a:rPr lang="zh-CN" altLang="en-US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Model(3)</a:t>
            </a:r>
            <a:endParaRPr lang="zh-CN" altLang="en-US" sz="20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内容占位符 10"/>
          <p:cNvSpPr txBox="1">
            <a:spLocks/>
          </p:cNvSpPr>
          <p:nvPr/>
        </p:nvSpPr>
        <p:spPr>
          <a:xfrm>
            <a:off x="611560" y="1340768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200" dirty="0" smtClean="0">
                <a:latin typeface="+mn-ea"/>
              </a:rPr>
              <a:t>A</a:t>
            </a:r>
            <a:r>
              <a:rPr lang="zh-CN" altLang="en-US" sz="2200" dirty="0" smtClean="0">
                <a:latin typeface="+mn-ea"/>
              </a:rPr>
              <a:t> </a:t>
            </a:r>
            <a:r>
              <a:rPr lang="en-US" altLang="zh-CN" sz="2200" dirty="0" smtClean="0">
                <a:latin typeface="+mn-ea"/>
              </a:rPr>
              <a:t>Graphical</a:t>
            </a:r>
            <a:r>
              <a:rPr lang="zh-CN" altLang="en-US" sz="2200" dirty="0" smtClean="0">
                <a:latin typeface="+mn-ea"/>
              </a:rPr>
              <a:t> </a:t>
            </a:r>
            <a:r>
              <a:rPr lang="en-US" altLang="zh-CN" sz="2200" dirty="0" smtClean="0">
                <a:latin typeface="+mn-ea"/>
              </a:rPr>
              <a:t>Probability</a:t>
            </a:r>
            <a:r>
              <a:rPr lang="zh-CN" altLang="en-US" sz="2200" dirty="0" smtClean="0">
                <a:latin typeface="+mn-ea"/>
              </a:rPr>
              <a:t> </a:t>
            </a:r>
            <a:r>
              <a:rPr lang="en-US" altLang="zh-CN" sz="2200" dirty="0" smtClean="0">
                <a:latin typeface="+mn-ea"/>
              </a:rPr>
              <a:t>Model</a:t>
            </a:r>
            <a:r>
              <a:rPr lang="zh-CN" altLang="en-US" sz="2200" dirty="0" smtClean="0">
                <a:latin typeface="+mn-ea"/>
              </a:rPr>
              <a:t> </a:t>
            </a:r>
            <a:endParaRPr lang="en-US" altLang="zh-CN" sz="2200" dirty="0" smtClean="0">
              <a:latin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457950" y="6068319"/>
            <a:ext cx="20574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1844823"/>
            <a:ext cx="3672408" cy="3529513"/>
          </a:xfrm>
          <a:prstGeom prst="rect">
            <a:avLst/>
          </a:prstGeom>
        </p:spPr>
      </p:pic>
      <p:sp>
        <p:nvSpPr>
          <p:cNvPr id="29" name="内容占位符 10"/>
          <p:cNvSpPr txBox="1">
            <a:spLocks/>
          </p:cNvSpPr>
          <p:nvPr/>
        </p:nvSpPr>
        <p:spPr>
          <a:xfrm>
            <a:off x="4572000" y="1412776"/>
            <a:ext cx="46463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200" dirty="0" smtClean="0">
              <a:latin typeface="+mn-ea"/>
            </a:endParaRPr>
          </a:p>
          <a:p>
            <a:r>
              <a:rPr lang="en-US" altLang="zh-CN" sz="2200" dirty="0" smtClean="0">
                <a:latin typeface="+mn-ea"/>
              </a:rPr>
              <a:t>Random</a:t>
            </a:r>
            <a:r>
              <a:rPr lang="zh-CN" altLang="en-US" sz="2200" dirty="0" smtClean="0">
                <a:latin typeface="+mn-ea"/>
              </a:rPr>
              <a:t> </a:t>
            </a:r>
            <a:r>
              <a:rPr lang="en-US" altLang="zh-CN" sz="2200" dirty="0" smtClean="0">
                <a:latin typeface="+mn-ea"/>
              </a:rPr>
              <a:t>Variables</a:t>
            </a:r>
            <a:endParaRPr lang="zh-CN" altLang="en-US" sz="2200" dirty="0">
              <a:latin typeface="+mn-ea"/>
            </a:endParaRPr>
          </a:p>
          <a:p>
            <a:pPr lvl="1"/>
            <a:r>
              <a:rPr lang="en-US" altLang="zh-CN" sz="1900" dirty="0" smtClean="0">
                <a:latin typeface="+mn-ea"/>
              </a:rPr>
              <a:t>True</a:t>
            </a:r>
            <a:r>
              <a:rPr lang="zh-CN" altLang="en-US" sz="1900" dirty="0" smtClean="0">
                <a:latin typeface="+mn-ea"/>
              </a:rPr>
              <a:t> </a:t>
            </a:r>
            <a:r>
              <a:rPr lang="en-US" altLang="zh-CN" sz="1900" dirty="0" smtClean="0">
                <a:latin typeface="+mn-ea"/>
              </a:rPr>
              <a:t>result:</a:t>
            </a:r>
            <a:endParaRPr lang="zh-CN" altLang="en-US" sz="1900" dirty="0" smtClean="0">
              <a:latin typeface="+mn-ea"/>
            </a:endParaRPr>
          </a:p>
          <a:p>
            <a:pPr lvl="1"/>
            <a:r>
              <a:rPr lang="en-US" altLang="zh-CN" sz="1900" dirty="0" smtClean="0">
                <a:latin typeface="+mn-ea"/>
              </a:rPr>
              <a:t>Inherit</a:t>
            </a:r>
            <a:r>
              <a:rPr lang="zh-CN" altLang="en-US" sz="1900" dirty="0" smtClean="0">
                <a:latin typeface="+mn-ea"/>
              </a:rPr>
              <a:t> </a:t>
            </a:r>
            <a:r>
              <a:rPr lang="en-US" altLang="zh-CN" sz="1900" dirty="0" smtClean="0">
                <a:latin typeface="+mn-ea"/>
              </a:rPr>
              <a:t>quality:</a:t>
            </a:r>
            <a:endParaRPr lang="zh-CN" altLang="en-US" sz="1900" dirty="0" smtClean="0">
              <a:latin typeface="+mn-ea"/>
            </a:endParaRPr>
          </a:p>
          <a:p>
            <a:pPr lvl="1"/>
            <a:r>
              <a:rPr lang="en-US" altLang="zh-CN" sz="1900" dirty="0" smtClean="0">
                <a:latin typeface="+mn-ea"/>
              </a:rPr>
              <a:t>Distance-aware</a:t>
            </a:r>
            <a:r>
              <a:rPr lang="zh-CN" altLang="en-US" sz="1900" dirty="0" smtClean="0">
                <a:latin typeface="+mn-ea"/>
              </a:rPr>
              <a:t> </a:t>
            </a:r>
            <a:r>
              <a:rPr lang="en-US" altLang="zh-CN" sz="1900" dirty="0" smtClean="0">
                <a:latin typeface="+mn-ea"/>
              </a:rPr>
              <a:t>quality:</a:t>
            </a:r>
            <a:endParaRPr lang="zh-CN" altLang="en-US" sz="1900" dirty="0" smtClean="0">
              <a:latin typeface="+mn-ea"/>
            </a:endParaRPr>
          </a:p>
          <a:p>
            <a:pPr lvl="1"/>
            <a:r>
              <a:rPr lang="en-US" altLang="zh-CN" sz="1900" dirty="0" smtClean="0">
                <a:latin typeface="+mn-ea"/>
              </a:rPr>
              <a:t>POI-influence:</a:t>
            </a:r>
            <a:endParaRPr lang="zh-CN" altLang="en-US" sz="19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Worker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answer</a:t>
            </a:r>
            <a:r>
              <a:rPr lang="zh-CN" altLang="en-US" sz="2000" dirty="0" smtClean="0">
                <a:latin typeface="+mn-ea"/>
              </a:rPr>
              <a:t>      </a:t>
            </a:r>
            <a:r>
              <a:rPr lang="en-US" altLang="zh-CN" sz="2000" dirty="0" smtClean="0">
                <a:latin typeface="+mn-ea"/>
              </a:rPr>
              <a:t>is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generated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based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on </a:t>
            </a:r>
            <a:r>
              <a:rPr lang="en-US" altLang="zh-CN" sz="2000" dirty="0">
                <a:latin typeface="+mn-ea"/>
              </a:rPr>
              <a:t>a distribution conditioned </a:t>
            </a:r>
            <a:r>
              <a:rPr lang="en-US" altLang="zh-CN" sz="2000" dirty="0" smtClean="0">
                <a:latin typeface="+mn-ea"/>
              </a:rPr>
              <a:t>over 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endParaRPr lang="zh-CN" altLang="en-US" sz="2200" dirty="0" smtClean="0">
              <a:latin typeface="+mn-ea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0232" y="2204864"/>
            <a:ext cx="504056" cy="36004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2216" y="2708920"/>
            <a:ext cx="358216" cy="537324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0272" y="3140968"/>
            <a:ext cx="288032" cy="360040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2843809" y="4293096"/>
            <a:ext cx="936104" cy="8479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1331640" y="2060848"/>
            <a:ext cx="864096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915816" y="2060848"/>
            <a:ext cx="792088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331640" y="4365104"/>
            <a:ext cx="792088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7544" y="3548015"/>
            <a:ext cx="584200" cy="2667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74954" y="2497336"/>
            <a:ext cx="266700" cy="355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20272" y="4102747"/>
            <a:ext cx="1384300" cy="279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3390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"/>
    </mc:Choice>
    <mc:Fallback xmlns="">
      <p:transition xmlns:p14="http://schemas.microsoft.com/office/powerpoint/2010/main" spd="slow" advTm="21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1" grpId="0" animBg="1"/>
      <p:bldP spid="41" grpId="1" animBg="1"/>
      <p:bldP spid="42" grpId="0" animBg="1"/>
      <p:bldP spid="42" grpId="1" animBg="1"/>
      <p:bldP spid="44" grpId="0" animBg="1"/>
      <p:bldP spid="44" grpId="1" animBg="1"/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51520" y="118373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Inference</a:t>
            </a:r>
            <a:r>
              <a:rPr lang="zh-CN" altLang="en-US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Model(4)</a:t>
            </a:r>
            <a:endParaRPr lang="zh-CN" altLang="en-US" sz="20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内容占位符 10"/>
          <p:cNvSpPr txBox="1">
            <a:spLocks/>
          </p:cNvSpPr>
          <p:nvPr/>
        </p:nvSpPr>
        <p:spPr>
          <a:xfrm>
            <a:off x="611560" y="1340768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+mn-ea"/>
              </a:rPr>
              <a:t>A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Graphical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Probability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Model</a:t>
            </a:r>
            <a:r>
              <a:rPr lang="zh-CN" altLang="en-US" sz="2000" dirty="0">
                <a:latin typeface="+mn-ea"/>
              </a:rPr>
              <a:t> 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en-US" sz="2200" dirty="0" smtClean="0">
                <a:latin typeface="+mn-ea"/>
              </a:rPr>
              <a:t> </a:t>
            </a:r>
            <a:endParaRPr lang="en-US" altLang="zh-CN" sz="2200" dirty="0" smtClean="0">
              <a:latin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457950" y="6068319"/>
            <a:ext cx="20574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1844823"/>
            <a:ext cx="3672408" cy="3529513"/>
          </a:xfrm>
          <a:prstGeom prst="rect">
            <a:avLst/>
          </a:prstGeom>
        </p:spPr>
      </p:pic>
      <p:sp>
        <p:nvSpPr>
          <p:cNvPr id="29" name="内容占位符 10"/>
          <p:cNvSpPr txBox="1">
            <a:spLocks/>
          </p:cNvSpPr>
          <p:nvPr/>
        </p:nvSpPr>
        <p:spPr>
          <a:xfrm>
            <a:off x="4572000" y="1412776"/>
            <a:ext cx="4464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200" dirty="0" smtClean="0">
                <a:latin typeface="+mn-ea"/>
              </a:rPr>
              <a:t>True</a:t>
            </a:r>
            <a:r>
              <a:rPr lang="zh-CN" altLang="en-US" sz="2200" dirty="0" smtClean="0">
                <a:latin typeface="+mn-ea"/>
              </a:rPr>
              <a:t> </a:t>
            </a:r>
            <a:r>
              <a:rPr lang="en-US" altLang="zh-CN" sz="2200" dirty="0" smtClean="0">
                <a:latin typeface="+mn-ea"/>
              </a:rPr>
              <a:t>result:</a:t>
            </a:r>
            <a:endParaRPr lang="en-US" altLang="zh-CN" sz="2200" dirty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        ：   </a:t>
            </a:r>
            <a:r>
              <a:rPr lang="en-US" altLang="zh-CN" dirty="0" smtClean="0">
                <a:latin typeface="+mn-ea"/>
              </a:rPr>
              <a:t>is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a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correct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label</a:t>
            </a:r>
            <a:endParaRPr lang="zh-CN" altLang="en-US" dirty="0" smtClean="0">
              <a:latin typeface="+mn-ea"/>
            </a:endParaRPr>
          </a:p>
          <a:p>
            <a:pPr lvl="1"/>
            <a:r>
              <a:rPr lang="en-US" altLang="zh-CN" dirty="0" smtClean="0">
                <a:latin typeface="+mn-ea"/>
              </a:rPr>
              <a:t>Bernoulli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distribution</a:t>
            </a:r>
            <a:endParaRPr lang="zh-CN" altLang="en-US" dirty="0" smtClean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         </a:t>
            </a:r>
            <a:r>
              <a:rPr lang="en-US" altLang="zh-CN" dirty="0" smtClean="0">
                <a:latin typeface="+mn-ea"/>
              </a:rPr>
              <a:t>: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probability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of</a:t>
            </a:r>
            <a:r>
              <a:rPr lang="zh-CN" altLang="en-US" dirty="0" smtClean="0">
                <a:latin typeface="+mn-ea"/>
              </a:rPr>
              <a:t>    </a:t>
            </a:r>
          </a:p>
          <a:p>
            <a:pPr marL="342900" lvl="1" indent="0">
              <a:buNone/>
            </a:pPr>
            <a:r>
              <a:rPr lang="zh-CN" altLang="en-US" dirty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being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a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correct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label</a:t>
            </a:r>
            <a:r>
              <a:rPr lang="zh-CN" altLang="en-US" dirty="0" smtClean="0">
                <a:latin typeface="+mn-ea"/>
              </a:rPr>
              <a:t> </a:t>
            </a:r>
            <a:endParaRPr lang="zh-CN" altLang="en-US" sz="2200" dirty="0" smtClean="0">
              <a:latin typeface="+mn-ea"/>
            </a:endParaRPr>
          </a:p>
          <a:p>
            <a:r>
              <a:rPr lang="en-US" altLang="zh-CN" sz="2200" dirty="0" smtClean="0">
                <a:latin typeface="+mn-ea"/>
              </a:rPr>
              <a:t>Inherent</a:t>
            </a:r>
            <a:r>
              <a:rPr lang="zh-CN" altLang="en-US" sz="2200" dirty="0" smtClean="0">
                <a:latin typeface="+mn-ea"/>
              </a:rPr>
              <a:t> </a:t>
            </a:r>
            <a:r>
              <a:rPr lang="en-US" altLang="zh-CN" sz="2200" dirty="0" smtClean="0">
                <a:latin typeface="+mn-ea"/>
              </a:rPr>
              <a:t>Quality</a:t>
            </a:r>
          </a:p>
          <a:p>
            <a:pPr lvl="1"/>
            <a:r>
              <a:rPr lang="zh-CN" altLang="en-US" sz="1900" dirty="0" smtClean="0">
                <a:latin typeface="+mn-ea"/>
              </a:rPr>
              <a:t>       </a:t>
            </a:r>
            <a:r>
              <a:rPr lang="en-US" altLang="zh-CN" sz="1900" dirty="0" smtClean="0">
                <a:latin typeface="+mn-ea"/>
              </a:rPr>
              <a:t>:</a:t>
            </a:r>
            <a:r>
              <a:rPr lang="zh-CN" altLang="en-US" sz="1900" dirty="0" smtClean="0">
                <a:latin typeface="+mn-ea"/>
              </a:rPr>
              <a:t> </a:t>
            </a:r>
            <a:r>
              <a:rPr lang="en-US" altLang="zh-CN" sz="1900" i="1" dirty="0" smtClean="0">
                <a:latin typeface="+mn-ea"/>
              </a:rPr>
              <a:t>w</a:t>
            </a:r>
            <a:r>
              <a:rPr lang="zh-CN" altLang="en-US" sz="1900" dirty="0" smtClean="0">
                <a:latin typeface="+mn-ea"/>
              </a:rPr>
              <a:t> </a:t>
            </a:r>
            <a:r>
              <a:rPr lang="en-US" altLang="zh-CN" sz="1900" dirty="0" smtClean="0">
                <a:latin typeface="+mn-ea"/>
              </a:rPr>
              <a:t>is</a:t>
            </a:r>
            <a:r>
              <a:rPr lang="zh-CN" altLang="en-US" sz="1900" dirty="0" smtClean="0">
                <a:latin typeface="+mn-ea"/>
              </a:rPr>
              <a:t> </a:t>
            </a:r>
            <a:r>
              <a:rPr lang="en-US" altLang="zh-CN" sz="1900" dirty="0" smtClean="0">
                <a:latin typeface="+mn-ea"/>
              </a:rPr>
              <a:t>an</a:t>
            </a:r>
            <a:r>
              <a:rPr lang="zh-CN" altLang="en-US" sz="1900" dirty="0" smtClean="0">
                <a:latin typeface="+mn-ea"/>
              </a:rPr>
              <a:t> </a:t>
            </a:r>
            <a:r>
              <a:rPr lang="en-US" altLang="zh-CN" sz="1900" dirty="0" smtClean="0">
                <a:latin typeface="+mn-ea"/>
              </a:rPr>
              <a:t>unqualified</a:t>
            </a:r>
            <a:r>
              <a:rPr lang="zh-CN" altLang="en-US" sz="1900" dirty="0" smtClean="0">
                <a:latin typeface="+mn-ea"/>
              </a:rPr>
              <a:t> </a:t>
            </a:r>
            <a:r>
              <a:rPr lang="en-US" altLang="zh-CN" sz="1900" dirty="0" smtClean="0">
                <a:latin typeface="+mn-ea"/>
              </a:rPr>
              <a:t>worker</a:t>
            </a:r>
          </a:p>
          <a:p>
            <a:pPr lvl="2"/>
            <a:r>
              <a:rPr lang="zh-CN" altLang="en-US" sz="1600" dirty="0" smtClean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e.g.</a:t>
            </a:r>
            <a:r>
              <a:rPr lang="zh-CN" altLang="en-US" sz="1600" dirty="0" smtClean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spammer</a:t>
            </a:r>
            <a:r>
              <a:rPr lang="zh-CN" altLang="en-US" sz="1600" dirty="0" smtClean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or</a:t>
            </a:r>
            <a:r>
              <a:rPr lang="zh-CN" altLang="en-US" sz="1600" dirty="0" smtClean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worker</a:t>
            </a:r>
            <a:r>
              <a:rPr lang="zh-CN" altLang="en-US" sz="1600" dirty="0" smtClean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without</a:t>
            </a:r>
            <a:r>
              <a:rPr lang="zh-CN" altLang="en-US" sz="1600" dirty="0" smtClean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any</a:t>
            </a:r>
            <a:r>
              <a:rPr lang="zh-CN" altLang="en-US" sz="1600" dirty="0" smtClean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knowledge</a:t>
            </a:r>
            <a:endParaRPr lang="zh-CN" altLang="en-US" sz="1600" dirty="0" smtClean="0">
              <a:latin typeface="+mn-ea"/>
            </a:endParaRPr>
          </a:p>
          <a:p>
            <a:pPr lvl="1"/>
            <a:r>
              <a:rPr lang="en-US" altLang="zh-CN" sz="2000" dirty="0">
                <a:latin typeface="+mn-ea"/>
              </a:rPr>
              <a:t>Bernoulli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distribution</a:t>
            </a:r>
            <a:endParaRPr lang="zh-CN" altLang="en-US" sz="2000" dirty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         ：</a:t>
            </a:r>
            <a:r>
              <a:rPr lang="en-US" altLang="zh-CN" dirty="0" smtClean="0">
                <a:latin typeface="+mn-ea"/>
              </a:rPr>
              <a:t>probability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of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i="1" dirty="0" smtClean="0">
                <a:latin typeface="+mn-ea"/>
              </a:rPr>
              <a:t>w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being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an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unqualified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worker</a:t>
            </a:r>
          </a:p>
          <a:p>
            <a:pPr lvl="1"/>
            <a:r>
              <a:rPr lang="zh-CN" altLang="en-US" dirty="0" smtClean="0">
                <a:latin typeface="+mn-ea"/>
              </a:rPr>
              <a:t> </a:t>
            </a:r>
            <a:endParaRPr lang="en-US" altLang="zh-CN" dirty="0" smtClean="0">
              <a:latin typeface="+mn-ea"/>
            </a:endParaRPr>
          </a:p>
          <a:p>
            <a:pPr marL="342900" lvl="1" indent="0">
              <a:buNone/>
            </a:pPr>
            <a:endParaRPr lang="en-US" altLang="zh-CN" dirty="0" smtClean="0">
              <a:latin typeface="+mn-ea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4809" y="1412776"/>
            <a:ext cx="504056" cy="36004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7390" y="5291759"/>
            <a:ext cx="1206500" cy="36830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3252" y="2337454"/>
            <a:ext cx="1041400" cy="38100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1128" y="2413654"/>
            <a:ext cx="317500" cy="30480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3252" y="4793073"/>
            <a:ext cx="889000" cy="288032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2843809" y="4293096"/>
            <a:ext cx="936104" cy="8479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1331640" y="2060848"/>
            <a:ext cx="864096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48924" y="1795422"/>
            <a:ext cx="838200" cy="2540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9200" y="1795422"/>
            <a:ext cx="317500" cy="304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13252" y="3384699"/>
            <a:ext cx="762000" cy="2710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2944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"/>
    </mc:Choice>
    <mc:Fallback xmlns="">
      <p:transition spd="slow" advTm="21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51520" y="118373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Inference</a:t>
            </a:r>
            <a:r>
              <a:rPr lang="zh-CN" altLang="en-US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Model(5)</a:t>
            </a:r>
            <a:endParaRPr lang="zh-CN" altLang="en-US" sz="20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内容占位符 10"/>
          <p:cNvSpPr txBox="1">
            <a:spLocks/>
          </p:cNvSpPr>
          <p:nvPr/>
        </p:nvSpPr>
        <p:spPr>
          <a:xfrm>
            <a:off x="611560" y="1340768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+mn-ea"/>
              </a:rPr>
              <a:t>A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Graphical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Probability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Model</a:t>
            </a:r>
            <a:r>
              <a:rPr lang="zh-CN" altLang="en-US" sz="2000" dirty="0">
                <a:latin typeface="+mn-ea"/>
              </a:rPr>
              <a:t> 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en-US" sz="2200" dirty="0" smtClean="0">
                <a:latin typeface="+mn-ea"/>
              </a:rPr>
              <a:t> </a:t>
            </a:r>
            <a:endParaRPr lang="en-US" altLang="zh-CN" sz="2200" dirty="0" smtClean="0">
              <a:latin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457950" y="6068319"/>
            <a:ext cx="20574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1844823"/>
            <a:ext cx="3672408" cy="3529513"/>
          </a:xfrm>
          <a:prstGeom prst="rect">
            <a:avLst/>
          </a:prstGeom>
        </p:spPr>
      </p:pic>
      <p:sp>
        <p:nvSpPr>
          <p:cNvPr id="29" name="内容占位符 10"/>
          <p:cNvSpPr txBox="1">
            <a:spLocks/>
          </p:cNvSpPr>
          <p:nvPr/>
        </p:nvSpPr>
        <p:spPr>
          <a:xfrm>
            <a:off x="4572000" y="1412776"/>
            <a:ext cx="4464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+mn-ea"/>
              </a:rPr>
              <a:t>Distance-aware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Quality</a:t>
            </a:r>
          </a:p>
          <a:p>
            <a:pPr lvl="1"/>
            <a:r>
              <a:rPr lang="zh-CN" altLang="en-US" dirty="0" smtClean="0">
                <a:latin typeface="+mn-ea"/>
              </a:rPr>
              <a:t>    </a:t>
            </a:r>
            <a:r>
              <a:rPr lang="en-US" altLang="zh-CN" dirty="0" smtClean="0">
                <a:latin typeface="+mn-ea"/>
              </a:rPr>
              <a:t>follows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a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multinomial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distribution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over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b="1" dirty="0" smtClean="0">
                <a:latin typeface="+mn-ea"/>
              </a:rPr>
              <a:t>distance</a:t>
            </a:r>
            <a:r>
              <a:rPr lang="zh-CN" altLang="en-US" b="1" dirty="0" smtClean="0">
                <a:latin typeface="+mn-ea"/>
              </a:rPr>
              <a:t> </a:t>
            </a:r>
            <a:r>
              <a:rPr lang="en-US" altLang="zh-CN" b="1" dirty="0" smtClean="0">
                <a:latin typeface="+mn-ea"/>
              </a:rPr>
              <a:t>function</a:t>
            </a:r>
            <a:r>
              <a:rPr lang="zh-CN" altLang="en-US" b="1" dirty="0" smtClean="0">
                <a:latin typeface="+mn-ea"/>
              </a:rPr>
              <a:t> </a:t>
            </a:r>
            <a:r>
              <a:rPr lang="en-US" altLang="zh-CN" b="1" dirty="0" smtClean="0">
                <a:latin typeface="+mn-ea"/>
              </a:rPr>
              <a:t>set </a:t>
            </a:r>
            <a:endParaRPr lang="zh-CN" altLang="en-US" b="1" dirty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POI-influence</a:t>
            </a:r>
            <a:endParaRPr lang="zh-CN" altLang="en-US" dirty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    </a:t>
            </a:r>
            <a:r>
              <a:rPr lang="en-US" altLang="zh-CN" dirty="0" smtClean="0">
                <a:latin typeface="+mn-ea"/>
              </a:rPr>
              <a:t>follows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multinomial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distribution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over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distance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function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set</a:t>
            </a:r>
            <a:endParaRPr lang="en-US" altLang="zh-CN" dirty="0" smtClean="0">
              <a:latin typeface="+mn-ea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6223" y="1748662"/>
            <a:ext cx="288032" cy="385564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0461" y="2924944"/>
            <a:ext cx="288032" cy="360040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>
            <a:off x="2915816" y="2060848"/>
            <a:ext cx="792088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331640" y="4365104"/>
            <a:ext cx="792088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129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"/>
    </mc:Choice>
    <mc:Fallback xmlns="">
      <p:transition spd="slow" advTm="21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51520" y="118373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Inference</a:t>
            </a:r>
            <a:r>
              <a:rPr lang="zh-CN" altLang="en-US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Model(6)</a:t>
            </a:r>
            <a:endParaRPr lang="zh-CN" altLang="en-US" sz="20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内容占位符 10"/>
          <p:cNvSpPr txBox="1">
            <a:spLocks/>
          </p:cNvSpPr>
          <p:nvPr/>
        </p:nvSpPr>
        <p:spPr>
          <a:xfrm>
            <a:off x="323528" y="1412776"/>
            <a:ext cx="40324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200" dirty="0" smtClean="0">
                <a:latin typeface="+mn-ea"/>
              </a:rPr>
              <a:t>Distance</a:t>
            </a:r>
            <a:r>
              <a:rPr lang="zh-CN" altLang="en-US" sz="2200" dirty="0" smtClean="0">
                <a:latin typeface="+mn-ea"/>
              </a:rPr>
              <a:t> </a:t>
            </a:r>
            <a:r>
              <a:rPr lang="en-US" altLang="zh-CN" sz="2200" dirty="0" smtClean="0">
                <a:latin typeface="+mn-ea"/>
              </a:rPr>
              <a:t>function</a:t>
            </a:r>
            <a:r>
              <a:rPr lang="zh-CN" altLang="en-US" sz="2200" dirty="0" smtClean="0">
                <a:latin typeface="+mn-ea"/>
              </a:rPr>
              <a:t> </a:t>
            </a:r>
            <a:r>
              <a:rPr lang="en-US" altLang="zh-CN" sz="2200" dirty="0" smtClean="0">
                <a:latin typeface="+mn-ea"/>
              </a:rPr>
              <a:t>set</a:t>
            </a:r>
          </a:p>
          <a:p>
            <a:pPr lvl="1"/>
            <a:r>
              <a:rPr lang="en-US" altLang="zh-CN" sz="2000" dirty="0" smtClean="0">
                <a:latin typeface="+mn-ea"/>
              </a:rPr>
              <a:t>Bell-shaped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distance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function</a:t>
            </a:r>
            <a:endParaRPr lang="zh-CN" altLang="en-US" sz="2000" dirty="0" smtClean="0">
              <a:latin typeface="+mn-ea"/>
            </a:endParaRPr>
          </a:p>
          <a:p>
            <a:pPr lvl="2"/>
            <a:r>
              <a:rPr lang="zh-CN" altLang="en-US" sz="1700" dirty="0" smtClean="0">
                <a:latin typeface="+mn-ea"/>
              </a:rPr>
              <a:t>  </a:t>
            </a:r>
            <a:endParaRPr lang="en-US" altLang="zh-CN" sz="1700" dirty="0" smtClean="0">
              <a:latin typeface="+mn-ea"/>
            </a:endParaRPr>
          </a:p>
          <a:p>
            <a:pPr marL="342900" lvl="1" indent="0">
              <a:buNone/>
            </a:pPr>
            <a:endParaRPr lang="en-US" altLang="zh-CN" sz="2200" dirty="0" smtClean="0">
              <a:latin typeface="+mn-ea"/>
            </a:endParaRPr>
          </a:p>
          <a:p>
            <a:pPr lvl="2"/>
            <a:r>
              <a:rPr lang="en-US" altLang="zh-CN" sz="1900" dirty="0" smtClean="0">
                <a:latin typeface="+mn-ea"/>
              </a:rPr>
              <a:t>[0.5,1]</a:t>
            </a:r>
            <a:endParaRPr lang="zh-CN" altLang="en-US" sz="1900" dirty="0" smtClean="0">
              <a:latin typeface="+mn-ea"/>
            </a:endParaRPr>
          </a:p>
          <a:p>
            <a:pPr lvl="2"/>
            <a:r>
              <a:rPr lang="en-US" altLang="zh-CN" sz="1900" dirty="0" smtClean="0">
                <a:latin typeface="+mn-ea"/>
              </a:rPr>
              <a:t>Decreasing</a:t>
            </a:r>
            <a:r>
              <a:rPr lang="zh-CN" altLang="en-US" sz="1900" dirty="0" smtClean="0">
                <a:latin typeface="+mn-ea"/>
              </a:rPr>
              <a:t> </a:t>
            </a:r>
            <a:r>
              <a:rPr lang="en-US" altLang="zh-CN" sz="1900" dirty="0" smtClean="0">
                <a:latin typeface="+mn-ea"/>
              </a:rPr>
              <a:t>rate</a:t>
            </a:r>
            <a:r>
              <a:rPr lang="zh-CN" altLang="en-US" sz="1900" dirty="0" smtClean="0">
                <a:latin typeface="+mn-ea"/>
              </a:rPr>
              <a:t> </a:t>
            </a:r>
            <a:r>
              <a:rPr lang="en-US" altLang="zh-CN" sz="1900" dirty="0" smtClean="0">
                <a:latin typeface="+mn-ea"/>
              </a:rPr>
              <a:t>depends</a:t>
            </a:r>
            <a:r>
              <a:rPr lang="zh-CN" altLang="en-US" sz="1900" dirty="0" smtClean="0">
                <a:latin typeface="+mn-ea"/>
              </a:rPr>
              <a:t> </a:t>
            </a:r>
            <a:r>
              <a:rPr lang="en-US" altLang="zh-CN" sz="1900" dirty="0" smtClean="0">
                <a:latin typeface="+mn-ea"/>
              </a:rPr>
              <a:t>on</a:t>
            </a:r>
            <a:r>
              <a:rPr lang="zh-CN" altLang="en-US" sz="1900" dirty="0" smtClean="0">
                <a:latin typeface="+mn-ea"/>
              </a:rPr>
              <a:t>  </a:t>
            </a:r>
          </a:p>
          <a:p>
            <a:pPr lvl="1"/>
            <a:r>
              <a:rPr lang="en-US" altLang="zh-CN" sz="2000" dirty="0" smtClean="0">
                <a:latin typeface="+mn-ea"/>
              </a:rPr>
              <a:t>Consists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of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a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set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of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distance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functions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with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fixed</a:t>
            </a:r>
            <a:r>
              <a:rPr lang="zh-CN" altLang="en-US" sz="2000" dirty="0" smtClean="0">
                <a:latin typeface="+mn-ea"/>
              </a:rPr>
              <a:t> </a:t>
            </a:r>
          </a:p>
          <a:p>
            <a:pPr lvl="2"/>
            <a:r>
              <a:rPr lang="zh-CN" altLang="en-US" sz="1700" dirty="0" smtClean="0">
                <a:latin typeface="+mn-ea"/>
              </a:rPr>
              <a:t>  </a:t>
            </a:r>
            <a:endParaRPr lang="en-US" altLang="zh-CN" sz="1700" dirty="0" smtClean="0">
              <a:latin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74756" y="3681286"/>
            <a:ext cx="20574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29" name="内容占位符 10"/>
          <p:cNvSpPr txBox="1">
            <a:spLocks/>
          </p:cNvSpPr>
          <p:nvPr/>
        </p:nvSpPr>
        <p:spPr>
          <a:xfrm>
            <a:off x="4572000" y="1412776"/>
            <a:ext cx="4464496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+mn-ea"/>
              </a:rPr>
              <a:t>Distance-aware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Quality</a:t>
            </a:r>
            <a:endParaRPr lang="zh-CN" altLang="en-US" dirty="0" smtClean="0">
              <a:latin typeface="+mn-ea"/>
            </a:endParaRPr>
          </a:p>
          <a:p>
            <a:endParaRPr lang="zh-CN" altLang="en-US" dirty="0">
              <a:latin typeface="+mn-ea"/>
            </a:endParaRPr>
          </a:p>
          <a:p>
            <a:endParaRPr lang="zh-CN" altLang="en-US" dirty="0" smtClean="0">
              <a:latin typeface="+mn-ea"/>
            </a:endParaRPr>
          </a:p>
          <a:p>
            <a:endParaRPr lang="zh-CN" altLang="en-US" dirty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POI-influence</a:t>
            </a: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018" y="1791107"/>
            <a:ext cx="288032" cy="432048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1014" y="3379051"/>
            <a:ext cx="288032" cy="36004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4652802" y="1863115"/>
            <a:ext cx="3816424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1640" y="2322026"/>
            <a:ext cx="2641600" cy="64807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3687" y="4508193"/>
            <a:ext cx="3522777" cy="2376264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4688806" y="3379051"/>
            <a:ext cx="3816424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4936" y="2404999"/>
            <a:ext cx="3251200" cy="4860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93656" y="3909769"/>
            <a:ext cx="3238500" cy="519917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4900880" y="2366882"/>
            <a:ext cx="3816424" cy="5241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961608" y="3854276"/>
            <a:ext cx="3816424" cy="5754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500300" y="5581926"/>
            <a:ext cx="1296144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 Box 24"/>
          <p:cNvSpPr txBox="1">
            <a:spLocks noChangeArrowheads="1"/>
          </p:cNvSpPr>
          <p:nvPr/>
        </p:nvSpPr>
        <p:spPr bwMode="auto">
          <a:xfrm>
            <a:off x="4118493" y="6012403"/>
            <a:ext cx="1686229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dirty="0" smtClean="0"/>
              <a:t>Linear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combination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of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distance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functions</a:t>
            </a:r>
            <a:endParaRPr lang="en-US" altLang="zh-CN" sz="12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19672" y="3699405"/>
            <a:ext cx="177800" cy="2159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87089" y="4599756"/>
            <a:ext cx="1447800" cy="26940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31640" y="4869160"/>
            <a:ext cx="2400300" cy="360040"/>
          </a:xfrm>
          <a:prstGeom prst="rect">
            <a:avLst/>
          </a:prstGeom>
        </p:spPr>
      </p:pic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2366238" y="2891053"/>
            <a:ext cx="2217991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 dirty="0" smtClean="0"/>
              <a:t>d(</a:t>
            </a:r>
            <a:r>
              <a:rPr lang="en-US" altLang="zh-CN" sz="1200" i="1" dirty="0" err="1" smtClean="0"/>
              <a:t>w,t</a:t>
            </a:r>
            <a:r>
              <a:rPr lang="en-US" altLang="zh-CN" sz="1200" i="1" dirty="0" smtClean="0"/>
              <a:t>)</a:t>
            </a:r>
            <a:r>
              <a:rPr lang="zh-CN" altLang="en-US" sz="1200" i="1" dirty="0" smtClean="0"/>
              <a:t> </a:t>
            </a:r>
            <a:r>
              <a:rPr lang="en-US" altLang="zh-CN" sz="1200" dirty="0" smtClean="0"/>
              <a:t>is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the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normalized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distance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between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worker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and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task</a:t>
            </a:r>
            <a:endParaRPr lang="en-US" altLang="zh-CN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918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"/>
    </mc:Choice>
    <mc:Fallback xmlns="">
      <p:transition xmlns:p14="http://schemas.microsoft.com/office/powerpoint/2010/main" spd="slow" advTm="21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3" grpId="0" animBg="1"/>
      <p:bldP spid="27" grpId="0" animBg="1"/>
      <p:bldP spid="27" grpId="1" animBg="1"/>
      <p:bldP spid="28" grpId="0" animBg="1"/>
      <p:bldP spid="30" grpId="0" animBg="1"/>
      <p:bldP spid="32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51520" y="118373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Inference</a:t>
            </a:r>
            <a:r>
              <a:rPr lang="zh-CN" altLang="en-US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Model(7)</a:t>
            </a:r>
            <a:endParaRPr lang="zh-CN" altLang="en-US" sz="20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123082" y="6391539"/>
            <a:ext cx="20574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29" name="内容占位符 10"/>
          <p:cNvSpPr txBox="1">
            <a:spLocks/>
          </p:cNvSpPr>
          <p:nvPr/>
        </p:nvSpPr>
        <p:spPr>
          <a:xfrm>
            <a:off x="4643977" y="908720"/>
            <a:ext cx="4464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None/>
            </a:pPr>
            <a:endParaRPr lang="en-US" altLang="zh-CN" dirty="0" smtClean="0"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552" y="1196752"/>
            <a:ext cx="760650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    </a:t>
            </a:r>
            <a:r>
              <a:rPr kumimoji="1" lang="zh-CN" altLang="en-US" sz="2400" dirty="0" smtClean="0"/>
              <a:t>工人答案准确率</a:t>
            </a:r>
            <a:endParaRPr kumimoji="1" lang="en-US" altLang="zh-CN" sz="2400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CN" sz="2200" dirty="0" smtClean="0"/>
              <a:t>Accuracy:</a:t>
            </a:r>
            <a:r>
              <a:rPr kumimoji="1" lang="zh-CN" altLang="zh-CN" sz="2200" dirty="0" smtClean="0"/>
              <a:t> </a:t>
            </a:r>
            <a:endParaRPr kumimoji="1" lang="en-US" altLang="zh-CN" sz="2200" dirty="0"/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2200" dirty="0" smtClean="0"/>
              <a:t>Probability</a:t>
            </a:r>
            <a:r>
              <a:rPr kumimoji="1" lang="zh-CN" altLang="en-US" sz="2200" dirty="0" smtClean="0"/>
              <a:t> </a:t>
            </a:r>
            <a:r>
              <a:rPr kumimoji="1" lang="en-US" altLang="zh-CN" sz="2200" dirty="0" smtClean="0"/>
              <a:t>of</a:t>
            </a:r>
            <a:r>
              <a:rPr kumimoji="1" lang="zh-CN" altLang="en-US" sz="2200" dirty="0" smtClean="0"/>
              <a:t> </a:t>
            </a:r>
            <a:r>
              <a:rPr kumimoji="1" lang="en-US" altLang="zh-CN" sz="2200" dirty="0" smtClean="0"/>
              <a:t>the</a:t>
            </a:r>
            <a:r>
              <a:rPr kumimoji="1" lang="zh-CN" altLang="en-US" sz="2200" dirty="0" smtClean="0"/>
              <a:t> </a:t>
            </a:r>
            <a:r>
              <a:rPr kumimoji="1" lang="en-US" altLang="zh-CN" sz="2200" dirty="0" smtClean="0"/>
              <a:t>worker</a:t>
            </a:r>
            <a:r>
              <a:rPr kumimoji="1" lang="zh-CN" altLang="en-US" sz="2200" dirty="0" smtClean="0"/>
              <a:t> </a:t>
            </a:r>
            <a:r>
              <a:rPr kumimoji="1" lang="en-US" altLang="zh-CN" sz="2200" dirty="0" smtClean="0"/>
              <a:t>answer</a:t>
            </a:r>
            <a:r>
              <a:rPr kumimoji="1" lang="zh-CN" altLang="en-US" sz="2200" dirty="0" smtClean="0"/>
              <a:t> </a:t>
            </a:r>
            <a:r>
              <a:rPr kumimoji="1" lang="en-US" altLang="zh-CN" sz="2200" dirty="0" smtClean="0"/>
              <a:t>is</a:t>
            </a:r>
            <a:r>
              <a:rPr kumimoji="1" lang="zh-CN" altLang="en-US" sz="2200" dirty="0" smtClean="0"/>
              <a:t> </a:t>
            </a:r>
            <a:r>
              <a:rPr kumimoji="1" lang="en-US" altLang="zh-CN" sz="2200" dirty="0" smtClean="0"/>
              <a:t>same</a:t>
            </a:r>
            <a:r>
              <a:rPr kumimoji="1" lang="zh-CN" altLang="en-US" sz="2200" dirty="0" smtClean="0"/>
              <a:t> </a:t>
            </a:r>
            <a:r>
              <a:rPr kumimoji="1" lang="en-US" altLang="zh-CN" sz="2200" dirty="0" smtClean="0"/>
              <a:t>to</a:t>
            </a:r>
            <a:r>
              <a:rPr kumimoji="1" lang="zh-CN" altLang="en-US" sz="2200" dirty="0" smtClean="0"/>
              <a:t> </a:t>
            </a:r>
            <a:r>
              <a:rPr kumimoji="1" lang="en-US" altLang="zh-CN" sz="2200" dirty="0" smtClean="0"/>
              <a:t>the</a:t>
            </a:r>
            <a:r>
              <a:rPr kumimoji="1" lang="zh-CN" altLang="en-US" sz="2200" dirty="0" smtClean="0"/>
              <a:t> </a:t>
            </a:r>
            <a:r>
              <a:rPr kumimoji="1" lang="en-US" altLang="zh-CN" sz="2200" dirty="0" smtClean="0"/>
              <a:t>true</a:t>
            </a:r>
            <a:r>
              <a:rPr kumimoji="1" lang="zh-CN" altLang="en-US" sz="2200" dirty="0" smtClean="0"/>
              <a:t> </a:t>
            </a:r>
            <a:r>
              <a:rPr kumimoji="1" lang="en-US" altLang="zh-CN" sz="2200" dirty="0" smtClean="0"/>
              <a:t>result</a:t>
            </a:r>
            <a:endParaRPr kumimoji="1" lang="zh-CN" altLang="en-US" sz="2200" dirty="0" smtClean="0"/>
          </a:p>
          <a:p>
            <a:pPr marL="742950" lvl="1" indent="-285750">
              <a:buFont typeface="Arial"/>
              <a:buChar char="•"/>
            </a:pPr>
            <a:endParaRPr kumimoji="1" lang="zh-CN" altLang="en-US" sz="2200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CN" sz="2200" dirty="0" smtClean="0"/>
              <a:t>When</a:t>
            </a:r>
            <a:r>
              <a:rPr kumimoji="1" lang="zh-CN" altLang="en-US" sz="2200" dirty="0" smtClean="0"/>
              <a:t> </a:t>
            </a:r>
            <a:r>
              <a:rPr kumimoji="1" lang="en-US" altLang="zh-CN" sz="2200" i="1" dirty="0" smtClean="0"/>
              <a:t>w</a:t>
            </a:r>
            <a:r>
              <a:rPr kumimoji="1" lang="zh-CN" altLang="en-US" sz="2200" dirty="0" smtClean="0"/>
              <a:t> </a:t>
            </a:r>
            <a:r>
              <a:rPr kumimoji="1" lang="en-US" altLang="zh-CN" sz="2200" dirty="0" smtClean="0"/>
              <a:t>is</a:t>
            </a:r>
            <a:r>
              <a:rPr kumimoji="1" lang="zh-CN" altLang="en-US" sz="2200" dirty="0" smtClean="0"/>
              <a:t> </a:t>
            </a:r>
            <a:r>
              <a:rPr kumimoji="1" lang="en-US" altLang="zh-CN" sz="2200" dirty="0" smtClean="0"/>
              <a:t>an</a:t>
            </a:r>
            <a:r>
              <a:rPr kumimoji="1" lang="zh-CN" altLang="en-US" sz="2200" dirty="0" smtClean="0"/>
              <a:t> </a:t>
            </a:r>
            <a:r>
              <a:rPr kumimoji="1" lang="en-US" altLang="zh-CN" sz="2200" dirty="0" smtClean="0"/>
              <a:t>unqualified</a:t>
            </a:r>
            <a:r>
              <a:rPr kumimoji="1" lang="zh-CN" altLang="en-US" sz="2200" dirty="0" smtClean="0"/>
              <a:t> </a:t>
            </a:r>
            <a:r>
              <a:rPr kumimoji="1" lang="en-US" altLang="zh-CN" sz="2200" dirty="0" smtClean="0"/>
              <a:t>worker</a:t>
            </a:r>
            <a:r>
              <a:rPr kumimoji="1" lang="zh-CN" altLang="en-US" sz="2200" dirty="0" smtClean="0"/>
              <a:t>： </a:t>
            </a:r>
            <a:endParaRPr kumimoji="1" lang="en-US" altLang="zh-CN" sz="2200" dirty="0" smtClean="0"/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2200" dirty="0" smtClean="0"/>
              <a:t>Worker</a:t>
            </a:r>
            <a:r>
              <a:rPr kumimoji="1" lang="zh-CN" altLang="en-US" sz="2200" dirty="0" smtClean="0"/>
              <a:t> </a:t>
            </a:r>
            <a:r>
              <a:rPr kumimoji="1" lang="en-US" altLang="zh-CN" sz="2200" dirty="0" smtClean="0"/>
              <a:t>gives</a:t>
            </a:r>
            <a:r>
              <a:rPr kumimoji="1" lang="zh-CN" altLang="en-US" sz="2200" dirty="0" smtClean="0"/>
              <a:t> </a:t>
            </a:r>
            <a:r>
              <a:rPr kumimoji="1" lang="en-US" altLang="zh-CN" sz="2200" dirty="0" smtClean="0"/>
              <a:t>random</a:t>
            </a:r>
            <a:r>
              <a:rPr kumimoji="1" lang="zh-CN" altLang="en-US" sz="2200" dirty="0" smtClean="0"/>
              <a:t> </a:t>
            </a:r>
            <a:r>
              <a:rPr kumimoji="1" lang="en-US" altLang="zh-CN" sz="2200" dirty="0" smtClean="0"/>
              <a:t>answers</a:t>
            </a:r>
            <a:endParaRPr kumimoji="1" lang="zh-CN" altLang="en-US" sz="2200" dirty="0" smtClean="0"/>
          </a:p>
          <a:p>
            <a:pPr marL="742950" lvl="1" indent="-285750">
              <a:buFont typeface="Arial"/>
              <a:buChar char="•"/>
            </a:pPr>
            <a:r>
              <a:rPr kumimoji="1" lang="zh-CN" altLang="en-US" sz="2200" dirty="0"/>
              <a:t> </a:t>
            </a:r>
            <a:endParaRPr kumimoji="1" lang="zh-CN" altLang="en-US" sz="2200" dirty="0" smtClean="0"/>
          </a:p>
          <a:p>
            <a:endParaRPr kumimoji="1" lang="zh-CN" altLang="en-US" sz="2200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CN" sz="2200" dirty="0" smtClean="0"/>
              <a:t> When</a:t>
            </a:r>
            <a:r>
              <a:rPr kumimoji="1" lang="zh-CN" altLang="en-US" sz="2200" dirty="0"/>
              <a:t> </a:t>
            </a:r>
            <a:r>
              <a:rPr kumimoji="1" lang="en-US" altLang="zh-CN" sz="2200" dirty="0" smtClean="0"/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2000" dirty="0" smtClean="0"/>
              <a:t>Depends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on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distance-aware</a:t>
            </a:r>
            <a:r>
              <a:rPr kumimoji="1" lang="zh-CN" altLang="en-US" sz="2000" dirty="0"/>
              <a:t> 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quality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and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POI-influence</a:t>
            </a:r>
            <a:endParaRPr kumimoji="1" lang="en-US" altLang="zh-CN" sz="2000" dirty="0"/>
          </a:p>
          <a:p>
            <a:pPr lvl="2"/>
            <a:endParaRPr kumimoji="1" lang="en-US" altLang="zh-CN" sz="2000" dirty="0" smtClean="0"/>
          </a:p>
          <a:p>
            <a:pPr lvl="1"/>
            <a:endParaRPr kumimoji="1" lang="en-US" altLang="zh-CN" sz="2000" dirty="0" smtClean="0"/>
          </a:p>
          <a:p>
            <a:pPr lvl="1"/>
            <a:endParaRPr kumimoji="1" lang="en-US" altLang="zh-CN" sz="20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0124" y="2676316"/>
            <a:ext cx="640512" cy="3026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2361" y="3287505"/>
            <a:ext cx="2761732" cy="3619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5851" y="1628799"/>
            <a:ext cx="1232013" cy="35933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9712" y="3966148"/>
            <a:ext cx="482157" cy="32616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2361" y="4801243"/>
            <a:ext cx="3643335" cy="1066800"/>
          </a:xfrm>
          <a:prstGeom prst="rect">
            <a:avLst/>
          </a:prstGeom>
        </p:spPr>
      </p:pic>
      <p:sp>
        <p:nvSpPr>
          <p:cNvPr id="32" name="圆角矩形 31"/>
          <p:cNvSpPr/>
          <p:nvPr/>
        </p:nvSpPr>
        <p:spPr>
          <a:xfrm>
            <a:off x="539552" y="1052736"/>
            <a:ext cx="8136904" cy="4968552"/>
          </a:xfrm>
          <a:prstGeom prst="roundRect">
            <a:avLst>
              <a:gd name="adj" fmla="val 90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5160380" y="836712"/>
            <a:ext cx="3972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基于众包的执行框架：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83568" y="1124744"/>
            <a:ext cx="7776864" cy="504056"/>
          </a:xfrm>
          <a:prstGeom prst="roundRect">
            <a:avLst/>
          </a:prstGeom>
          <a:solidFill>
            <a:srgbClr val="2358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822477" y="1140969"/>
            <a:ext cx="4536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Model</a:t>
            </a:r>
            <a:r>
              <a:rPr lang="zh-CN" altLang="en-US" sz="2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Answer</a:t>
            </a:r>
            <a:r>
              <a:rPr lang="zh-CN" altLang="en-US" sz="2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Accuracy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174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"/>
    </mc:Choice>
    <mc:Fallback xmlns="">
      <p:transition xmlns:p14="http://schemas.microsoft.com/office/powerpoint/2010/main" spd="slow" advTm="21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51520" y="118373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Inference</a:t>
            </a:r>
            <a:r>
              <a:rPr lang="zh-CN" altLang="en-US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Model(8)</a:t>
            </a:r>
            <a:endParaRPr lang="zh-CN" altLang="en-US" sz="20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内容占位符 10"/>
          <p:cNvSpPr txBox="1">
            <a:spLocks/>
          </p:cNvSpPr>
          <p:nvPr/>
        </p:nvSpPr>
        <p:spPr>
          <a:xfrm>
            <a:off x="539552" y="1412776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 smtClean="0">
              <a:latin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197154" y="5633625"/>
            <a:ext cx="20574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03" y="1628800"/>
            <a:ext cx="3672408" cy="3529513"/>
          </a:xfrm>
          <a:prstGeom prst="rect">
            <a:avLst/>
          </a:prstGeom>
        </p:spPr>
      </p:pic>
      <p:sp>
        <p:nvSpPr>
          <p:cNvPr id="29" name="内容占位符 10"/>
          <p:cNvSpPr txBox="1">
            <a:spLocks/>
          </p:cNvSpPr>
          <p:nvPr/>
        </p:nvSpPr>
        <p:spPr>
          <a:xfrm>
            <a:off x="4643977" y="908720"/>
            <a:ext cx="4464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None/>
            </a:pPr>
            <a:endParaRPr lang="en-US" altLang="zh-CN" dirty="0" smtClean="0"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15258" y="2351095"/>
            <a:ext cx="418702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en-US" altLang="zh-CN" sz="2400" dirty="0" smtClean="0"/>
              <a:t>Answer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Accuracy</a:t>
            </a:r>
            <a:endParaRPr kumimoji="1" lang="zh-CN" altLang="en-US" sz="2400" dirty="0" smtClean="0"/>
          </a:p>
          <a:p>
            <a:pPr marL="342900" indent="-342900">
              <a:buFont typeface="Arial" charset="0"/>
              <a:buChar char="•"/>
            </a:pPr>
            <a:endParaRPr kumimoji="1" lang="zh-CN" altLang="en-US" sz="2400" dirty="0"/>
          </a:p>
          <a:p>
            <a:pPr marL="342900" indent="-342900">
              <a:buFont typeface="Arial" charset="0"/>
              <a:buChar char="•"/>
            </a:pPr>
            <a:endParaRPr kumimoji="1" lang="zh-CN" altLang="en-US" sz="2400" dirty="0" smtClean="0"/>
          </a:p>
          <a:p>
            <a:pPr marL="342900" indent="-342900">
              <a:buFont typeface="Arial" charset="0"/>
              <a:buChar char="•"/>
            </a:pPr>
            <a:endParaRPr kumimoji="1" lang="zh-CN" altLang="en-US" sz="2400" dirty="0"/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200" dirty="0" smtClean="0"/>
              <a:t>The</a:t>
            </a:r>
            <a:r>
              <a:rPr kumimoji="1" lang="zh-CN" altLang="en-US" sz="2200" dirty="0" smtClean="0"/>
              <a:t> </a:t>
            </a:r>
            <a:r>
              <a:rPr kumimoji="1" lang="en-US" altLang="zh-CN" sz="2200" dirty="0" smtClean="0"/>
              <a:t>accuracy</a:t>
            </a:r>
            <a:r>
              <a:rPr kumimoji="1" lang="zh-CN" altLang="en-US" sz="2200" dirty="0" smtClean="0"/>
              <a:t> </a:t>
            </a:r>
            <a:r>
              <a:rPr kumimoji="1" lang="en-US" altLang="zh-CN" sz="2200" dirty="0" smtClean="0"/>
              <a:t>is</a:t>
            </a:r>
            <a:r>
              <a:rPr kumimoji="1" lang="zh-CN" altLang="en-US" sz="2200" dirty="0" smtClean="0"/>
              <a:t> </a:t>
            </a:r>
            <a:r>
              <a:rPr kumimoji="1" lang="en-US" altLang="zh-CN" sz="2200" dirty="0" smtClean="0"/>
              <a:t>depended</a:t>
            </a:r>
            <a:r>
              <a:rPr kumimoji="1" lang="zh-CN" altLang="en-US" sz="2200" dirty="0" smtClean="0"/>
              <a:t> </a:t>
            </a:r>
            <a:r>
              <a:rPr kumimoji="1" lang="en-US" altLang="zh-CN" sz="2200" dirty="0" smtClean="0"/>
              <a:t>on</a:t>
            </a:r>
            <a:r>
              <a:rPr kumimoji="1" lang="zh-CN" altLang="en-US" sz="2200" dirty="0" smtClean="0"/>
              <a:t> </a:t>
            </a:r>
            <a:r>
              <a:rPr kumimoji="1" lang="en-US" altLang="zh-CN" sz="2200" dirty="0" smtClean="0"/>
              <a:t>inherent</a:t>
            </a:r>
            <a:r>
              <a:rPr kumimoji="1" lang="zh-CN" altLang="en-US" sz="2200" dirty="0" smtClean="0"/>
              <a:t> </a:t>
            </a:r>
            <a:r>
              <a:rPr kumimoji="1" lang="en-US" altLang="zh-CN" sz="2200" dirty="0" smtClean="0"/>
              <a:t>quality,</a:t>
            </a:r>
            <a:r>
              <a:rPr kumimoji="1" lang="zh-CN" altLang="en-US" sz="2200" dirty="0" smtClean="0"/>
              <a:t> </a:t>
            </a:r>
            <a:r>
              <a:rPr kumimoji="1" lang="en-US" altLang="zh-CN" sz="2200" dirty="0" smtClean="0"/>
              <a:t>distance-aware</a:t>
            </a:r>
            <a:r>
              <a:rPr kumimoji="1" lang="zh-CN" altLang="en-US" sz="2200" dirty="0" smtClean="0"/>
              <a:t> </a:t>
            </a:r>
            <a:r>
              <a:rPr kumimoji="1" lang="en-US" altLang="zh-CN" sz="2200" dirty="0" smtClean="0"/>
              <a:t>quality</a:t>
            </a:r>
            <a:r>
              <a:rPr kumimoji="1" lang="zh-CN" altLang="en-US" sz="2200" dirty="0" smtClean="0"/>
              <a:t> </a:t>
            </a:r>
            <a:r>
              <a:rPr kumimoji="1" lang="en-US" altLang="zh-CN" sz="2200" dirty="0" smtClean="0"/>
              <a:t>and</a:t>
            </a:r>
            <a:r>
              <a:rPr kumimoji="1" lang="zh-CN" altLang="en-US" sz="2200" dirty="0" smtClean="0"/>
              <a:t> </a:t>
            </a:r>
            <a:r>
              <a:rPr kumimoji="1" lang="en-US" altLang="zh-CN" sz="2200" dirty="0" smtClean="0"/>
              <a:t>POI-influence</a:t>
            </a:r>
          </a:p>
          <a:p>
            <a:pPr marL="1257300" lvl="2" indent="-342900">
              <a:buFont typeface="Arial" charset="0"/>
              <a:buChar char="•"/>
            </a:pPr>
            <a:endParaRPr kumimoji="1" lang="en-US" altLang="zh-CN" sz="2000" dirty="0" smtClean="0"/>
          </a:p>
          <a:p>
            <a:pPr marL="800100" lvl="1" indent="-342900">
              <a:buFont typeface="Arial" charset="0"/>
              <a:buChar char="•"/>
            </a:pPr>
            <a:endParaRPr kumimoji="1" lang="en-US" altLang="zh-CN" sz="2000" dirty="0" smtClean="0"/>
          </a:p>
          <a:p>
            <a:pPr marL="800100" lvl="1" indent="-342900">
              <a:buFont typeface="Arial" charset="0"/>
              <a:buChar char="•"/>
            </a:pPr>
            <a:endParaRPr kumimoji="1" lang="en-US" altLang="zh-CN" sz="2000" dirty="0" smtClean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6967" y="2863243"/>
            <a:ext cx="3456384" cy="673100"/>
          </a:xfrm>
          <a:prstGeom prst="rect">
            <a:avLst/>
          </a:prstGeom>
        </p:spPr>
      </p:pic>
      <p:sp>
        <p:nvSpPr>
          <p:cNvPr id="32" name="圆角矩形 31"/>
          <p:cNvSpPr/>
          <p:nvPr/>
        </p:nvSpPr>
        <p:spPr>
          <a:xfrm>
            <a:off x="4599236" y="1575401"/>
            <a:ext cx="4403048" cy="3509784"/>
          </a:xfrm>
          <a:prstGeom prst="roundRect">
            <a:avLst>
              <a:gd name="adj" fmla="val 90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5160380" y="836712"/>
            <a:ext cx="3972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基于众包的执行框架：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743252" y="1647409"/>
            <a:ext cx="4077220" cy="504056"/>
          </a:xfrm>
          <a:prstGeom prst="roundRect">
            <a:avLst/>
          </a:prstGeom>
          <a:solidFill>
            <a:srgbClr val="2358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4815258" y="1672460"/>
            <a:ext cx="4187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Model</a:t>
            </a:r>
            <a:r>
              <a:rPr lang="zh-CN" altLang="en-US" sz="2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Answer</a:t>
            </a:r>
            <a:r>
              <a:rPr lang="zh-CN" altLang="en-US" sz="2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Accuracy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807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"/>
    </mc:Choice>
    <mc:Fallback xmlns="">
      <p:transition spd="slow" advTm="21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6" grpId="0" animBg="1"/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95536" y="194055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Outline</a:t>
            </a:r>
            <a:endParaRPr lang="zh-CN" altLang="en-US" sz="20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395536" y="1390278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Motivation</a:t>
            </a:r>
            <a:endParaRPr lang="zh-CN" altLang="en-US" sz="280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Problem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Statement</a:t>
            </a:r>
            <a:endParaRPr lang="zh-CN" altLang="en-US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Inference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Model</a:t>
            </a:r>
            <a:endParaRPr lang="zh-CN" altLang="en-US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Task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Assignment</a:t>
            </a:r>
            <a:endParaRPr lang="zh-CN" altLang="en-US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Experiment</a:t>
            </a:r>
            <a:endParaRPr lang="zh-CN" altLang="en-US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Conclusion</a:t>
            </a:r>
            <a:endParaRPr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76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"/>
    </mc:Choice>
    <mc:Fallback xmlns="">
      <p:transition spd="slow" advTm="20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51520" y="118373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Inference</a:t>
            </a:r>
            <a:r>
              <a:rPr lang="zh-CN" altLang="en-US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Model(9)</a:t>
            </a:r>
            <a:endParaRPr lang="zh-CN" altLang="en-US" sz="20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内容占位符 10"/>
          <p:cNvSpPr txBox="1">
            <a:spLocks/>
          </p:cNvSpPr>
          <p:nvPr/>
        </p:nvSpPr>
        <p:spPr>
          <a:xfrm>
            <a:off x="539552" y="1268760"/>
            <a:ext cx="78867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latin typeface="+mn-ea"/>
              </a:rPr>
              <a:t>An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Example</a:t>
            </a:r>
          </a:p>
        </p:txBody>
      </p:sp>
      <p:sp>
        <p:nvSpPr>
          <p:cNvPr id="29" name="内容占位符 10"/>
          <p:cNvSpPr txBox="1">
            <a:spLocks/>
          </p:cNvSpPr>
          <p:nvPr/>
        </p:nvSpPr>
        <p:spPr>
          <a:xfrm>
            <a:off x="4654600" y="1340768"/>
            <a:ext cx="4464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None/>
            </a:pPr>
            <a:endParaRPr lang="en-US" altLang="zh-CN" dirty="0" smtClean="0">
              <a:latin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171003" y="1268760"/>
            <a:ext cx="3972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基于众包的执行框架：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00809"/>
            <a:ext cx="2376264" cy="20162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2805" y="1844824"/>
            <a:ext cx="6804248" cy="1872208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6300192" y="1772816"/>
            <a:ext cx="360040" cy="1944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6156176" y="3789040"/>
            <a:ext cx="692123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smtClean="0"/>
              <a:t>tasks</a:t>
            </a:r>
            <a:endParaRPr lang="en-US" altLang="zh-CN" sz="1600" dirty="0" smtClean="0"/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2843808" y="3789040"/>
            <a:ext cx="901924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 smtClean="0"/>
              <a:t>Worker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Answers</a:t>
            </a:r>
          </a:p>
        </p:txBody>
      </p:sp>
      <p:sp>
        <p:nvSpPr>
          <p:cNvPr id="30" name="Text Box 24"/>
          <p:cNvSpPr txBox="1">
            <a:spLocks noChangeArrowheads="1"/>
          </p:cNvSpPr>
          <p:nvPr/>
        </p:nvSpPr>
        <p:spPr bwMode="auto">
          <a:xfrm>
            <a:off x="611560" y="3789040"/>
            <a:ext cx="1800200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 smtClean="0"/>
              <a:t>Tasks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and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workers</a:t>
            </a:r>
          </a:p>
        </p:txBody>
      </p:sp>
      <p:sp>
        <p:nvSpPr>
          <p:cNvPr id="31" name="矩形 30"/>
          <p:cNvSpPr/>
          <p:nvPr/>
        </p:nvSpPr>
        <p:spPr>
          <a:xfrm>
            <a:off x="2411760" y="1772816"/>
            <a:ext cx="1872208" cy="1944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251520" y="1772816"/>
            <a:ext cx="2088232" cy="1944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283968" y="1772816"/>
            <a:ext cx="864096" cy="1944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 Box 24"/>
          <p:cNvSpPr txBox="1">
            <a:spLocks noChangeArrowheads="1"/>
          </p:cNvSpPr>
          <p:nvPr/>
        </p:nvSpPr>
        <p:spPr bwMode="auto">
          <a:xfrm>
            <a:off x="4177779" y="3789040"/>
            <a:ext cx="898277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smtClean="0"/>
              <a:t>Inherent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Quality</a:t>
            </a:r>
          </a:p>
        </p:txBody>
      </p:sp>
      <p:sp>
        <p:nvSpPr>
          <p:cNvPr id="37" name="矩形 36"/>
          <p:cNvSpPr/>
          <p:nvPr/>
        </p:nvSpPr>
        <p:spPr>
          <a:xfrm>
            <a:off x="5148064" y="1772816"/>
            <a:ext cx="1224136" cy="1944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588224" y="1772816"/>
            <a:ext cx="1224136" cy="1944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7812360" y="1772816"/>
            <a:ext cx="1224136" cy="1944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 Box 24"/>
          <p:cNvSpPr txBox="1">
            <a:spLocks noChangeArrowheads="1"/>
          </p:cNvSpPr>
          <p:nvPr/>
        </p:nvSpPr>
        <p:spPr bwMode="auto">
          <a:xfrm>
            <a:off x="6876256" y="3789040"/>
            <a:ext cx="984524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 smtClean="0"/>
              <a:t>Inference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Result</a:t>
            </a:r>
          </a:p>
        </p:txBody>
      </p:sp>
      <p:sp>
        <p:nvSpPr>
          <p:cNvPr id="41" name="Text Box 24"/>
          <p:cNvSpPr txBox="1">
            <a:spLocks noChangeArrowheads="1"/>
          </p:cNvSpPr>
          <p:nvPr/>
        </p:nvSpPr>
        <p:spPr bwMode="auto">
          <a:xfrm>
            <a:off x="7956376" y="3789040"/>
            <a:ext cx="1009428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 smtClean="0"/>
              <a:t>POI-</a:t>
            </a:r>
            <a:r>
              <a:rPr lang="en-US" altLang="zh-CN" sz="1600" dirty="0" err="1" smtClean="0"/>
              <a:t>Influece</a:t>
            </a:r>
            <a:endParaRPr lang="en-US" altLang="zh-CN" sz="1600" dirty="0" smtClean="0"/>
          </a:p>
        </p:txBody>
      </p:sp>
      <p:sp>
        <p:nvSpPr>
          <p:cNvPr id="43" name="Text Box 24"/>
          <p:cNvSpPr txBox="1">
            <a:spLocks noChangeArrowheads="1"/>
          </p:cNvSpPr>
          <p:nvPr/>
        </p:nvSpPr>
        <p:spPr bwMode="auto">
          <a:xfrm>
            <a:off x="5168032" y="3789040"/>
            <a:ext cx="988144" cy="830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 smtClean="0"/>
              <a:t>Distance-aware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Quality</a:t>
            </a:r>
          </a:p>
        </p:txBody>
      </p:sp>
      <p:sp>
        <p:nvSpPr>
          <p:cNvPr id="44" name="内容占位符 10"/>
          <p:cNvSpPr txBox="1">
            <a:spLocks/>
          </p:cNvSpPr>
          <p:nvPr/>
        </p:nvSpPr>
        <p:spPr>
          <a:xfrm>
            <a:off x="467544" y="4581128"/>
            <a:ext cx="78867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latin typeface="+mn-ea"/>
              </a:rPr>
              <a:t>Learn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the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model</a:t>
            </a:r>
          </a:p>
          <a:p>
            <a:pPr lvl="1"/>
            <a:r>
              <a:rPr lang="en-US" altLang="zh-CN" sz="2000" dirty="0" smtClean="0">
                <a:latin typeface="+mn-ea"/>
              </a:rPr>
              <a:t>Maximize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the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likelihood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of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answers(MLE):</a:t>
            </a:r>
          </a:p>
          <a:p>
            <a:pPr lvl="1"/>
            <a:r>
              <a:rPr lang="en-US" altLang="zh-CN" sz="2000" dirty="0" smtClean="0">
                <a:latin typeface="+mn-ea"/>
              </a:rPr>
              <a:t>Expectation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Maximum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Algorithm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(EM</a:t>
            </a:r>
            <a:r>
              <a:rPr lang="en-US" altLang="zh-CN" sz="2200" dirty="0" smtClean="0">
                <a:latin typeface="+mn-ea"/>
              </a:rPr>
              <a:t>)</a:t>
            </a:r>
          </a:p>
          <a:p>
            <a:pPr lvl="2"/>
            <a:r>
              <a:rPr lang="en-US" altLang="zh-CN" sz="2000" dirty="0" smtClean="0">
                <a:latin typeface="+mn-ea"/>
              </a:rPr>
              <a:t>E-Step: computes</a:t>
            </a:r>
          </a:p>
          <a:p>
            <a:pPr lvl="2"/>
            <a:r>
              <a:rPr lang="en-US" altLang="zh-CN" sz="2000" dirty="0" smtClean="0">
                <a:latin typeface="+mn-ea"/>
              </a:rPr>
              <a:t>M-Step: computes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4174" y="4952241"/>
            <a:ext cx="2288687" cy="57606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9773" y="5661248"/>
            <a:ext cx="2010685" cy="36004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0500" y="6037412"/>
            <a:ext cx="2108200" cy="317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9650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"/>
    </mc:Choice>
    <mc:Fallback xmlns="">
      <p:transition xmlns:p14="http://schemas.microsoft.com/office/powerpoint/2010/main" spd="slow" advTm="21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27" grpId="0" animBg="1"/>
      <p:bldP spid="27" grpId="1" animBg="1"/>
      <p:bldP spid="28" grpId="0" animBg="1"/>
      <p:bldP spid="28" grpId="1" animBg="1"/>
      <p:bldP spid="30" grpId="2" animBg="1"/>
      <p:bldP spid="30" grpId="3" animBg="1"/>
      <p:bldP spid="31" grpId="0" animBg="1"/>
      <p:bldP spid="31" grpId="1" animBg="1"/>
      <p:bldP spid="33" grpId="1" animBg="1"/>
      <p:bldP spid="33" grpId="2" animBg="1"/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95536" y="194055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Outline</a:t>
            </a:r>
            <a:endParaRPr lang="zh-CN" altLang="en-US" sz="20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395536" y="1390278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Motivation</a:t>
            </a:r>
            <a:endParaRPr lang="zh-CN" altLang="en-US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Problem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Statement</a:t>
            </a:r>
            <a:endParaRPr lang="zh-CN" altLang="en-US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Inference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Model</a:t>
            </a:r>
            <a:endParaRPr lang="zh-CN" altLang="en-US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Task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Assignment</a:t>
            </a:r>
            <a:endParaRPr lang="zh-CN" altLang="en-US" sz="280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Experiment</a:t>
            </a:r>
            <a:endParaRPr lang="zh-CN" altLang="en-US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Conclusion</a:t>
            </a:r>
            <a:endParaRPr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76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2"/>
    </mc:Choice>
    <mc:Fallback xmlns="">
      <p:transition spd="slow" advTm="28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51520" y="11837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Task Assignment</a:t>
            </a:r>
            <a:endParaRPr lang="zh-CN" altLang="en-US" sz="36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95536" y="1215914"/>
            <a:ext cx="8136904" cy="4488740"/>
          </a:xfrm>
          <a:prstGeom prst="roundRect">
            <a:avLst>
              <a:gd name="adj" fmla="val 90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95536" y="1168150"/>
            <a:ext cx="8136904" cy="504056"/>
          </a:xfrm>
          <a:prstGeom prst="roundRect">
            <a:avLst/>
          </a:prstGeom>
          <a:solidFill>
            <a:srgbClr val="2358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67544" y="1196752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Overview</a:t>
            </a:r>
            <a:endParaRPr lang="zh-CN" altLang="en-US" sz="32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11560" y="5181434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论文发表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457950" y="5967709"/>
            <a:ext cx="20574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19" name="TextBox 6"/>
          <p:cNvSpPr txBox="1"/>
          <p:nvPr/>
        </p:nvSpPr>
        <p:spPr>
          <a:xfrm>
            <a:off x="539552" y="1772816"/>
            <a:ext cx="790677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Object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maximize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accuracy</a:t>
            </a:r>
            <a:r>
              <a:rPr lang="zh-CN" altLang="en-US" sz="2400" dirty="0"/>
              <a:t> </a:t>
            </a:r>
            <a:r>
              <a:rPr lang="en-US" altLang="zh-CN" sz="2400" dirty="0"/>
              <a:t>improvement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i="1" dirty="0" smtClean="0"/>
              <a:t>W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400" i="1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A</a:t>
            </a:r>
            <a:r>
              <a:rPr lang="en-US" altLang="zh-CN" sz="2400" dirty="0" smtClean="0"/>
              <a:t>ssume  workers                   are further assigned to task </a:t>
            </a:r>
            <a:r>
              <a:rPr lang="en-US" altLang="zh-CN" sz="2400" i="1" dirty="0" smtClean="0"/>
              <a:t>t</a:t>
            </a:r>
            <a:r>
              <a:rPr lang="en-US" altLang="zh-CN" sz="2400" dirty="0" smtClean="0"/>
              <a:t> </a:t>
            </a:r>
            <a:endParaRPr lang="en-US" altLang="zh-CN" sz="2400" i="1" dirty="0" smtClean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Q1: how to estimate accuracy improvement of </a:t>
            </a:r>
            <a:r>
              <a:rPr lang="en-US" altLang="zh-CN" sz="2400" i="1" dirty="0" smtClean="0"/>
              <a:t>t </a:t>
            </a:r>
            <a:r>
              <a:rPr lang="en-US" altLang="zh-CN" sz="2400" dirty="0" smtClean="0"/>
              <a:t>based on our inference model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400" i="1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Q2: how to assign </a:t>
            </a:r>
            <a:r>
              <a:rPr lang="en-US" altLang="zh-CN" sz="2400" i="1" dirty="0" smtClean="0"/>
              <a:t>h</a:t>
            </a:r>
            <a:r>
              <a:rPr lang="en-US" altLang="zh-CN" sz="2400" dirty="0" smtClean="0"/>
              <a:t> tasks for each worker to maximize 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the overall (for all tasks) accuracy improvement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3196942"/>
            <a:ext cx="11303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7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"/>
    </mc:Choice>
    <mc:Fallback xmlns="">
      <p:transition xmlns:p14="http://schemas.microsoft.com/office/powerpoint/2010/main" spd="slow" advTm="3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51520" y="11837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Accuracy Estimation(1)</a:t>
            </a:r>
            <a:endParaRPr lang="zh-CN" altLang="en-US" sz="36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67544" y="999891"/>
            <a:ext cx="8136904" cy="2213085"/>
          </a:xfrm>
          <a:prstGeom prst="roundRect">
            <a:avLst>
              <a:gd name="adj" fmla="val 90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67544" y="952126"/>
            <a:ext cx="8136904" cy="504056"/>
          </a:xfrm>
          <a:prstGeom prst="roundRect">
            <a:avLst/>
          </a:prstGeom>
          <a:solidFill>
            <a:srgbClr val="2358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39552" y="980728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Accuracy Definition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23528" y="3284984"/>
            <a:ext cx="8280920" cy="3096344"/>
          </a:xfrm>
          <a:prstGeom prst="roundRect">
            <a:avLst>
              <a:gd name="adj" fmla="val 90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395536" y="3284984"/>
            <a:ext cx="8136904" cy="504056"/>
          </a:xfrm>
          <a:prstGeom prst="roundRect">
            <a:avLst/>
          </a:prstGeom>
          <a:solidFill>
            <a:srgbClr val="2358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539552" y="3265820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Situation 1: </a:t>
            </a:r>
            <a:r>
              <a:rPr lang="en-US" altLang="en-US" sz="2400" i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en-US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is assigned to a single worker </a:t>
            </a:r>
            <a:r>
              <a:rPr lang="en-US" altLang="en-US" sz="2400" i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</a:t>
            </a:r>
            <a:endParaRPr lang="zh-CN" altLang="en-US" sz="2400" i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TextBox 6"/>
          <p:cNvSpPr txBox="1"/>
          <p:nvPr/>
        </p:nvSpPr>
        <p:spPr>
          <a:xfrm>
            <a:off x="683568" y="3789040"/>
            <a:ext cx="7906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Based on inference model, estimated </a:t>
            </a:r>
            <a:r>
              <a:rPr lang="en-US" altLang="zh-CN" sz="2400" dirty="0" err="1" smtClean="0"/>
              <a:t>accuarcy</a:t>
            </a:r>
            <a:endParaRPr lang="en-US" altLang="zh-CN" sz="2400" dirty="0" smtClean="0"/>
          </a:p>
        </p:txBody>
      </p:sp>
      <p:sp>
        <p:nvSpPr>
          <p:cNvPr id="37" name="文本框 36"/>
          <p:cNvSpPr txBox="1"/>
          <p:nvPr/>
        </p:nvSpPr>
        <p:spPr>
          <a:xfrm>
            <a:off x="611560" y="5570076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论文发表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19" name="TextBox 6"/>
          <p:cNvSpPr txBox="1"/>
          <p:nvPr/>
        </p:nvSpPr>
        <p:spPr>
          <a:xfrm>
            <a:off x="611560" y="1556792"/>
            <a:ext cx="7906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Accuracy of Label       </a:t>
            </a:r>
            <a:r>
              <a:rPr lang="zh-CN" altLang="en-US" sz="2400" dirty="0" smtClean="0"/>
              <a:t>：   </a:t>
            </a:r>
            <a:endParaRPr lang="zh-CN" altLang="en-US" sz="2400" i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423" y="1614465"/>
            <a:ext cx="431800" cy="342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2060848"/>
            <a:ext cx="3657600" cy="11303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784" y="4365104"/>
            <a:ext cx="3888432" cy="1882820"/>
          </a:xfrm>
          <a:prstGeom prst="rect">
            <a:avLst/>
          </a:prstGeom>
        </p:spPr>
      </p:pic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6876256" y="2132856"/>
            <a:ext cx="1656184" cy="9233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The accuracy is depended on the true result</a:t>
            </a:r>
            <a:endParaRPr lang="en-US" altLang="zh-CN" dirty="0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 flipH="1">
            <a:off x="6372200" y="2636912"/>
            <a:ext cx="432048" cy="0"/>
          </a:xfrm>
          <a:prstGeom prst="line">
            <a:avLst/>
          </a:prstGeom>
          <a:noFill/>
          <a:ln w="22225">
            <a:solidFill>
              <a:schemeClr val="tx1">
                <a:lumMod val="95000"/>
                <a:lumOff val="5000"/>
              </a:schemeClr>
            </a:solidFill>
            <a:prstDash val="sys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1763688" y="5949280"/>
            <a:ext cx="1368152" cy="6463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Current accuracy</a:t>
            </a:r>
            <a:endParaRPr lang="en-US" altLang="zh-CN" dirty="0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 flipV="1">
            <a:off x="3131840" y="5805264"/>
            <a:ext cx="432048" cy="216024"/>
          </a:xfrm>
          <a:prstGeom prst="line">
            <a:avLst/>
          </a:prstGeom>
          <a:noFill/>
          <a:ln w="22225">
            <a:solidFill>
              <a:schemeClr val="tx1">
                <a:lumMod val="95000"/>
                <a:lumOff val="5000"/>
              </a:schemeClr>
            </a:solidFill>
            <a:prstDash val="sys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Text Box 24"/>
          <p:cNvSpPr txBox="1">
            <a:spLocks noChangeArrowheads="1"/>
          </p:cNvSpPr>
          <p:nvPr/>
        </p:nvSpPr>
        <p:spPr bwMode="auto">
          <a:xfrm>
            <a:off x="6444208" y="5288434"/>
            <a:ext cx="1944216" cy="6463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The modeled </a:t>
            </a:r>
            <a:r>
              <a:rPr lang="en-US" altLang="zh-CN" smtClean="0"/>
              <a:t>answer accuracy</a:t>
            </a:r>
            <a:endParaRPr lang="en-US" altLang="zh-CN" dirty="0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 flipH="1" flipV="1">
            <a:off x="5292080" y="5301208"/>
            <a:ext cx="1152128" cy="0"/>
          </a:xfrm>
          <a:prstGeom prst="line">
            <a:avLst/>
          </a:prstGeom>
          <a:noFill/>
          <a:ln w="22225">
            <a:solidFill>
              <a:schemeClr val="tx1">
                <a:lumMod val="95000"/>
                <a:lumOff val="5000"/>
              </a:schemeClr>
            </a:solidFill>
            <a:prstDash val="sys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Text Box 24"/>
          <p:cNvSpPr txBox="1">
            <a:spLocks noChangeArrowheads="1"/>
          </p:cNvSpPr>
          <p:nvPr/>
        </p:nvSpPr>
        <p:spPr bwMode="auto">
          <a:xfrm>
            <a:off x="6660232" y="4033891"/>
            <a:ext cx="2592288" cy="12003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mtClean="0"/>
              <a:t>Expected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probablity</a:t>
            </a:r>
            <a:r>
              <a:rPr lang="en-US" altLang="zh-CN" dirty="0" smtClean="0"/>
              <a:t> of the label being a correct one when the true result is yes</a:t>
            </a:r>
            <a:endParaRPr lang="en-US" altLang="zh-CN" dirty="0"/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 flipH="1">
            <a:off x="5940152" y="4653136"/>
            <a:ext cx="704294" cy="0"/>
          </a:xfrm>
          <a:prstGeom prst="line">
            <a:avLst/>
          </a:prstGeom>
          <a:noFill/>
          <a:ln w="22225">
            <a:solidFill>
              <a:schemeClr val="tx1">
                <a:lumMod val="95000"/>
                <a:lumOff val="5000"/>
              </a:schemeClr>
            </a:solidFill>
            <a:prstDash val="sys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3779912" y="4437112"/>
            <a:ext cx="2232248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211960" y="5157192"/>
            <a:ext cx="100811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563888" y="5589240"/>
            <a:ext cx="504056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74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"/>
    </mc:Choice>
    <mc:Fallback xmlns="">
      <p:transition xmlns:p14="http://schemas.microsoft.com/office/powerpoint/2010/main" spd="slow" advTm="3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1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4" grpId="1" animBg="1"/>
      <p:bldP spid="45" grpId="0" animBg="1"/>
      <p:bldP spid="46" grpId="0" animBg="1"/>
      <p:bldP spid="46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51520" y="11837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Accuracy </a:t>
            </a:r>
            <a:r>
              <a:rPr lang="en-US" altLang="zh-CN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Estimation(2)</a:t>
            </a:r>
            <a:endParaRPr lang="zh-CN" altLang="en-US" sz="36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179512" y="1071900"/>
            <a:ext cx="8964488" cy="5165412"/>
          </a:xfrm>
          <a:prstGeom prst="roundRect">
            <a:avLst>
              <a:gd name="adj" fmla="val 90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395536" y="1124744"/>
            <a:ext cx="8496944" cy="489214"/>
          </a:xfrm>
          <a:prstGeom prst="roundRect">
            <a:avLst/>
          </a:prstGeom>
          <a:solidFill>
            <a:srgbClr val="2358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/>
              <a:t>Situation </a:t>
            </a:r>
            <a:r>
              <a:rPr lang="en-US" altLang="zh-CN" sz="2400" dirty="0" smtClean="0"/>
              <a:t>2: </a:t>
            </a:r>
            <a:r>
              <a:rPr lang="en-US" altLang="zh-CN" sz="2400" i="1" dirty="0" smtClean="0"/>
              <a:t> t </a:t>
            </a:r>
            <a:r>
              <a:rPr lang="en-US" altLang="zh-CN" sz="2400" dirty="0"/>
              <a:t>is assigned to a single </a:t>
            </a:r>
            <a:r>
              <a:rPr lang="en-US" altLang="zh-CN" sz="2400" dirty="0" smtClean="0"/>
              <a:t>multiple workers</a:t>
            </a:r>
            <a:endParaRPr lang="en-US" altLang="zh-CN" sz="2400" dirty="0"/>
          </a:p>
        </p:txBody>
      </p:sp>
      <p:sp>
        <p:nvSpPr>
          <p:cNvPr id="34" name="TextBox 6"/>
          <p:cNvSpPr txBox="1"/>
          <p:nvPr/>
        </p:nvSpPr>
        <p:spPr>
          <a:xfrm>
            <a:off x="539552" y="1575956"/>
            <a:ext cx="8604448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Lemma 1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order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answers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does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not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affect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accuracy</a:t>
            </a:r>
            <a:endParaRPr lang="en-US" altLang="zh-CN" sz="24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 sz="2400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Lemma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2:</a:t>
            </a:r>
            <a:r>
              <a:rPr lang="zh-CN" altLang="en-US" sz="2400" dirty="0" smtClean="0"/>
              <a:t>                   </a:t>
            </a:r>
            <a:r>
              <a:rPr lang="en-US" altLang="zh-CN" sz="2400" dirty="0" smtClean="0"/>
              <a:t>can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recursively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computed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via</a:t>
            </a:r>
            <a:r>
              <a:rPr lang="zh-CN" altLang="en-US" sz="2400" dirty="0" smtClean="0"/>
              <a:t> </a:t>
            </a:r>
            <a:endParaRPr lang="en-US" altLang="zh-CN" sz="2400" dirty="0"/>
          </a:p>
          <a:p>
            <a:pPr>
              <a:spcAft>
                <a:spcPts val="600"/>
              </a:spcAft>
            </a:pPr>
            <a:r>
              <a:rPr lang="zh-CN" altLang="zh-CN" sz="2400" dirty="0" smtClean="0"/>
              <a:t> </a:t>
            </a:r>
            <a:r>
              <a:rPr lang="zh-CN" altLang="en-US" sz="2400" dirty="0" smtClean="0"/>
              <a:t>                       </a:t>
            </a:r>
            <a:r>
              <a:rPr lang="en-US" altLang="zh-CN" sz="2400" dirty="0" smtClean="0"/>
              <a:t>It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can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computed</a:t>
            </a:r>
            <a:r>
              <a:rPr lang="zh-CN" altLang="en-US" sz="2400" dirty="0" smtClean="0"/>
              <a:t> 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linear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time</a:t>
            </a:r>
            <a:r>
              <a:rPr lang="zh-CN" altLang="en-US" sz="2400" dirty="0"/>
              <a:t> </a:t>
            </a:r>
            <a:r>
              <a:rPr lang="zh-CN" altLang="en-US" sz="2400" dirty="0" smtClean="0"/>
              <a:t>     </a:t>
            </a:r>
            <a:endParaRPr lang="en-US" altLang="zh-CN" sz="2400" dirty="0" smtClean="0"/>
          </a:p>
          <a:p>
            <a:pPr>
              <a:spcAft>
                <a:spcPts val="600"/>
              </a:spcAft>
            </a:pPr>
            <a:r>
              <a:rPr lang="zh-CN" altLang="zh-CN" sz="2400" dirty="0"/>
              <a:t> </a:t>
            </a:r>
            <a:r>
              <a:rPr lang="zh-CN" altLang="en-US" sz="2400" dirty="0" smtClean="0"/>
              <a:t>         </a:t>
            </a:r>
            <a:endParaRPr lang="en-US" altLang="zh-CN" sz="2400" dirty="0"/>
          </a:p>
          <a:p>
            <a:pPr>
              <a:spcAft>
                <a:spcPts val="600"/>
              </a:spcAft>
            </a:pPr>
            <a:r>
              <a:rPr lang="zh-CN" altLang="zh-CN" sz="2400" dirty="0"/>
              <a:t> </a:t>
            </a:r>
            <a:r>
              <a:rPr lang="zh-CN" altLang="en-US" sz="2400" dirty="0" smtClean="0"/>
              <a:t>      </a:t>
            </a:r>
            <a:endParaRPr lang="en-US" altLang="zh-CN" sz="24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476" y="3528472"/>
            <a:ext cx="6070600" cy="2324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2060848"/>
            <a:ext cx="2794000" cy="3683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8772" y="2505209"/>
            <a:ext cx="1109092" cy="3683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6012" y="2579467"/>
            <a:ext cx="1714500" cy="3683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7991" y="2961466"/>
            <a:ext cx="8890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0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"/>
    </mc:Choice>
    <mc:Fallback xmlns="">
      <p:transition xmlns:p14="http://schemas.microsoft.com/office/powerpoint/2010/main" spd="slow" advTm="3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51520" y="118373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Optimal Task Assignment Problem</a:t>
            </a:r>
            <a:endParaRPr lang="zh-CN" altLang="en-US" sz="36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179512" y="836712"/>
            <a:ext cx="8568952" cy="2088232"/>
          </a:xfrm>
          <a:prstGeom prst="roundRect">
            <a:avLst>
              <a:gd name="adj" fmla="val 90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251520" y="855876"/>
            <a:ext cx="8136904" cy="489214"/>
          </a:xfrm>
          <a:prstGeom prst="roundRect">
            <a:avLst/>
          </a:prstGeom>
          <a:solidFill>
            <a:srgbClr val="2358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95536" y="836712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Expected</a:t>
            </a:r>
            <a:r>
              <a:rPr lang="zh-CN" altLang="en-US" sz="2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Accuracy</a:t>
            </a:r>
            <a:r>
              <a:rPr lang="zh-CN" altLang="en-US" sz="2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Improvement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457950" y="6212335"/>
            <a:ext cx="20574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916832"/>
            <a:ext cx="5168900" cy="9017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83568" y="1412776"/>
            <a:ext cx="58320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kumimoji="1" lang="en-US" altLang="zh-CN" sz="2200" dirty="0" smtClean="0"/>
              <a:t>Cannot</a:t>
            </a:r>
            <a:r>
              <a:rPr kumimoji="1" lang="zh-CN" altLang="en-US" sz="2200" dirty="0" smtClean="0"/>
              <a:t> </a:t>
            </a:r>
            <a:r>
              <a:rPr kumimoji="1" lang="en-US" altLang="zh-CN" sz="2200" dirty="0" smtClean="0"/>
              <a:t>be</a:t>
            </a:r>
            <a:r>
              <a:rPr kumimoji="1" lang="zh-CN" altLang="en-US" sz="2200" dirty="0" smtClean="0"/>
              <a:t> </a:t>
            </a:r>
            <a:r>
              <a:rPr kumimoji="1" lang="en-US" altLang="zh-CN" sz="2200" dirty="0" smtClean="0"/>
              <a:t>aware</a:t>
            </a:r>
            <a:r>
              <a:rPr kumimoji="1" lang="zh-CN" altLang="en-US" sz="2200" dirty="0" smtClean="0"/>
              <a:t> </a:t>
            </a:r>
            <a:r>
              <a:rPr kumimoji="1" lang="en-US" altLang="zh-CN" sz="2200" dirty="0" smtClean="0"/>
              <a:t>of</a:t>
            </a:r>
            <a:r>
              <a:rPr kumimoji="1" lang="zh-CN" altLang="en-US" sz="2200" dirty="0" smtClean="0"/>
              <a:t> </a:t>
            </a:r>
            <a:r>
              <a:rPr kumimoji="1" lang="en-US" altLang="zh-CN" sz="2200" dirty="0" smtClean="0"/>
              <a:t>the</a:t>
            </a:r>
            <a:r>
              <a:rPr kumimoji="1" lang="zh-CN" altLang="en-US" sz="2200" dirty="0" smtClean="0"/>
              <a:t> </a:t>
            </a:r>
            <a:r>
              <a:rPr kumimoji="1" lang="en-US" altLang="zh-CN" sz="2200" dirty="0" smtClean="0"/>
              <a:t>true</a:t>
            </a:r>
            <a:r>
              <a:rPr kumimoji="1" lang="zh-CN" altLang="en-US" sz="2200" dirty="0" smtClean="0"/>
              <a:t> </a:t>
            </a:r>
            <a:r>
              <a:rPr kumimoji="1" lang="en-US" altLang="zh-CN" sz="2200" dirty="0" smtClean="0"/>
              <a:t>result</a:t>
            </a:r>
            <a:r>
              <a:rPr kumimoji="1" lang="zh-CN" altLang="en-US" sz="2200" dirty="0" smtClean="0"/>
              <a:t> </a:t>
            </a:r>
            <a:r>
              <a:rPr kumimoji="1" lang="en-US" altLang="zh-CN" sz="2200" dirty="0" smtClean="0"/>
              <a:t>in</a:t>
            </a:r>
            <a:r>
              <a:rPr kumimoji="1" lang="zh-CN" altLang="en-US" sz="2200" dirty="0" smtClean="0"/>
              <a:t> </a:t>
            </a:r>
            <a:r>
              <a:rPr kumimoji="1" lang="en-US" altLang="zh-CN" sz="2200" dirty="0" smtClean="0"/>
              <a:t>advance</a:t>
            </a:r>
            <a:r>
              <a:rPr kumimoji="1" lang="zh-CN" altLang="en-US" sz="2200" dirty="0" smtClean="0"/>
              <a:t> </a:t>
            </a:r>
            <a:endParaRPr kumimoji="1" lang="zh-CN" altLang="en-US" sz="2200" dirty="0"/>
          </a:p>
        </p:txBody>
      </p:sp>
      <p:sp>
        <p:nvSpPr>
          <p:cNvPr id="18" name="矩形 17"/>
          <p:cNvSpPr/>
          <p:nvPr/>
        </p:nvSpPr>
        <p:spPr>
          <a:xfrm>
            <a:off x="2845349" y="2053403"/>
            <a:ext cx="878231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6807329" y="1924969"/>
            <a:ext cx="2304256" cy="9233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When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yes</a:t>
            </a:r>
            <a:r>
              <a:rPr lang="zh-CN" altLang="en-US" dirty="0" smtClean="0"/>
              <a:t> 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accuracy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improvement</a:t>
            </a:r>
            <a:endParaRPr lang="en-US" altLang="zh-CN" dirty="0"/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 flipH="1">
            <a:off x="6372199" y="2276872"/>
            <a:ext cx="435130" cy="0"/>
          </a:xfrm>
          <a:prstGeom prst="line">
            <a:avLst/>
          </a:prstGeom>
          <a:noFill/>
          <a:ln w="22225">
            <a:solidFill>
              <a:schemeClr val="tx1">
                <a:lumMod val="95000"/>
                <a:lumOff val="5000"/>
              </a:schemeClr>
            </a:solidFill>
            <a:prstDash val="sys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851920" y="2060848"/>
            <a:ext cx="2520280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179512" y="2996952"/>
            <a:ext cx="8568952" cy="2376264"/>
          </a:xfrm>
          <a:prstGeom prst="roundRect">
            <a:avLst>
              <a:gd name="adj" fmla="val 90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251520" y="3016116"/>
            <a:ext cx="8208912" cy="489214"/>
          </a:xfrm>
          <a:prstGeom prst="roundRect">
            <a:avLst/>
          </a:prstGeom>
          <a:solidFill>
            <a:srgbClr val="2358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67544" y="2996952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Optimal</a:t>
            </a:r>
            <a:r>
              <a:rPr lang="zh-CN" altLang="en-US" sz="2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Task</a:t>
            </a:r>
            <a:r>
              <a:rPr lang="zh-CN" altLang="en-US" sz="2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Assignment</a:t>
            </a:r>
            <a:r>
              <a:rPr lang="zh-CN" altLang="en-US" sz="2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Problem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15155" y="3541770"/>
            <a:ext cx="841717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kumimoji="1" lang="en-US" altLang="zh-CN" sz="2200" dirty="0" smtClean="0"/>
              <a:t>Find</a:t>
            </a:r>
            <a:r>
              <a:rPr kumimoji="1" lang="zh-CN" altLang="en-US" sz="2200" dirty="0" smtClean="0"/>
              <a:t> </a:t>
            </a:r>
            <a:r>
              <a:rPr kumimoji="1" lang="en-US" altLang="zh-CN" sz="2200" dirty="0" smtClean="0"/>
              <a:t>an</a:t>
            </a:r>
            <a:r>
              <a:rPr kumimoji="1" lang="zh-CN" altLang="en-US" sz="2200" dirty="0" smtClean="0"/>
              <a:t> </a:t>
            </a:r>
            <a:r>
              <a:rPr kumimoji="1" lang="en-US" altLang="zh-CN" sz="2200" dirty="0" smtClean="0"/>
              <a:t>assignment</a:t>
            </a:r>
            <a:r>
              <a:rPr kumimoji="1" lang="zh-CN" altLang="en-US" sz="2200" dirty="0" smtClean="0"/>
              <a:t> </a:t>
            </a:r>
            <a:r>
              <a:rPr kumimoji="1" lang="en-US" altLang="zh-CN" sz="2200" dirty="0" smtClean="0"/>
              <a:t>to</a:t>
            </a:r>
            <a:r>
              <a:rPr kumimoji="1" lang="zh-CN" altLang="en-US" sz="2200" dirty="0" smtClean="0"/>
              <a:t> </a:t>
            </a:r>
            <a:r>
              <a:rPr kumimoji="1" lang="en-US" altLang="zh-CN" sz="2200" dirty="0" smtClean="0"/>
              <a:t>maximize</a:t>
            </a:r>
            <a:r>
              <a:rPr kumimoji="1" lang="zh-CN" altLang="en-US" sz="2200" dirty="0" smtClean="0"/>
              <a:t> </a:t>
            </a:r>
            <a:r>
              <a:rPr kumimoji="1" lang="en-US" altLang="zh-CN" sz="2200" dirty="0" smtClean="0"/>
              <a:t>the</a:t>
            </a:r>
            <a:r>
              <a:rPr kumimoji="1" lang="zh-CN" altLang="en-US" sz="2200" dirty="0" smtClean="0"/>
              <a:t> </a:t>
            </a:r>
            <a:r>
              <a:rPr kumimoji="1" lang="en-US" altLang="zh-CN" sz="2200" dirty="0" smtClean="0"/>
              <a:t>expected</a:t>
            </a:r>
            <a:r>
              <a:rPr kumimoji="1" lang="zh-CN" altLang="en-US" sz="2200" dirty="0" smtClean="0"/>
              <a:t> </a:t>
            </a:r>
            <a:r>
              <a:rPr kumimoji="1" lang="en-US" altLang="zh-CN" sz="2200" dirty="0" smtClean="0"/>
              <a:t>accuracy</a:t>
            </a:r>
            <a:r>
              <a:rPr kumimoji="1" lang="zh-CN" altLang="en-US" sz="2200" dirty="0" smtClean="0"/>
              <a:t> </a:t>
            </a:r>
            <a:r>
              <a:rPr kumimoji="1" lang="en-US" altLang="zh-CN" sz="2200" dirty="0" smtClean="0"/>
              <a:t>improvement</a:t>
            </a:r>
            <a:endParaRPr kumimoji="1" lang="en-US" altLang="zh-CN" sz="2400" dirty="0"/>
          </a:p>
          <a:p>
            <a:pPr marL="342900" indent="-342900">
              <a:buFont typeface="Arial"/>
              <a:buChar char="•"/>
            </a:pPr>
            <a:endParaRPr kumimoji="1" lang="en-US" altLang="zh-CN" sz="2400" dirty="0" smtClean="0"/>
          </a:p>
          <a:p>
            <a:endParaRPr kumimoji="1" lang="en-US" altLang="zh-CN" sz="2200" dirty="0" smtClean="0"/>
          </a:p>
          <a:p>
            <a:endParaRPr kumimoji="1" lang="zh-CN" altLang="en-US" sz="2200" dirty="0" smtClean="0"/>
          </a:p>
          <a:p>
            <a:r>
              <a:rPr kumimoji="1" lang="en-US" altLang="zh-CN" sz="2200" smtClean="0"/>
              <a:t>Lemma3</a:t>
            </a:r>
            <a:r>
              <a:rPr kumimoji="1" lang="zh-CN" altLang="en-US" sz="2200" dirty="0" smtClean="0"/>
              <a:t>：</a:t>
            </a:r>
            <a:r>
              <a:rPr kumimoji="1" lang="en-US" altLang="zh-CN" sz="2200" dirty="0" smtClean="0"/>
              <a:t>the</a:t>
            </a:r>
            <a:r>
              <a:rPr kumimoji="1" lang="zh-CN" altLang="en-US" sz="2200" dirty="0" smtClean="0"/>
              <a:t> </a:t>
            </a:r>
            <a:r>
              <a:rPr kumimoji="1" lang="en-US" altLang="zh-CN" sz="2200" dirty="0" smtClean="0"/>
              <a:t>problem</a:t>
            </a:r>
            <a:r>
              <a:rPr kumimoji="1" lang="zh-CN" altLang="en-US" sz="2200" dirty="0" smtClean="0"/>
              <a:t> </a:t>
            </a:r>
            <a:r>
              <a:rPr kumimoji="1" lang="en-US" altLang="zh-CN" sz="2200" dirty="0" smtClean="0"/>
              <a:t>is</a:t>
            </a:r>
            <a:r>
              <a:rPr kumimoji="1" lang="zh-CN" altLang="en-US" sz="2200" dirty="0" smtClean="0"/>
              <a:t> </a:t>
            </a:r>
            <a:r>
              <a:rPr kumimoji="1" lang="en-US" altLang="zh-CN" sz="2200" dirty="0" smtClean="0"/>
              <a:t>NP-hard</a:t>
            </a:r>
            <a:endParaRPr kumimoji="1" lang="en-US" altLang="zh-CN" sz="2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3933056"/>
            <a:ext cx="3594100" cy="936104"/>
          </a:xfrm>
          <a:prstGeom prst="rect">
            <a:avLst/>
          </a:prstGeom>
        </p:spPr>
      </p:pic>
      <p:sp>
        <p:nvSpPr>
          <p:cNvPr id="27" name="圆角矩形 26"/>
          <p:cNvSpPr/>
          <p:nvPr/>
        </p:nvSpPr>
        <p:spPr>
          <a:xfrm>
            <a:off x="179512" y="5445224"/>
            <a:ext cx="8568952" cy="1412776"/>
          </a:xfrm>
          <a:prstGeom prst="roundRect">
            <a:avLst>
              <a:gd name="adj" fmla="val 90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251520" y="5517232"/>
            <a:ext cx="8136904" cy="489214"/>
          </a:xfrm>
          <a:prstGeom prst="roundRect">
            <a:avLst/>
          </a:prstGeom>
          <a:solidFill>
            <a:srgbClr val="2358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95536" y="5517232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Greedy</a:t>
            </a:r>
            <a:r>
              <a:rPr lang="zh-CN" altLang="en-US" sz="2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Algorithm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3568" y="6093296"/>
            <a:ext cx="8064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2400" dirty="0"/>
              <a:t>greedily picks a pair (task, worker) with maximum increase of accuracy until each worker in </a:t>
            </a:r>
            <a:r>
              <a:rPr lang="en-US" altLang="zh-CN" sz="2400" i="1" dirty="0"/>
              <a:t>W</a:t>
            </a:r>
            <a:r>
              <a:rPr lang="en-US" altLang="zh-CN" sz="2400" dirty="0"/>
              <a:t> has been assigned </a:t>
            </a:r>
            <a:r>
              <a:rPr lang="en-US" altLang="zh-CN" sz="2400" i="1" dirty="0"/>
              <a:t>h</a:t>
            </a:r>
            <a:r>
              <a:rPr lang="en-US" altLang="zh-CN" sz="2400" dirty="0"/>
              <a:t> tasks </a:t>
            </a:r>
          </a:p>
        </p:txBody>
      </p:sp>
      <p:sp>
        <p:nvSpPr>
          <p:cNvPr id="32" name="Text Box 24"/>
          <p:cNvSpPr txBox="1">
            <a:spLocks noChangeArrowheads="1"/>
          </p:cNvSpPr>
          <p:nvPr/>
        </p:nvSpPr>
        <p:spPr bwMode="auto">
          <a:xfrm>
            <a:off x="605552" y="2360059"/>
            <a:ext cx="2304256" cy="6463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Probability of </a:t>
            </a:r>
            <a:r>
              <a:rPr lang="en-US" altLang="zh-CN" smtClean="0"/>
              <a:t>the true result is yes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264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"/>
    </mc:Choice>
    <mc:Fallback xmlns="">
      <p:transition xmlns:p14="http://schemas.microsoft.com/office/powerpoint/2010/main" spd="slow" advTm="3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0" grpId="0" animBg="1"/>
      <p:bldP spid="21" grpId="0" animBg="1"/>
      <p:bldP spid="22" grpId="0" animBg="1"/>
      <p:bldP spid="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95536" y="194055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Outline</a:t>
            </a:r>
            <a:endParaRPr lang="zh-CN" altLang="en-US" sz="20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395536" y="1390278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Motivation</a:t>
            </a:r>
            <a:endParaRPr lang="zh-CN" altLang="en-US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Problem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Statement</a:t>
            </a:r>
            <a:endParaRPr lang="zh-CN" altLang="en-US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Inference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Model</a:t>
            </a:r>
            <a:endParaRPr lang="zh-CN" altLang="en-US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Task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Assignment</a:t>
            </a:r>
            <a:endParaRPr lang="zh-CN" altLang="en-US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Experiment</a:t>
            </a:r>
            <a:endParaRPr lang="zh-CN" altLang="en-US" sz="280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Conclusion</a:t>
            </a:r>
            <a:endParaRPr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51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2"/>
    </mc:Choice>
    <mc:Fallback xmlns="">
      <p:transition spd="slow" advTm="28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51520" y="11837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Experiment</a:t>
            </a:r>
            <a:endParaRPr lang="zh-CN" altLang="en-US" sz="36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39552" y="999891"/>
            <a:ext cx="8136904" cy="1439857"/>
          </a:xfrm>
          <a:prstGeom prst="roundRect">
            <a:avLst>
              <a:gd name="adj" fmla="val 90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39552" y="952126"/>
            <a:ext cx="8136904" cy="504056"/>
          </a:xfrm>
          <a:prstGeom prst="roundRect">
            <a:avLst/>
          </a:prstGeom>
          <a:solidFill>
            <a:srgbClr val="2358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11560" y="980728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Datasets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TextBox 6"/>
          <p:cNvSpPr txBox="1"/>
          <p:nvPr/>
        </p:nvSpPr>
        <p:spPr>
          <a:xfrm>
            <a:off x="755576" y="1484784"/>
            <a:ext cx="79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Labels: tags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dianping.com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Beijing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POIs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Beijing；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China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 Scenery spot of China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539552" y="2674433"/>
            <a:ext cx="8136904" cy="1838915"/>
          </a:xfrm>
          <a:prstGeom prst="roundRect">
            <a:avLst>
              <a:gd name="adj" fmla="val 90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539552" y="2626667"/>
            <a:ext cx="8136904" cy="504056"/>
          </a:xfrm>
          <a:prstGeom prst="roundRect">
            <a:avLst/>
          </a:prstGeom>
          <a:solidFill>
            <a:srgbClr val="2358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11560" y="2655269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Deployment</a:t>
            </a:r>
            <a:r>
              <a:rPr lang="zh-CN" altLang="en-US" sz="2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TextBox 6"/>
          <p:cNvSpPr txBox="1"/>
          <p:nvPr/>
        </p:nvSpPr>
        <p:spPr>
          <a:xfrm>
            <a:off x="755576" y="3159325"/>
            <a:ext cx="7906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Crowdsourcing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Platform: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ChinaCrowds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chinacrowds.com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receives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answers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algorithms,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answers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539552" y="4727827"/>
            <a:ext cx="8136904" cy="2097670"/>
          </a:xfrm>
          <a:prstGeom prst="roundRect">
            <a:avLst>
              <a:gd name="adj" fmla="val 90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539552" y="4680061"/>
            <a:ext cx="8136904" cy="504056"/>
          </a:xfrm>
          <a:prstGeom prst="roundRect">
            <a:avLst/>
          </a:prstGeom>
          <a:solidFill>
            <a:srgbClr val="2358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611560" y="4708663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Evaluating</a:t>
            </a:r>
            <a:r>
              <a:rPr lang="zh-CN" altLang="en-US" sz="2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Methods</a:t>
            </a:r>
            <a:r>
              <a:rPr lang="zh-CN" altLang="en-US" sz="2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Box 6"/>
          <p:cNvSpPr txBox="1"/>
          <p:nvPr/>
        </p:nvSpPr>
        <p:spPr>
          <a:xfrm>
            <a:off x="654616" y="5157192"/>
            <a:ext cx="809384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Inference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Method</a:t>
            </a:r>
            <a:endParaRPr lang="zh-CN" altLang="en-US" sz="2000" dirty="0" smtClean="0"/>
          </a:p>
          <a:p>
            <a:pPr marL="800100" lvl="1" indent="-342900">
              <a:buFont typeface="Arial" charset="0"/>
              <a:buChar char="•"/>
            </a:pPr>
            <a:r>
              <a:rPr lang="en-US" altLang="zh-CN" sz="2000" dirty="0" smtClean="0"/>
              <a:t>Majority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Vote(MV),Expectation-Maximum(EM), Inference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Model(IM)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Task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Assignment</a:t>
            </a:r>
            <a:endParaRPr lang="zh-CN" alt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Random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assignment(Random), Spatial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First(SF),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Optimize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Accuarcy</a:t>
            </a:r>
            <a:r>
              <a:rPr lang="en-US" altLang="zh-CN" sz="2000" dirty="0" smtClean="0"/>
              <a:t>-Greedy(</a:t>
            </a:r>
            <a:r>
              <a:rPr lang="en-US" altLang="zh-CN" sz="2000" dirty="0" err="1" smtClean="0"/>
              <a:t>AccOpt</a:t>
            </a:r>
            <a:r>
              <a:rPr lang="en-US" altLang="zh-CN" sz="20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457950" y="5691349"/>
            <a:ext cx="20574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83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87"/>
    </mc:Choice>
    <mc:Fallback xmlns="">
      <p:transition spd="slow" advTm="1488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51520" y="118373"/>
            <a:ext cx="792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Evaluation</a:t>
            </a:r>
            <a:r>
              <a:rPr lang="zh-CN" altLang="en-US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of</a:t>
            </a:r>
            <a:r>
              <a:rPr lang="zh-CN" altLang="en-US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Inference</a:t>
            </a:r>
            <a:r>
              <a:rPr lang="zh-CN" altLang="en-US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Method</a:t>
            </a:r>
            <a:endParaRPr lang="zh-CN" altLang="en-US" sz="36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0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内容占位符 10"/>
          <p:cNvSpPr txBox="1">
            <a:spLocks/>
          </p:cNvSpPr>
          <p:nvPr/>
        </p:nvSpPr>
        <p:spPr>
          <a:xfrm>
            <a:off x="395536" y="112474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altLang="zh-CN" sz="2200" dirty="0" smtClean="0">
              <a:latin typeface="+mn-ea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13" name="内容占位符 10"/>
          <p:cNvSpPr txBox="1">
            <a:spLocks/>
          </p:cNvSpPr>
          <p:nvPr/>
        </p:nvSpPr>
        <p:spPr>
          <a:xfrm>
            <a:off x="547936" y="127714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 dirty="0" smtClean="0"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7042" y="1205582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en-US" altLang="zh-CN" sz="2400" dirty="0" smtClean="0"/>
              <a:t>Case study</a:t>
            </a:r>
            <a:endParaRPr kumimoji="1" lang="zh-CN" altLang="en-US" sz="24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65181"/>
            <a:ext cx="9144000" cy="191594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623032" y="3092773"/>
            <a:ext cx="1413464" cy="1559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12160" y="3092773"/>
            <a:ext cx="1656184" cy="15599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 Box 24"/>
          <p:cNvSpPr txBox="1">
            <a:spLocks noChangeArrowheads="1"/>
          </p:cNvSpPr>
          <p:nvPr/>
        </p:nvSpPr>
        <p:spPr bwMode="auto">
          <a:xfrm>
            <a:off x="7994204" y="4756055"/>
            <a:ext cx="521146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EM </a:t>
            </a:r>
            <a:endParaRPr lang="en-US" altLang="zh-CN" dirty="0"/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6579679" y="4733616"/>
            <a:ext cx="521146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IM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688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327"/>
    </mc:Choice>
    <mc:Fallback xmlns="">
      <p:transition spd="slow" advTm="4532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  <p:bldP spid="10" grpId="2" animBg="1"/>
      <p:bldP spid="12" grpId="0" animBg="1"/>
      <p:bldP spid="14" grpId="0" animBg="1"/>
      <p:bldP spid="14" grpId="1" animBg="1"/>
      <p:bldP spid="16" grpId="2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51520" y="118373"/>
            <a:ext cx="792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Evaluation</a:t>
            </a:r>
            <a:r>
              <a:rPr lang="zh-CN" altLang="en-US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of</a:t>
            </a:r>
            <a:r>
              <a:rPr lang="zh-CN" altLang="en-US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Inference</a:t>
            </a:r>
            <a:r>
              <a:rPr lang="zh-CN" altLang="en-US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Method</a:t>
            </a:r>
            <a:endParaRPr lang="zh-CN" altLang="en-US" sz="36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0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内容占位符 10"/>
          <p:cNvSpPr txBox="1">
            <a:spLocks/>
          </p:cNvSpPr>
          <p:nvPr/>
        </p:nvSpPr>
        <p:spPr>
          <a:xfrm>
            <a:off x="395536" y="112474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altLang="zh-CN" sz="2200" dirty="0" smtClean="0">
              <a:latin typeface="+mn-ea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13" name="内容占位符 10"/>
          <p:cNvSpPr txBox="1">
            <a:spLocks/>
          </p:cNvSpPr>
          <p:nvPr/>
        </p:nvSpPr>
        <p:spPr>
          <a:xfrm>
            <a:off x="547936" y="127714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 dirty="0" smtClean="0"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7042" y="1205582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en-US" altLang="zh-CN" sz="2400" dirty="0" smtClean="0"/>
              <a:t>Accuracy</a:t>
            </a:r>
            <a:endParaRPr kumimoji="1"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247" y="1793470"/>
            <a:ext cx="5770930" cy="456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327"/>
    </mc:Choice>
    <mc:Fallback xmlns="">
      <p:transition spd="slow" advTm="4532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51520" y="118373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Motivation(1)</a:t>
            </a:r>
            <a:endParaRPr lang="zh-CN" altLang="en-US" sz="20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51520" y="1158395"/>
            <a:ext cx="8522378" cy="1896858"/>
          </a:xfrm>
          <a:prstGeom prst="roundRect">
            <a:avLst>
              <a:gd name="adj" fmla="val 90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82376" y="1177256"/>
            <a:ext cx="8522378" cy="405394"/>
          </a:xfrm>
          <a:prstGeom prst="roundRect">
            <a:avLst/>
          </a:prstGeom>
          <a:solidFill>
            <a:srgbClr val="2358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13686" y="1137709"/>
            <a:ext cx="8434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POI</a:t>
            </a:r>
            <a:r>
              <a:rPr lang="zh-CN" altLang="en-US" sz="2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Labels</a:t>
            </a:r>
            <a:endParaRPr lang="zh-CN" altLang="en-US" sz="24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TextBox 6"/>
          <p:cNvSpPr txBox="1"/>
          <p:nvPr/>
        </p:nvSpPr>
        <p:spPr>
          <a:xfrm>
            <a:off x="467544" y="1627564"/>
            <a:ext cx="72715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Improve user experience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Help resource retrieval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Benefit applications</a:t>
            </a:r>
            <a:endParaRPr lang="zh-CN" altLang="en-US" sz="2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  e.g. activity recommendation</a:t>
            </a:r>
            <a:endParaRPr lang="zh-CN" altLang="en-US" sz="2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5532199" y="6311238"/>
            <a:ext cx="20574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76" y="3679989"/>
            <a:ext cx="3330746" cy="284273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 flipH="1">
            <a:off x="294148" y="3607980"/>
            <a:ext cx="20340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hlinkClick r:id="rId5"/>
              </a:rPr>
              <a:t>www.dianping.com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0258" y="3376936"/>
            <a:ext cx="5480906" cy="1636241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 flipH="1">
            <a:off x="3635896" y="3180198"/>
            <a:ext cx="20340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chemeClr val="accent1"/>
                </a:solidFill>
              </a:rPr>
              <a:t>Meetup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3684" y="6133760"/>
            <a:ext cx="3034179" cy="3195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272332" y="4509120"/>
            <a:ext cx="3499997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5441229" y="3547466"/>
            <a:ext cx="1717925" cy="4896543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 flipH="1">
            <a:off x="3655757" y="4928080"/>
            <a:ext cx="20141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chemeClr val="accent1"/>
                </a:solidFill>
              </a:rPr>
              <a:t>OpenStreetMap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785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6"/>
    </mc:Choice>
    <mc:Fallback xmlns="">
      <p:transition spd="slow" advTm="107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3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51520" y="118373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Evaluation of Task Assignment</a:t>
            </a:r>
            <a:endParaRPr lang="zh-CN" altLang="en-US" sz="36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0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内容占位符 10"/>
          <p:cNvSpPr txBox="1">
            <a:spLocks/>
          </p:cNvSpPr>
          <p:nvPr/>
        </p:nvSpPr>
        <p:spPr>
          <a:xfrm>
            <a:off x="395536" y="112474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altLang="zh-CN" sz="2200" dirty="0" smtClean="0">
              <a:latin typeface="+mn-ea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189835"/>
            <a:ext cx="20574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47042" y="1205582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en-US" altLang="zh-CN" sz="2400" dirty="0" smtClean="0"/>
              <a:t>Accuracy &amp; some statistics</a:t>
            </a:r>
            <a:endParaRPr kumimoji="1"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321" y="1550465"/>
            <a:ext cx="4104456" cy="29274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4673123"/>
            <a:ext cx="8085570" cy="160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8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213"/>
    </mc:Choice>
    <mc:Fallback xmlns="">
      <p:transition spd="slow" advTm="4821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55271" y="2852936"/>
            <a:ext cx="29074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Thanks</a:t>
            </a:r>
            <a:r>
              <a:rPr lang="zh-CN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！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9356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51520" y="118373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Motivation(2)</a:t>
            </a:r>
            <a:endParaRPr lang="zh-CN" altLang="en-US" sz="20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51520" y="1158395"/>
            <a:ext cx="8522378" cy="1557020"/>
          </a:xfrm>
          <a:prstGeom prst="roundRect">
            <a:avLst>
              <a:gd name="adj" fmla="val 90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82376" y="1177256"/>
            <a:ext cx="8522378" cy="405394"/>
          </a:xfrm>
          <a:prstGeom prst="roundRect">
            <a:avLst/>
          </a:prstGeom>
          <a:solidFill>
            <a:srgbClr val="2358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13685" y="1137709"/>
            <a:ext cx="7858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POI</a:t>
            </a:r>
            <a:r>
              <a:rPr lang="zh-CN" altLang="en-US" sz="2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Labels</a:t>
            </a:r>
            <a:endParaRPr lang="zh-CN" altLang="en-US" sz="24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TextBox 6"/>
          <p:cNvSpPr txBox="1"/>
          <p:nvPr/>
        </p:nvSpPr>
        <p:spPr>
          <a:xfrm>
            <a:off x="453358" y="1349125"/>
            <a:ext cx="85223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endParaRPr lang="zh-CN" alt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Incorrect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labels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exist</a:t>
            </a:r>
            <a:endParaRPr lang="zh-CN" alt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2000" dirty="0" smtClean="0"/>
              <a:t>Anonymous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manual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labelling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maybe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incredible </a:t>
            </a:r>
            <a:r>
              <a:rPr lang="en-US" altLang="zh-CN" sz="2000" dirty="0"/>
              <a:t>or </a:t>
            </a:r>
            <a:r>
              <a:rPr lang="en-US" altLang="zh-CN" sz="2000" dirty="0" smtClean="0"/>
              <a:t>malicious</a:t>
            </a:r>
            <a:endParaRPr lang="zh-CN" altLang="en-US" sz="2000" dirty="0" smtClean="0"/>
          </a:p>
          <a:p>
            <a:pPr marL="800100" lvl="1" indent="-342900">
              <a:buFont typeface="Arial" charset="0"/>
              <a:buChar char="•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Limited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accuracies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AI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algorithms</a:t>
            </a:r>
            <a:endParaRPr lang="en-US" altLang="zh-CN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5532199" y="6311238"/>
            <a:ext cx="20574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62528"/>
            <a:ext cx="6958617" cy="37893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 flipH="1">
            <a:off x="2267744" y="2962528"/>
            <a:ext cx="41044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hlinkClick r:id="rId5"/>
              </a:rPr>
              <a:t>www.dianping.com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:Tsinghua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University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 flipH="1">
            <a:off x="1197977" y="6522474"/>
            <a:ext cx="93610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University</a:t>
            </a:r>
            <a:endParaRPr kumimoji="1" lang="zh-CN" altLang="en-US" sz="1400" dirty="0" smtClean="0"/>
          </a:p>
        </p:txBody>
      </p:sp>
      <p:sp>
        <p:nvSpPr>
          <p:cNvPr id="13" name="文本框 12"/>
          <p:cNvSpPr txBox="1"/>
          <p:nvPr/>
        </p:nvSpPr>
        <p:spPr>
          <a:xfrm flipH="1">
            <a:off x="2226677" y="6522474"/>
            <a:ext cx="7715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Campus</a:t>
            </a:r>
            <a:endParaRPr kumimoji="1" lang="zh-CN" altLang="en-US" sz="1400" dirty="0" smtClean="0"/>
          </a:p>
        </p:txBody>
      </p:sp>
      <p:sp>
        <p:nvSpPr>
          <p:cNvPr id="14" name="文本框 13"/>
          <p:cNvSpPr txBox="1"/>
          <p:nvPr/>
        </p:nvSpPr>
        <p:spPr>
          <a:xfrm flipH="1">
            <a:off x="3090770" y="6513489"/>
            <a:ext cx="1131543" cy="3167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Scenery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Spot</a:t>
            </a:r>
            <a:endParaRPr kumimoji="1" lang="zh-CN" altLang="en-US" sz="1400" dirty="0" smtClean="0"/>
          </a:p>
        </p:txBody>
      </p:sp>
      <p:sp>
        <p:nvSpPr>
          <p:cNvPr id="16" name="文本框 15"/>
          <p:cNvSpPr txBox="1"/>
          <p:nvPr/>
        </p:nvSpPr>
        <p:spPr>
          <a:xfrm flipH="1">
            <a:off x="4922333" y="6559801"/>
            <a:ext cx="56577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400" smtClean="0"/>
              <a:t>Park</a:t>
            </a:r>
            <a:endParaRPr kumimoji="1" lang="zh-CN" altLang="en-US" sz="1400" dirty="0" smtClean="0"/>
          </a:p>
        </p:txBody>
      </p:sp>
      <p:sp>
        <p:nvSpPr>
          <p:cNvPr id="17" name="文本框 16"/>
          <p:cNvSpPr txBox="1"/>
          <p:nvPr/>
        </p:nvSpPr>
        <p:spPr>
          <a:xfrm flipH="1">
            <a:off x="5620387" y="6560222"/>
            <a:ext cx="134615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Dating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Couples</a:t>
            </a:r>
            <a:endParaRPr kumimoji="1" lang="zh-CN" altLang="en-US" sz="1400" dirty="0" smtClean="0"/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6637385" y="5134964"/>
            <a:ext cx="1904427" cy="9233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website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tends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/>
              <a:t> </a:t>
            </a:r>
            <a:r>
              <a:rPr lang="en-US" altLang="zh-CN" dirty="0" smtClean="0"/>
              <a:t>frequent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tags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labels</a:t>
            </a:r>
            <a:r>
              <a:rPr lang="zh-CN" altLang="en-US" dirty="0" smtClean="0"/>
              <a:t> </a:t>
            </a:r>
            <a:endParaRPr lang="en-US" altLang="zh-CN" dirty="0"/>
          </a:p>
        </p:txBody>
      </p:sp>
      <p:sp>
        <p:nvSpPr>
          <p:cNvPr id="6" name="乘 5"/>
          <p:cNvSpPr/>
          <p:nvPr/>
        </p:nvSpPr>
        <p:spPr>
          <a:xfrm>
            <a:off x="5288261" y="6343620"/>
            <a:ext cx="576064" cy="504056"/>
          </a:xfrm>
          <a:prstGeom prst="mathMultiply">
            <a:avLst/>
          </a:prstGeom>
          <a:solidFill>
            <a:srgbClr val="ED7D3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521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4"/>
    </mc:Choice>
    <mc:Fallback xmlns="">
      <p:transition spd="slow" advTm="114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20" grpId="0"/>
      <p:bldP spid="3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22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51520" y="118373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Motivation(3)</a:t>
            </a:r>
            <a:endParaRPr lang="zh-CN" altLang="en-US" sz="20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51520" y="1158395"/>
            <a:ext cx="8522378" cy="2278928"/>
          </a:xfrm>
          <a:prstGeom prst="roundRect">
            <a:avLst>
              <a:gd name="adj" fmla="val 90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82376" y="1177256"/>
            <a:ext cx="8522378" cy="405394"/>
          </a:xfrm>
          <a:prstGeom prst="roundRect">
            <a:avLst/>
          </a:prstGeom>
          <a:solidFill>
            <a:srgbClr val="2358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13685" y="1137709"/>
            <a:ext cx="88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Crowdsourced</a:t>
            </a:r>
            <a:r>
              <a:rPr lang="zh-CN" altLang="en-US" sz="2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POI</a:t>
            </a:r>
            <a:r>
              <a:rPr lang="zh-CN" altLang="en-US" sz="2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Labelling</a:t>
            </a:r>
            <a:endParaRPr lang="zh-CN" altLang="en-US" sz="24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5532199" y="6311238"/>
            <a:ext cx="20574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67544" y="1700808"/>
            <a:ext cx="763284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2000" dirty="0" smtClean="0"/>
              <a:t>Ask </a:t>
            </a:r>
            <a:r>
              <a:rPr kumimoji="1" lang="en-US" altLang="zh-CN" sz="2000" dirty="0" err="1"/>
              <a:t>crowdsourced</a:t>
            </a:r>
            <a:r>
              <a:rPr kumimoji="1" lang="en-US" altLang="zh-CN" sz="2000" dirty="0"/>
              <a:t> workers to select correct labels from the candidate labels to </a:t>
            </a:r>
            <a:r>
              <a:rPr kumimoji="1" lang="en-US" altLang="zh-CN" sz="2000" dirty="0" smtClean="0"/>
              <a:t>improve the </a:t>
            </a:r>
            <a:r>
              <a:rPr kumimoji="1" lang="en-US" altLang="zh-CN" sz="2000" dirty="0"/>
              <a:t>quality 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000" dirty="0" smtClean="0"/>
              <a:t>Effectively handle computer-hard tasks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000" dirty="0" smtClean="0"/>
              <a:t>Achieved good performance in similar tasks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zh-CN" sz="2000" dirty="0" smtClean="0"/>
              <a:t>e.g. image </a:t>
            </a:r>
            <a:r>
              <a:rPr kumimoji="1" lang="en-US" altLang="zh-CN" sz="2000" dirty="0"/>
              <a:t>l</a:t>
            </a:r>
            <a:r>
              <a:rPr kumimoji="1" lang="en-US" altLang="zh-CN" sz="2000" dirty="0" smtClean="0"/>
              <a:t>abels, entity annotation</a:t>
            </a:r>
          </a:p>
          <a:p>
            <a:pPr marL="285750" indent="-285750">
              <a:buFont typeface="Arial" charset="0"/>
              <a:buChar char="•"/>
            </a:pP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1" y="3703405"/>
            <a:ext cx="3377357" cy="260783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331640" y="6311238"/>
            <a:ext cx="2729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[</a:t>
            </a:r>
            <a:r>
              <a:rPr kumimoji="1" lang="en-US" altLang="zh-CN" sz="1600" dirty="0" err="1" smtClean="0"/>
              <a:t>Ahn</a:t>
            </a:r>
            <a:r>
              <a:rPr kumimoji="1" lang="en-US" altLang="zh-CN" sz="1600" dirty="0" smtClean="0"/>
              <a:t> et al. </a:t>
            </a:r>
            <a:r>
              <a:rPr lang="en-US" altLang="zh-CN" sz="1600" dirty="0"/>
              <a:t>Labeling Images with a Computer Game</a:t>
            </a:r>
            <a:r>
              <a:rPr kumimoji="1" lang="en-US" altLang="zh-CN" sz="1600" dirty="0" smtClean="0"/>
              <a:t>]</a:t>
            </a:r>
            <a:endParaRPr kumimoji="1" lang="zh-CN" altLang="en-US" sz="16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8899" y="3759006"/>
            <a:ext cx="4272476" cy="2552232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5148064" y="6272476"/>
            <a:ext cx="3409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[</a:t>
            </a:r>
            <a:r>
              <a:rPr kumimoji="1" lang="en-US" altLang="zh-CN" sz="1600" dirty="0" err="1" smtClean="0"/>
              <a:t>Finin</a:t>
            </a:r>
            <a:r>
              <a:rPr kumimoji="1" lang="en-US" altLang="zh-CN" sz="1600" dirty="0" smtClean="0"/>
              <a:t> </a:t>
            </a:r>
            <a:r>
              <a:rPr kumimoji="1" lang="en-US" altLang="zh-CN" sz="1600" dirty="0"/>
              <a:t>et </a:t>
            </a:r>
            <a:r>
              <a:rPr kumimoji="1" lang="en-US" altLang="zh-CN" sz="1600" dirty="0" smtClean="0"/>
              <a:t>al. </a:t>
            </a:r>
            <a:r>
              <a:rPr lang="en-US" altLang="zh-CN" sz="1600" dirty="0"/>
              <a:t>Annotating Named Entities in Twitter Data with Crowdsourcing</a:t>
            </a:r>
            <a:endParaRPr kumimoji="1" lang="zh-CN" alt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93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3"/>
    </mc:Choice>
    <mc:Fallback xmlns="">
      <p:transition spd="slow" advTm="59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95536" y="194055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Outline</a:t>
            </a:r>
            <a:endParaRPr lang="zh-CN" altLang="en-US" sz="20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395536" y="1390278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Motivation</a:t>
            </a:r>
            <a:endParaRPr lang="zh-CN" altLang="en-US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Problem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Statement</a:t>
            </a:r>
            <a:endParaRPr lang="zh-CN" altLang="en-US" sz="280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Inference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Model</a:t>
            </a:r>
            <a:endParaRPr lang="zh-CN" altLang="en-US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Task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Assignment</a:t>
            </a:r>
            <a:endParaRPr lang="zh-CN" altLang="en-US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Experiment</a:t>
            </a:r>
            <a:endParaRPr lang="zh-CN" altLang="en-US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Conclusion</a:t>
            </a:r>
            <a:endParaRPr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36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"/>
    </mc:Choice>
    <mc:Fallback xmlns="">
      <p:transition spd="slow" advTm="11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51520" y="118373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Problem</a:t>
            </a:r>
            <a:r>
              <a:rPr lang="zh-CN" altLang="en-US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Statement(1)</a:t>
            </a:r>
            <a:endParaRPr lang="zh-CN" altLang="en-US" sz="20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61742" y="1146930"/>
            <a:ext cx="8522378" cy="1565681"/>
          </a:xfrm>
          <a:prstGeom prst="roundRect">
            <a:avLst>
              <a:gd name="adj" fmla="val 90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61742" y="1099164"/>
            <a:ext cx="8522378" cy="504056"/>
          </a:xfrm>
          <a:prstGeom prst="roundRect">
            <a:avLst/>
          </a:prstGeom>
          <a:solidFill>
            <a:srgbClr val="2358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70469" y="1099164"/>
            <a:ext cx="8894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Crowdsourced</a:t>
            </a:r>
            <a:r>
              <a:rPr lang="zh-CN" altLang="en-US" sz="28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POI</a:t>
            </a:r>
            <a:r>
              <a:rPr lang="zh-CN" altLang="en-US" sz="28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Labelling</a:t>
            </a:r>
            <a:endParaRPr lang="zh-CN" altLang="en-US" sz="28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TextBox 6"/>
          <p:cNvSpPr txBox="1"/>
          <p:nvPr/>
        </p:nvSpPr>
        <p:spPr>
          <a:xfrm>
            <a:off x="386073" y="1811024"/>
            <a:ext cx="8522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Identifying the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correct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labels 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of points of interest (POIs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based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on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answers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from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err="1" smtClean="0">
                <a:latin typeface="Times New Roman" charset="0"/>
                <a:ea typeface="Times New Roman" charset="0"/>
                <a:cs typeface="Times New Roman" charset="0"/>
              </a:rPr>
              <a:t>crowdsourced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workers </a:t>
            </a: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751" y="3007641"/>
            <a:ext cx="6958617" cy="37893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 flipH="1">
            <a:off x="3203848" y="3024120"/>
            <a:ext cx="41044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hlinkClick r:id="rId5"/>
              </a:rPr>
              <a:t>www.dianping.com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:Tsinghua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University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 flipH="1">
            <a:off x="2123728" y="6567587"/>
            <a:ext cx="93610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University</a:t>
            </a:r>
            <a:endParaRPr kumimoji="1" lang="zh-CN" altLang="en-US" sz="1400" dirty="0" smtClean="0"/>
          </a:p>
        </p:txBody>
      </p:sp>
      <p:sp>
        <p:nvSpPr>
          <p:cNvPr id="13" name="文本框 12"/>
          <p:cNvSpPr txBox="1"/>
          <p:nvPr/>
        </p:nvSpPr>
        <p:spPr>
          <a:xfrm flipH="1">
            <a:off x="3152428" y="6567587"/>
            <a:ext cx="7715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Campus</a:t>
            </a:r>
            <a:endParaRPr kumimoji="1" lang="zh-CN" altLang="en-US" sz="1400" dirty="0" smtClean="0"/>
          </a:p>
        </p:txBody>
      </p:sp>
      <p:sp>
        <p:nvSpPr>
          <p:cNvPr id="14" name="文本框 13"/>
          <p:cNvSpPr txBox="1"/>
          <p:nvPr/>
        </p:nvSpPr>
        <p:spPr>
          <a:xfrm flipH="1">
            <a:off x="4016521" y="6558602"/>
            <a:ext cx="1131543" cy="3167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Scenery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Spot</a:t>
            </a:r>
            <a:endParaRPr kumimoji="1" lang="zh-CN" altLang="en-US" sz="1400" dirty="0" smtClean="0"/>
          </a:p>
        </p:txBody>
      </p:sp>
      <p:sp>
        <p:nvSpPr>
          <p:cNvPr id="16" name="文本框 15"/>
          <p:cNvSpPr txBox="1"/>
          <p:nvPr/>
        </p:nvSpPr>
        <p:spPr>
          <a:xfrm flipH="1">
            <a:off x="5848084" y="6604914"/>
            <a:ext cx="56577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400" smtClean="0"/>
              <a:t>Park</a:t>
            </a:r>
            <a:endParaRPr kumimoji="1" lang="zh-CN" altLang="en-US" sz="1400" dirty="0" smtClean="0"/>
          </a:p>
        </p:txBody>
      </p:sp>
      <p:sp>
        <p:nvSpPr>
          <p:cNvPr id="17" name="文本框 16"/>
          <p:cNvSpPr txBox="1"/>
          <p:nvPr/>
        </p:nvSpPr>
        <p:spPr>
          <a:xfrm flipH="1">
            <a:off x="6546138" y="6605335"/>
            <a:ext cx="134615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Dating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Couples</a:t>
            </a:r>
            <a:endParaRPr kumimoji="1" lang="zh-CN" altLang="en-US" sz="1400" dirty="0" smtClean="0"/>
          </a:p>
        </p:txBody>
      </p:sp>
      <p:sp>
        <p:nvSpPr>
          <p:cNvPr id="6" name="乘 5"/>
          <p:cNvSpPr/>
          <p:nvPr/>
        </p:nvSpPr>
        <p:spPr>
          <a:xfrm>
            <a:off x="7435710" y="6254746"/>
            <a:ext cx="576064" cy="504056"/>
          </a:xfrm>
          <a:prstGeom prst="mathMultiply">
            <a:avLst/>
          </a:prstGeom>
          <a:solidFill>
            <a:srgbClr val="ED7D3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807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2"/>
    </mc:Choice>
    <mc:Fallback xmlns="">
      <p:transition spd="slow" advTm="100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51520" y="118373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Problem</a:t>
            </a:r>
            <a:r>
              <a:rPr lang="zh-CN" altLang="en-US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Statement(2)</a:t>
            </a:r>
            <a:endParaRPr lang="zh-CN" altLang="en-US" sz="20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55912" y="1208538"/>
            <a:ext cx="8259438" cy="3356506"/>
          </a:xfrm>
          <a:prstGeom prst="roundRect">
            <a:avLst>
              <a:gd name="adj" fmla="val 90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55912" y="1208537"/>
            <a:ext cx="8259438" cy="584259"/>
          </a:xfrm>
          <a:prstGeom prst="roundRect">
            <a:avLst/>
          </a:prstGeom>
          <a:solidFill>
            <a:srgbClr val="2358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64639" y="1208538"/>
            <a:ext cx="3539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Task</a:t>
            </a:r>
            <a:r>
              <a:rPr lang="zh-CN" altLang="en-US" sz="28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and Worker</a:t>
            </a:r>
            <a:endParaRPr lang="zh-CN" altLang="en-US" sz="28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TextBox 6"/>
          <p:cNvSpPr txBox="1"/>
          <p:nvPr/>
        </p:nvSpPr>
        <p:spPr>
          <a:xfrm>
            <a:off x="313708" y="1856610"/>
            <a:ext cx="627451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asks:                              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   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task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：</a:t>
            </a:r>
            <a:endParaRPr lang="en-US" altLang="zh-CN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    Labels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：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zh-CN" alt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Workers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submit</a:t>
            </a:r>
            <a:endParaRPr lang="zh-CN" alt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location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with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geo-coordinate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，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e.g.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home,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office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Answers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071" y="1903466"/>
            <a:ext cx="2016743" cy="35329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0652" y="2392770"/>
            <a:ext cx="1280705" cy="35329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9852" y="2864722"/>
            <a:ext cx="2517248" cy="35329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2614" y="4106196"/>
            <a:ext cx="3223848" cy="44162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8631" y="4628858"/>
            <a:ext cx="4045738" cy="2295744"/>
          </a:xfrm>
          <a:prstGeom prst="rect">
            <a:avLst/>
          </a:prstGeom>
        </p:spPr>
      </p:pic>
      <p:sp>
        <p:nvSpPr>
          <p:cNvPr id="16" name="云形标注 15"/>
          <p:cNvSpPr/>
          <p:nvPr/>
        </p:nvSpPr>
        <p:spPr>
          <a:xfrm>
            <a:off x="1659306" y="5484481"/>
            <a:ext cx="2215116" cy="931544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947338" y="5737846"/>
            <a:ext cx="251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looks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like: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545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5"/>
    </mc:Choice>
    <mc:Fallback xmlns="">
      <p:transition spd="slow" advTm="166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51520" y="118373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Problem</a:t>
            </a:r>
            <a:r>
              <a:rPr lang="zh-CN" altLang="en-US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Statement(3)</a:t>
            </a:r>
            <a:endParaRPr lang="zh-CN" altLang="en-US" sz="20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004048" y="1268760"/>
            <a:ext cx="4139952" cy="5452716"/>
          </a:xfrm>
          <a:prstGeom prst="roundRect">
            <a:avLst>
              <a:gd name="adj" fmla="val 90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5131226" y="1292872"/>
            <a:ext cx="3833261" cy="504056"/>
          </a:xfrm>
          <a:prstGeom prst="roundRect">
            <a:avLst/>
          </a:prstGeom>
          <a:solidFill>
            <a:srgbClr val="2358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131227" y="1331186"/>
            <a:ext cx="2965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Framework</a:t>
            </a:r>
            <a:endParaRPr lang="zh-CN" altLang="en-US" sz="28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TextBox 6"/>
          <p:cNvSpPr txBox="1"/>
          <p:nvPr/>
        </p:nvSpPr>
        <p:spPr>
          <a:xfrm>
            <a:off x="5220072" y="1916832"/>
            <a:ext cx="39239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ynamic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workers: </a:t>
            </a:r>
            <a:r>
              <a:rPr lang="en-US" altLang="zh-CN" sz="2000" i="1" dirty="0" smtClean="0">
                <a:latin typeface="Times New Roman" charset="0"/>
                <a:ea typeface="Times New Roman" charset="0"/>
                <a:cs typeface="Times New Roman" charset="0"/>
              </a:rPr>
              <a:t>W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ssign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i="1" dirty="0" smtClean="0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tasks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worker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at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once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：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Analyze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through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inference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model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Assign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tasks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next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round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workers</a:t>
            </a:r>
            <a:endParaRPr lang="zh-CN" alt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lang="zh-CN" alt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When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budget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runs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out,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nfer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correct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labels</a:t>
            </a:r>
            <a:endParaRPr lang="zh-CN" alt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Object: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maximizing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overall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accuracy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770" y="2826346"/>
            <a:ext cx="2197100" cy="330200"/>
          </a:xfrm>
          <a:prstGeom prst="rect">
            <a:avLst/>
          </a:prstGeom>
        </p:spPr>
      </p:pic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971600" y="4117434"/>
            <a:ext cx="3613348" cy="9233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Q1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infer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 </a:t>
            </a:r>
            <a:r>
              <a:rPr lang="en-US" altLang="zh-CN" dirty="0" smtClean="0"/>
              <a:t>quality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zh-CN" altLang="en-US" dirty="0"/>
              <a:t> </a:t>
            </a:r>
            <a:r>
              <a:rPr lang="en-US" altLang="zh-CN" dirty="0" smtClean="0"/>
              <a:t>correct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label,</a:t>
            </a:r>
            <a:r>
              <a:rPr lang="zh-CN" altLang="en-US" dirty="0" smtClean="0"/>
              <a:t> </a:t>
            </a:r>
            <a:r>
              <a:rPr lang="en-US" altLang="zh-CN" dirty="0" smtClean="0"/>
              <a:t>etc.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answers?</a:t>
            </a:r>
            <a:endParaRPr lang="en-US" altLang="zh-CN" dirty="0"/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958652" y="5082503"/>
            <a:ext cx="3613348" cy="161582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Q</a:t>
            </a:r>
            <a:r>
              <a:rPr lang="zh-CN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assign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proper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tasks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improve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accuracy?</a:t>
            </a: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endParaRPr lang="zh-CN" altLang="en-US" dirty="0" smtClean="0"/>
          </a:p>
          <a:p>
            <a:pPr>
              <a:spcBef>
                <a:spcPct val="50000"/>
              </a:spcBef>
            </a:pPr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assign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tasks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round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maximize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accuracy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improvement?</a:t>
            </a:r>
            <a:endParaRPr lang="en-US" altLang="zh-CN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7050" y="5946776"/>
            <a:ext cx="1219200" cy="774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69" y="1299771"/>
            <a:ext cx="4763329" cy="25922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3935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84"/>
    </mc:Choice>
    <mc:Fallback xmlns="">
      <p:transition spd="slow" advTm="1148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2" grpId="0" animBg="1"/>
      <p:bldP spid="2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1|0.1|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|0|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|0|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|0|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|0|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|0|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|0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1|0.1|0.1|0.1|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4|0.1|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|0|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|0|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|0|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11813</TotalTime>
  <Words>2636</Words>
  <Application>Microsoft Macintosh PowerPoint</Application>
  <PresentationFormat>全屏显示(4:3)</PresentationFormat>
  <Paragraphs>380</Paragraphs>
  <Slides>31</Slides>
  <Notes>31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Crowdsourced POI Labelling: Location-Aware Result Inference and Task Assignment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stone</dc:creator>
  <cp:lastModifiedBy>zhydHKcws zhyd</cp:lastModifiedBy>
  <cp:revision>1221</cp:revision>
  <dcterms:modified xsi:type="dcterms:W3CDTF">2016-09-12T11:00:42Z</dcterms:modified>
</cp:coreProperties>
</file>