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2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4"/>
    <p:restoredTop sz="86607" autoAdjust="0"/>
  </p:normalViewPr>
  <p:slideViewPr>
    <p:cSldViewPr snapToGrid="0">
      <p:cViewPr varScale="1">
        <p:scale>
          <a:sx n="54" d="100"/>
          <a:sy n="54" d="100"/>
        </p:scale>
        <p:origin x="66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4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在此键入姓名">
            <a:extLst>
              <a:ext uri="{FF2B5EF4-FFF2-40B4-BE49-F238E27FC236}">
                <a16:creationId xmlns:a16="http://schemas.microsoft.com/office/drawing/2014/main" id="{4447DDA6-149F-AB40-99FC-150E6893E035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>
            <a:extLst>
              <a:ext uri="{FF2B5EF4-FFF2-40B4-BE49-F238E27FC236}">
                <a16:creationId xmlns:a16="http://schemas.microsoft.com/office/drawing/2014/main" id="{AD0AEF1D-EC82-1B42-A6CC-5B36FD56C8D1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>
            <a:extLst>
              <a:ext uri="{FF2B5EF4-FFF2-40B4-BE49-F238E27FC236}">
                <a16:creationId xmlns:a16="http://schemas.microsoft.com/office/drawing/2014/main" id="{B2097A4E-BA18-2F45-B581-AD82B5444285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目录">
            <a:extLst>
              <a:ext uri="{FF2B5EF4-FFF2-40B4-BE49-F238E27FC236}">
                <a16:creationId xmlns:a16="http://schemas.microsoft.com/office/drawing/2014/main" id="{DF971C0E-1DBC-6948-81F0-FD763979103D}"/>
              </a:ext>
            </a:extLst>
          </p:cNvPr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1924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AA593F-E553-C04C-90EE-F50DB52F3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>
            <a:extLst>
              <a:ext uri="{FF2B5EF4-FFF2-40B4-BE49-F238E27FC236}">
                <a16:creationId xmlns:a16="http://schemas.microsoft.com/office/drawing/2014/main" id="{302D6EFD-7EFF-E74C-917D-0E27A8B678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 anchorCtr="0">
            <a:normAutofit/>
          </a:bodyPr>
          <a:lstStyle/>
          <a:p>
            <a:r>
              <a:rPr lang="en" altLang="zh-CN"/>
              <a:t>Title Text</a:t>
            </a:r>
            <a:endParaRPr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F1150E6-3E6B-384B-BD86-B2A89DDC3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605762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7635DE-DDE0-0042-8EE7-D96300263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820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>
            <a:extLst>
              <a:ext uri="{FF2B5EF4-FFF2-40B4-BE49-F238E27FC236}">
                <a16:creationId xmlns:a16="http://schemas.microsoft.com/office/drawing/2014/main" id="{D23E9E45-FEEE-394F-8CAB-2F1DFA92C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7099875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FDC3361A-9E30-1C4A-A1D1-FD3018F1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86DBE177-84B7-3A48-A2FD-1EC09F94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DB5594C7-A0D7-B749-9E0B-DFEA3EDD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>
            <a:lvl1pPr>
              <a:defRPr/>
            </a:lvl1pPr>
          </a:lstStyle>
          <a:p>
            <a:fld id="{AED52864-CBD4-074C-85F6-1C36B09522F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CD492B-35E7-A14D-9F4C-9937D35AE3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4788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1005-CFD4-C040-B941-E63E750D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73F4-C54B-1748-AEF9-BF883769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5B4B-6182-0240-B898-8CE5D57F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D46A-DC57-7447-87EA-28A58FB3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80506-A70D-BE45-B647-60F557E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/>
          <a:p>
            <a:fld id="{1ED80C40-64E0-284A-851E-E98BE39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EYNOTE模版_封面 副本 6.jpg" descr="KEYNOTE模版_封面 副本 6.jpg">
            <a:extLst>
              <a:ext uri="{FF2B5EF4-FFF2-40B4-BE49-F238E27FC236}">
                <a16:creationId xmlns:a16="http://schemas.microsoft.com/office/drawing/2014/main" id="{3BBABF19-1A10-0A45-8365-F750A0D88412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738" y="-2933"/>
            <a:ext cx="2437926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 anchorCtr="0">
            <a:normAutofit/>
          </a:bodyPr>
          <a:lstStyle/>
          <a:p>
            <a:r>
              <a:rPr lang="en" altLang="zh-CN"/>
              <a:t>Title Text</a:t>
            </a:r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58" r:id="rId5"/>
    <p:sldLayoutId id="2147483662" r:id="rId6"/>
    <p:sldLayoutId id="2147483664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" pitchFamily="18" charset="-122"/>
          <a:cs typeface="Alibaba PuHuiTi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tabLst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5pPr>
      <a:lvl6pPr marL="3677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6pPr>
      <a:lvl7pPr marL="4312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7pPr>
      <a:lvl8pPr marL="4947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8pPr>
      <a:lvl9pPr marL="5582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D72E457-0341-E24E-8F79-9DD421972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4750" y="7674780"/>
            <a:ext cx="2757165" cy="1164421"/>
          </a:xfrm>
        </p:spPr>
        <p:txBody>
          <a:bodyPr/>
          <a:lstStyle/>
          <a:p>
            <a:r>
              <a:rPr kumimoji="1" lang="zh-CN" altLang="en-US" dirty="0"/>
              <a:t>张彦功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8B897-5DC7-4841-8224-FABAC886C2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4750" y="4904107"/>
            <a:ext cx="21300153" cy="2446824"/>
          </a:xfrm>
        </p:spPr>
        <p:txBody>
          <a:bodyPr/>
          <a:lstStyle/>
          <a:p>
            <a:r>
              <a:rPr kumimoji="1" lang="zh-CN" altLang="en-US" dirty="0"/>
              <a:t>通达物流系统架构设计</a:t>
            </a:r>
            <a:endParaRPr kumimoji="1" lang="en-US" altLang="zh-CN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6950463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3813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F9B-2D3F-9B41-B534-B288458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F950-62A3-A04B-AF03-A10FE7AD10DE}"/>
              </a:ext>
            </a:extLst>
          </p:cNvPr>
          <p:cNvSpPr>
            <a:spLocks noGrp="1"/>
          </p:cNvSpPr>
          <p:nvPr>
            <p:ph idx="1"/>
          </p:nvPr>
        </p:nvSpPr>
        <p:spPr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ja-JP" altLang="en-US"/>
              <a:t>通达物流快递</a:t>
            </a:r>
            <a:r>
              <a:rPr lang="zh-CN" altLang="en-US" dirty="0"/>
              <a:t>系统是一个</a:t>
            </a:r>
            <a:r>
              <a:rPr lang="ja-JP" altLang="en-US"/>
              <a:t>同城快递</a:t>
            </a:r>
            <a:r>
              <a:rPr lang="zh-CN" altLang="en-US" dirty="0"/>
              <a:t>的系统。</a:t>
            </a:r>
            <a:endParaRPr lang="en-US" altLang="zh-CN" dirty="0"/>
          </a:p>
          <a:p>
            <a:r>
              <a:rPr lang="ja-JP" altLang="en-US"/>
              <a:t>公司刚刚成立，组建</a:t>
            </a:r>
            <a:r>
              <a:rPr lang="en-US" altLang="ja-JP" dirty="0"/>
              <a:t>20</a:t>
            </a:r>
            <a:r>
              <a:rPr lang="ja-JP" altLang="en-US"/>
              <a:t>人技术部门，准备两个月后系统开发完成上线</a:t>
            </a:r>
            <a:r>
              <a:rPr lang="zh-CN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10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C194-6721-9D4B-A168-D0E990BF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功能概述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02C2-0111-AC46-A3DB-6C69C2CCED58}"/>
              </a:ext>
            </a:extLst>
          </p:cNvPr>
          <p:cNvSpPr>
            <a:spLocks noGrp="1"/>
          </p:cNvSpPr>
          <p:nvPr>
            <p:ph idx="1"/>
          </p:nvPr>
        </p:nvSpPr>
        <p:spPr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zh-CN" altLang="en-US" dirty="0"/>
              <a:t>系统主要功能包括：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/>
              <a:t>用户通过</a:t>
            </a:r>
            <a:r>
              <a:rPr lang="en-HK" dirty="0"/>
              <a:t>app</a:t>
            </a:r>
            <a:r>
              <a:rPr lang="ja-JP" altLang="en-US"/>
              <a:t>发起快递下单请求并支付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/>
              <a:t>快递员通过自己的</a:t>
            </a:r>
            <a:r>
              <a:rPr lang="en-US" altLang="ja-JP" dirty="0"/>
              <a:t>App</a:t>
            </a:r>
            <a:r>
              <a:rPr lang="ja-JP" altLang="en-US"/>
              <a:t>上报自己的地理位置</a:t>
            </a:r>
            <a:r>
              <a:rPr lang="zh-CN" altLang="en-US" dirty="0"/>
              <a:t>，</a:t>
            </a:r>
            <a:r>
              <a:rPr lang="ja-JP" altLang="en-US"/>
              <a:t>每</a:t>
            </a:r>
            <a:r>
              <a:rPr lang="en-US" altLang="zh-CN" dirty="0"/>
              <a:t>30</a:t>
            </a:r>
            <a:r>
              <a:rPr lang="ja-JP" altLang="en-US"/>
              <a:t>秒上报一次</a:t>
            </a:r>
            <a:endParaRPr lang="ja-JP" alt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系统收到快递</a:t>
            </a:r>
            <a:r>
              <a:rPr lang="ja-JP" altLang="en-US"/>
              <a:t>请求后，向距离用户直线距离</a:t>
            </a:r>
            <a:r>
              <a:rPr lang="en-US" altLang="zh-CN" dirty="0"/>
              <a:t>5km</a:t>
            </a:r>
            <a:r>
              <a:rPr lang="ja-JP" altLang="en-US"/>
              <a:t>内的所有快递员发送通知</a:t>
            </a:r>
            <a:endParaRPr lang="ja-JP" alt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快递员需要进行抢单，第一个抢单的快递员得到配单，系统向其发送用户详细地址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快递员到用户处收取快递，并记录到系统中：已收件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快递员将快递送到目的地，并记录到系统</a:t>
            </a:r>
            <a:r>
              <a:rPr lang="ja-JP" altLang="en-US"/>
              <a:t>中：已送达</a:t>
            </a:r>
            <a:endParaRPr lang="en-US" altLang="ja-JP" dirty="0"/>
          </a:p>
          <a:p>
            <a:endParaRPr lang="en-US" altLang="ja-JP" dirty="0"/>
          </a:p>
          <a:p>
            <a:r>
              <a:rPr lang="zh-CN" altLang="en-US" dirty="0"/>
              <a:t>使用者包括：用户、快递员、公司运营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61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C194-6721-9D4B-A168-D0E990BF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非功能约束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02C2-0111-AC46-A3DB-6C69C2CCED58}"/>
              </a:ext>
            </a:extLst>
          </p:cNvPr>
          <p:cNvSpPr>
            <a:spLocks noGrp="1"/>
          </p:cNvSpPr>
          <p:nvPr>
            <p:ph idx="1"/>
          </p:nvPr>
        </p:nvSpPr>
        <p:spPr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/>
              <a:t>预计上线后三个月日单超过</a:t>
            </a:r>
            <a:r>
              <a:rPr lang="en-US" altLang="zh-CN" dirty="0"/>
              <a:t>1</a:t>
            </a:r>
            <a:r>
              <a:rPr lang="ja-JP" altLang="en-US"/>
              <a:t>万</a:t>
            </a:r>
            <a:r>
              <a:rPr lang="zh-CN" altLang="en-US" dirty="0"/>
              <a:t>，</a:t>
            </a:r>
            <a:r>
              <a:rPr lang="ja-JP" altLang="en-US"/>
              <a:t>一年日单超过</a:t>
            </a:r>
            <a:r>
              <a:rPr lang="en-US" altLang="zh-CN" dirty="0"/>
              <a:t>50</a:t>
            </a:r>
            <a:r>
              <a:rPr lang="ja-JP" altLang="en-US"/>
              <a:t>万</a:t>
            </a:r>
            <a:endParaRPr lang="ja-JP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1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C194-6721-9D4B-A168-D0E990BF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系统关键用例图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75C49-6736-9A42-9EAD-D740E994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342" y="2289600"/>
            <a:ext cx="7418586" cy="101162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DEE00F-6888-0B44-A4EC-3FF6F733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29" y="2559159"/>
            <a:ext cx="12029041" cy="4788568"/>
          </a:xfr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endParaRPr lang="en-US" altLang="ja-JP" dirty="0"/>
          </a:p>
          <a:p>
            <a:pPr lvl="1"/>
            <a:r>
              <a:rPr lang="zh-CN" altLang="en-US" dirty="0"/>
              <a:t>用户中心：负责用户注册、登录等</a:t>
            </a:r>
            <a:endParaRPr lang="en-US" altLang="zh-CN" dirty="0"/>
          </a:p>
          <a:p>
            <a:pPr lvl="1"/>
            <a:r>
              <a:rPr lang="zh-CN" altLang="en-US" dirty="0"/>
              <a:t>订单中心：负载下单、计算费用等</a:t>
            </a:r>
            <a:endParaRPr lang="en-US" altLang="zh-CN" dirty="0"/>
          </a:p>
          <a:p>
            <a:pPr lvl="1"/>
            <a:r>
              <a:rPr lang="zh-CN" altLang="en-US" dirty="0"/>
              <a:t>履约：抢单、收件、送件等</a:t>
            </a:r>
            <a:endParaRPr lang="en-US" altLang="zh-CN" dirty="0"/>
          </a:p>
          <a:p>
            <a:pPr lvl="1"/>
            <a:r>
              <a:rPr lang="zh-CN" altLang="en-US" dirty="0"/>
              <a:t>地理位置：位置上报、位置计算等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489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C194-6721-9D4B-A168-D0E990BF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下单抢单场景的业务活动图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8954C-0A1F-844E-A950-01D67E7AC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738" y="2742398"/>
            <a:ext cx="10010635" cy="955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1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C194-6721-9D4B-A168-D0E990BF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系统部署模型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F2CF0-C5BF-D44B-8B66-A7A9991A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948" y="2289600"/>
            <a:ext cx="7471945" cy="101441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EEEB70-0E13-8645-BBF4-6C76822B5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743201"/>
            <a:ext cx="12029041" cy="4788568"/>
          </a:xfr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zh-CN" altLang="en-US" dirty="0"/>
              <a:t>分层模型</a:t>
            </a:r>
            <a:endParaRPr lang="en-US" altLang="ja-JP" dirty="0"/>
          </a:p>
          <a:p>
            <a:pPr lvl="1"/>
            <a:r>
              <a:rPr lang="en-US" altLang="ja-JP" dirty="0"/>
              <a:t>LVS</a:t>
            </a:r>
            <a:r>
              <a:rPr lang="zh-CN" altLang="en-US" dirty="0"/>
              <a:t>：四层负载均衡</a:t>
            </a:r>
            <a:endParaRPr lang="en-US" altLang="zh-CN" dirty="0"/>
          </a:p>
          <a:p>
            <a:pPr lvl="1"/>
            <a:r>
              <a:rPr lang="en-US" altLang="ja-JP" dirty="0"/>
              <a:t>API</a:t>
            </a:r>
            <a:r>
              <a:rPr lang="zh-CN" altLang="en-US" dirty="0"/>
              <a:t> 网关：鉴权、限流、反爬、接口聚合等</a:t>
            </a:r>
            <a:endParaRPr lang="en-US" altLang="ja-JP" dirty="0"/>
          </a:p>
          <a:p>
            <a:pPr lvl="1"/>
            <a:r>
              <a:rPr lang="zh-CN" altLang="en-US" dirty="0"/>
              <a:t>微服务 </a:t>
            </a:r>
            <a:r>
              <a:rPr lang="en-US" altLang="zh-CN" dirty="0"/>
              <a:t>k8s</a:t>
            </a:r>
            <a:r>
              <a:rPr lang="zh-CN" altLang="en-US" dirty="0"/>
              <a:t> 集群：各业务服务，无状态</a:t>
            </a:r>
            <a:endParaRPr lang="en-US" altLang="zh-CN" dirty="0"/>
          </a:p>
          <a:p>
            <a:pPr lvl="1"/>
            <a:r>
              <a:rPr lang="zh-CN" altLang="en-US" dirty="0"/>
              <a:t>基础组件：数据库、缓存、消息队列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815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C194-6721-9D4B-A168-D0E990BF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下单抢单场景的服务器时序模型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36F93-FBEB-CE45-A0FE-19C4C032E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725" y="2289600"/>
            <a:ext cx="17081021" cy="1007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4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482E-0CA1-E543-9F82-A76BB7D9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订单状态图模型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FA347-B50D-2349-B522-63C33231D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137" y="3584073"/>
            <a:ext cx="18209493" cy="527116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791624-5E26-3F4B-B519-E032F3DB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832" y="2887579"/>
            <a:ext cx="6483683" cy="9649326"/>
          </a:xfrm>
          <a:ln w="12700">
            <a:miter lim="400000"/>
          </a:ln>
        </p:spPr>
        <p:txBody>
          <a:bodyPr lIns="50800" tIns="50800" rIns="50800" bIns="50800" anchor="t" anchorCtr="0">
            <a:normAutofit fontScale="77500" lnSpcReduction="20000"/>
          </a:bodyPr>
          <a:lstStyle/>
          <a:p>
            <a:pPr marL="635000" lvl="1" indent="0">
              <a:buNone/>
            </a:pPr>
            <a:r>
              <a:rPr lang="zh-CN" altLang="en-US" dirty="0"/>
              <a:t>状态分三类：</a:t>
            </a:r>
          </a:p>
          <a:p>
            <a:pPr marL="635000" lvl="1" indent="0">
              <a:buNone/>
            </a:pPr>
            <a:r>
              <a:rPr lang="zh-CN" altLang="en-US" dirty="0"/>
              <a:t>订单正向状体</a:t>
            </a:r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新建</a:t>
            </a:r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待支付</a:t>
            </a:r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已支付</a:t>
            </a:r>
          </a:p>
          <a:p>
            <a:pPr marL="635000" lvl="1" indent="0">
              <a:buNone/>
            </a:pPr>
            <a:endParaRPr lang="zh-CN" altLang="en-US" dirty="0"/>
          </a:p>
          <a:p>
            <a:pPr marL="635000" lvl="1" indent="0">
              <a:buNone/>
            </a:pPr>
            <a:r>
              <a:rPr lang="zh-CN" altLang="en-US" dirty="0"/>
              <a:t>订单逆向状态</a:t>
            </a:r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已取消</a:t>
            </a:r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退款申请</a:t>
            </a:r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退款中</a:t>
            </a:r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已退款</a:t>
            </a:r>
          </a:p>
          <a:p>
            <a:pPr marL="635000" lvl="1" indent="0">
              <a:buNone/>
            </a:pPr>
            <a:endParaRPr lang="zh-CN" altLang="en-US" dirty="0"/>
          </a:p>
          <a:p>
            <a:pPr marL="635000" lvl="1" indent="0">
              <a:buNone/>
            </a:pPr>
            <a:r>
              <a:rPr lang="zh-CN" altLang="en-US" dirty="0"/>
              <a:t>履约状态</a:t>
            </a:r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待取货</a:t>
            </a:r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已取货</a:t>
            </a:r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已送达</a:t>
            </a:r>
          </a:p>
          <a:p>
            <a:pPr marL="635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76097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9070</TotalTime>
  <Words>323</Words>
  <Application>Microsoft Macintosh PowerPoint</Application>
  <PresentationFormat>Custom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Alibaba PuHuiTi</vt:lpstr>
      <vt:lpstr>Microsoft YaHei</vt:lpstr>
      <vt:lpstr>Arial</vt:lpstr>
      <vt:lpstr>Helvetica</vt:lpstr>
      <vt:lpstr>Helvetica Light</vt:lpstr>
      <vt:lpstr>Helvetica Neue</vt:lpstr>
      <vt:lpstr>Helvetica Neue Light</vt:lpstr>
      <vt:lpstr>Wingdings</vt:lpstr>
      <vt:lpstr>White</vt:lpstr>
      <vt:lpstr>PowerPoint Presentation</vt:lpstr>
      <vt:lpstr>背景</vt:lpstr>
      <vt:lpstr>功能概述</vt:lpstr>
      <vt:lpstr>非功能约束</vt:lpstr>
      <vt:lpstr>系统关键用例图</vt:lpstr>
      <vt:lpstr>下单抢单场景的业务活动图</vt:lpstr>
      <vt:lpstr>系统部署模型</vt:lpstr>
      <vt:lpstr>下单抢单场景的服务器时序模型</vt:lpstr>
      <vt:lpstr>订单状态图模型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cp:lastModifiedBy>Microsoft Office User</cp:lastModifiedBy>
  <cp:revision>376</cp:revision>
  <cp:lastPrinted>2019-10-08T09:23:57Z</cp:lastPrinted>
  <dcterms:modified xsi:type="dcterms:W3CDTF">2020-08-13T14:30:14Z</dcterms:modified>
</cp:coreProperties>
</file>