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9" r:id="rId3"/>
    <p:sldId id="258" r:id="rId4"/>
    <p:sldId id="302" r:id="rId5"/>
    <p:sldId id="343" r:id="rId6"/>
    <p:sldId id="261" r:id="rId7"/>
    <p:sldId id="342" r:id="rId8"/>
    <p:sldId id="284" r:id="rId9"/>
    <p:sldId id="265" r:id="rId10"/>
    <p:sldId id="329" r:id="rId11"/>
    <p:sldId id="262" r:id="rId12"/>
    <p:sldId id="341" r:id="rId13"/>
    <p:sldId id="286" r:id="rId14"/>
    <p:sldId id="344" r:id="rId15"/>
    <p:sldId id="345" r:id="rId16"/>
    <p:sldId id="280" r:id="rId17"/>
    <p:sldId id="283"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ttx"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F3FF"/>
    <a:srgbClr val="14D1CA"/>
    <a:srgbClr val="92F7FF"/>
    <a:srgbClr val="0D8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showGuides="1">
      <p:cViewPr varScale="1">
        <p:scale>
          <a:sx n="81" d="100"/>
          <a:sy n="81" d="100"/>
        </p:scale>
        <p:origin x="600" y="86"/>
      </p:cViewPr>
      <p:guideLst>
        <p:guide orient="horz" pos="216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20T10:45:50.277"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FF829-AAF2-4068-B4B0-6D40D1708A73}" type="datetimeFigureOut">
              <a:rPr lang="zh-CN" altLang="en-US" smtClean="0"/>
              <a:t>2020/12/25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ACC00-FD44-4E96-9C20-D36116E8331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FACC00-FD44-4E96-9C20-D36116E8331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FACC00-FD44-4E96-9C20-D36116E8331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ACC00-FD44-4E96-9C20-D36116E8331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
        <p:nvSpPr>
          <p:cNvPr id="9" name="矩形 8"/>
          <p:cNvSpPr/>
          <p:nvPr userDrawn="1"/>
        </p:nvSpPr>
        <p:spPr>
          <a:xfrm>
            <a:off x="8707536" y="6390445"/>
            <a:ext cx="966254" cy="230832"/>
          </a:xfrm>
          <a:prstGeom prst="rect">
            <a:avLst/>
          </a:prstGeom>
        </p:spPr>
        <p:txBody>
          <a:bodyPr wrap="square">
            <a:spAutoFit/>
          </a:bodyPr>
          <a:lstStyle/>
          <a:p>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模板下载：</a:t>
            </a:r>
            <a:r>
              <a:rPr lang="en-US" altLang="zh-CN" sz="100" dirty="0">
                <a:solidFill>
                  <a:schemeClr val="tx1"/>
                </a:solidFill>
                <a:latin typeface="Calibri" panose="020F0502020204030204"/>
                <a:ea typeface="宋体" panose="02010600030101010101" pitchFamily="2" charset="-122"/>
              </a:rPr>
              <a:t>www.1ppt.com/moban/          </a:t>
            </a:r>
            <a:r>
              <a:rPr lang="zh-CN" altLang="en-US" sz="100" dirty="0">
                <a:solidFill>
                  <a:schemeClr val="tx1"/>
                </a:solidFill>
                <a:latin typeface="Calibri" panose="020F0502020204030204"/>
                <a:ea typeface="宋体" panose="02010600030101010101" pitchFamily="2" charset="-122"/>
              </a:rPr>
              <a:t>行业</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模板：</a:t>
            </a:r>
            <a:r>
              <a:rPr lang="en-US" altLang="zh-CN" sz="100" dirty="0">
                <a:solidFill>
                  <a:schemeClr val="tx1"/>
                </a:solidFill>
                <a:latin typeface="Calibri" panose="020F0502020204030204"/>
                <a:ea typeface="宋体" panose="02010600030101010101" pitchFamily="2" charset="-122"/>
              </a:rPr>
              <a:t>www.1ppt.com/hangye/ </a:t>
            </a:r>
          </a:p>
          <a:p>
            <a:r>
              <a:rPr lang="zh-CN" altLang="en-US" sz="100" dirty="0">
                <a:solidFill>
                  <a:schemeClr val="tx1"/>
                </a:solidFill>
                <a:latin typeface="Calibri" panose="020F0502020204030204"/>
                <a:ea typeface="宋体" panose="02010600030101010101" pitchFamily="2" charset="-122"/>
              </a:rPr>
              <a:t>节日</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模板：</a:t>
            </a:r>
            <a:r>
              <a:rPr lang="en-US" altLang="zh-CN" sz="100" dirty="0">
                <a:solidFill>
                  <a:schemeClr val="tx1"/>
                </a:solidFill>
                <a:latin typeface="Calibri" panose="020F0502020204030204"/>
                <a:ea typeface="宋体" panose="02010600030101010101" pitchFamily="2" charset="-122"/>
              </a:rPr>
              <a:t>www.1ppt.com/jieri/          PPT</a:t>
            </a:r>
            <a:r>
              <a:rPr lang="zh-CN" altLang="en-US" sz="100" dirty="0">
                <a:solidFill>
                  <a:schemeClr val="tx1"/>
                </a:solidFill>
                <a:latin typeface="Calibri" panose="020F0502020204030204"/>
                <a:ea typeface="宋体" panose="02010600030101010101" pitchFamily="2" charset="-122"/>
              </a:rPr>
              <a:t>素材：</a:t>
            </a:r>
            <a:r>
              <a:rPr lang="en-US" altLang="zh-CN" sz="100" dirty="0">
                <a:solidFill>
                  <a:schemeClr val="tx1"/>
                </a:solidFill>
                <a:latin typeface="Calibri" panose="020F0502020204030204"/>
                <a:ea typeface="宋体" panose="02010600030101010101" pitchFamily="2" charset="-122"/>
              </a:rPr>
              <a:t>www.1ppt.com/sucai/</a:t>
            </a:r>
          </a:p>
          <a:p>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背景图片：</a:t>
            </a:r>
            <a:r>
              <a:rPr lang="en-US" altLang="zh-CN" sz="100" dirty="0">
                <a:solidFill>
                  <a:schemeClr val="tx1"/>
                </a:solidFill>
                <a:latin typeface="Calibri" panose="020F0502020204030204"/>
                <a:ea typeface="宋体" panose="02010600030101010101" pitchFamily="2" charset="-122"/>
              </a:rPr>
              <a:t>www.1ppt.com/beijing/        PPT</a:t>
            </a:r>
            <a:r>
              <a:rPr lang="zh-CN" altLang="en-US" sz="100" dirty="0">
                <a:solidFill>
                  <a:schemeClr val="tx1"/>
                </a:solidFill>
                <a:latin typeface="Calibri" panose="020F0502020204030204"/>
                <a:ea typeface="宋体" panose="02010600030101010101" pitchFamily="2" charset="-122"/>
              </a:rPr>
              <a:t>图表：</a:t>
            </a:r>
            <a:r>
              <a:rPr lang="en-US" altLang="zh-CN" sz="100" dirty="0">
                <a:solidFill>
                  <a:schemeClr val="tx1"/>
                </a:solidFill>
                <a:latin typeface="Calibri" panose="020F0502020204030204"/>
                <a:ea typeface="宋体" panose="02010600030101010101" pitchFamily="2" charset="-122"/>
              </a:rPr>
              <a:t>www.1ppt.com/tubiao/      </a:t>
            </a:r>
          </a:p>
          <a:p>
            <a:r>
              <a:rPr lang="zh-CN" altLang="en-US" sz="100" dirty="0">
                <a:solidFill>
                  <a:schemeClr val="tx1"/>
                </a:solidFill>
                <a:latin typeface="Calibri" panose="020F0502020204030204"/>
                <a:ea typeface="宋体" panose="02010600030101010101" pitchFamily="2" charset="-122"/>
              </a:rPr>
              <a:t>精美</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下载：</a:t>
            </a:r>
            <a:r>
              <a:rPr lang="en-US" altLang="zh-CN" sz="100" dirty="0">
                <a:solidFill>
                  <a:schemeClr val="tx1"/>
                </a:solidFill>
                <a:latin typeface="Calibri" panose="020F0502020204030204"/>
                <a:ea typeface="宋体" panose="02010600030101010101" pitchFamily="2" charset="-122"/>
              </a:rPr>
              <a:t>www.1ppt.com/xiazai/         PPT</a:t>
            </a:r>
            <a:r>
              <a:rPr lang="zh-CN" altLang="en-US" sz="100" dirty="0">
                <a:solidFill>
                  <a:schemeClr val="tx1"/>
                </a:solidFill>
                <a:latin typeface="Calibri" panose="020F0502020204030204"/>
                <a:ea typeface="宋体" panose="02010600030101010101" pitchFamily="2" charset="-122"/>
              </a:rPr>
              <a:t>教程： </a:t>
            </a:r>
            <a:r>
              <a:rPr lang="en-US" altLang="zh-CN" sz="100" dirty="0">
                <a:solidFill>
                  <a:schemeClr val="tx1"/>
                </a:solidFill>
                <a:latin typeface="Calibri" panose="020F0502020204030204"/>
                <a:ea typeface="宋体" panose="02010600030101010101" pitchFamily="2" charset="-122"/>
              </a:rPr>
              <a:t>www.1ppt.com/powerpoint/      </a:t>
            </a:r>
          </a:p>
          <a:p>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课件：</a:t>
            </a:r>
            <a:r>
              <a:rPr lang="en-US" altLang="zh-CN" sz="100" dirty="0">
                <a:solidFill>
                  <a:schemeClr val="tx1"/>
                </a:solidFill>
                <a:latin typeface="Calibri" panose="020F0502020204030204"/>
                <a:ea typeface="宋体" panose="02010600030101010101" pitchFamily="2" charset="-122"/>
              </a:rPr>
              <a:t>www.1ppt.com/kejian/             </a:t>
            </a:r>
            <a:r>
              <a:rPr lang="zh-CN" altLang="en-US" sz="100" dirty="0">
                <a:solidFill>
                  <a:schemeClr val="tx1"/>
                </a:solidFill>
                <a:latin typeface="Calibri" panose="020F0502020204030204"/>
                <a:ea typeface="宋体" panose="02010600030101010101" pitchFamily="2" charset="-122"/>
              </a:rPr>
              <a:t>字体下载：</a:t>
            </a:r>
            <a:r>
              <a:rPr lang="en-US" altLang="zh-CN" sz="100" dirty="0">
                <a:solidFill>
                  <a:schemeClr val="tx1"/>
                </a:solidFill>
                <a:latin typeface="Calibri" panose="020F0502020204030204"/>
                <a:ea typeface="宋体" panose="02010600030101010101" pitchFamily="2" charset="-122"/>
              </a:rPr>
              <a:t>www.1ppt.com/ziti/</a:t>
            </a:r>
          </a:p>
          <a:p>
            <a:r>
              <a:rPr lang="zh-CN" altLang="en-US" sz="100" dirty="0">
                <a:solidFill>
                  <a:schemeClr val="tx1"/>
                </a:solidFill>
                <a:latin typeface="Calibri" panose="020F0502020204030204"/>
                <a:ea typeface="宋体" panose="02010600030101010101" pitchFamily="2" charset="-122"/>
              </a:rPr>
              <a:t>工作总结</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a:t>
            </a:r>
            <a:r>
              <a:rPr lang="en-US" altLang="zh-CN" sz="100" dirty="0">
                <a:solidFill>
                  <a:schemeClr val="tx1"/>
                </a:solidFill>
                <a:latin typeface="Calibri" panose="020F0502020204030204"/>
                <a:ea typeface="宋体" panose="02010600030101010101" pitchFamily="2" charset="-122"/>
              </a:rPr>
              <a:t>www.1ppt.com/xiazai/zongjie/ </a:t>
            </a:r>
            <a:r>
              <a:rPr lang="zh-CN" altLang="en-US" sz="100" dirty="0">
                <a:solidFill>
                  <a:schemeClr val="tx1"/>
                </a:solidFill>
                <a:latin typeface="Calibri" panose="020F0502020204030204"/>
                <a:ea typeface="宋体" panose="02010600030101010101" pitchFamily="2" charset="-122"/>
              </a:rPr>
              <a:t>工作计划：</a:t>
            </a:r>
            <a:r>
              <a:rPr lang="en-US" altLang="zh-CN" sz="100" dirty="0">
                <a:solidFill>
                  <a:schemeClr val="tx1"/>
                </a:solidFill>
                <a:latin typeface="Calibri" panose="020F0502020204030204"/>
                <a:ea typeface="宋体" panose="02010600030101010101" pitchFamily="2" charset="-122"/>
              </a:rPr>
              <a:t>www.1ppt.com/xiazai/jihua/</a:t>
            </a:r>
          </a:p>
          <a:p>
            <a:r>
              <a:rPr lang="zh-CN" altLang="en-US" sz="100" dirty="0">
                <a:solidFill>
                  <a:schemeClr val="tx1"/>
                </a:solidFill>
                <a:latin typeface="Calibri" panose="020F0502020204030204"/>
                <a:ea typeface="宋体" panose="02010600030101010101" pitchFamily="2" charset="-122"/>
              </a:rPr>
              <a:t>商务</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模板：</a:t>
            </a:r>
            <a:r>
              <a:rPr lang="en-US" altLang="zh-CN" sz="100" dirty="0">
                <a:solidFill>
                  <a:schemeClr val="tx1"/>
                </a:solidFill>
                <a:latin typeface="Calibri" panose="020F0502020204030204"/>
                <a:ea typeface="宋体" panose="02010600030101010101" pitchFamily="2" charset="-122"/>
              </a:rPr>
              <a:t>www.1ppt.com/moban/shangwu/  </a:t>
            </a:r>
            <a:r>
              <a:rPr lang="zh-CN" altLang="en-US" sz="100" dirty="0">
                <a:solidFill>
                  <a:schemeClr val="tx1"/>
                </a:solidFill>
                <a:latin typeface="Calibri" panose="020F0502020204030204"/>
                <a:ea typeface="宋体" panose="02010600030101010101" pitchFamily="2" charset="-122"/>
              </a:rPr>
              <a:t>个人简历</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a:t>
            </a:r>
            <a:r>
              <a:rPr lang="en-US" altLang="zh-CN" sz="100" dirty="0">
                <a:solidFill>
                  <a:schemeClr val="tx1"/>
                </a:solidFill>
                <a:latin typeface="Calibri" panose="020F0502020204030204"/>
                <a:ea typeface="宋体" panose="02010600030101010101" pitchFamily="2" charset="-122"/>
              </a:rPr>
              <a:t>www.1ppt.com/xiazai/jianli/  </a:t>
            </a:r>
          </a:p>
          <a:p>
            <a:r>
              <a:rPr lang="zh-CN" altLang="en-US" sz="100" dirty="0">
                <a:solidFill>
                  <a:schemeClr val="tx1"/>
                </a:solidFill>
                <a:latin typeface="Calibri" panose="020F0502020204030204"/>
                <a:ea typeface="宋体" panose="02010600030101010101" pitchFamily="2" charset="-122"/>
              </a:rPr>
              <a:t>毕业答辩</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a:t>
            </a:r>
            <a:r>
              <a:rPr lang="en-US" altLang="zh-CN" sz="100" dirty="0">
                <a:solidFill>
                  <a:schemeClr val="tx1"/>
                </a:solidFill>
                <a:latin typeface="Calibri" panose="020F0502020204030204"/>
                <a:ea typeface="宋体" panose="02010600030101010101" pitchFamily="2" charset="-122"/>
              </a:rPr>
              <a:t>www.1ppt.com/xiazai/dabian/  </a:t>
            </a:r>
            <a:r>
              <a:rPr lang="zh-CN" altLang="en-US" sz="100" dirty="0">
                <a:solidFill>
                  <a:schemeClr val="tx1"/>
                </a:solidFill>
                <a:latin typeface="Calibri" panose="020F0502020204030204"/>
                <a:ea typeface="宋体" panose="02010600030101010101" pitchFamily="2" charset="-122"/>
              </a:rPr>
              <a:t>工作汇报</a:t>
            </a:r>
            <a:r>
              <a:rPr lang="en-US" altLang="zh-CN" sz="100" dirty="0">
                <a:solidFill>
                  <a:schemeClr val="tx1"/>
                </a:solidFill>
                <a:latin typeface="Calibri" panose="020F0502020204030204"/>
                <a:ea typeface="宋体" panose="02010600030101010101" pitchFamily="2" charset="-122"/>
              </a:rPr>
              <a:t>PPT</a:t>
            </a:r>
            <a:r>
              <a:rPr lang="zh-CN" altLang="en-US" sz="100" dirty="0">
                <a:solidFill>
                  <a:schemeClr val="tx1"/>
                </a:solidFill>
                <a:latin typeface="Calibri" panose="020F0502020204030204"/>
                <a:ea typeface="宋体" panose="02010600030101010101" pitchFamily="2" charset="-122"/>
              </a:rPr>
              <a:t>：</a:t>
            </a:r>
            <a:r>
              <a:rPr lang="en-US" altLang="zh-CN" sz="100" dirty="0">
                <a:solidFill>
                  <a:schemeClr val="tx1"/>
                </a:solidFill>
                <a:latin typeface="Calibri" panose="020F0502020204030204"/>
                <a:ea typeface="宋体" panose="02010600030101010101" pitchFamily="2" charset="-122"/>
              </a:rPr>
              <a:t>www.1ppt.com/xiazai/huibao/    </a:t>
            </a:r>
          </a:p>
          <a:p>
            <a:r>
              <a:rPr lang="en-US" altLang="zh-CN" sz="100" dirty="0">
                <a:solidFill>
                  <a:schemeClr val="tx1"/>
                </a:solidFill>
                <a:latin typeface="Calibri" panose="020F0502020204030204"/>
                <a:ea typeface="宋体" panose="02010600030101010101" pitchFamily="2" charset="-122"/>
              </a:rP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A492C67-6E4D-4AD7-9775-4EBB6C8903A7}" type="datetimeFigureOut">
              <a:rPr lang="zh-CN" altLang="en-US" smtClean="0"/>
              <a:t>2020/12/25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2DB4246-988D-422F-AC3A-FBA315BEDEE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6.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98" y="652904"/>
            <a:ext cx="5768502" cy="5768502"/>
          </a:xfrm>
          <a:prstGeom prst="rect">
            <a:avLst/>
          </a:prstGeom>
        </p:spPr>
      </p:pic>
      <p:pic>
        <p:nvPicPr>
          <p:cNvPr id="8" name="图片 7"/>
          <p:cNvPicPr>
            <a:picLocks noChangeAspect="1"/>
          </p:cNvPicPr>
          <p:nvPr/>
        </p:nvPicPr>
        <p:blipFill>
          <a:blip r:embed="rId4"/>
          <a:stretch>
            <a:fillRect/>
          </a:stretch>
        </p:blipFill>
        <p:spPr>
          <a:xfrm>
            <a:off x="9660835" y="4691172"/>
            <a:ext cx="2333369" cy="2003760"/>
          </a:xfrm>
          <a:prstGeom prst="rect">
            <a:avLst/>
          </a:prstGeom>
        </p:spPr>
      </p:pic>
      <p:sp>
        <p:nvSpPr>
          <p:cNvPr id="9" name="文本框 8"/>
          <p:cNvSpPr txBox="1"/>
          <p:nvPr/>
        </p:nvSpPr>
        <p:spPr>
          <a:xfrm>
            <a:off x="5608483" y="2474343"/>
            <a:ext cx="6583517" cy="923330"/>
          </a:xfrm>
          <a:prstGeom prst="rect">
            <a:avLst/>
          </a:prstGeom>
          <a:noFill/>
        </p:spPr>
        <p:txBody>
          <a:bodyPr wrap="square" rtlCol="0">
            <a:spAutoFit/>
          </a:bodyPr>
          <a:lstStyle/>
          <a:p>
            <a:r>
              <a:rPr lang="zh-CN" altLang="en-US" sz="5400" dirty="0">
                <a:gradFill>
                  <a:gsLst>
                    <a:gs pos="0">
                      <a:srgbClr val="14D1CA"/>
                    </a:gs>
                    <a:gs pos="100000">
                      <a:srgbClr val="54F3FF"/>
                    </a:gs>
                  </a:gsLst>
                  <a:lin ang="5400000" scaled="1"/>
                </a:gradFill>
                <a:cs typeface="+mn-ea"/>
                <a:sym typeface="+mn-lt"/>
              </a:rPr>
              <a:t>       网络拓扑</a:t>
            </a:r>
          </a:p>
        </p:txBody>
      </p:sp>
      <p:sp>
        <p:nvSpPr>
          <p:cNvPr id="10" name="文本框 9"/>
          <p:cNvSpPr txBox="1"/>
          <p:nvPr/>
        </p:nvSpPr>
        <p:spPr>
          <a:xfrm>
            <a:off x="5519173" y="3397673"/>
            <a:ext cx="6067977" cy="400110"/>
          </a:xfrm>
          <a:prstGeom prst="rect">
            <a:avLst/>
          </a:prstGeom>
          <a:noFill/>
        </p:spPr>
        <p:txBody>
          <a:bodyPr wrap="square" rtlCol="0">
            <a:spAutoFit/>
          </a:bodyPr>
          <a:lstStyle/>
          <a:p>
            <a:r>
              <a:rPr lang="en-US" altLang="zh-CN" sz="2000" dirty="0">
                <a:solidFill>
                  <a:srgbClr val="14D1CA"/>
                </a:solidFill>
                <a:cs typeface="+mn-ea"/>
                <a:sym typeface="+mn-lt"/>
              </a:rPr>
              <a:t>                                         --</a:t>
            </a:r>
            <a:r>
              <a:rPr lang="zh-CN" altLang="en-US" sz="2000" dirty="0">
                <a:solidFill>
                  <a:srgbClr val="14D1CA"/>
                </a:solidFill>
                <a:cs typeface="+mn-ea"/>
                <a:sym typeface="+mn-lt"/>
              </a:rPr>
              <a:t>当代互联网的重要思想</a:t>
            </a:r>
          </a:p>
        </p:txBody>
      </p:sp>
      <p:sp>
        <p:nvSpPr>
          <p:cNvPr id="11" name="文本框 10"/>
          <p:cNvSpPr txBox="1"/>
          <p:nvPr/>
        </p:nvSpPr>
        <p:spPr>
          <a:xfrm>
            <a:off x="5758556" y="4090034"/>
            <a:ext cx="4433256" cy="707886"/>
          </a:xfrm>
          <a:prstGeom prst="rect">
            <a:avLst/>
          </a:prstGeom>
          <a:noFill/>
        </p:spPr>
        <p:txBody>
          <a:bodyPr wrap="square" rtlCol="0">
            <a:spAutoFit/>
          </a:bodyPr>
          <a:lstStyle/>
          <a:p>
            <a:pPr algn="ctr"/>
            <a:r>
              <a:rPr lang="en-US" altLang="zh-CN" sz="2000" dirty="0">
                <a:solidFill>
                  <a:srgbClr val="14D1CA"/>
                </a:solidFill>
                <a:cs typeface="+mn-ea"/>
                <a:sym typeface="+mn-lt"/>
              </a:rPr>
              <a:t>2007010229</a:t>
            </a:r>
            <a:r>
              <a:rPr lang="zh-CN" altLang="en-US" sz="2000" dirty="0">
                <a:solidFill>
                  <a:srgbClr val="14D1CA"/>
                </a:solidFill>
                <a:cs typeface="+mn-ea"/>
                <a:sym typeface="+mn-lt"/>
              </a:rPr>
              <a:t>赵宇涵</a:t>
            </a:r>
            <a:endParaRPr lang="en-US" altLang="zh-CN" sz="2000" dirty="0">
              <a:solidFill>
                <a:srgbClr val="14D1CA"/>
              </a:solidFill>
              <a:cs typeface="+mn-ea"/>
              <a:sym typeface="+mn-lt"/>
            </a:endParaRPr>
          </a:p>
          <a:p>
            <a:pPr algn="ctr"/>
            <a:r>
              <a:rPr lang="en-US" altLang="zh-CN" sz="2000" dirty="0">
                <a:solidFill>
                  <a:srgbClr val="14D1CA"/>
                </a:solidFill>
                <a:cs typeface="+mn-ea"/>
                <a:sym typeface="+mn-lt"/>
              </a:rPr>
              <a:t>2007010228</a:t>
            </a:r>
            <a:r>
              <a:rPr lang="zh-CN" altLang="en-US" sz="2000" dirty="0">
                <a:solidFill>
                  <a:srgbClr val="14D1CA"/>
                </a:solidFill>
                <a:cs typeface="+mn-ea"/>
                <a:sym typeface="+mn-lt"/>
              </a:rPr>
              <a:t>张宇航</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par>
                          <p:cTn id="8" fill="hold">
                            <p:stCondLst>
                              <p:cond delay="2000"/>
                            </p:stCondLst>
                            <p:childTnLst>
                              <p:par>
                                <p:cTn id="9" presetID="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图片 2" descr="u=1919223367,1238777862&amp;fm=26&amp;gp=0"/>
          <p:cNvPicPr>
            <a:picLocks noGrp="1" noChangeAspect="1"/>
          </p:cNvPicPr>
          <p:nvPr>
            <p:ph idx="1"/>
          </p:nvPr>
        </p:nvPicPr>
        <p:blipFill>
          <a:blip r:embed="rId3"/>
          <a:stretch>
            <a:fillRect/>
          </a:stretch>
        </p:blipFill>
        <p:spPr>
          <a:xfrm>
            <a:off x="1169035" y="3676015"/>
            <a:ext cx="2764790" cy="2061845"/>
          </a:xfrm>
          <a:prstGeom prst="rect">
            <a:avLst/>
          </a:prstGeom>
          <a:noFill/>
          <a:ln w="9525">
            <a:noFill/>
          </a:ln>
        </p:spPr>
      </p:pic>
      <p:pic>
        <p:nvPicPr>
          <p:cNvPr id="6148" name="图片 3" descr="83025aafa40f4bfb476a9905074f78f0f736182c"/>
          <p:cNvPicPr>
            <a:picLocks noChangeAspect="1"/>
          </p:cNvPicPr>
          <p:nvPr/>
        </p:nvPicPr>
        <p:blipFill>
          <a:blip r:embed="rId4"/>
          <a:stretch>
            <a:fillRect/>
          </a:stretch>
        </p:blipFill>
        <p:spPr>
          <a:xfrm>
            <a:off x="8104375" y="665913"/>
            <a:ext cx="3117581" cy="1710544"/>
          </a:xfrm>
          <a:prstGeom prst="rect">
            <a:avLst/>
          </a:prstGeom>
          <a:noFill/>
          <a:ln w="9525">
            <a:noFill/>
          </a:ln>
        </p:spPr>
      </p:pic>
      <p:pic>
        <p:nvPicPr>
          <p:cNvPr id="6147" name="图片 1" descr="4bed2e738bd4b31c5be593ea83d6277f9f2ff882"/>
          <p:cNvPicPr>
            <a:picLocks noChangeAspect="1"/>
          </p:cNvPicPr>
          <p:nvPr/>
        </p:nvPicPr>
        <p:blipFill>
          <a:blip r:embed="rId5"/>
          <a:stretch>
            <a:fillRect/>
          </a:stretch>
        </p:blipFill>
        <p:spPr>
          <a:xfrm>
            <a:off x="4462941" y="3676015"/>
            <a:ext cx="3485865" cy="2061845"/>
          </a:xfrm>
          <a:prstGeom prst="rect">
            <a:avLst/>
          </a:prstGeom>
          <a:noFill/>
          <a:ln w="9525">
            <a:noFill/>
          </a:ln>
        </p:spPr>
      </p:pic>
      <p:pic>
        <p:nvPicPr>
          <p:cNvPr id="5124" name="图片 1" descr="a044ad345982b2b7ea0c3d9535adcbef77099bcb"/>
          <p:cNvPicPr>
            <a:picLocks noChangeAspect="1"/>
          </p:cNvPicPr>
          <p:nvPr/>
        </p:nvPicPr>
        <p:blipFill>
          <a:blip r:embed="rId6"/>
          <a:stretch>
            <a:fillRect/>
          </a:stretch>
        </p:blipFill>
        <p:spPr>
          <a:xfrm>
            <a:off x="1169035" y="688658"/>
            <a:ext cx="3221038" cy="1709737"/>
          </a:xfrm>
          <a:prstGeom prst="rect">
            <a:avLst/>
          </a:prstGeom>
          <a:noFill/>
          <a:ln w="9525">
            <a:noFill/>
          </a:ln>
        </p:spPr>
      </p:pic>
      <p:pic>
        <p:nvPicPr>
          <p:cNvPr id="5125" name="图片 2" descr="e850352ac65c10387876c993b6119313b07e8952"/>
          <p:cNvPicPr>
            <a:picLocks noChangeAspect="1"/>
          </p:cNvPicPr>
          <p:nvPr/>
        </p:nvPicPr>
        <p:blipFill>
          <a:blip r:embed="rId7"/>
          <a:stretch>
            <a:fillRect/>
          </a:stretch>
        </p:blipFill>
        <p:spPr>
          <a:xfrm>
            <a:off x="4837871" y="665913"/>
            <a:ext cx="2933216" cy="1721916"/>
          </a:xfrm>
          <a:prstGeom prst="rect">
            <a:avLst/>
          </a:prstGeom>
          <a:noFill/>
          <a:ln w="9525">
            <a:noFill/>
          </a:ln>
        </p:spPr>
      </p:pic>
      <p:sp>
        <p:nvSpPr>
          <p:cNvPr id="3" name="文本框 2"/>
          <p:cNvSpPr txBox="1"/>
          <p:nvPr/>
        </p:nvSpPr>
        <p:spPr>
          <a:xfrm>
            <a:off x="2219960" y="2657475"/>
            <a:ext cx="1983740" cy="368300"/>
          </a:xfrm>
          <a:prstGeom prst="rect">
            <a:avLst/>
          </a:prstGeom>
          <a:noFill/>
        </p:spPr>
        <p:txBody>
          <a:bodyPr wrap="square" rtlCol="0">
            <a:spAutoFit/>
          </a:bodyPr>
          <a:lstStyle/>
          <a:p>
            <a:r>
              <a:rPr lang="zh-CN" altLang="en-US">
                <a:solidFill>
                  <a:srgbClr val="54F3FF"/>
                </a:solidFill>
              </a:rPr>
              <a:t>星型</a:t>
            </a:r>
          </a:p>
        </p:txBody>
      </p:sp>
      <p:sp>
        <p:nvSpPr>
          <p:cNvPr id="4" name="文本框 3"/>
          <p:cNvSpPr txBox="1"/>
          <p:nvPr/>
        </p:nvSpPr>
        <p:spPr>
          <a:xfrm>
            <a:off x="5130800" y="2646680"/>
            <a:ext cx="2360295" cy="368300"/>
          </a:xfrm>
          <a:prstGeom prst="rect">
            <a:avLst/>
          </a:prstGeom>
          <a:noFill/>
        </p:spPr>
        <p:txBody>
          <a:bodyPr wrap="square" rtlCol="0">
            <a:spAutoFit/>
          </a:bodyPr>
          <a:lstStyle/>
          <a:p>
            <a:r>
              <a:rPr lang="zh-CN" altLang="en-US">
                <a:solidFill>
                  <a:srgbClr val="54F3FF"/>
                </a:solidFill>
              </a:rPr>
              <a:t>总线型</a:t>
            </a:r>
          </a:p>
        </p:txBody>
      </p:sp>
      <p:sp>
        <p:nvSpPr>
          <p:cNvPr id="9" name="文本框 8"/>
          <p:cNvSpPr txBox="1"/>
          <p:nvPr/>
        </p:nvSpPr>
        <p:spPr>
          <a:xfrm>
            <a:off x="8935720" y="2528570"/>
            <a:ext cx="1746250" cy="368300"/>
          </a:xfrm>
          <a:prstGeom prst="rect">
            <a:avLst/>
          </a:prstGeom>
          <a:noFill/>
        </p:spPr>
        <p:txBody>
          <a:bodyPr wrap="square" rtlCol="0">
            <a:spAutoFit/>
          </a:bodyPr>
          <a:lstStyle/>
          <a:p>
            <a:r>
              <a:rPr lang="zh-CN" altLang="en-US">
                <a:solidFill>
                  <a:srgbClr val="54F3FF"/>
                </a:solidFill>
              </a:rPr>
              <a:t>环型</a:t>
            </a:r>
          </a:p>
        </p:txBody>
      </p:sp>
      <p:sp>
        <p:nvSpPr>
          <p:cNvPr id="10" name="文本框 9"/>
          <p:cNvSpPr txBox="1"/>
          <p:nvPr/>
        </p:nvSpPr>
        <p:spPr>
          <a:xfrm>
            <a:off x="1842770" y="6053455"/>
            <a:ext cx="1498600" cy="368300"/>
          </a:xfrm>
          <a:prstGeom prst="rect">
            <a:avLst/>
          </a:prstGeom>
          <a:noFill/>
        </p:spPr>
        <p:txBody>
          <a:bodyPr wrap="square" rtlCol="0">
            <a:spAutoFit/>
          </a:bodyPr>
          <a:lstStyle/>
          <a:p>
            <a:r>
              <a:rPr lang="zh-CN" altLang="en-US">
                <a:solidFill>
                  <a:srgbClr val="54F3FF"/>
                </a:solidFill>
              </a:rPr>
              <a:t>网状</a:t>
            </a:r>
          </a:p>
        </p:txBody>
      </p:sp>
      <p:sp>
        <p:nvSpPr>
          <p:cNvPr id="11" name="文本框 10"/>
          <p:cNvSpPr txBox="1"/>
          <p:nvPr/>
        </p:nvSpPr>
        <p:spPr>
          <a:xfrm>
            <a:off x="5342320" y="6007937"/>
            <a:ext cx="2317750" cy="368300"/>
          </a:xfrm>
          <a:prstGeom prst="rect">
            <a:avLst/>
          </a:prstGeom>
          <a:noFill/>
        </p:spPr>
        <p:txBody>
          <a:bodyPr wrap="square" rtlCol="0">
            <a:spAutoFit/>
          </a:bodyPr>
          <a:lstStyle/>
          <a:p>
            <a:r>
              <a:rPr lang="zh-CN" altLang="en-US" dirty="0">
                <a:solidFill>
                  <a:srgbClr val="54F3FF"/>
                </a:solidFill>
              </a:rPr>
              <a:t>树型</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680432" y="1812252"/>
            <a:ext cx="2014518" cy="2012493"/>
            <a:chOff x="5305425" y="2638424"/>
            <a:chExt cx="1579563" cy="1577975"/>
          </a:xfrm>
          <a:solidFill>
            <a:srgbClr val="000000">
              <a:alpha val="60000"/>
            </a:srgbClr>
          </a:solidFill>
        </p:grpSpPr>
        <p:sp>
          <p:nvSpPr>
            <p:cNvPr id="41"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14D1CA"/>
            </a:solidFill>
            <a:ln>
              <a:noFill/>
            </a:ln>
            <a:effectLst>
              <a:outerShdw blurRad="254000" algn="tl" rotWithShape="0">
                <a:srgbClr val="53D2FF">
                  <a:alpha val="80000"/>
                </a:srgb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2"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0D85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43" name="组合 42"/>
          <p:cNvGrpSpPr/>
          <p:nvPr/>
        </p:nvGrpSpPr>
        <p:grpSpPr>
          <a:xfrm rot="21418851">
            <a:off x="3974391" y="3014076"/>
            <a:ext cx="2528776" cy="2524727"/>
            <a:chOff x="5102225" y="2441575"/>
            <a:chExt cx="1982788" cy="1979613"/>
          </a:xfrm>
          <a:solidFill>
            <a:srgbClr val="000000">
              <a:alpha val="60000"/>
            </a:srgbClr>
          </a:solidFill>
        </p:grpSpPr>
        <p:sp>
          <p:nvSpPr>
            <p:cNvPr id="44"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14D1CA"/>
            </a:solidFill>
            <a:ln>
              <a:noFill/>
            </a:ln>
            <a:effectLst>
              <a:outerShdw blurRad="254000" algn="tl" rotWithShape="0">
                <a:srgbClr val="53D2FF">
                  <a:alpha val="80000"/>
                </a:srgb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0D85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grpSp>
      <p:grpSp>
        <p:nvGrpSpPr>
          <p:cNvPr id="46" name="组合 45"/>
          <p:cNvGrpSpPr/>
          <p:nvPr/>
        </p:nvGrpSpPr>
        <p:grpSpPr>
          <a:xfrm>
            <a:off x="6035600" y="2492749"/>
            <a:ext cx="1658181" cy="1682476"/>
            <a:chOff x="5803900" y="2852738"/>
            <a:chExt cx="1300163" cy="1319212"/>
          </a:xfrm>
          <a:solidFill>
            <a:srgbClr val="000000">
              <a:alpha val="60000"/>
            </a:srgbClr>
          </a:solidFill>
        </p:grpSpPr>
        <p:sp>
          <p:nvSpPr>
            <p:cNvPr id="47"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14D1CA"/>
            </a:solidFill>
            <a:ln>
              <a:noFill/>
            </a:ln>
            <a:effectLst>
              <a:outerShdw blurRad="254000" algn="tl" rotWithShape="0">
                <a:srgbClr val="53D2FF">
                  <a:alpha val="80000"/>
                </a:srgb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0D85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2" name="TextBox 51"/>
          <p:cNvSpPr txBox="1"/>
          <p:nvPr/>
        </p:nvSpPr>
        <p:spPr>
          <a:xfrm>
            <a:off x="227330" y="1067118"/>
            <a:ext cx="1692275" cy="1845310"/>
          </a:xfrm>
          <a:prstGeom prst="rect">
            <a:avLst/>
          </a:prstGeom>
          <a:noFill/>
        </p:spPr>
        <p:txBody>
          <a:bodyPr wrap="square" rtlCol="0" anchor="ctr">
            <a:spAutoFit/>
          </a:bodyPr>
          <a:lstStyle/>
          <a:p>
            <a:pPr lvl="0"/>
            <a:endParaRPr lang="en-US" altLang="zh-CN" sz="600" dirty="0">
              <a:solidFill>
                <a:srgbClr val="14D1CA"/>
              </a:solidFill>
              <a:cs typeface="+mn-ea"/>
              <a:sym typeface="+mn-lt"/>
            </a:endParaRPr>
          </a:p>
          <a:p>
            <a:pPr lvl="0"/>
            <a:r>
              <a:rPr lang="en-US" altLang="zh-CN" sz="1200" dirty="0">
                <a:solidFill>
                  <a:srgbClr val="14D1CA"/>
                </a:solidFill>
                <a:cs typeface="+mn-ea"/>
                <a:sym typeface="+mn-lt"/>
              </a:rPr>
              <a:t>1</a:t>
            </a:r>
            <a:r>
              <a:rPr lang="zh-CN" altLang="en-US" sz="1200" dirty="0">
                <a:solidFill>
                  <a:srgbClr val="14D1CA"/>
                </a:solidFill>
                <a:cs typeface="+mn-ea"/>
                <a:sym typeface="+mn-lt"/>
              </a:rPr>
              <a:t>星型的优缺点？</a:t>
            </a:r>
            <a:endParaRPr lang="en-US" altLang="zh-CN" sz="1200" dirty="0">
              <a:solidFill>
                <a:srgbClr val="14D1CA"/>
              </a:solidFill>
              <a:cs typeface="+mn-ea"/>
              <a:sym typeface="+mn-lt"/>
            </a:endParaRPr>
          </a:p>
          <a:p>
            <a:pPr lvl="0"/>
            <a:r>
              <a:rPr lang="zh-CN" altLang="en-US" sz="1200" dirty="0">
                <a:solidFill>
                  <a:srgbClr val="14D1CA"/>
                </a:solidFill>
                <a:cs typeface="+mn-ea"/>
                <a:sym typeface="+mn-lt"/>
              </a:rPr>
              <a:t>优点：1)控制简单；2)故障诊断和隔离容易；3)方便服务；</a:t>
            </a:r>
          </a:p>
          <a:p>
            <a:pPr lvl="0"/>
            <a:r>
              <a:rPr lang="zh-CN" altLang="en-US" sz="1200" dirty="0">
                <a:solidFill>
                  <a:srgbClr val="14D1CA"/>
                </a:solidFill>
                <a:cs typeface="+mn-ea"/>
                <a:sym typeface="+mn-lt"/>
              </a:rPr>
              <a:t>缺点：1)电缆长度和安装工作量可观；2)中央节点负担较重，形成瓶颈；3)各站点的分布处理能力较低。</a:t>
            </a:r>
          </a:p>
        </p:txBody>
      </p:sp>
      <p:sp>
        <p:nvSpPr>
          <p:cNvPr id="54" name="TextBox 53"/>
          <p:cNvSpPr txBox="1"/>
          <p:nvPr/>
        </p:nvSpPr>
        <p:spPr>
          <a:xfrm>
            <a:off x="160020" y="3442335"/>
            <a:ext cx="2511425" cy="2430145"/>
          </a:xfrm>
          <a:prstGeom prst="rect">
            <a:avLst/>
          </a:prstGeom>
          <a:noFill/>
        </p:spPr>
        <p:txBody>
          <a:bodyPr wrap="square" rtlCol="0" anchor="ctr">
            <a:spAutoFit/>
          </a:bodyPr>
          <a:lstStyle/>
          <a:p>
            <a:pPr lvl="0"/>
            <a:endParaRPr lang="en-US" altLang="zh-CN" sz="600">
              <a:solidFill>
                <a:srgbClr val="14D1CA"/>
              </a:solidFill>
              <a:cs typeface="+mn-ea"/>
              <a:sym typeface="+mn-lt"/>
            </a:endParaRPr>
          </a:p>
          <a:p>
            <a:r>
              <a:rPr lang="zh-CN" altLang="en-US" sz="1400">
                <a:solidFill>
                  <a:srgbClr val="14D1CA"/>
                </a:solidFill>
                <a:cs typeface="+mn-ea"/>
                <a:sym typeface="+mn-lt"/>
              </a:rPr>
              <a:t>2</a:t>
            </a:r>
            <a:r>
              <a:rPr lang="zh-CN" altLang="en-US" sz="1200">
                <a:solidFill>
                  <a:srgbClr val="14D1CA"/>
                </a:solidFill>
                <a:cs typeface="+mn-ea"/>
                <a:sym typeface="+mn-lt"/>
              </a:rPr>
              <a:t>.总线型网络拓扑结构的特点及优缺点</a:t>
            </a:r>
          </a:p>
          <a:p>
            <a:r>
              <a:rPr lang="zh-CN" altLang="en-US" sz="1200">
                <a:solidFill>
                  <a:srgbClr val="14D1CA"/>
                </a:solidFill>
                <a:cs typeface="+mn-ea"/>
                <a:sym typeface="+mn-lt"/>
              </a:rPr>
              <a:t>优点：1)总线结构所需电缆数量少；2)结构简单又是无源工作，有较高的可靠性；3)易于扩充，增减用户方便。</a:t>
            </a:r>
          </a:p>
          <a:p>
            <a:r>
              <a:rPr lang="zh-CN" altLang="en-US" sz="1200">
                <a:solidFill>
                  <a:srgbClr val="14D1CA"/>
                </a:solidFill>
                <a:cs typeface="+mn-ea"/>
                <a:sym typeface="+mn-lt"/>
              </a:rPr>
              <a:t>缺点：1)传输距离有限，通信范围受到限制；2)故障诊断和隔离困难；3)分布式协议不保证信息及时传送，不具实时功能。站点必须是智能的，要有媒体访问控制功能，增加站点软件和硬件的开销。</a:t>
            </a:r>
          </a:p>
        </p:txBody>
      </p:sp>
      <p:sp>
        <p:nvSpPr>
          <p:cNvPr id="56" name="TextBox 55"/>
          <p:cNvSpPr txBox="1"/>
          <p:nvPr/>
        </p:nvSpPr>
        <p:spPr>
          <a:xfrm>
            <a:off x="9313420" y="2017707"/>
            <a:ext cx="2151953" cy="1599565"/>
          </a:xfrm>
          <a:prstGeom prst="rect">
            <a:avLst/>
          </a:prstGeom>
          <a:noFill/>
        </p:spPr>
        <p:txBody>
          <a:bodyPr wrap="square" rtlCol="0" anchor="ctr">
            <a:spAutoFit/>
          </a:bodyPr>
          <a:lstStyle/>
          <a:p>
            <a:pPr lvl="0"/>
            <a:r>
              <a:rPr lang="en-US" altLang="zh-CN" sz="1400" dirty="0">
                <a:solidFill>
                  <a:srgbClr val="14D1CA"/>
                </a:solidFill>
                <a:cs typeface="+mn-ea"/>
                <a:sym typeface="+mn-lt"/>
              </a:rPr>
              <a:t>5</a:t>
            </a:r>
            <a:r>
              <a:rPr lang="zh-CN" altLang="en-US" sz="1400" dirty="0">
                <a:solidFill>
                  <a:srgbClr val="14D1CA"/>
                </a:solidFill>
                <a:cs typeface="+mn-ea"/>
                <a:sym typeface="+mn-lt"/>
              </a:rPr>
              <a:t>混合型</a:t>
            </a:r>
            <a:endParaRPr lang="en-US" altLang="zh-CN" sz="1400" dirty="0">
              <a:solidFill>
                <a:srgbClr val="14D1CA"/>
              </a:solidFill>
              <a:cs typeface="+mn-ea"/>
              <a:sym typeface="+mn-lt"/>
            </a:endParaRPr>
          </a:p>
          <a:p>
            <a:pPr lvl="0"/>
            <a:r>
              <a:rPr lang="en-US" altLang="zh-CN" sz="1400" dirty="0">
                <a:solidFill>
                  <a:srgbClr val="14D1CA"/>
                </a:solidFill>
                <a:cs typeface="+mn-ea"/>
                <a:sym typeface="+mn-lt"/>
              </a:rPr>
              <a:t>优点：1)故障诊断和隔离方便；2)易于扩展；3)安装方便；</a:t>
            </a:r>
          </a:p>
          <a:p>
            <a:pPr lvl="0"/>
            <a:r>
              <a:rPr lang="en-US" altLang="zh-CN" sz="1400" dirty="0">
                <a:solidFill>
                  <a:srgbClr val="14D1CA"/>
                </a:solidFill>
                <a:cs typeface="+mn-ea"/>
                <a:sym typeface="+mn-lt"/>
              </a:rPr>
              <a:t>　　缺点：1)需用带智能的集中器；2)集中器到各站点的电缆长度会增加</a:t>
            </a:r>
            <a:endParaRPr lang="zh-CN" altLang="en-US" sz="1400" dirty="0">
              <a:solidFill>
                <a:srgbClr val="14D1CA"/>
              </a:solidFill>
              <a:cs typeface="+mn-ea"/>
              <a:sym typeface="+mn-lt"/>
            </a:endParaRPr>
          </a:p>
        </p:txBody>
      </p:sp>
      <p:sp>
        <p:nvSpPr>
          <p:cNvPr id="58" name="TextBox 57"/>
          <p:cNvSpPr txBox="1"/>
          <p:nvPr/>
        </p:nvSpPr>
        <p:spPr>
          <a:xfrm>
            <a:off x="9538791" y="4566139"/>
            <a:ext cx="2020608" cy="2153285"/>
          </a:xfrm>
          <a:prstGeom prst="rect">
            <a:avLst/>
          </a:prstGeom>
          <a:noFill/>
        </p:spPr>
        <p:txBody>
          <a:bodyPr wrap="square" rtlCol="0" anchor="ctr">
            <a:spAutoFit/>
          </a:bodyPr>
          <a:lstStyle/>
          <a:p>
            <a:pPr lvl="0"/>
            <a:endParaRPr lang="en-US" altLang="zh-CN" sz="600">
              <a:solidFill>
                <a:srgbClr val="14D1CA"/>
              </a:solidFill>
              <a:cs typeface="+mn-ea"/>
              <a:sym typeface="+mn-lt"/>
            </a:endParaRPr>
          </a:p>
          <a:p>
            <a:pPr lvl="0"/>
            <a:r>
              <a:rPr lang="zh-CN" altLang="en-US" sz="1600" dirty="0">
                <a:solidFill>
                  <a:srgbClr val="14D1CA"/>
                </a:solidFill>
                <a:cs typeface="+mn-ea"/>
                <a:sym typeface="+mn-lt"/>
              </a:rPr>
              <a:t>6.网型网络拓扑结构的特点及优缺点</a:t>
            </a:r>
          </a:p>
          <a:p>
            <a:pPr lvl="0"/>
            <a:r>
              <a:rPr lang="zh-CN" altLang="en-US" sz="1600" dirty="0">
                <a:solidFill>
                  <a:srgbClr val="14D1CA"/>
                </a:solidFill>
                <a:cs typeface="+mn-ea"/>
                <a:sym typeface="+mn-lt"/>
              </a:rPr>
              <a:t>　　优点：1)应用广泛；2)不受瓶颈问题和失效问题的影响。</a:t>
            </a:r>
          </a:p>
          <a:p>
            <a:pPr lvl="0"/>
            <a:r>
              <a:rPr lang="zh-CN" altLang="en-US" sz="1600" dirty="0">
                <a:solidFill>
                  <a:srgbClr val="14D1CA"/>
                </a:solidFill>
                <a:cs typeface="+mn-ea"/>
                <a:sym typeface="+mn-lt"/>
              </a:rPr>
              <a:t>　　缺点：1)结构较复杂，网络协议也复杂，建设成本高。</a:t>
            </a:r>
            <a:endParaRPr lang="zh-CN" altLang="en-US" sz="1600">
              <a:solidFill>
                <a:srgbClr val="14D1CA"/>
              </a:solidFill>
              <a:cs typeface="+mn-ea"/>
              <a:sym typeface="+mn-lt"/>
            </a:endParaRPr>
          </a:p>
        </p:txBody>
      </p:sp>
      <p:cxnSp>
        <p:nvCxnSpPr>
          <p:cNvPr id="60" name="肘形连接符 59"/>
          <p:cNvCxnSpPr/>
          <p:nvPr/>
        </p:nvCxnSpPr>
        <p:spPr>
          <a:xfrm rot="10800000" flipV="1">
            <a:off x="550965" y="2273377"/>
            <a:ext cx="2119879" cy="723726"/>
          </a:xfrm>
          <a:prstGeom prst="bentConnector3">
            <a:avLst>
              <a:gd name="adj1" fmla="val 32626"/>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肘形连接符 60"/>
          <p:cNvCxnSpPr/>
          <p:nvPr/>
        </p:nvCxnSpPr>
        <p:spPr>
          <a:xfrm rot="10800000">
            <a:off x="1481455" y="3536315"/>
            <a:ext cx="2710180" cy="540385"/>
          </a:xfrm>
          <a:prstGeom prst="bentConnector3">
            <a:avLst>
              <a:gd name="adj1" fmla="val 49977"/>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10800000" flipV="1">
            <a:off x="8781568" y="4711378"/>
            <a:ext cx="2424326" cy="491982"/>
          </a:xfrm>
          <a:prstGeom prst="bentConnector3">
            <a:avLst>
              <a:gd name="adj1" fmla="val 77764"/>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rot="10800000" flipV="1">
            <a:off x="7693745" y="2017446"/>
            <a:ext cx="2866753" cy="692036"/>
          </a:xfrm>
          <a:prstGeom prst="bentConnector3">
            <a:avLst>
              <a:gd name="adj1" fmla="val 77024"/>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肘形连接符 59"/>
          <p:cNvCxnSpPr/>
          <p:nvPr/>
        </p:nvCxnSpPr>
        <p:spPr>
          <a:xfrm rot="10800000" flipV="1">
            <a:off x="7660495" y="655959"/>
            <a:ext cx="2119879" cy="723726"/>
          </a:xfrm>
          <a:prstGeom prst="bentConnector3">
            <a:avLst>
              <a:gd name="adj1" fmla="val 59307"/>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肘形连接符 62"/>
          <p:cNvCxnSpPr/>
          <p:nvPr/>
        </p:nvCxnSpPr>
        <p:spPr>
          <a:xfrm rot="10800000" flipV="1">
            <a:off x="1551940" y="5384165"/>
            <a:ext cx="2960370" cy="846455"/>
          </a:xfrm>
          <a:prstGeom prst="bentConnector3">
            <a:avLst>
              <a:gd name="adj1" fmla="val 49979"/>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4503934" y="1522226"/>
            <a:ext cx="1658181" cy="1682476"/>
            <a:chOff x="5803900" y="2852738"/>
            <a:chExt cx="1300163" cy="1319212"/>
          </a:xfrm>
          <a:solidFill>
            <a:srgbClr val="000000">
              <a:alpha val="60000"/>
            </a:srgbClr>
          </a:solidFill>
        </p:grpSpPr>
        <p:sp>
          <p:nvSpPr>
            <p:cNvPr id="36"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14D1CA"/>
            </a:solidFill>
            <a:ln>
              <a:noFill/>
            </a:ln>
            <a:effectLst>
              <a:outerShdw blurRad="254000" algn="tl" rotWithShape="0">
                <a:srgbClr val="53D2FF">
                  <a:alpha val="80000"/>
                </a:srgb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19"/>
            <p:cNvSpPr>
              <a:spLocks noEditPoints="1"/>
            </p:cNvSpPr>
            <p:nvPr/>
          </p:nvSpPr>
          <p:spPr bwMode="auto">
            <a:xfrm>
              <a:off x="6073387" y="3140593"/>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0D85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38" name="组合 37"/>
          <p:cNvGrpSpPr/>
          <p:nvPr/>
        </p:nvGrpSpPr>
        <p:grpSpPr>
          <a:xfrm rot="792195">
            <a:off x="5975477" y="985972"/>
            <a:ext cx="1658181" cy="1682476"/>
            <a:chOff x="5803900" y="2852738"/>
            <a:chExt cx="1300163" cy="1319212"/>
          </a:xfrm>
          <a:solidFill>
            <a:srgbClr val="000000">
              <a:alpha val="60000"/>
            </a:srgbClr>
          </a:solidFill>
        </p:grpSpPr>
        <p:sp>
          <p:nvSpPr>
            <p:cNvPr id="39"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14D1CA"/>
            </a:solidFill>
            <a:ln>
              <a:noFill/>
            </a:ln>
            <a:effectLst>
              <a:outerShdw blurRad="254000" algn="tl" rotWithShape="0">
                <a:srgbClr val="53D2FF">
                  <a:alpha val="80000"/>
                </a:srgb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0D85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 name="文本框 2"/>
          <p:cNvSpPr txBox="1"/>
          <p:nvPr/>
        </p:nvSpPr>
        <p:spPr>
          <a:xfrm>
            <a:off x="3459480" y="5502910"/>
            <a:ext cx="4234180" cy="1198880"/>
          </a:xfrm>
          <a:prstGeom prst="rect">
            <a:avLst/>
          </a:prstGeom>
          <a:noFill/>
        </p:spPr>
        <p:txBody>
          <a:bodyPr wrap="square" rtlCol="0">
            <a:spAutoFit/>
          </a:bodyPr>
          <a:lstStyle/>
          <a:p>
            <a:r>
              <a:rPr lang="zh-CN" altLang="en-US" sz="1200">
                <a:solidFill>
                  <a:srgbClr val="14D1CA"/>
                </a:solidFill>
              </a:rPr>
              <a:t>3.环型网络拓扑结构的特点及优缺点</a:t>
            </a:r>
          </a:p>
          <a:p>
            <a:r>
              <a:rPr lang="zh-CN" altLang="en-US" sz="1200">
                <a:solidFill>
                  <a:srgbClr val="14D1CA"/>
                </a:solidFill>
              </a:rPr>
              <a:t>优点：1)电缆长度短；2)增减工作站时只需简单连接；3)可用光纤。</a:t>
            </a:r>
          </a:p>
          <a:p>
            <a:r>
              <a:rPr lang="zh-CN" altLang="en-US" sz="1200">
                <a:solidFill>
                  <a:srgbClr val="14D1CA"/>
                </a:solidFill>
              </a:rPr>
              <a:t>缺点：1)节点故障会引起全网的故障；2)故障难检测；3)媒体访问协议都用令牌传递方式，在负载很轻时，信道利用率较低。</a:t>
            </a:r>
          </a:p>
        </p:txBody>
      </p:sp>
      <p:sp>
        <p:nvSpPr>
          <p:cNvPr id="4" name="文本框 3"/>
          <p:cNvSpPr txBox="1"/>
          <p:nvPr/>
        </p:nvSpPr>
        <p:spPr>
          <a:xfrm>
            <a:off x="8781415" y="633730"/>
            <a:ext cx="2684145" cy="1383665"/>
          </a:xfrm>
          <a:prstGeom prst="rect">
            <a:avLst/>
          </a:prstGeom>
          <a:noFill/>
        </p:spPr>
        <p:txBody>
          <a:bodyPr wrap="square" rtlCol="0">
            <a:spAutoFit/>
          </a:bodyPr>
          <a:lstStyle/>
          <a:p>
            <a:r>
              <a:rPr lang="en-US" altLang="zh-CN" sz="1400">
                <a:solidFill>
                  <a:srgbClr val="14D1CA"/>
                </a:solidFill>
              </a:rPr>
              <a:t>4</a:t>
            </a:r>
            <a:r>
              <a:rPr lang="zh-CN" altLang="en-US" sz="1400">
                <a:solidFill>
                  <a:srgbClr val="14D1CA"/>
                </a:solidFill>
              </a:rPr>
              <a:t>树型</a:t>
            </a:r>
          </a:p>
          <a:p>
            <a:r>
              <a:rPr lang="zh-CN" altLang="en-US" sz="1400">
                <a:solidFill>
                  <a:srgbClr val="14D1CA"/>
                </a:solidFill>
              </a:rPr>
              <a:t>优点：1)易于扩展；2)故障隔离较容易。</a:t>
            </a:r>
          </a:p>
          <a:p>
            <a:r>
              <a:rPr lang="zh-CN" altLang="en-US" sz="1400">
                <a:solidFill>
                  <a:srgbClr val="14D1CA"/>
                </a:solidFill>
              </a:rPr>
              <a:t>　　缺点：1)节点对根依赖性太大，若根发生故障，则全网不能正常工作。</a:t>
            </a:r>
          </a:p>
        </p:txBody>
      </p:sp>
      <p:grpSp>
        <p:nvGrpSpPr>
          <p:cNvPr id="25" name="组合 24"/>
          <p:cNvGrpSpPr/>
          <p:nvPr/>
        </p:nvGrpSpPr>
        <p:grpSpPr>
          <a:xfrm>
            <a:off x="227471" y="346693"/>
            <a:ext cx="7387110" cy="706755"/>
            <a:chOff x="5506095" y="1500579"/>
            <a:chExt cx="7387110" cy="706755"/>
          </a:xfrm>
        </p:grpSpPr>
        <p:pic>
          <p:nvPicPr>
            <p:cNvPr id="28" name="图片 27"/>
            <p:cNvPicPr>
              <a:picLocks noChangeAspect="1"/>
            </p:cNvPicPr>
            <p:nvPr/>
          </p:nvPicPr>
          <p:blipFill>
            <a:blip r:embed="rId4"/>
            <a:stretch>
              <a:fillRect/>
            </a:stretch>
          </p:blipFill>
          <p:spPr>
            <a:xfrm>
              <a:off x="5506095" y="1545900"/>
              <a:ext cx="715339" cy="614291"/>
            </a:xfrm>
            <a:prstGeom prst="rect">
              <a:avLst/>
            </a:prstGeom>
          </p:spPr>
        </p:pic>
        <p:sp>
          <p:nvSpPr>
            <p:cNvPr id="29" name="文本框 28"/>
            <p:cNvSpPr txBox="1"/>
            <p:nvPr/>
          </p:nvSpPr>
          <p:spPr>
            <a:xfrm>
              <a:off x="6825228" y="1595137"/>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各种类型的拓扑的优缺点</a:t>
              </a:r>
            </a:p>
          </p:txBody>
        </p:sp>
        <p:sp>
          <p:nvSpPr>
            <p:cNvPr id="30" name="文本框 29"/>
            <p:cNvSpPr txBox="1"/>
            <p:nvPr/>
          </p:nvSpPr>
          <p:spPr>
            <a:xfrm>
              <a:off x="6185310" y="1500579"/>
              <a:ext cx="824304" cy="706755"/>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endParaRPr lang="zh-CN" altLang="en-US" sz="4000" dirty="0">
                <a:latin typeface="+mn-lt"/>
                <a:ea typeface="+mn-ea"/>
                <a:cs typeface="+mn-ea"/>
                <a:sym typeface="+mn-lt"/>
              </a:endParaRPr>
            </a:p>
          </p:txBody>
        </p:sp>
      </p:grpSp>
      <p:grpSp>
        <p:nvGrpSpPr>
          <p:cNvPr id="2" name="组合 1"/>
          <p:cNvGrpSpPr/>
          <p:nvPr/>
        </p:nvGrpSpPr>
        <p:grpSpPr>
          <a:xfrm>
            <a:off x="7445393" y="2800493"/>
            <a:ext cx="2014518" cy="2012493"/>
            <a:chOff x="5305425" y="2638425"/>
            <a:chExt cx="1579563" cy="1577975"/>
          </a:xfrm>
          <a:solidFill>
            <a:srgbClr val="000000">
              <a:alpha val="60000"/>
            </a:srgbClr>
          </a:solidFill>
        </p:grpSpPr>
        <p:sp>
          <p:nvSpPr>
            <p:cNvPr id="5"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14D1CA"/>
            </a:solidFill>
            <a:ln>
              <a:noFill/>
            </a:ln>
            <a:effectLst>
              <a:outerShdw blurRad="254000" algn="tl" rotWithShape="0">
                <a:srgbClr val="53D2FF">
                  <a:alpha val="80000"/>
                </a:srgb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6"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0D85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advClick="0" advTm="5269">
        <p:circle/>
      </p:transition>
    </mc:Choice>
    <mc:Fallback xmlns="">
      <p:transition spd="slow" advClick="0" advTm="5269">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par>
                                <p:cTn id="9" presetID="8" presetClass="emph" presetSubtype="0" repeatCount="indefinite" fill="hold" nodeType="withEffect">
                                  <p:stCondLst>
                                    <p:cond delay="0"/>
                                  </p:stCondLst>
                                  <p:childTnLst>
                                    <p:animRot by="-86400000">
                                      <p:cBhvr>
                                        <p:cTn id="10" dur="8000" fill="hold"/>
                                        <p:tgtEl>
                                          <p:spTgt spid="40"/>
                                        </p:tgtEl>
                                        <p:attrNameLst>
                                          <p:attrName>r</p:attrName>
                                        </p:attrNameLst>
                                      </p:cBhvr>
                                    </p:animRot>
                                  </p:childTnLst>
                                </p:cTn>
                              </p:par>
                              <p:par>
                                <p:cTn id="11" presetID="2" presetClass="entr" presetSubtype="1" decel="100000" fill="hold" nodeType="withEffect">
                                  <p:stCondLst>
                                    <p:cond delay="50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0-#ppt_h/2"/>
                                          </p:val>
                                        </p:tav>
                                        <p:tav tm="100000">
                                          <p:val>
                                            <p:strVal val="#ppt_y"/>
                                          </p:val>
                                        </p:tav>
                                      </p:tavLst>
                                    </p:anim>
                                  </p:childTnLst>
                                </p:cTn>
                              </p:par>
                              <p:par>
                                <p:cTn id="15" presetID="8" presetClass="emph" presetSubtype="0" repeatCount="indefinite" fill="hold" nodeType="withEffect">
                                  <p:stCondLst>
                                    <p:cond delay="500"/>
                                  </p:stCondLst>
                                  <p:childTnLst>
                                    <p:animRot by="76680000">
                                      <p:cBhvr>
                                        <p:cTn id="16" dur="7500" fill="hold"/>
                                        <p:tgtEl>
                                          <p:spTgt spid="43"/>
                                        </p:tgtEl>
                                        <p:attrNameLst>
                                          <p:attrName>r</p:attrName>
                                        </p:attrNameLst>
                                      </p:cBhvr>
                                    </p:animRot>
                                  </p:childTnLst>
                                </p:cTn>
                              </p:par>
                              <p:par>
                                <p:cTn id="17" presetID="2" presetClass="entr" presetSubtype="1" decel="100000" fill="hold" nodeType="withEffect">
                                  <p:stCondLst>
                                    <p:cond delay="100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0-#ppt_h/2"/>
                                          </p:val>
                                        </p:tav>
                                        <p:tav tm="100000">
                                          <p:val>
                                            <p:strVal val="#ppt_y"/>
                                          </p:val>
                                        </p:tav>
                                      </p:tavLst>
                                    </p:anim>
                                  </p:childTnLst>
                                </p:cTn>
                              </p:par>
                              <p:par>
                                <p:cTn id="21" presetID="8" presetClass="emph" presetSubtype="0" repeatCount="indefinite" fill="hold" nodeType="withEffect">
                                  <p:stCondLst>
                                    <p:cond delay="1000"/>
                                  </p:stCondLst>
                                  <p:childTnLst>
                                    <p:animRot by="-108000000">
                                      <p:cBhvr>
                                        <p:cTn id="22" dur="7000" fill="hold"/>
                                        <p:tgtEl>
                                          <p:spTgt spid="46"/>
                                        </p:tgtEl>
                                        <p:attrNameLst>
                                          <p:attrName>r</p:attrName>
                                        </p:attrNameLst>
                                      </p:cBhvr>
                                    </p:animRot>
                                  </p:childTnLst>
                                </p:cTn>
                              </p:par>
                              <p:par>
                                <p:cTn id="23" presetID="2" presetClass="entr" presetSubtype="1" decel="100000" fill="hold" nodeType="withEffect">
                                  <p:stCondLst>
                                    <p:cond delay="100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0-#ppt_h/2"/>
                                          </p:val>
                                        </p:tav>
                                        <p:tav tm="100000">
                                          <p:val>
                                            <p:strVal val="#ppt_y"/>
                                          </p:val>
                                        </p:tav>
                                      </p:tavLst>
                                    </p:anim>
                                  </p:childTnLst>
                                </p:cTn>
                              </p:par>
                              <p:par>
                                <p:cTn id="27" presetID="8" presetClass="emph" presetSubtype="0" repeatCount="indefinite" fill="hold" nodeType="withEffect">
                                  <p:stCondLst>
                                    <p:cond delay="1000"/>
                                  </p:stCondLst>
                                  <p:childTnLst>
                                    <p:animRot by="-108000000">
                                      <p:cBhvr>
                                        <p:cTn id="28" dur="7000" fill="hold"/>
                                        <p:tgtEl>
                                          <p:spTgt spid="35"/>
                                        </p:tgtEl>
                                        <p:attrNameLst>
                                          <p:attrName>r</p:attrName>
                                        </p:attrNameLst>
                                      </p:cBhvr>
                                    </p:animRot>
                                  </p:childTnLst>
                                </p:cTn>
                              </p:par>
                              <p:par>
                                <p:cTn id="29" presetID="2" presetClass="entr" presetSubtype="1" decel="100000" fill="hold" nodeType="withEffect">
                                  <p:stCondLst>
                                    <p:cond delay="100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0-#ppt_h/2"/>
                                          </p:val>
                                        </p:tav>
                                        <p:tav tm="100000">
                                          <p:val>
                                            <p:strVal val="#ppt_y"/>
                                          </p:val>
                                        </p:tav>
                                      </p:tavLst>
                                    </p:anim>
                                  </p:childTnLst>
                                </p:cTn>
                              </p:par>
                              <p:par>
                                <p:cTn id="33" presetID="8" presetClass="emph" presetSubtype="0" repeatCount="indefinite" fill="hold" nodeType="withEffect">
                                  <p:stCondLst>
                                    <p:cond delay="1000"/>
                                  </p:stCondLst>
                                  <p:childTnLst>
                                    <p:animRot by="-108000000">
                                      <p:cBhvr>
                                        <p:cTn id="34" dur="7000" fill="hold"/>
                                        <p:tgtEl>
                                          <p:spTgt spid="38"/>
                                        </p:tgtEl>
                                        <p:attrNameLst>
                                          <p:attrName>r</p:attrName>
                                        </p:attrNameLst>
                                      </p:cBhvr>
                                    </p:animRot>
                                  </p:childTnLst>
                                </p:cTn>
                              </p:par>
                              <p:par>
                                <p:cTn id="35" presetID="2" presetClass="entr" presetSubtype="1" decel="100000" fill="hold" nodeType="withEffect">
                                  <p:stCondLst>
                                    <p:cond delay="150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0-#ppt_h/2"/>
                                          </p:val>
                                        </p:tav>
                                        <p:tav tm="100000">
                                          <p:val>
                                            <p:strVal val="#ppt_y"/>
                                          </p:val>
                                        </p:tav>
                                      </p:tavLst>
                                    </p:anim>
                                  </p:childTnLst>
                                </p:cTn>
                              </p:par>
                              <p:par>
                                <p:cTn id="39" presetID="8" presetClass="emph" presetSubtype="0" repeatCount="indefinite" fill="hold" nodeType="withEffect">
                                  <p:stCondLst>
                                    <p:cond delay="1500"/>
                                  </p:stCondLst>
                                  <p:childTnLst>
                                    <p:animRot by="86400000">
                                      <p:cBhvr>
                                        <p:cTn id="40" dur="6500" fill="hold"/>
                                        <p:tgtEl>
                                          <p:spTgt spid="2"/>
                                        </p:tgtEl>
                                        <p:attrNameLst>
                                          <p:attrName>r</p:attrName>
                                        </p:attrNameLst>
                                      </p:cBhvr>
                                    </p:animRot>
                                  </p:childTnLst>
                                </p:cTn>
                              </p:par>
                              <p:par>
                                <p:cTn id="41" presetID="22" presetClass="entr" presetSubtype="2" fill="hold" nodeType="withEffect">
                                  <p:stCondLst>
                                    <p:cond delay="500"/>
                                  </p:stCondLst>
                                  <p:childTnLst>
                                    <p:set>
                                      <p:cBhvr>
                                        <p:cTn id="42" dur="1000" fill="hold">
                                          <p:stCondLst>
                                            <p:cond delay="0"/>
                                          </p:stCondLst>
                                        </p:cTn>
                                        <p:tgtEl>
                                          <p:spTgt spid="60"/>
                                        </p:tgtEl>
                                        <p:attrNameLst>
                                          <p:attrName>style.visibility</p:attrName>
                                        </p:attrNameLst>
                                      </p:cBhvr>
                                      <p:to>
                                        <p:strVal val="visible"/>
                                      </p:to>
                                    </p:set>
                                    <p:animEffect transition="in" filter="wipe(right)">
                                      <p:cBhvr>
                                        <p:cTn id="43" dur="1000"/>
                                        <p:tgtEl>
                                          <p:spTgt spid="60"/>
                                        </p:tgtEl>
                                      </p:cBhvr>
                                    </p:animEffect>
                                  </p:childTnLst>
                                </p:cTn>
                              </p:par>
                              <p:par>
                                <p:cTn id="44" presetID="53" presetClass="entr" presetSubtype="16" fill="hold" grpId="0" nodeType="withEffect">
                                  <p:stCondLst>
                                    <p:cond delay="500"/>
                                  </p:stCondLst>
                                  <p:childTnLst>
                                    <p:set>
                                      <p:cBhvr>
                                        <p:cTn id="45" dur="1" fill="hold">
                                          <p:stCondLst>
                                            <p:cond delay="0"/>
                                          </p:stCondLst>
                                        </p:cTn>
                                        <p:tgtEl>
                                          <p:spTgt spid="52"/>
                                        </p:tgtEl>
                                        <p:attrNameLst>
                                          <p:attrName>style.visibility</p:attrName>
                                        </p:attrNameLst>
                                      </p:cBhvr>
                                      <p:to>
                                        <p:strVal val="visible"/>
                                      </p:to>
                                    </p:set>
                                    <p:anim calcmode="lin" valueType="num">
                                      <p:cBhvr>
                                        <p:cTn id="46" dur="500" fill="hold"/>
                                        <p:tgtEl>
                                          <p:spTgt spid="52"/>
                                        </p:tgtEl>
                                        <p:attrNameLst>
                                          <p:attrName>ppt_w</p:attrName>
                                        </p:attrNameLst>
                                      </p:cBhvr>
                                      <p:tavLst>
                                        <p:tav tm="0">
                                          <p:val>
                                            <p:fltVal val="0"/>
                                          </p:val>
                                        </p:tav>
                                        <p:tav tm="100000">
                                          <p:val>
                                            <p:strVal val="#ppt_w"/>
                                          </p:val>
                                        </p:tav>
                                      </p:tavLst>
                                    </p:anim>
                                    <p:anim calcmode="lin" valueType="num">
                                      <p:cBhvr>
                                        <p:cTn id="47" dur="500" fill="hold"/>
                                        <p:tgtEl>
                                          <p:spTgt spid="52"/>
                                        </p:tgtEl>
                                        <p:attrNameLst>
                                          <p:attrName>ppt_h</p:attrName>
                                        </p:attrNameLst>
                                      </p:cBhvr>
                                      <p:tavLst>
                                        <p:tav tm="0">
                                          <p:val>
                                            <p:fltVal val="0"/>
                                          </p:val>
                                        </p:tav>
                                        <p:tav tm="100000">
                                          <p:val>
                                            <p:strVal val="#ppt_h"/>
                                          </p:val>
                                        </p:tav>
                                      </p:tavLst>
                                    </p:anim>
                                    <p:animEffect transition="in" filter="fade">
                                      <p:cBhvr>
                                        <p:cTn id="48" dur="500"/>
                                        <p:tgtEl>
                                          <p:spTgt spid="52"/>
                                        </p:tgtEl>
                                      </p:cBhvr>
                                    </p:animEffect>
                                  </p:childTnLst>
                                </p:cTn>
                              </p:par>
                              <p:par>
                                <p:cTn id="49" presetID="22" presetClass="entr" presetSubtype="2" fill="hold" nodeType="withEffect">
                                  <p:stCondLst>
                                    <p:cond delay="1000"/>
                                  </p:stCondLst>
                                  <p:childTnLst>
                                    <p:set>
                                      <p:cBhvr>
                                        <p:cTn id="50" dur="1" fill="hold">
                                          <p:stCondLst>
                                            <p:cond delay="0"/>
                                          </p:stCondLst>
                                        </p:cTn>
                                        <p:tgtEl>
                                          <p:spTgt spid="61"/>
                                        </p:tgtEl>
                                        <p:attrNameLst>
                                          <p:attrName>style.visibility</p:attrName>
                                        </p:attrNameLst>
                                      </p:cBhvr>
                                      <p:to>
                                        <p:strVal val="visible"/>
                                      </p:to>
                                    </p:set>
                                    <p:animEffect transition="in" filter="wipe(right)">
                                      <p:cBhvr>
                                        <p:cTn id="51" dur="500"/>
                                        <p:tgtEl>
                                          <p:spTgt spid="61"/>
                                        </p:tgtEl>
                                      </p:cBhvr>
                                    </p:animEffect>
                                  </p:childTnLst>
                                </p:cTn>
                              </p:par>
                              <p:par>
                                <p:cTn id="52" presetID="53" presetClass="entr" presetSubtype="16" fill="hold" grpId="0" nodeType="withEffect">
                                  <p:stCondLst>
                                    <p:cond delay="1000"/>
                                  </p:stCondLst>
                                  <p:childTnLst>
                                    <p:set>
                                      <p:cBhvr>
                                        <p:cTn id="53" dur="1" fill="hold">
                                          <p:stCondLst>
                                            <p:cond delay="0"/>
                                          </p:stCondLst>
                                        </p:cTn>
                                        <p:tgtEl>
                                          <p:spTgt spid="54"/>
                                        </p:tgtEl>
                                        <p:attrNameLst>
                                          <p:attrName>style.visibility</p:attrName>
                                        </p:attrNameLst>
                                      </p:cBhvr>
                                      <p:to>
                                        <p:strVal val="visible"/>
                                      </p:to>
                                    </p:set>
                                    <p:anim calcmode="lin" valueType="num">
                                      <p:cBhvr>
                                        <p:cTn id="54" dur="500" fill="hold"/>
                                        <p:tgtEl>
                                          <p:spTgt spid="54"/>
                                        </p:tgtEl>
                                        <p:attrNameLst>
                                          <p:attrName>ppt_w</p:attrName>
                                        </p:attrNameLst>
                                      </p:cBhvr>
                                      <p:tavLst>
                                        <p:tav tm="0">
                                          <p:val>
                                            <p:fltVal val="0"/>
                                          </p:val>
                                        </p:tav>
                                        <p:tav tm="100000">
                                          <p:val>
                                            <p:strVal val="#ppt_w"/>
                                          </p:val>
                                        </p:tav>
                                      </p:tavLst>
                                    </p:anim>
                                    <p:anim calcmode="lin" valueType="num">
                                      <p:cBhvr>
                                        <p:cTn id="55" dur="500" fill="hold"/>
                                        <p:tgtEl>
                                          <p:spTgt spid="54"/>
                                        </p:tgtEl>
                                        <p:attrNameLst>
                                          <p:attrName>ppt_h</p:attrName>
                                        </p:attrNameLst>
                                      </p:cBhvr>
                                      <p:tavLst>
                                        <p:tav tm="0">
                                          <p:val>
                                            <p:fltVal val="0"/>
                                          </p:val>
                                        </p:tav>
                                        <p:tav tm="100000">
                                          <p:val>
                                            <p:strVal val="#ppt_h"/>
                                          </p:val>
                                        </p:tav>
                                      </p:tavLst>
                                    </p:anim>
                                    <p:animEffect transition="in" filter="fade">
                                      <p:cBhvr>
                                        <p:cTn id="56" dur="500"/>
                                        <p:tgtEl>
                                          <p:spTgt spid="54"/>
                                        </p:tgtEl>
                                      </p:cBhvr>
                                    </p:animEffect>
                                  </p:childTnLst>
                                </p:cTn>
                              </p:par>
                              <p:par>
                                <p:cTn id="57" presetID="22" presetClass="entr" presetSubtype="8" fill="hold" nodeType="withEffect">
                                  <p:stCondLst>
                                    <p:cond delay="150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p:cTn id="62" dur="500" fill="hold"/>
                                        <p:tgtEl>
                                          <p:spTgt spid="3"/>
                                        </p:tgtEl>
                                        <p:attrNameLst>
                                          <p:attrName>ppt_w</p:attrName>
                                        </p:attrNameLst>
                                      </p:cBhvr>
                                      <p:tavLst>
                                        <p:tav tm="0">
                                          <p:val>
                                            <p:fltVal val="0"/>
                                          </p:val>
                                        </p:tav>
                                        <p:tav tm="100000">
                                          <p:val>
                                            <p:strVal val="#ppt_w"/>
                                          </p:val>
                                        </p:tav>
                                      </p:tavLst>
                                    </p:anim>
                                    <p:anim calcmode="lin" valueType="num">
                                      <p:cBhvr>
                                        <p:cTn id="63" dur="500" fill="hold"/>
                                        <p:tgtEl>
                                          <p:spTgt spid="3"/>
                                        </p:tgtEl>
                                        <p:attrNameLst>
                                          <p:attrName>ppt_h</p:attrName>
                                        </p:attrNameLst>
                                      </p:cBhvr>
                                      <p:tavLst>
                                        <p:tav tm="0">
                                          <p:val>
                                            <p:fltVal val="0"/>
                                          </p:val>
                                        </p:tav>
                                        <p:tav tm="100000">
                                          <p:val>
                                            <p:strVal val="#ppt_h"/>
                                          </p:val>
                                        </p:tav>
                                      </p:tavLst>
                                    </p:anim>
                                    <p:animEffect transition="in" filter="fade">
                                      <p:cBhvr>
                                        <p:cTn id="64" dur="500"/>
                                        <p:tgtEl>
                                          <p:spTgt spid="3"/>
                                        </p:tgtEl>
                                      </p:cBhvr>
                                    </p:animEffect>
                                  </p:childTnLst>
                                </p:cTn>
                              </p:par>
                              <p:par>
                                <p:cTn id="65" presetID="22" presetClass="entr" presetSubtype="2" fill="hold" nodeType="withEffect">
                                  <p:stCondLst>
                                    <p:cond delay="500"/>
                                  </p:stCondLst>
                                  <p:childTnLst>
                                    <p:set>
                                      <p:cBhvr>
                                        <p:cTn id="66" dur="1" fill="hold">
                                          <p:stCondLst>
                                            <p:cond delay="0"/>
                                          </p:stCondLst>
                                        </p:cTn>
                                        <p:tgtEl>
                                          <p:spTgt spid="32"/>
                                        </p:tgtEl>
                                        <p:attrNameLst>
                                          <p:attrName>style.visibility</p:attrName>
                                        </p:attrNameLst>
                                      </p:cBhvr>
                                      <p:to>
                                        <p:strVal val="visible"/>
                                      </p:to>
                                    </p:set>
                                    <p:animEffect transition="in" filter="wipe(right)">
                                      <p:cBhvr>
                                        <p:cTn id="67" dur="500"/>
                                        <p:tgtEl>
                                          <p:spTgt spid="32"/>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4"/>
                                        </p:tgtEl>
                                        <p:attrNameLst>
                                          <p:attrName>style.visibility</p:attrName>
                                        </p:attrNameLst>
                                      </p:cBhvr>
                                      <p:to>
                                        <p:strVal val="visible"/>
                                      </p:to>
                                    </p:set>
                                    <p:anim calcmode="lin" valueType="num">
                                      <p:cBhvr>
                                        <p:cTn id="70" dur="500" fill="hold"/>
                                        <p:tgtEl>
                                          <p:spTgt spid="4"/>
                                        </p:tgtEl>
                                        <p:attrNameLst>
                                          <p:attrName>ppt_w</p:attrName>
                                        </p:attrNameLst>
                                      </p:cBhvr>
                                      <p:tavLst>
                                        <p:tav tm="0">
                                          <p:val>
                                            <p:fltVal val="0"/>
                                          </p:val>
                                        </p:tav>
                                        <p:tav tm="100000">
                                          <p:val>
                                            <p:strVal val="#ppt_w"/>
                                          </p:val>
                                        </p:tav>
                                      </p:tavLst>
                                    </p:anim>
                                    <p:anim calcmode="lin" valueType="num">
                                      <p:cBhvr>
                                        <p:cTn id="71" dur="500" fill="hold"/>
                                        <p:tgtEl>
                                          <p:spTgt spid="4"/>
                                        </p:tgtEl>
                                        <p:attrNameLst>
                                          <p:attrName>ppt_h</p:attrName>
                                        </p:attrNameLst>
                                      </p:cBhvr>
                                      <p:tavLst>
                                        <p:tav tm="0">
                                          <p:val>
                                            <p:fltVal val="0"/>
                                          </p:val>
                                        </p:tav>
                                        <p:tav tm="100000">
                                          <p:val>
                                            <p:strVal val="#ppt_h"/>
                                          </p:val>
                                        </p:tav>
                                      </p:tavLst>
                                    </p:anim>
                                    <p:animEffect transition="in" filter="fade">
                                      <p:cBhvr>
                                        <p:cTn id="72" dur="500"/>
                                        <p:tgtEl>
                                          <p:spTgt spid="4"/>
                                        </p:tgtEl>
                                      </p:cBhvr>
                                    </p:animEffect>
                                  </p:childTnLst>
                                </p:cTn>
                              </p:par>
                              <p:par>
                                <p:cTn id="73" presetID="22" presetClass="entr" presetSubtype="8" fill="hold" nodeType="withEffect">
                                  <p:stCondLst>
                                    <p:cond delay="1500"/>
                                  </p:stCondLst>
                                  <p:childTnLst>
                                    <p:set>
                                      <p:cBhvr>
                                        <p:cTn id="74" dur="1" fill="hold">
                                          <p:stCondLst>
                                            <p:cond delay="0"/>
                                          </p:stCondLst>
                                        </p:cTn>
                                        <p:tgtEl>
                                          <p:spTgt spid="63"/>
                                        </p:tgtEl>
                                        <p:attrNameLst>
                                          <p:attrName>style.visibility</p:attrName>
                                        </p:attrNameLst>
                                      </p:cBhvr>
                                      <p:to>
                                        <p:strVal val="visible"/>
                                      </p:to>
                                    </p:set>
                                    <p:animEffect transition="in" filter="wipe(left)">
                                      <p:cBhvr>
                                        <p:cTn id="75" dur="500"/>
                                        <p:tgtEl>
                                          <p:spTgt spid="63"/>
                                        </p:tgtEl>
                                      </p:cBhvr>
                                    </p:animEffect>
                                  </p:childTnLst>
                                </p:cTn>
                              </p:par>
                              <p:par>
                                <p:cTn id="76" presetID="53" presetClass="entr" presetSubtype="16" fill="hold" grpId="0" nodeType="withEffect">
                                  <p:stCondLst>
                                    <p:cond delay="1500"/>
                                  </p:stCondLst>
                                  <p:childTnLst>
                                    <p:set>
                                      <p:cBhvr>
                                        <p:cTn id="77" dur="1" fill="hold">
                                          <p:stCondLst>
                                            <p:cond delay="0"/>
                                          </p:stCondLst>
                                        </p:cTn>
                                        <p:tgtEl>
                                          <p:spTgt spid="56"/>
                                        </p:tgtEl>
                                        <p:attrNameLst>
                                          <p:attrName>style.visibility</p:attrName>
                                        </p:attrNameLst>
                                      </p:cBhvr>
                                      <p:to>
                                        <p:strVal val="visible"/>
                                      </p:to>
                                    </p:set>
                                    <p:anim calcmode="lin" valueType="num">
                                      <p:cBhvr>
                                        <p:cTn id="78" dur="500" fill="hold"/>
                                        <p:tgtEl>
                                          <p:spTgt spid="56"/>
                                        </p:tgtEl>
                                        <p:attrNameLst>
                                          <p:attrName>ppt_w</p:attrName>
                                        </p:attrNameLst>
                                      </p:cBhvr>
                                      <p:tavLst>
                                        <p:tav tm="0">
                                          <p:val>
                                            <p:fltVal val="0"/>
                                          </p:val>
                                        </p:tav>
                                        <p:tav tm="100000">
                                          <p:val>
                                            <p:strVal val="#ppt_w"/>
                                          </p:val>
                                        </p:tav>
                                      </p:tavLst>
                                    </p:anim>
                                    <p:anim calcmode="lin" valueType="num">
                                      <p:cBhvr>
                                        <p:cTn id="79" dur="500" fill="hold"/>
                                        <p:tgtEl>
                                          <p:spTgt spid="56"/>
                                        </p:tgtEl>
                                        <p:attrNameLst>
                                          <p:attrName>ppt_h</p:attrName>
                                        </p:attrNameLst>
                                      </p:cBhvr>
                                      <p:tavLst>
                                        <p:tav tm="0">
                                          <p:val>
                                            <p:fltVal val="0"/>
                                          </p:val>
                                        </p:tav>
                                        <p:tav tm="100000">
                                          <p:val>
                                            <p:strVal val="#ppt_h"/>
                                          </p:val>
                                        </p:tav>
                                      </p:tavLst>
                                    </p:anim>
                                    <p:animEffect transition="in" filter="fade">
                                      <p:cBhvr>
                                        <p:cTn id="80" dur="500"/>
                                        <p:tgtEl>
                                          <p:spTgt spid="56"/>
                                        </p:tgtEl>
                                      </p:cBhvr>
                                    </p:animEffect>
                                  </p:childTnLst>
                                </p:cTn>
                              </p:par>
                              <p:par>
                                <p:cTn id="81" presetID="22" presetClass="entr" presetSubtype="8" fill="hold" nodeType="withEffect">
                                  <p:stCondLst>
                                    <p:cond delay="2000"/>
                                  </p:stCondLst>
                                  <p:childTnLst>
                                    <p:set>
                                      <p:cBhvr>
                                        <p:cTn id="82" dur="1" fill="hold">
                                          <p:stCondLst>
                                            <p:cond delay="0"/>
                                          </p:stCondLst>
                                        </p:cTn>
                                        <p:tgtEl>
                                          <p:spTgt spid="62"/>
                                        </p:tgtEl>
                                        <p:attrNameLst>
                                          <p:attrName>style.visibility</p:attrName>
                                        </p:attrNameLst>
                                      </p:cBhvr>
                                      <p:to>
                                        <p:strVal val="visible"/>
                                      </p:to>
                                    </p:set>
                                    <p:animEffect transition="in" filter="wipe(left)">
                                      <p:cBhvr>
                                        <p:cTn id="83" dur="500"/>
                                        <p:tgtEl>
                                          <p:spTgt spid="62"/>
                                        </p:tgtEl>
                                      </p:cBhvr>
                                    </p:animEffect>
                                  </p:childTnLst>
                                </p:cTn>
                              </p:par>
                              <p:par>
                                <p:cTn id="84" presetID="53" presetClass="entr" presetSubtype="16" fill="hold" grpId="0" nodeType="withEffect">
                                  <p:stCondLst>
                                    <p:cond delay="2000"/>
                                  </p:stCondLst>
                                  <p:childTnLst>
                                    <p:set>
                                      <p:cBhvr>
                                        <p:cTn id="85" dur="1" fill="hold">
                                          <p:stCondLst>
                                            <p:cond delay="0"/>
                                          </p:stCondLst>
                                        </p:cTn>
                                        <p:tgtEl>
                                          <p:spTgt spid="58"/>
                                        </p:tgtEl>
                                        <p:attrNameLst>
                                          <p:attrName>style.visibility</p:attrName>
                                        </p:attrNameLst>
                                      </p:cBhvr>
                                      <p:to>
                                        <p:strVal val="visible"/>
                                      </p:to>
                                    </p:set>
                                    <p:anim calcmode="lin" valueType="num">
                                      <p:cBhvr>
                                        <p:cTn id="86" dur="500" fill="hold"/>
                                        <p:tgtEl>
                                          <p:spTgt spid="58"/>
                                        </p:tgtEl>
                                        <p:attrNameLst>
                                          <p:attrName>ppt_w</p:attrName>
                                        </p:attrNameLst>
                                      </p:cBhvr>
                                      <p:tavLst>
                                        <p:tav tm="0">
                                          <p:val>
                                            <p:fltVal val="0"/>
                                          </p:val>
                                        </p:tav>
                                        <p:tav tm="100000">
                                          <p:val>
                                            <p:strVal val="#ppt_w"/>
                                          </p:val>
                                        </p:tav>
                                      </p:tavLst>
                                    </p:anim>
                                    <p:anim calcmode="lin" valueType="num">
                                      <p:cBhvr>
                                        <p:cTn id="87" dur="500" fill="hold"/>
                                        <p:tgtEl>
                                          <p:spTgt spid="58"/>
                                        </p:tgtEl>
                                        <p:attrNameLst>
                                          <p:attrName>ppt_h</p:attrName>
                                        </p:attrNameLst>
                                      </p:cBhvr>
                                      <p:tavLst>
                                        <p:tav tm="0">
                                          <p:val>
                                            <p:fltVal val="0"/>
                                          </p:val>
                                        </p:tav>
                                        <p:tav tm="100000">
                                          <p:val>
                                            <p:strVal val="#ppt_h"/>
                                          </p:val>
                                        </p:tav>
                                      </p:tavLst>
                                    </p:anim>
                                    <p:animEffect transition="in" filter="fade">
                                      <p:cBhvr>
                                        <p:cTn id="8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56" grpId="0"/>
      <p:bldP spid="58"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92295" y="1013460"/>
            <a:ext cx="3083560" cy="706755"/>
          </a:xfrm>
          <a:prstGeom prst="rect">
            <a:avLst/>
          </a:prstGeom>
          <a:noFill/>
        </p:spPr>
        <p:txBody>
          <a:bodyPr wrap="square" rtlCol="0">
            <a:spAutoFit/>
          </a:bodyPr>
          <a:lstStyle/>
          <a:p>
            <a:r>
              <a:rPr lang="zh-CN" altLang="en-US" sz="4000">
                <a:ln w="10160">
                  <a:solidFill>
                    <a:schemeClr val="accent5"/>
                  </a:solidFill>
                  <a:prstDash val="solid"/>
                </a:ln>
                <a:solidFill>
                  <a:srgbClr val="92F7FF"/>
                </a:solidFill>
                <a:effectLst/>
              </a:rPr>
              <a:t>发展趋势</a:t>
            </a:r>
          </a:p>
        </p:txBody>
      </p:sp>
      <p:sp>
        <p:nvSpPr>
          <p:cNvPr id="3" name="文本框 2"/>
          <p:cNvSpPr txBox="1"/>
          <p:nvPr/>
        </p:nvSpPr>
        <p:spPr>
          <a:xfrm>
            <a:off x="333692" y="1849964"/>
            <a:ext cx="8117205" cy="3538220"/>
          </a:xfrm>
          <a:prstGeom prst="rect">
            <a:avLst/>
          </a:prstGeom>
          <a:noFill/>
        </p:spPr>
        <p:txBody>
          <a:bodyPr wrap="square" rtlCol="0">
            <a:spAutoFit/>
          </a:bodyPr>
          <a:lstStyle/>
          <a:p>
            <a:r>
              <a:rPr lang="zh-CN" altLang="en-US" sz="2800" dirty="0">
                <a:solidFill>
                  <a:srgbClr val="92F7FF"/>
                </a:solidFill>
              </a:rPr>
              <a:t>主要是多种新型的拓扑结构列如：</a:t>
            </a:r>
          </a:p>
          <a:p>
            <a:r>
              <a:rPr lang="en-US" altLang="zh-CN" sz="2800" dirty="0">
                <a:solidFill>
                  <a:srgbClr val="92F7FF"/>
                </a:solidFill>
              </a:rPr>
              <a:t>1多层的leaf-spine计算机网络拓扑结构</a:t>
            </a:r>
          </a:p>
          <a:p>
            <a:r>
              <a:rPr lang="en-US" altLang="zh-CN" sz="2800" dirty="0">
                <a:solidFill>
                  <a:srgbClr val="92F7FF"/>
                </a:solidFill>
              </a:rPr>
              <a:t>2Hypercube立方体计算机网络拓扑结构</a:t>
            </a:r>
          </a:p>
          <a:p>
            <a:r>
              <a:rPr lang="en-US" altLang="zh-CN" sz="2800" dirty="0">
                <a:solidFill>
                  <a:srgbClr val="92F7FF"/>
                </a:solidFill>
              </a:rPr>
              <a:t>3Toroidal环型计算机网络拓扑结构</a:t>
            </a:r>
          </a:p>
          <a:p>
            <a:r>
              <a:rPr lang="en-US" altLang="zh-CN" sz="2800" dirty="0">
                <a:solidFill>
                  <a:srgbClr val="92F7FF"/>
                </a:solidFill>
              </a:rPr>
              <a:t>4Jellyfish水母型计算机网络拓扑结构</a:t>
            </a:r>
          </a:p>
          <a:p>
            <a:r>
              <a:rPr lang="en-US" altLang="zh-CN" sz="2800" dirty="0">
                <a:solidFill>
                  <a:srgbClr val="92F7FF"/>
                </a:solidFill>
              </a:rPr>
              <a:t>5DCell计算机网络拓扑结构</a:t>
            </a:r>
          </a:p>
          <a:p>
            <a:r>
              <a:rPr lang="zh-CN" altLang="en-US" sz="2800" dirty="0">
                <a:solidFill>
                  <a:srgbClr val="92F7FF"/>
                </a:solidFill>
              </a:rPr>
              <a:t>等许多网络拓扑结构。但并不常见，它们主要应用于特殊领域的数据中心。</a:t>
            </a:r>
          </a:p>
        </p:txBody>
      </p:sp>
      <p:pic>
        <p:nvPicPr>
          <p:cNvPr id="28" name="图片 27"/>
          <p:cNvPicPr>
            <a:picLocks noChangeAspect="1"/>
          </p:cNvPicPr>
          <p:nvPr/>
        </p:nvPicPr>
        <p:blipFill>
          <a:blip r:embed="rId3"/>
          <a:stretch>
            <a:fillRect/>
          </a:stretch>
        </p:blipFill>
        <p:spPr>
          <a:xfrm>
            <a:off x="227471" y="392014"/>
            <a:ext cx="715339" cy="614291"/>
          </a:xfrm>
          <a:prstGeom prst="rect">
            <a:avLst/>
          </a:prstGeom>
        </p:spPr>
      </p:pic>
      <p:sp>
        <p:nvSpPr>
          <p:cNvPr id="4" name="文本框 3"/>
          <p:cNvSpPr txBox="1"/>
          <p:nvPr/>
        </p:nvSpPr>
        <p:spPr>
          <a:xfrm>
            <a:off x="942975" y="458470"/>
            <a:ext cx="905510" cy="706755"/>
          </a:xfrm>
          <a:prstGeom prst="rect">
            <a:avLst/>
          </a:prstGeom>
          <a:noFill/>
        </p:spPr>
        <p:txBody>
          <a:bodyPr wrap="square" rtlCol="0">
            <a:spAutoFit/>
          </a:bodyPr>
          <a:lstStyle/>
          <a:p>
            <a:r>
              <a:rPr lang="en-US" altLang="zh-CN" sz="4000">
                <a:solidFill>
                  <a:srgbClr val="54F3FF"/>
                </a:solidFill>
              </a:rPr>
              <a:t>03</a:t>
            </a:r>
          </a:p>
        </p:txBody>
      </p:sp>
      <p:sp>
        <p:nvSpPr>
          <p:cNvPr id="6" name="文本框 5"/>
          <p:cNvSpPr txBox="1"/>
          <p:nvPr/>
        </p:nvSpPr>
        <p:spPr>
          <a:xfrm>
            <a:off x="1756410" y="458470"/>
            <a:ext cx="3103880"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网络拓扑的定义</a:t>
            </a:r>
            <a:endParaRPr lang="zh-CN" altLang="en-US" sz="280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7173" y="1211887"/>
            <a:ext cx="4351338" cy="4351338"/>
          </a:xfrm>
        </p:spPr>
      </p:pic>
      <p:sp>
        <p:nvSpPr>
          <p:cNvPr id="6" name="文本框 5"/>
          <p:cNvSpPr txBox="1"/>
          <p:nvPr/>
        </p:nvSpPr>
        <p:spPr>
          <a:xfrm>
            <a:off x="1793864" y="2279560"/>
            <a:ext cx="2258952" cy="2215991"/>
          </a:xfrm>
          <a:prstGeom prst="rect">
            <a:avLst/>
          </a:prstGeom>
          <a:noFill/>
        </p:spPr>
        <p:txBody>
          <a:bodyPr wrap="none" rtlCol="0">
            <a:spAutoFit/>
          </a:bodyPr>
          <a:lstStyle/>
          <a:p>
            <a:r>
              <a:rPr lang="en-US" altLang="zh-CN" sz="13800" dirty="0">
                <a:solidFill>
                  <a:schemeClr val="bg1"/>
                </a:solidFill>
                <a:cs typeface="+mn-ea"/>
                <a:sym typeface="+mn-lt"/>
              </a:rPr>
              <a:t>04</a:t>
            </a:r>
            <a:endParaRPr lang="zh-CN" altLang="en-US" sz="13800" dirty="0">
              <a:solidFill>
                <a:schemeClr val="bg1"/>
              </a:solidFill>
              <a:cs typeface="+mn-ea"/>
              <a:sym typeface="+mn-lt"/>
            </a:endParaRPr>
          </a:p>
        </p:txBody>
      </p:sp>
      <p:sp>
        <p:nvSpPr>
          <p:cNvPr id="7" name="文本框 6"/>
          <p:cNvSpPr txBox="1"/>
          <p:nvPr/>
        </p:nvSpPr>
        <p:spPr>
          <a:xfrm>
            <a:off x="5146889" y="2598003"/>
            <a:ext cx="6067977" cy="829945"/>
          </a:xfrm>
          <a:prstGeom prst="rect">
            <a:avLst/>
          </a:prstGeom>
          <a:noFill/>
        </p:spPr>
        <p:txBody>
          <a:bodyPr wrap="square" rtlCol="0">
            <a:spAutoFit/>
          </a:bodyPr>
          <a:lstStyle/>
          <a:p>
            <a:r>
              <a:rPr lang="zh-CN" altLang="en-US" sz="4800" dirty="0">
                <a:gradFill>
                  <a:gsLst>
                    <a:gs pos="0">
                      <a:srgbClr val="14D1CA"/>
                    </a:gs>
                    <a:gs pos="100000">
                      <a:srgbClr val="54F3FF"/>
                    </a:gs>
                  </a:gsLst>
                  <a:lin ang="5400000" scaled="1"/>
                </a:gradFill>
                <a:cs typeface="+mn-ea"/>
                <a:sym typeface="+mn-lt"/>
              </a:rPr>
              <a:t>管理与优势</a:t>
            </a:r>
          </a:p>
        </p:txBody>
      </p:sp>
      <p:sp>
        <p:nvSpPr>
          <p:cNvPr id="8" name="文本框 7"/>
          <p:cNvSpPr txBox="1"/>
          <p:nvPr/>
        </p:nvSpPr>
        <p:spPr>
          <a:xfrm>
            <a:off x="5146888" y="3586316"/>
            <a:ext cx="6067977" cy="398780"/>
          </a:xfrm>
          <a:prstGeom prst="rect">
            <a:avLst/>
          </a:prstGeom>
          <a:noFill/>
        </p:spPr>
        <p:txBody>
          <a:bodyPr wrap="square" rtlCol="0">
            <a:spAutoFit/>
          </a:bodyPr>
          <a:lstStyle/>
          <a:p>
            <a:r>
              <a:rPr lang="en-US" altLang="zh-CN" sz="2000" dirty="0">
                <a:solidFill>
                  <a:srgbClr val="14D1CA"/>
                </a:solidFill>
                <a:cs typeface="+mn-ea"/>
                <a:sym typeface="+mn-lt"/>
              </a:rPr>
              <a:t>-</a:t>
            </a:r>
            <a:r>
              <a:rPr lang="zh-CN" altLang="en-US" sz="2000" dirty="0">
                <a:solidFill>
                  <a:srgbClr val="14D1CA"/>
                </a:solidFill>
                <a:cs typeface="+mn-ea"/>
                <a:sym typeface="+mn-lt"/>
              </a:rPr>
              <a:t>快来调理我</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hidden="1"/>
          <p:cNvSpPr/>
          <p:nvPr/>
        </p:nvSpPr>
        <p:spPr bwMode="auto">
          <a:xfrm>
            <a:off x="2323201" y="2712798"/>
            <a:ext cx="924272" cy="916898"/>
          </a:xfrm>
          <a:custGeom>
            <a:avLst/>
            <a:gdLst>
              <a:gd name="T0" fmla="*/ 2 w 159"/>
              <a:gd name="T1" fmla="*/ 0 h 158"/>
              <a:gd name="T2" fmla="*/ 0 w 159"/>
              <a:gd name="T3" fmla="*/ 0 h 158"/>
              <a:gd name="T4" fmla="*/ 0 w 159"/>
              <a:gd name="T5" fmla="*/ 6 h 158"/>
              <a:gd name="T6" fmla="*/ 0 w 159"/>
              <a:gd name="T7" fmla="*/ 106 h 158"/>
              <a:gd name="T8" fmla="*/ 0 w 159"/>
              <a:gd name="T9" fmla="*/ 158 h 158"/>
              <a:gd name="T10" fmla="*/ 159 w 159"/>
              <a:gd name="T11" fmla="*/ 158 h 158"/>
              <a:gd name="T12" fmla="*/ 159 w 159"/>
              <a:gd name="T13" fmla="*/ 157 h 158"/>
              <a:gd name="T14" fmla="*/ 2 w 159"/>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58">
                <a:moveTo>
                  <a:pt x="2" y="0"/>
                </a:moveTo>
                <a:cubicBezTo>
                  <a:pt x="1" y="0"/>
                  <a:pt x="1" y="0"/>
                  <a:pt x="0" y="0"/>
                </a:cubicBezTo>
                <a:cubicBezTo>
                  <a:pt x="0" y="6"/>
                  <a:pt x="0" y="6"/>
                  <a:pt x="0" y="6"/>
                </a:cubicBezTo>
                <a:cubicBezTo>
                  <a:pt x="0" y="106"/>
                  <a:pt x="0" y="106"/>
                  <a:pt x="0" y="106"/>
                </a:cubicBezTo>
                <a:cubicBezTo>
                  <a:pt x="0" y="158"/>
                  <a:pt x="0" y="158"/>
                  <a:pt x="0" y="158"/>
                </a:cubicBezTo>
                <a:cubicBezTo>
                  <a:pt x="159" y="158"/>
                  <a:pt x="159" y="158"/>
                  <a:pt x="159" y="158"/>
                </a:cubicBezTo>
                <a:cubicBezTo>
                  <a:pt x="159" y="157"/>
                  <a:pt x="159" y="157"/>
                  <a:pt x="159" y="157"/>
                </a:cubicBezTo>
                <a:cubicBezTo>
                  <a:pt x="159" y="70"/>
                  <a:pt x="89" y="0"/>
                  <a:pt x="2"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AutoShape 24"/>
          <p:cNvSpPr>
            <a:spLocks noChangeArrowheads="1"/>
          </p:cNvSpPr>
          <p:nvPr/>
        </p:nvSpPr>
        <p:spPr bwMode="auto">
          <a:xfrm>
            <a:off x="1065088" y="2275221"/>
            <a:ext cx="3590925" cy="3397885"/>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974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960 h 10000"/>
              <a:gd name="connsiteX1-15" fmla="*/ 974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5-23" fmla="*/ 0 w 10000"/>
              <a:gd name="connsiteY5-24" fmla="*/ 96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0" y="960"/>
                </a:moveTo>
                <a:lnTo>
                  <a:pt x="974" y="0"/>
                </a:lnTo>
                <a:lnTo>
                  <a:pt x="10000" y="0"/>
                </a:lnTo>
                <a:lnTo>
                  <a:pt x="10000" y="10000"/>
                </a:lnTo>
                <a:lnTo>
                  <a:pt x="0" y="10000"/>
                </a:lnTo>
                <a:lnTo>
                  <a:pt x="0" y="960"/>
                </a:lnTo>
                <a:close/>
              </a:path>
            </a:pathLst>
          </a:custGeom>
          <a:solidFill>
            <a:srgbClr val="14D1CA">
              <a:alpha val="60000"/>
            </a:srgbClr>
          </a:solidFill>
          <a:ln>
            <a:noFill/>
          </a:ln>
          <a:effectLst>
            <a:outerShdw blurRad="254000" algn="ctr" rotWithShape="0">
              <a:srgbClr val="53D2FF">
                <a:alpha val="80000"/>
              </a:srgbClr>
            </a:outerShdw>
          </a:effectLst>
        </p:spPr>
        <p:txBody>
          <a:bodyPr wrap="none" tIns="0" bIns="684000" anchor="ctr"/>
          <a:lstStyle/>
          <a:p>
            <a:pPr lvl="0" algn="ctr"/>
            <a:endParaRPr lang="zh-CN" altLang="en-US">
              <a:solidFill>
                <a:prstClr val="white"/>
              </a:solidFill>
              <a:cs typeface="+mn-ea"/>
              <a:sym typeface="+mn-lt"/>
            </a:endParaRPr>
          </a:p>
        </p:txBody>
      </p:sp>
      <p:sp>
        <p:nvSpPr>
          <p:cNvPr id="28" name="TextBox 27"/>
          <p:cNvSpPr txBox="1"/>
          <p:nvPr/>
        </p:nvSpPr>
        <p:spPr>
          <a:xfrm>
            <a:off x="1207846" y="2544762"/>
            <a:ext cx="3024336" cy="1768475"/>
          </a:xfrm>
          <a:prstGeom prst="rect">
            <a:avLst/>
          </a:prstGeom>
          <a:noFill/>
        </p:spPr>
        <p:txBody>
          <a:bodyPr wrap="square" lIns="0" rIns="0" rtlCol="0">
            <a:spAutoFit/>
          </a:bodyPr>
          <a:lstStyle/>
          <a:p>
            <a:pPr>
              <a:lnSpc>
                <a:spcPct val="130000"/>
              </a:lnSpc>
            </a:pPr>
            <a:r>
              <a:rPr lang="zh-CN" altLang="en-US" sz="1400" dirty="0">
                <a:solidFill>
                  <a:schemeClr val="bg1"/>
                </a:solidFill>
                <a:cs typeface="+mn-ea"/>
                <a:sym typeface="+mn-lt"/>
              </a:rPr>
              <a:t>独有的搜索发现引擎，具备强大的发现网络设备的能力和拓扑绘制功能，发现整个网络的拓扑结构和设备的接口信息等。这一切的前提仅仅是输入一台网络设备的IP地址，实现了真正的自动化网络发现。</a:t>
            </a:r>
          </a:p>
        </p:txBody>
      </p:sp>
      <p:sp>
        <p:nvSpPr>
          <p:cNvPr id="2" name="矩形 1"/>
          <p:cNvSpPr/>
          <p:nvPr/>
        </p:nvSpPr>
        <p:spPr>
          <a:xfrm>
            <a:off x="829559" y="1041416"/>
            <a:ext cx="4392295" cy="1233805"/>
          </a:xfrm>
          <a:custGeom>
            <a:avLst/>
            <a:gdLst/>
            <a:ahLst/>
            <a:cxnLst/>
            <a:rect l="l" t="t" r="r" b="b"/>
            <a:pathLst>
              <a:path w="5189126" h="1233513">
                <a:moveTo>
                  <a:pt x="5189123" y="616756"/>
                </a:moveTo>
                <a:lnTo>
                  <a:pt x="4572367" y="1233512"/>
                </a:lnTo>
                <a:lnTo>
                  <a:pt x="5189123" y="1233512"/>
                </a:lnTo>
                <a:close/>
                <a:moveTo>
                  <a:pt x="0" y="0"/>
                </a:moveTo>
                <a:lnTo>
                  <a:pt x="5189126" y="0"/>
                </a:lnTo>
                <a:lnTo>
                  <a:pt x="5189126" y="1233513"/>
                </a:lnTo>
                <a:lnTo>
                  <a:pt x="0" y="1233513"/>
                </a:lnTo>
                <a:close/>
              </a:path>
            </a:pathLst>
          </a:custGeom>
          <a:solidFill>
            <a:srgbClr val="14D1CA"/>
          </a:solidFill>
          <a:ln>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r>
              <a:rPr lang="en-US" altLang="zh-CN" sz="2800" dirty="0">
                <a:cs typeface="+mn-ea"/>
                <a:sym typeface="+mn-lt"/>
              </a:rPr>
              <a:t>1</a:t>
            </a:r>
            <a:r>
              <a:rPr lang="zh-CN" altLang="en-US" sz="2800" dirty="0">
                <a:cs typeface="+mn-ea"/>
                <a:sym typeface="+mn-lt"/>
              </a:rPr>
              <a:t>独有的发现引擎</a:t>
            </a:r>
          </a:p>
        </p:txBody>
      </p:sp>
      <p:grpSp>
        <p:nvGrpSpPr>
          <p:cNvPr id="8" name="组合 7"/>
          <p:cNvGrpSpPr/>
          <p:nvPr userDrawn="1"/>
        </p:nvGrpSpPr>
        <p:grpSpPr>
          <a:xfrm>
            <a:off x="227471" y="346693"/>
            <a:ext cx="7462531" cy="706755"/>
            <a:chOff x="5506095" y="1500579"/>
            <a:chExt cx="7462531" cy="706755"/>
          </a:xfrm>
        </p:grpSpPr>
        <p:pic>
          <p:nvPicPr>
            <p:cNvPr id="9" name="图片 8"/>
            <p:cNvPicPr>
              <a:picLocks noChangeAspect="1"/>
            </p:cNvPicPr>
            <p:nvPr/>
          </p:nvPicPr>
          <p:blipFill>
            <a:blip r:embed="rId4"/>
            <a:stretch>
              <a:fillRect/>
            </a:stretch>
          </p:blipFill>
          <p:spPr>
            <a:xfrm>
              <a:off x="5506095" y="1545900"/>
              <a:ext cx="715339" cy="614291"/>
            </a:xfrm>
            <a:prstGeom prst="rect">
              <a:avLst/>
            </a:prstGeom>
          </p:spPr>
        </p:pic>
        <p:sp>
          <p:nvSpPr>
            <p:cNvPr id="12" name="文本框 11"/>
            <p:cNvSpPr txBox="1"/>
            <p:nvPr/>
          </p:nvSpPr>
          <p:spPr>
            <a:xfrm>
              <a:off x="6900649" y="1586956"/>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管理与优势</a:t>
              </a:r>
            </a:p>
          </p:txBody>
        </p:sp>
        <p:sp>
          <p:nvSpPr>
            <p:cNvPr id="11" name="文本框 10"/>
            <p:cNvSpPr txBox="1"/>
            <p:nvPr/>
          </p:nvSpPr>
          <p:spPr>
            <a:xfrm>
              <a:off x="6185310" y="1500579"/>
              <a:ext cx="824304" cy="706755"/>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04</a:t>
              </a:r>
              <a:endParaRPr lang="zh-CN" altLang="en-US" sz="4000" dirty="0">
                <a:latin typeface="+mn-lt"/>
                <a:ea typeface="+mn-ea"/>
                <a:cs typeface="+mn-ea"/>
                <a:sym typeface="+mn-lt"/>
              </a:endParaRPr>
            </a:p>
          </p:txBody>
        </p:sp>
      </p:grpSp>
      <p:sp>
        <p:nvSpPr>
          <p:cNvPr id="5" name="矩形 1"/>
          <p:cNvSpPr/>
          <p:nvPr/>
        </p:nvSpPr>
        <p:spPr>
          <a:xfrm>
            <a:off x="5609590" y="1041417"/>
            <a:ext cx="3841750" cy="1233805"/>
          </a:xfrm>
          <a:custGeom>
            <a:avLst/>
            <a:gdLst/>
            <a:ahLst/>
            <a:cxnLst/>
            <a:rect l="l" t="t" r="r" b="b"/>
            <a:pathLst>
              <a:path w="5189126" h="1233513">
                <a:moveTo>
                  <a:pt x="5189123" y="616756"/>
                </a:moveTo>
                <a:lnTo>
                  <a:pt x="4572367" y="1233512"/>
                </a:lnTo>
                <a:lnTo>
                  <a:pt x="5189123" y="1233512"/>
                </a:lnTo>
                <a:close/>
                <a:moveTo>
                  <a:pt x="0" y="0"/>
                </a:moveTo>
                <a:lnTo>
                  <a:pt x="5189126" y="0"/>
                </a:lnTo>
                <a:lnTo>
                  <a:pt x="5189126" y="1233513"/>
                </a:lnTo>
                <a:lnTo>
                  <a:pt x="0" y="1233513"/>
                </a:lnTo>
                <a:close/>
              </a:path>
            </a:pathLst>
          </a:custGeom>
          <a:solidFill>
            <a:srgbClr val="14D1CA"/>
          </a:solidFill>
          <a:ln>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r>
              <a:rPr lang="en-US" altLang="zh-CN" sz="2800" dirty="0">
                <a:solidFill>
                  <a:schemeClr val="bg1"/>
                </a:solidFill>
                <a:sym typeface="+mn-ea"/>
              </a:rPr>
              <a:t>2</a:t>
            </a:r>
            <a:r>
              <a:rPr lang="zh-CN" altLang="en-US" sz="2800" dirty="0">
                <a:solidFill>
                  <a:schemeClr val="bg1"/>
                </a:solidFill>
                <a:sym typeface="+mn-ea"/>
              </a:rPr>
              <a:t>管理拓扑</a:t>
            </a:r>
            <a:endParaRPr lang="zh-CN" altLang="en-US" sz="2800" dirty="0">
              <a:solidFill>
                <a:schemeClr val="bg1"/>
              </a:solidFill>
              <a:cs typeface="+mn-ea"/>
              <a:sym typeface="+mn-ea"/>
            </a:endParaRPr>
          </a:p>
        </p:txBody>
      </p:sp>
      <p:sp>
        <p:nvSpPr>
          <p:cNvPr id="15" name="AutoShape 24"/>
          <p:cNvSpPr>
            <a:spLocks noChangeArrowheads="1"/>
          </p:cNvSpPr>
          <p:nvPr/>
        </p:nvSpPr>
        <p:spPr bwMode="auto">
          <a:xfrm>
            <a:off x="5506720" y="2287270"/>
            <a:ext cx="3528060" cy="3496310"/>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974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960 h 10000"/>
              <a:gd name="connsiteX1-15" fmla="*/ 974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5-23" fmla="*/ 0 w 10000"/>
              <a:gd name="connsiteY5-24" fmla="*/ 96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0" y="960"/>
                </a:moveTo>
                <a:lnTo>
                  <a:pt x="974" y="0"/>
                </a:lnTo>
                <a:lnTo>
                  <a:pt x="10000" y="0"/>
                </a:lnTo>
                <a:lnTo>
                  <a:pt x="10000" y="10000"/>
                </a:lnTo>
                <a:lnTo>
                  <a:pt x="0" y="10000"/>
                </a:lnTo>
                <a:lnTo>
                  <a:pt x="0" y="960"/>
                </a:lnTo>
                <a:close/>
              </a:path>
            </a:pathLst>
          </a:custGeom>
          <a:solidFill>
            <a:srgbClr val="14D1CA">
              <a:alpha val="60000"/>
            </a:srgbClr>
          </a:solidFill>
          <a:ln>
            <a:noFill/>
          </a:ln>
          <a:effectLst>
            <a:outerShdw blurRad="254000" algn="ctr" rotWithShape="0">
              <a:srgbClr val="53D2FF">
                <a:alpha val="80000"/>
              </a:srgbClr>
            </a:outerShdw>
          </a:effectLst>
        </p:spPr>
        <p:txBody>
          <a:bodyPr wrap="none" tIns="0" bIns="684000" anchor="ctr"/>
          <a:lstStyle/>
          <a:p>
            <a:pPr lvl="0" algn="ctr"/>
            <a:endParaRPr lang="zh-CN" altLang="en-US">
              <a:solidFill>
                <a:prstClr val="white"/>
              </a:solidFill>
              <a:cs typeface="+mn-ea"/>
              <a:sym typeface="+mn-lt"/>
            </a:endParaRPr>
          </a:p>
        </p:txBody>
      </p:sp>
      <p:sp>
        <p:nvSpPr>
          <p:cNvPr id="16" name="TextBox 27"/>
          <p:cNvSpPr txBox="1"/>
          <p:nvPr/>
        </p:nvSpPr>
        <p:spPr>
          <a:xfrm>
            <a:off x="5758309" y="2544718"/>
            <a:ext cx="3024336" cy="2886710"/>
          </a:xfrm>
          <a:prstGeom prst="rect">
            <a:avLst/>
          </a:prstGeom>
          <a:noFill/>
        </p:spPr>
        <p:txBody>
          <a:bodyPr wrap="square" lIns="0" rIns="0" rtlCol="0">
            <a:spAutoFit/>
          </a:bodyPr>
          <a:lstStyle/>
          <a:p>
            <a:pPr>
              <a:lnSpc>
                <a:spcPct val="130000"/>
              </a:lnSpc>
            </a:pPr>
            <a:r>
              <a:rPr lang="zh-CN" altLang="en-US" sz="1400">
                <a:solidFill>
                  <a:schemeClr val="bg1"/>
                </a:solidFill>
                <a:sym typeface="+mn-ea"/>
              </a:rPr>
              <a:t>可以依据用户网络规划的意图，创建管理拓扑，将其应用到自动拓扑中，使自动拓扑变得更具有管理意义。</a:t>
            </a:r>
          </a:p>
          <a:p>
            <a:pPr>
              <a:lnSpc>
                <a:spcPct val="130000"/>
              </a:lnSpc>
            </a:pPr>
            <a:r>
              <a:rPr lang="zh-CN" altLang="en-US" sz="1400">
                <a:solidFill>
                  <a:schemeClr val="bg1"/>
                </a:solidFill>
                <a:cs typeface="+mn-ea"/>
                <a:sym typeface="+mn-ea"/>
              </a:rPr>
              <a:t>支持从交换机、路由器、防火墙、三层交换机、内容交换机、网闸、安全设备IDS等不同功能的网络设备，支持思科、华为、北电、港湾、华三等各个主流厂商的网络设备。并且，系统中提供灵活的接口，可对一些偏僻、少见的网络设备提供支持。</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Click="0" advTm="4836">
        <p14:pan/>
      </p:transition>
    </mc:Choice>
    <mc:Fallback xmlns="">
      <p:transition spd="slow" advClick="0" advTm="483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40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par>
                          <p:cTn id="11" fill="hold">
                            <p:stCondLst>
                              <p:cond delay="9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300"/>
                                        <p:tgtEl>
                                          <p:spTgt spid="2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300"/>
                                        <p:tgtEl>
                                          <p:spTgt spid="15"/>
                                        </p:tgtEl>
                                      </p:cBhvr>
                                    </p:animEffect>
                                  </p:childTnLst>
                                </p:cTn>
                              </p:par>
                              <p:par>
                                <p:cTn id="18" presetID="10" presetClass="entr" presetSubtype="0" fill="hold" grpId="0" nodeType="withEffect">
                                  <p:stCondLst>
                                    <p:cond delay="0"/>
                                  </p:stCondLst>
                                  <p:iterate type="lt">
                                    <p:tmPct val="10000"/>
                                  </p:iterate>
                                  <p:childTnLst>
                                    <p:set>
                                      <p:cBhvr>
                                        <p:cTn id="19" dur="1" fill="hold">
                                          <p:stCondLst>
                                            <p:cond delay="0"/>
                                          </p:stCondLst>
                                        </p:cTn>
                                        <p:tgtEl>
                                          <p:spTgt spid="28"/>
                                        </p:tgtEl>
                                        <p:attrNameLst>
                                          <p:attrName>style.visibility</p:attrName>
                                        </p:attrNameLst>
                                      </p:cBhvr>
                                      <p:to>
                                        <p:strVal val="visible"/>
                                      </p:to>
                                    </p:set>
                                    <p:animEffect transition="in" filter="fade">
                                      <p:cBhvr>
                                        <p:cTn id="20" dur="100"/>
                                        <p:tgtEl>
                                          <p:spTgt spid="28"/>
                                        </p:tgtEl>
                                      </p:cBhvr>
                                    </p:animEffect>
                                  </p:childTnLst>
                                </p:cTn>
                              </p:par>
                              <p:par>
                                <p:cTn id="21" presetID="10" presetClass="entr" presetSubtype="0" fill="hold" grpId="0" nodeType="withEffect">
                                  <p:stCondLst>
                                    <p:cond delay="0"/>
                                  </p:stCondLst>
                                  <p:iterate type="lt">
                                    <p:tmPct val="10000"/>
                                  </p:iterate>
                                  <p:childTnLst>
                                    <p:set>
                                      <p:cBhvr>
                                        <p:cTn id="22" dur="1" fill="hold">
                                          <p:stCondLst>
                                            <p:cond delay="0"/>
                                          </p:stCondLst>
                                        </p:cTn>
                                        <p:tgtEl>
                                          <p:spTgt spid="16"/>
                                        </p:tgtEl>
                                        <p:attrNameLst>
                                          <p:attrName>style.visibility</p:attrName>
                                        </p:attrNameLst>
                                      </p:cBhvr>
                                      <p:to>
                                        <p:strVal val="visible"/>
                                      </p:to>
                                    </p:set>
                                    <p:animEffect transition="in" filter="fade">
                                      <p:cBhvr>
                                        <p:cTn id="23" dur="1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p:bldP spid="2" grpId="0" bldLvl="0" animBg="1"/>
      <p:bldP spid="5" grpId="0" bldLvl="0" animBg="1"/>
      <p:bldP spid="15" grpId="0" bldLvl="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hidden="1"/>
          <p:cNvSpPr/>
          <p:nvPr/>
        </p:nvSpPr>
        <p:spPr bwMode="auto">
          <a:xfrm>
            <a:off x="2323201" y="2712798"/>
            <a:ext cx="924272" cy="916898"/>
          </a:xfrm>
          <a:custGeom>
            <a:avLst/>
            <a:gdLst>
              <a:gd name="T0" fmla="*/ 2 w 159"/>
              <a:gd name="T1" fmla="*/ 0 h 158"/>
              <a:gd name="T2" fmla="*/ 0 w 159"/>
              <a:gd name="T3" fmla="*/ 0 h 158"/>
              <a:gd name="T4" fmla="*/ 0 w 159"/>
              <a:gd name="T5" fmla="*/ 6 h 158"/>
              <a:gd name="T6" fmla="*/ 0 w 159"/>
              <a:gd name="T7" fmla="*/ 106 h 158"/>
              <a:gd name="T8" fmla="*/ 0 w 159"/>
              <a:gd name="T9" fmla="*/ 158 h 158"/>
              <a:gd name="T10" fmla="*/ 159 w 159"/>
              <a:gd name="T11" fmla="*/ 158 h 158"/>
              <a:gd name="T12" fmla="*/ 159 w 159"/>
              <a:gd name="T13" fmla="*/ 157 h 158"/>
              <a:gd name="T14" fmla="*/ 2 w 159"/>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58">
                <a:moveTo>
                  <a:pt x="2" y="0"/>
                </a:moveTo>
                <a:cubicBezTo>
                  <a:pt x="1" y="0"/>
                  <a:pt x="1" y="0"/>
                  <a:pt x="0" y="0"/>
                </a:cubicBezTo>
                <a:cubicBezTo>
                  <a:pt x="0" y="6"/>
                  <a:pt x="0" y="6"/>
                  <a:pt x="0" y="6"/>
                </a:cubicBezTo>
                <a:cubicBezTo>
                  <a:pt x="0" y="106"/>
                  <a:pt x="0" y="106"/>
                  <a:pt x="0" y="106"/>
                </a:cubicBezTo>
                <a:cubicBezTo>
                  <a:pt x="0" y="158"/>
                  <a:pt x="0" y="158"/>
                  <a:pt x="0" y="158"/>
                </a:cubicBezTo>
                <a:cubicBezTo>
                  <a:pt x="159" y="158"/>
                  <a:pt x="159" y="158"/>
                  <a:pt x="159" y="158"/>
                </a:cubicBezTo>
                <a:cubicBezTo>
                  <a:pt x="159" y="157"/>
                  <a:pt x="159" y="157"/>
                  <a:pt x="159" y="157"/>
                </a:cubicBezTo>
                <a:cubicBezTo>
                  <a:pt x="159" y="70"/>
                  <a:pt x="89" y="0"/>
                  <a:pt x="2"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AutoShape 24"/>
          <p:cNvSpPr>
            <a:spLocks noChangeArrowheads="1"/>
          </p:cNvSpPr>
          <p:nvPr/>
        </p:nvSpPr>
        <p:spPr bwMode="auto">
          <a:xfrm>
            <a:off x="643890" y="2541905"/>
            <a:ext cx="3289935" cy="3205480"/>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974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960 h 10000"/>
              <a:gd name="connsiteX1-15" fmla="*/ 974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5-23" fmla="*/ 0 w 10000"/>
              <a:gd name="connsiteY5-24" fmla="*/ 96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0" y="960"/>
                </a:moveTo>
                <a:lnTo>
                  <a:pt x="974" y="0"/>
                </a:lnTo>
                <a:lnTo>
                  <a:pt x="10000" y="0"/>
                </a:lnTo>
                <a:lnTo>
                  <a:pt x="10000" y="10000"/>
                </a:lnTo>
                <a:lnTo>
                  <a:pt x="0" y="10000"/>
                </a:lnTo>
                <a:lnTo>
                  <a:pt x="0" y="960"/>
                </a:lnTo>
                <a:close/>
              </a:path>
            </a:pathLst>
          </a:custGeom>
          <a:solidFill>
            <a:srgbClr val="14D1CA">
              <a:alpha val="60000"/>
            </a:srgbClr>
          </a:solidFill>
          <a:ln>
            <a:noFill/>
          </a:ln>
          <a:effectLst>
            <a:outerShdw blurRad="254000" algn="ctr" rotWithShape="0">
              <a:srgbClr val="53D2FF">
                <a:alpha val="80000"/>
              </a:srgbClr>
            </a:outerShdw>
          </a:effectLst>
        </p:spPr>
        <p:txBody>
          <a:bodyPr wrap="none" tIns="0" bIns="684000" anchor="ctr"/>
          <a:lstStyle/>
          <a:p>
            <a:pPr lvl="0" algn="ctr"/>
            <a:endParaRPr lang="zh-CN" altLang="en-US">
              <a:solidFill>
                <a:prstClr val="white"/>
              </a:solidFill>
              <a:cs typeface="+mn-ea"/>
              <a:sym typeface="+mn-lt"/>
            </a:endParaRPr>
          </a:p>
        </p:txBody>
      </p:sp>
      <p:sp>
        <p:nvSpPr>
          <p:cNvPr id="28" name="TextBox 27"/>
          <p:cNvSpPr txBox="1"/>
          <p:nvPr/>
        </p:nvSpPr>
        <p:spPr>
          <a:xfrm>
            <a:off x="776734" y="2779668"/>
            <a:ext cx="3024336" cy="2047875"/>
          </a:xfrm>
          <a:prstGeom prst="rect">
            <a:avLst/>
          </a:prstGeom>
          <a:noFill/>
        </p:spPr>
        <p:txBody>
          <a:bodyPr wrap="square" lIns="0" rIns="0" rtlCol="0">
            <a:spAutoFit/>
          </a:bodyPr>
          <a:lstStyle/>
          <a:p>
            <a:pPr>
              <a:lnSpc>
                <a:spcPct val="130000"/>
              </a:lnSpc>
            </a:pPr>
            <a:r>
              <a:rPr lang="zh-CN" altLang="en-US" sz="1400">
                <a:solidFill>
                  <a:schemeClr val="bg1"/>
                </a:solidFill>
                <a:sym typeface="+mn-ea"/>
              </a:rPr>
              <a:t>摩卡网络管理模块的优势在于其灵活性，不仅对不支持的设备支持提供灵活的接口，也支持自定义网络拓扑图和拓扑元素，自定义背板和图表，自定义管理元素和机房设施，自定义机房的机架图等，这一切，都可以与实际的网络设备相关联。</a:t>
            </a:r>
          </a:p>
        </p:txBody>
      </p:sp>
      <p:sp>
        <p:nvSpPr>
          <p:cNvPr id="2" name="矩形 1"/>
          <p:cNvSpPr/>
          <p:nvPr/>
        </p:nvSpPr>
        <p:spPr>
          <a:xfrm>
            <a:off x="885190" y="1308100"/>
            <a:ext cx="3724275" cy="1233805"/>
          </a:xfrm>
          <a:custGeom>
            <a:avLst/>
            <a:gdLst/>
            <a:ahLst/>
            <a:cxnLst/>
            <a:rect l="l" t="t" r="r" b="b"/>
            <a:pathLst>
              <a:path w="5189126" h="1233513">
                <a:moveTo>
                  <a:pt x="5189123" y="616756"/>
                </a:moveTo>
                <a:lnTo>
                  <a:pt x="4572367" y="1233512"/>
                </a:lnTo>
                <a:lnTo>
                  <a:pt x="5189123" y="1233512"/>
                </a:lnTo>
                <a:close/>
                <a:moveTo>
                  <a:pt x="0" y="0"/>
                </a:moveTo>
                <a:lnTo>
                  <a:pt x="5189126" y="0"/>
                </a:lnTo>
                <a:lnTo>
                  <a:pt x="5189126" y="1233513"/>
                </a:lnTo>
                <a:lnTo>
                  <a:pt x="0" y="1233513"/>
                </a:lnTo>
                <a:close/>
              </a:path>
            </a:pathLst>
          </a:custGeom>
          <a:solidFill>
            <a:srgbClr val="14D1CA"/>
          </a:solidFill>
          <a:ln>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r>
              <a:rPr lang="en-US" altLang="zh-CN" sz="2800">
                <a:solidFill>
                  <a:schemeClr val="bg1"/>
                </a:solidFill>
                <a:sym typeface="+mn-ea"/>
              </a:rPr>
              <a:t>3</a:t>
            </a:r>
            <a:r>
              <a:rPr lang="zh-CN" altLang="en-US" sz="2800">
                <a:solidFill>
                  <a:schemeClr val="bg1"/>
                </a:solidFill>
                <a:sym typeface="+mn-ea"/>
              </a:rPr>
              <a:t>强大的定制功能</a:t>
            </a:r>
          </a:p>
        </p:txBody>
      </p:sp>
      <p:grpSp>
        <p:nvGrpSpPr>
          <p:cNvPr id="8" name="组合 7"/>
          <p:cNvGrpSpPr/>
          <p:nvPr userDrawn="1"/>
        </p:nvGrpSpPr>
        <p:grpSpPr>
          <a:xfrm>
            <a:off x="205881" y="357488"/>
            <a:ext cx="7437572" cy="706755"/>
            <a:chOff x="5506095" y="1500579"/>
            <a:chExt cx="7437572" cy="706755"/>
          </a:xfrm>
        </p:grpSpPr>
        <p:pic>
          <p:nvPicPr>
            <p:cNvPr id="9" name="图片 8"/>
            <p:cNvPicPr>
              <a:picLocks noChangeAspect="1"/>
            </p:cNvPicPr>
            <p:nvPr/>
          </p:nvPicPr>
          <p:blipFill>
            <a:blip r:embed="rId4"/>
            <a:stretch>
              <a:fillRect/>
            </a:stretch>
          </p:blipFill>
          <p:spPr>
            <a:xfrm>
              <a:off x="5506095" y="1545900"/>
              <a:ext cx="715339" cy="614291"/>
            </a:xfrm>
            <a:prstGeom prst="rect">
              <a:avLst/>
            </a:prstGeom>
          </p:spPr>
        </p:pic>
        <p:sp>
          <p:nvSpPr>
            <p:cNvPr id="12" name="文本框 11"/>
            <p:cNvSpPr txBox="1"/>
            <p:nvPr/>
          </p:nvSpPr>
          <p:spPr>
            <a:xfrm>
              <a:off x="6875690" y="1590454"/>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管理与优势</a:t>
              </a:r>
            </a:p>
          </p:txBody>
        </p:sp>
        <p:sp>
          <p:nvSpPr>
            <p:cNvPr id="11" name="文本框 10"/>
            <p:cNvSpPr txBox="1"/>
            <p:nvPr/>
          </p:nvSpPr>
          <p:spPr>
            <a:xfrm>
              <a:off x="6185310" y="1500579"/>
              <a:ext cx="824304" cy="706755"/>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04</a:t>
              </a:r>
              <a:endParaRPr lang="zh-CN" altLang="en-US" sz="4000" dirty="0">
                <a:latin typeface="+mn-lt"/>
                <a:ea typeface="+mn-ea"/>
                <a:cs typeface="+mn-ea"/>
                <a:sym typeface="+mn-lt"/>
              </a:endParaRPr>
            </a:p>
          </p:txBody>
        </p:sp>
      </p:grpSp>
      <p:sp>
        <p:nvSpPr>
          <p:cNvPr id="3" name="矩形 1"/>
          <p:cNvSpPr/>
          <p:nvPr/>
        </p:nvSpPr>
        <p:spPr>
          <a:xfrm>
            <a:off x="4697095" y="1308100"/>
            <a:ext cx="2741930" cy="1233805"/>
          </a:xfrm>
          <a:custGeom>
            <a:avLst/>
            <a:gdLst/>
            <a:ahLst/>
            <a:cxnLst/>
            <a:rect l="l" t="t" r="r" b="b"/>
            <a:pathLst>
              <a:path w="5189126" h="1233513">
                <a:moveTo>
                  <a:pt x="5189123" y="616756"/>
                </a:moveTo>
                <a:lnTo>
                  <a:pt x="4572367" y="1233512"/>
                </a:lnTo>
                <a:lnTo>
                  <a:pt x="5189123" y="1233512"/>
                </a:lnTo>
                <a:close/>
                <a:moveTo>
                  <a:pt x="0" y="0"/>
                </a:moveTo>
                <a:lnTo>
                  <a:pt x="5189126" y="0"/>
                </a:lnTo>
                <a:lnTo>
                  <a:pt x="5189126" y="1233513"/>
                </a:lnTo>
                <a:lnTo>
                  <a:pt x="0" y="1233513"/>
                </a:lnTo>
                <a:close/>
              </a:path>
            </a:pathLst>
          </a:custGeom>
          <a:solidFill>
            <a:srgbClr val="14D1CA"/>
          </a:solidFill>
          <a:ln>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r>
              <a:rPr lang="en-US" altLang="zh-CN" sz="2800">
                <a:cs typeface="+mn-ea"/>
                <a:sym typeface="+mn-lt"/>
              </a:rPr>
              <a:t>4</a:t>
            </a:r>
            <a:r>
              <a:rPr lang="zh-CN" altLang="en-US" sz="2800">
                <a:cs typeface="+mn-ea"/>
                <a:sym typeface="+mn-lt"/>
              </a:rPr>
              <a:t>同时支持物理和逻辑网络拓扑</a:t>
            </a:r>
          </a:p>
        </p:txBody>
      </p:sp>
      <p:sp>
        <p:nvSpPr>
          <p:cNvPr id="5" name="AutoShape 24"/>
          <p:cNvSpPr>
            <a:spLocks noChangeArrowheads="1"/>
          </p:cNvSpPr>
          <p:nvPr/>
        </p:nvSpPr>
        <p:spPr bwMode="auto">
          <a:xfrm>
            <a:off x="4177665" y="2715895"/>
            <a:ext cx="3590925" cy="3544570"/>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974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960 h 10000"/>
              <a:gd name="connsiteX1-15" fmla="*/ 974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5-23" fmla="*/ 0 w 10000"/>
              <a:gd name="connsiteY5-24" fmla="*/ 96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0" y="960"/>
                </a:moveTo>
                <a:lnTo>
                  <a:pt x="974" y="0"/>
                </a:lnTo>
                <a:lnTo>
                  <a:pt x="10000" y="0"/>
                </a:lnTo>
                <a:lnTo>
                  <a:pt x="10000" y="10000"/>
                </a:lnTo>
                <a:lnTo>
                  <a:pt x="0" y="10000"/>
                </a:lnTo>
                <a:lnTo>
                  <a:pt x="0" y="960"/>
                </a:lnTo>
                <a:close/>
              </a:path>
            </a:pathLst>
          </a:custGeom>
          <a:solidFill>
            <a:srgbClr val="14D1CA">
              <a:alpha val="60000"/>
            </a:srgbClr>
          </a:solidFill>
          <a:ln>
            <a:noFill/>
          </a:ln>
          <a:effectLst>
            <a:outerShdw blurRad="254000" algn="ctr" rotWithShape="0">
              <a:srgbClr val="53D2FF">
                <a:alpha val="80000"/>
              </a:srgbClr>
            </a:outerShdw>
          </a:effectLst>
        </p:spPr>
        <p:txBody>
          <a:bodyPr wrap="none" tIns="0" bIns="684000" anchor="ctr"/>
          <a:lstStyle/>
          <a:p>
            <a:pPr algn="l">
              <a:lnSpc>
                <a:spcPct val="130000"/>
              </a:lnSpc>
            </a:pPr>
            <a:endParaRPr lang="zh-CN" altLang="en-US">
              <a:solidFill>
                <a:prstClr val="white"/>
              </a:solidFill>
              <a:cs typeface="+mn-ea"/>
              <a:sym typeface="+mn-lt"/>
            </a:endParaRPr>
          </a:p>
        </p:txBody>
      </p:sp>
      <p:sp>
        <p:nvSpPr>
          <p:cNvPr id="6" name="文本框 5"/>
          <p:cNvSpPr txBox="1"/>
          <p:nvPr/>
        </p:nvSpPr>
        <p:spPr>
          <a:xfrm>
            <a:off x="4438015" y="2937510"/>
            <a:ext cx="2928620" cy="1889760"/>
          </a:xfrm>
          <a:prstGeom prst="rect">
            <a:avLst/>
          </a:prstGeom>
          <a:noFill/>
        </p:spPr>
        <p:txBody>
          <a:bodyPr wrap="square" rtlCol="0">
            <a:spAutoFit/>
          </a:bodyPr>
          <a:lstStyle/>
          <a:p>
            <a:pPr>
              <a:lnSpc>
                <a:spcPct val="130000"/>
              </a:lnSpc>
            </a:pPr>
            <a:r>
              <a:rPr lang="zh-CN" altLang="en-US">
                <a:solidFill>
                  <a:schemeClr val="bg1"/>
                </a:solidFill>
                <a:cs typeface="+mn-ea"/>
                <a:sym typeface="+mn-lt"/>
              </a:rPr>
              <a:t>同时支持物理的网络拓扑和逻辑的网络拓扑，发现引擎在发现网络的同时，同时绘制物理的网络拓扑和逻辑的网络拓扑。</a:t>
            </a:r>
            <a:endParaRPr lang="zh-CN" altLang="en-US"/>
          </a:p>
        </p:txBody>
      </p:sp>
      <p:sp>
        <p:nvSpPr>
          <p:cNvPr id="7" name="矩形 1"/>
          <p:cNvSpPr/>
          <p:nvPr/>
        </p:nvSpPr>
        <p:spPr>
          <a:xfrm>
            <a:off x="8003540" y="1388110"/>
            <a:ext cx="3926205" cy="1233805"/>
          </a:xfrm>
          <a:custGeom>
            <a:avLst/>
            <a:gdLst/>
            <a:ahLst/>
            <a:cxnLst/>
            <a:rect l="l" t="t" r="r" b="b"/>
            <a:pathLst>
              <a:path w="5189126" h="1233513">
                <a:moveTo>
                  <a:pt x="5189123" y="616756"/>
                </a:moveTo>
                <a:lnTo>
                  <a:pt x="4572367" y="1233512"/>
                </a:lnTo>
                <a:lnTo>
                  <a:pt x="5189123" y="1233512"/>
                </a:lnTo>
                <a:close/>
                <a:moveTo>
                  <a:pt x="0" y="0"/>
                </a:moveTo>
                <a:lnTo>
                  <a:pt x="5189126" y="0"/>
                </a:lnTo>
                <a:lnTo>
                  <a:pt x="5189126" y="1233513"/>
                </a:lnTo>
                <a:lnTo>
                  <a:pt x="0" y="1233513"/>
                </a:lnTo>
                <a:close/>
              </a:path>
            </a:pathLst>
          </a:custGeom>
          <a:solidFill>
            <a:srgbClr val="14D1CA"/>
          </a:solidFill>
          <a:ln>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r>
              <a:rPr lang="en-US" altLang="zh-CN" sz="2800">
                <a:cs typeface="+mn-ea"/>
                <a:sym typeface="+mn-lt"/>
              </a:rPr>
              <a:t>5</a:t>
            </a:r>
            <a:r>
              <a:rPr lang="zh-CN" altLang="en-US" sz="2800">
                <a:cs typeface="+mn-ea"/>
                <a:sym typeface="+mn-lt"/>
              </a:rPr>
              <a:t>监控的信息入口</a:t>
            </a:r>
          </a:p>
        </p:txBody>
      </p:sp>
      <p:sp>
        <p:nvSpPr>
          <p:cNvPr id="10" name="AutoShape 24"/>
          <p:cNvSpPr>
            <a:spLocks noChangeArrowheads="1"/>
          </p:cNvSpPr>
          <p:nvPr/>
        </p:nvSpPr>
        <p:spPr bwMode="auto">
          <a:xfrm>
            <a:off x="8003540" y="2779395"/>
            <a:ext cx="3590925" cy="3544570"/>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974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960 h 10000"/>
              <a:gd name="connsiteX1-15" fmla="*/ 974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5-23" fmla="*/ 0 w 10000"/>
              <a:gd name="connsiteY5-24" fmla="*/ 96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0" y="960"/>
                </a:moveTo>
                <a:lnTo>
                  <a:pt x="974" y="0"/>
                </a:lnTo>
                <a:lnTo>
                  <a:pt x="10000" y="0"/>
                </a:lnTo>
                <a:lnTo>
                  <a:pt x="10000" y="10000"/>
                </a:lnTo>
                <a:lnTo>
                  <a:pt x="0" y="10000"/>
                </a:lnTo>
                <a:lnTo>
                  <a:pt x="0" y="960"/>
                </a:lnTo>
                <a:close/>
              </a:path>
            </a:pathLst>
          </a:custGeom>
          <a:solidFill>
            <a:srgbClr val="14D1CA">
              <a:alpha val="60000"/>
            </a:srgbClr>
          </a:solidFill>
          <a:ln>
            <a:noFill/>
          </a:ln>
          <a:effectLst>
            <a:outerShdw blurRad="254000" algn="ctr" rotWithShape="0">
              <a:srgbClr val="53D2FF">
                <a:alpha val="80000"/>
              </a:srgbClr>
            </a:outerShdw>
          </a:effectLst>
        </p:spPr>
        <p:txBody>
          <a:bodyPr wrap="none" tIns="0" bIns="684000" anchor="ctr"/>
          <a:lstStyle/>
          <a:p>
            <a:pPr algn="l">
              <a:lnSpc>
                <a:spcPct val="130000"/>
              </a:lnSpc>
            </a:pPr>
            <a:endParaRPr lang="zh-CN" altLang="en-US">
              <a:solidFill>
                <a:prstClr val="white"/>
              </a:solidFill>
              <a:cs typeface="+mn-ea"/>
              <a:sym typeface="+mn-lt"/>
            </a:endParaRPr>
          </a:p>
        </p:txBody>
      </p:sp>
      <p:sp>
        <p:nvSpPr>
          <p:cNvPr id="14" name="文本框 13"/>
          <p:cNvSpPr txBox="1"/>
          <p:nvPr/>
        </p:nvSpPr>
        <p:spPr>
          <a:xfrm>
            <a:off x="8184515" y="3366770"/>
            <a:ext cx="3109595" cy="2609215"/>
          </a:xfrm>
          <a:prstGeom prst="rect">
            <a:avLst/>
          </a:prstGeom>
          <a:noFill/>
        </p:spPr>
        <p:txBody>
          <a:bodyPr wrap="square" rtlCol="0">
            <a:spAutoFit/>
          </a:bodyPr>
          <a:lstStyle/>
          <a:p>
            <a:pPr algn="l">
              <a:lnSpc>
                <a:spcPct val="130000"/>
              </a:lnSpc>
            </a:pPr>
            <a:r>
              <a:rPr lang="zh-CN" altLang="en-US">
                <a:solidFill>
                  <a:schemeClr val="bg1"/>
                </a:solidFill>
                <a:cs typeface="+mn-ea"/>
                <a:sym typeface="+mn-lt"/>
              </a:rPr>
              <a:t>网络拓扑系统管理员非常重视的模块，可以说是系统管理员所有信息的入口，通过摩卡软件的网络拓扑，系统管理员可以查看所有主机、网络、应用等所有IT监控的资源。</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Click="0" advTm="4836">
        <p14:pan/>
      </p:transition>
    </mc:Choice>
    <mc:Fallback xmlns="">
      <p:transition spd="slow" advClick="0" advTm="483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40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22" presetClass="entr" presetSubtype="1" fill="hold" grpId="0" nodeType="withEffect">
                                  <p:stCondLst>
                                    <p:cond delay="40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900"/>
                            </p:stCondLst>
                            <p:childTnLst>
                              <p:par>
                                <p:cTn id="15" presetID="10"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3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3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300"/>
                                        <p:tgtEl>
                                          <p:spTgt spid="10"/>
                                        </p:tgtEl>
                                      </p:cBhvr>
                                    </p:animEffect>
                                  </p:childTnLst>
                                </p:cTn>
                              </p:par>
                            </p:childTnLst>
                          </p:cTn>
                        </p:par>
                        <p:par>
                          <p:cTn id="24" fill="hold">
                            <p:stCondLst>
                              <p:cond delay="14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p:bldP spid="2" grpId="0" bldLvl="0" animBg="1"/>
      <p:bldP spid="3" grpId="0" bldLvl="0" animBg="1"/>
      <p:bldP spid="5" grpId="0" bldLvl="0" animBg="1"/>
      <p:bldP spid="6" grpId="0"/>
      <p:bldP spid="7" grpId="0" bldLvl="0" animBg="1"/>
      <p:bldP spid="10" grpId="0" bldLvl="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hidden="1"/>
          <p:cNvSpPr/>
          <p:nvPr/>
        </p:nvSpPr>
        <p:spPr bwMode="auto">
          <a:xfrm>
            <a:off x="2323201" y="2712798"/>
            <a:ext cx="924272" cy="916898"/>
          </a:xfrm>
          <a:custGeom>
            <a:avLst/>
            <a:gdLst>
              <a:gd name="T0" fmla="*/ 2 w 159"/>
              <a:gd name="T1" fmla="*/ 0 h 158"/>
              <a:gd name="T2" fmla="*/ 0 w 159"/>
              <a:gd name="T3" fmla="*/ 0 h 158"/>
              <a:gd name="T4" fmla="*/ 0 w 159"/>
              <a:gd name="T5" fmla="*/ 6 h 158"/>
              <a:gd name="T6" fmla="*/ 0 w 159"/>
              <a:gd name="T7" fmla="*/ 106 h 158"/>
              <a:gd name="T8" fmla="*/ 0 w 159"/>
              <a:gd name="T9" fmla="*/ 158 h 158"/>
              <a:gd name="T10" fmla="*/ 159 w 159"/>
              <a:gd name="T11" fmla="*/ 158 h 158"/>
              <a:gd name="T12" fmla="*/ 159 w 159"/>
              <a:gd name="T13" fmla="*/ 157 h 158"/>
              <a:gd name="T14" fmla="*/ 2 w 159"/>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58">
                <a:moveTo>
                  <a:pt x="2" y="0"/>
                </a:moveTo>
                <a:cubicBezTo>
                  <a:pt x="1" y="0"/>
                  <a:pt x="1" y="0"/>
                  <a:pt x="0" y="0"/>
                </a:cubicBezTo>
                <a:cubicBezTo>
                  <a:pt x="0" y="6"/>
                  <a:pt x="0" y="6"/>
                  <a:pt x="0" y="6"/>
                </a:cubicBezTo>
                <a:cubicBezTo>
                  <a:pt x="0" y="106"/>
                  <a:pt x="0" y="106"/>
                  <a:pt x="0" y="106"/>
                </a:cubicBezTo>
                <a:cubicBezTo>
                  <a:pt x="0" y="158"/>
                  <a:pt x="0" y="158"/>
                  <a:pt x="0" y="158"/>
                </a:cubicBezTo>
                <a:cubicBezTo>
                  <a:pt x="159" y="158"/>
                  <a:pt x="159" y="158"/>
                  <a:pt x="159" y="158"/>
                </a:cubicBezTo>
                <a:cubicBezTo>
                  <a:pt x="159" y="157"/>
                  <a:pt x="159" y="157"/>
                  <a:pt x="159" y="157"/>
                </a:cubicBezTo>
                <a:cubicBezTo>
                  <a:pt x="159" y="70"/>
                  <a:pt x="89" y="0"/>
                  <a:pt x="2"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6"/>
          <p:cNvSpPr/>
          <p:nvPr/>
        </p:nvSpPr>
        <p:spPr bwMode="auto">
          <a:xfrm>
            <a:off x="5929413" y="3084470"/>
            <a:ext cx="384042" cy="380755"/>
          </a:xfrm>
          <a:custGeom>
            <a:avLst/>
            <a:gdLst>
              <a:gd name="T0" fmla="*/ 4 w 247"/>
              <a:gd name="T1" fmla="*/ 245 h 245"/>
              <a:gd name="T2" fmla="*/ 0 w 247"/>
              <a:gd name="T3" fmla="*/ 4 h 245"/>
              <a:gd name="T4" fmla="*/ 243 w 247"/>
              <a:gd name="T5" fmla="*/ 0 h 245"/>
              <a:gd name="T6" fmla="*/ 247 w 247"/>
              <a:gd name="T7" fmla="*/ 241 h 245"/>
              <a:gd name="T8" fmla="*/ 4 w 247"/>
              <a:gd name="T9" fmla="*/ 245 h 245"/>
            </a:gdLst>
            <a:ahLst/>
            <a:cxnLst>
              <a:cxn ang="0">
                <a:pos x="T0" y="T1"/>
              </a:cxn>
              <a:cxn ang="0">
                <a:pos x="T2" y="T3"/>
              </a:cxn>
              <a:cxn ang="0">
                <a:pos x="T4" y="T5"/>
              </a:cxn>
              <a:cxn ang="0">
                <a:pos x="T6" y="T7"/>
              </a:cxn>
              <a:cxn ang="0">
                <a:pos x="T8" y="T9"/>
              </a:cxn>
            </a:cxnLst>
            <a:rect l="0" t="0" r="r" b="b"/>
            <a:pathLst>
              <a:path w="247" h="245">
                <a:moveTo>
                  <a:pt x="4" y="245"/>
                </a:moveTo>
                <a:cubicBezTo>
                  <a:pt x="110" y="189"/>
                  <a:pt x="108" y="57"/>
                  <a:pt x="0" y="4"/>
                </a:cubicBezTo>
                <a:cubicBezTo>
                  <a:pt x="243" y="0"/>
                  <a:pt x="243" y="0"/>
                  <a:pt x="243" y="0"/>
                </a:cubicBezTo>
                <a:cubicBezTo>
                  <a:pt x="136" y="56"/>
                  <a:pt x="138" y="188"/>
                  <a:pt x="247" y="241"/>
                </a:cubicBezTo>
                <a:lnTo>
                  <a:pt x="4" y="245"/>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7"/>
          <p:cNvSpPr/>
          <p:nvPr/>
        </p:nvSpPr>
        <p:spPr bwMode="auto">
          <a:xfrm>
            <a:off x="5941907" y="4204374"/>
            <a:ext cx="377466" cy="368260"/>
          </a:xfrm>
          <a:custGeom>
            <a:avLst/>
            <a:gdLst>
              <a:gd name="T0" fmla="*/ 243 w 243"/>
              <a:gd name="T1" fmla="*/ 0 h 237"/>
              <a:gd name="T2" fmla="*/ 243 w 243"/>
              <a:gd name="T3" fmla="*/ 237 h 237"/>
              <a:gd name="T4" fmla="*/ 0 w 243"/>
              <a:gd name="T5" fmla="*/ 237 h 237"/>
              <a:gd name="T6" fmla="*/ 0 w 243"/>
              <a:gd name="T7" fmla="*/ 0 h 237"/>
              <a:gd name="T8" fmla="*/ 243 w 243"/>
              <a:gd name="T9" fmla="*/ 0 h 237"/>
            </a:gdLst>
            <a:ahLst/>
            <a:cxnLst>
              <a:cxn ang="0">
                <a:pos x="T0" y="T1"/>
              </a:cxn>
              <a:cxn ang="0">
                <a:pos x="T2" y="T3"/>
              </a:cxn>
              <a:cxn ang="0">
                <a:pos x="T4" y="T5"/>
              </a:cxn>
              <a:cxn ang="0">
                <a:pos x="T6" y="T7"/>
              </a:cxn>
              <a:cxn ang="0">
                <a:pos x="T8" y="T9"/>
              </a:cxn>
            </a:cxnLst>
            <a:rect l="0" t="0" r="r" b="b"/>
            <a:pathLst>
              <a:path w="243" h="237">
                <a:moveTo>
                  <a:pt x="243" y="0"/>
                </a:moveTo>
                <a:cubicBezTo>
                  <a:pt x="137" y="54"/>
                  <a:pt x="137" y="183"/>
                  <a:pt x="243" y="237"/>
                </a:cubicBezTo>
                <a:cubicBezTo>
                  <a:pt x="0" y="237"/>
                  <a:pt x="0" y="237"/>
                  <a:pt x="0" y="237"/>
                </a:cubicBezTo>
                <a:cubicBezTo>
                  <a:pt x="106" y="183"/>
                  <a:pt x="106" y="54"/>
                  <a:pt x="0" y="0"/>
                </a:cubicBezTo>
                <a:lnTo>
                  <a:pt x="243" y="0"/>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Freeform 8"/>
          <p:cNvSpPr/>
          <p:nvPr/>
        </p:nvSpPr>
        <p:spPr bwMode="auto">
          <a:xfrm>
            <a:off x="5953087" y="5316388"/>
            <a:ext cx="361684" cy="419553"/>
          </a:xfrm>
          <a:custGeom>
            <a:avLst/>
            <a:gdLst>
              <a:gd name="T0" fmla="*/ 233 w 233"/>
              <a:gd name="T1" fmla="*/ 0 h 270"/>
              <a:gd name="T2" fmla="*/ 222 w 233"/>
              <a:gd name="T3" fmla="*/ 268 h 270"/>
              <a:gd name="T4" fmla="*/ 17 w 233"/>
              <a:gd name="T5" fmla="*/ 270 h 270"/>
              <a:gd name="T6" fmla="*/ 0 w 233"/>
              <a:gd name="T7" fmla="*/ 3 h 270"/>
              <a:gd name="T8" fmla="*/ 233 w 233"/>
              <a:gd name="T9" fmla="*/ 0 h 270"/>
            </a:gdLst>
            <a:ahLst/>
            <a:cxnLst>
              <a:cxn ang="0">
                <a:pos x="T0" y="T1"/>
              </a:cxn>
              <a:cxn ang="0">
                <a:pos x="T2" y="T3"/>
              </a:cxn>
              <a:cxn ang="0">
                <a:pos x="T4" y="T5"/>
              </a:cxn>
              <a:cxn ang="0">
                <a:pos x="T6" y="T7"/>
              </a:cxn>
              <a:cxn ang="0">
                <a:pos x="T8" y="T9"/>
              </a:cxn>
            </a:cxnLst>
            <a:rect l="0" t="0" r="r" b="b"/>
            <a:pathLst>
              <a:path w="233" h="270">
                <a:moveTo>
                  <a:pt x="233" y="0"/>
                </a:moveTo>
                <a:cubicBezTo>
                  <a:pt x="100" y="66"/>
                  <a:pt x="116" y="212"/>
                  <a:pt x="222" y="268"/>
                </a:cubicBezTo>
                <a:cubicBezTo>
                  <a:pt x="17" y="270"/>
                  <a:pt x="17" y="270"/>
                  <a:pt x="17" y="270"/>
                </a:cubicBezTo>
                <a:cubicBezTo>
                  <a:pt x="122" y="212"/>
                  <a:pt x="135" y="66"/>
                  <a:pt x="0" y="3"/>
                </a:cubicBezTo>
                <a:lnTo>
                  <a:pt x="233" y="0"/>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Oval 9"/>
          <p:cNvSpPr>
            <a:spLocks noChangeArrowheads="1"/>
          </p:cNvSpPr>
          <p:nvPr/>
        </p:nvSpPr>
        <p:spPr bwMode="auto">
          <a:xfrm>
            <a:off x="5713718" y="3416562"/>
            <a:ext cx="832530" cy="832531"/>
          </a:xfrm>
          <a:prstGeom prst="ellipse">
            <a:avLst/>
          </a:prstGeom>
          <a:solidFill>
            <a:srgbClr val="14D1CA"/>
          </a:solidFill>
          <a:ln>
            <a:noFill/>
          </a:ln>
          <a:effectLst>
            <a:outerShdw blurRad="254000" algn="ctr" rotWithShape="0">
              <a:srgbClr val="53D2FF">
                <a:alpha val="80000"/>
              </a:srgbClr>
            </a:outerShdw>
          </a:effectLst>
        </p:spPr>
        <p:txBody>
          <a:bodyPr vert="horz" wrap="square" lIns="0" tIns="45720" rIns="0" bIns="45720" numCol="1" anchor="ctr" anchorCtr="0" compatLnSpc="1"/>
          <a:lstStyle/>
          <a:p>
            <a:pPr algn="ctr"/>
            <a:r>
              <a:rPr lang="zh-CN" altLang="en-US">
                <a:solidFill>
                  <a:schemeClr val="bg1"/>
                </a:solidFill>
                <a:cs typeface="+mn-ea"/>
                <a:sym typeface="+mn-lt"/>
              </a:rPr>
              <a:t>配置</a:t>
            </a:r>
          </a:p>
        </p:txBody>
      </p:sp>
      <p:sp>
        <p:nvSpPr>
          <p:cNvPr id="9" name="Oval 10"/>
          <p:cNvSpPr>
            <a:spLocks noChangeArrowheads="1"/>
          </p:cNvSpPr>
          <p:nvPr/>
        </p:nvSpPr>
        <p:spPr bwMode="auto">
          <a:xfrm>
            <a:off x="6962514" y="3267942"/>
            <a:ext cx="714819" cy="714161"/>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Oval 11"/>
          <p:cNvSpPr>
            <a:spLocks noChangeArrowheads="1"/>
          </p:cNvSpPr>
          <p:nvPr/>
        </p:nvSpPr>
        <p:spPr bwMode="auto">
          <a:xfrm>
            <a:off x="5713718" y="4527260"/>
            <a:ext cx="832530" cy="832531"/>
          </a:xfrm>
          <a:prstGeom prst="ellipse">
            <a:avLst/>
          </a:prstGeom>
          <a:solidFill>
            <a:srgbClr val="14D1CA"/>
          </a:solidFill>
          <a:ln>
            <a:noFill/>
          </a:ln>
          <a:effectLst>
            <a:outerShdw blurRad="254000" algn="ctr" rotWithShape="0">
              <a:srgbClr val="53D2FF">
                <a:alpha val="80000"/>
              </a:srgbClr>
            </a:outerShdw>
          </a:effectLst>
        </p:spPr>
        <p:txBody>
          <a:bodyPr vert="horz" wrap="square" lIns="0" tIns="45720" rIns="0" bIns="45720" numCol="1" anchor="ctr" anchorCtr="0" compatLnSpc="1"/>
          <a:lstStyle/>
          <a:p>
            <a:pPr algn="ctr"/>
            <a:r>
              <a:rPr lang="zh-CN" altLang="en-US">
                <a:solidFill>
                  <a:schemeClr val="bg1"/>
                </a:solidFill>
                <a:cs typeface="+mn-ea"/>
                <a:sym typeface="+mn-lt"/>
              </a:rPr>
              <a:t>安全</a:t>
            </a:r>
          </a:p>
        </p:txBody>
      </p:sp>
      <p:sp>
        <p:nvSpPr>
          <p:cNvPr id="11" name="Oval 12"/>
          <p:cNvSpPr>
            <a:spLocks noChangeArrowheads="1"/>
          </p:cNvSpPr>
          <p:nvPr/>
        </p:nvSpPr>
        <p:spPr bwMode="auto">
          <a:xfrm>
            <a:off x="4770710" y="4051810"/>
            <a:ext cx="714161" cy="714819"/>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Oval 13"/>
          <p:cNvSpPr>
            <a:spLocks noChangeArrowheads="1"/>
          </p:cNvSpPr>
          <p:nvPr/>
        </p:nvSpPr>
        <p:spPr bwMode="auto">
          <a:xfrm>
            <a:off x="5805126" y="5693854"/>
            <a:ext cx="671417" cy="672732"/>
          </a:xfrm>
          <a:prstGeom prst="ellipse">
            <a:avLst/>
          </a:prstGeom>
          <a:solidFill>
            <a:srgbClr val="14D1CA"/>
          </a:solidFill>
          <a:ln>
            <a:noFill/>
          </a:ln>
        </p:spPr>
        <p:txBody>
          <a:bodyPr vert="horz" wrap="square" lIns="0" tIns="45720" rIns="0" bIns="45720" numCol="1" anchor="ctr" anchorCtr="0" compatLnSpc="1"/>
          <a:lstStyle/>
          <a:p>
            <a:pPr algn="ctr"/>
            <a:r>
              <a:rPr lang="zh-CN" altLang="en-US" sz="1600">
                <a:solidFill>
                  <a:schemeClr val="bg1"/>
                </a:solidFill>
                <a:cs typeface="+mn-ea"/>
                <a:sym typeface="+mn-lt"/>
              </a:rPr>
              <a:t>拓扑</a:t>
            </a:r>
          </a:p>
        </p:txBody>
      </p:sp>
      <p:sp>
        <p:nvSpPr>
          <p:cNvPr id="13" name="Oval 14"/>
          <p:cNvSpPr>
            <a:spLocks noChangeArrowheads="1"/>
          </p:cNvSpPr>
          <p:nvPr/>
        </p:nvSpPr>
        <p:spPr bwMode="auto">
          <a:xfrm>
            <a:off x="7319595" y="4937606"/>
            <a:ext cx="576721" cy="576064"/>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15"/>
          <p:cNvSpPr/>
          <p:nvPr/>
        </p:nvSpPr>
        <p:spPr bwMode="auto">
          <a:xfrm>
            <a:off x="5934017" y="1923793"/>
            <a:ext cx="362341" cy="419553"/>
          </a:xfrm>
          <a:custGeom>
            <a:avLst/>
            <a:gdLst>
              <a:gd name="T0" fmla="*/ 233 w 233"/>
              <a:gd name="T1" fmla="*/ 270 h 270"/>
              <a:gd name="T2" fmla="*/ 221 w 233"/>
              <a:gd name="T3" fmla="*/ 2 h 270"/>
              <a:gd name="T4" fmla="*/ 16 w 233"/>
              <a:gd name="T5" fmla="*/ 0 h 270"/>
              <a:gd name="T6" fmla="*/ 0 w 233"/>
              <a:gd name="T7" fmla="*/ 268 h 270"/>
              <a:gd name="T8" fmla="*/ 233 w 233"/>
              <a:gd name="T9" fmla="*/ 270 h 270"/>
            </a:gdLst>
            <a:ahLst/>
            <a:cxnLst>
              <a:cxn ang="0">
                <a:pos x="T0" y="T1"/>
              </a:cxn>
              <a:cxn ang="0">
                <a:pos x="T2" y="T3"/>
              </a:cxn>
              <a:cxn ang="0">
                <a:pos x="T4" y="T5"/>
              </a:cxn>
              <a:cxn ang="0">
                <a:pos x="T6" y="T7"/>
              </a:cxn>
              <a:cxn ang="0">
                <a:pos x="T8" y="T9"/>
              </a:cxn>
            </a:cxnLst>
            <a:rect l="0" t="0" r="r" b="b"/>
            <a:pathLst>
              <a:path w="233" h="270">
                <a:moveTo>
                  <a:pt x="233" y="270"/>
                </a:moveTo>
                <a:cubicBezTo>
                  <a:pt x="100" y="204"/>
                  <a:pt x="115" y="58"/>
                  <a:pt x="221" y="2"/>
                </a:cubicBezTo>
                <a:cubicBezTo>
                  <a:pt x="16" y="0"/>
                  <a:pt x="16" y="0"/>
                  <a:pt x="16" y="0"/>
                </a:cubicBezTo>
                <a:cubicBezTo>
                  <a:pt x="121" y="58"/>
                  <a:pt x="134" y="204"/>
                  <a:pt x="0" y="268"/>
                </a:cubicBezTo>
                <a:lnTo>
                  <a:pt x="233" y="270"/>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Oval 16"/>
          <p:cNvSpPr>
            <a:spLocks noChangeArrowheads="1"/>
          </p:cNvSpPr>
          <p:nvPr/>
        </p:nvSpPr>
        <p:spPr bwMode="auto">
          <a:xfrm>
            <a:off x="5694647" y="2299945"/>
            <a:ext cx="833188" cy="832531"/>
          </a:xfrm>
          <a:prstGeom prst="ellipse">
            <a:avLst/>
          </a:prstGeom>
          <a:solidFill>
            <a:srgbClr val="14D1CA"/>
          </a:solidFill>
          <a:ln>
            <a:noFill/>
          </a:ln>
          <a:effectLst>
            <a:outerShdw blurRad="254000" algn="ctr" rotWithShape="0">
              <a:srgbClr val="53D2FF">
                <a:alpha val="80000"/>
              </a:srgbClr>
            </a:outerShdw>
          </a:effectLst>
        </p:spPr>
        <p:txBody>
          <a:bodyPr vert="horz" wrap="square" lIns="0" tIns="45720" rIns="0" bIns="45720" numCol="1" anchor="ctr" anchorCtr="0" compatLnSpc="1"/>
          <a:lstStyle/>
          <a:p>
            <a:pPr algn="ctr"/>
            <a:r>
              <a:rPr lang="zh-CN" altLang="en-US">
                <a:solidFill>
                  <a:schemeClr val="bg1"/>
                </a:solidFill>
                <a:cs typeface="+mn-ea"/>
                <a:sym typeface="+mn-lt"/>
              </a:rPr>
              <a:t>故障</a:t>
            </a:r>
          </a:p>
        </p:txBody>
      </p:sp>
      <p:sp>
        <p:nvSpPr>
          <p:cNvPr id="16" name="Oval 17"/>
          <p:cNvSpPr>
            <a:spLocks noChangeArrowheads="1"/>
          </p:cNvSpPr>
          <p:nvPr/>
        </p:nvSpPr>
        <p:spPr bwMode="auto">
          <a:xfrm>
            <a:off x="4854225" y="2253254"/>
            <a:ext cx="518852" cy="518852"/>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Oval 18"/>
          <p:cNvSpPr>
            <a:spLocks noChangeArrowheads="1"/>
          </p:cNvSpPr>
          <p:nvPr/>
        </p:nvSpPr>
        <p:spPr bwMode="auto">
          <a:xfrm>
            <a:off x="5784739" y="1293147"/>
            <a:ext cx="672732" cy="672732"/>
          </a:xfrm>
          <a:prstGeom prst="ellipse">
            <a:avLst/>
          </a:prstGeom>
          <a:solidFill>
            <a:srgbClr val="14D1CA"/>
          </a:solidFill>
          <a:ln>
            <a:noFill/>
          </a:ln>
        </p:spPr>
        <p:txBody>
          <a:bodyPr vert="horz" wrap="square" lIns="0" tIns="45720" rIns="0" bIns="45720" numCol="1" anchor="ctr" anchorCtr="0" compatLnSpc="1"/>
          <a:lstStyle/>
          <a:p>
            <a:pPr algn="ctr"/>
            <a:r>
              <a:rPr lang="zh-CN" altLang="en-US" sz="1600">
                <a:solidFill>
                  <a:schemeClr val="bg1"/>
                </a:solidFill>
                <a:cs typeface="+mn-ea"/>
                <a:sym typeface="+mn-lt"/>
              </a:rPr>
              <a:t>性能</a:t>
            </a:r>
          </a:p>
        </p:txBody>
      </p:sp>
      <p:sp>
        <p:nvSpPr>
          <p:cNvPr id="18" name="Oval 19"/>
          <p:cNvSpPr>
            <a:spLocks noChangeArrowheads="1"/>
          </p:cNvSpPr>
          <p:nvPr/>
        </p:nvSpPr>
        <p:spPr bwMode="auto">
          <a:xfrm>
            <a:off x="6934237" y="1756104"/>
            <a:ext cx="576721" cy="576721"/>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Oval 20"/>
          <p:cNvSpPr>
            <a:spLocks noChangeArrowheads="1"/>
          </p:cNvSpPr>
          <p:nvPr/>
        </p:nvSpPr>
        <p:spPr bwMode="auto">
          <a:xfrm>
            <a:off x="3877679" y="3067371"/>
            <a:ext cx="576064" cy="576064"/>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Oval 21"/>
          <p:cNvSpPr>
            <a:spLocks noChangeArrowheads="1"/>
          </p:cNvSpPr>
          <p:nvPr/>
        </p:nvSpPr>
        <p:spPr bwMode="auto">
          <a:xfrm>
            <a:off x="7843049" y="2394640"/>
            <a:ext cx="499124" cy="506357"/>
          </a:xfrm>
          <a:prstGeom prst="ellipse">
            <a:avLst/>
          </a:pr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5" name="组合 24"/>
          <p:cNvGrpSpPr/>
          <p:nvPr/>
        </p:nvGrpSpPr>
        <p:grpSpPr>
          <a:xfrm>
            <a:off x="3719830" y="3982720"/>
            <a:ext cx="1974850" cy="222250"/>
            <a:chOff x="3718942" y="3436586"/>
            <a:chExt cx="1993982" cy="694433"/>
          </a:xfrm>
          <a:solidFill>
            <a:srgbClr val="14D1CA"/>
          </a:solidFill>
        </p:grpSpPr>
        <p:cxnSp>
          <p:nvCxnSpPr>
            <p:cNvPr id="22" name="直接连接符 21"/>
            <p:cNvCxnSpPr>
              <a:stCxn id="8" idx="2"/>
            </p:cNvCxnSpPr>
            <p:nvPr/>
          </p:nvCxnSpPr>
          <p:spPr>
            <a:xfrm flipH="1" flipV="1">
              <a:off x="4958318" y="3832826"/>
              <a:ext cx="754606" cy="1"/>
            </a:xfrm>
            <a:prstGeom prst="line">
              <a:avLst/>
            </a:prstGeom>
            <a:grpFill/>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718942" y="3436586"/>
              <a:ext cx="1224136" cy="694433"/>
            </a:xfrm>
            <a:prstGeom prst="line">
              <a:avLst/>
            </a:prstGeom>
            <a:grpFill/>
            <a:ln>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flipH="1">
            <a:off x="6527835" y="2678916"/>
            <a:ext cx="1978742" cy="694433"/>
            <a:chOff x="3718942" y="3436586"/>
            <a:chExt cx="1978742" cy="694433"/>
          </a:xfrm>
          <a:solidFill>
            <a:srgbClr val="14D1CA"/>
          </a:solidFill>
        </p:grpSpPr>
        <p:cxnSp>
          <p:nvCxnSpPr>
            <p:cNvPr id="63" name="直接连接符 62"/>
            <p:cNvCxnSpPr/>
            <p:nvPr/>
          </p:nvCxnSpPr>
          <p:spPr>
            <a:xfrm flipH="1" flipV="1">
              <a:off x="4943078" y="3436586"/>
              <a:ext cx="754606" cy="1"/>
            </a:xfrm>
            <a:prstGeom prst="line">
              <a:avLst/>
            </a:prstGeom>
            <a:grpFill/>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718942" y="3436586"/>
              <a:ext cx="1224136" cy="694433"/>
            </a:xfrm>
            <a:prstGeom prst="line">
              <a:avLst/>
            </a:prstGeom>
            <a:grpFill/>
            <a:ln>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3734976" y="4937607"/>
            <a:ext cx="1978742" cy="694433"/>
            <a:chOff x="3718942" y="3436586"/>
            <a:chExt cx="1978742" cy="694433"/>
          </a:xfrm>
          <a:solidFill>
            <a:srgbClr val="14D1CA"/>
          </a:solidFill>
        </p:grpSpPr>
        <p:cxnSp>
          <p:nvCxnSpPr>
            <p:cNvPr id="72" name="直接连接符 71"/>
            <p:cNvCxnSpPr/>
            <p:nvPr/>
          </p:nvCxnSpPr>
          <p:spPr>
            <a:xfrm flipH="1" flipV="1">
              <a:off x="4943078" y="3436586"/>
              <a:ext cx="754606" cy="1"/>
            </a:xfrm>
            <a:prstGeom prst="line">
              <a:avLst/>
            </a:prstGeom>
            <a:grpFill/>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3718942" y="3436586"/>
              <a:ext cx="1224136" cy="694433"/>
            </a:xfrm>
            <a:prstGeom prst="line">
              <a:avLst/>
            </a:prstGeom>
            <a:grpFill/>
            <a:ln>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flipH="1" flipV="1">
            <a:off x="6457471" y="5335788"/>
            <a:ext cx="1978742" cy="694433"/>
            <a:chOff x="3718942" y="3436586"/>
            <a:chExt cx="1978742" cy="694433"/>
          </a:xfrm>
          <a:solidFill>
            <a:srgbClr val="14D1CA"/>
          </a:solidFill>
        </p:grpSpPr>
        <p:cxnSp>
          <p:nvCxnSpPr>
            <p:cNvPr id="75" name="直接连接符 74"/>
            <p:cNvCxnSpPr/>
            <p:nvPr/>
          </p:nvCxnSpPr>
          <p:spPr>
            <a:xfrm flipH="1" flipV="1">
              <a:off x="4943078" y="3436586"/>
              <a:ext cx="754606" cy="1"/>
            </a:xfrm>
            <a:prstGeom prst="line">
              <a:avLst/>
            </a:prstGeom>
            <a:grpFill/>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3718942" y="3436586"/>
              <a:ext cx="1224136" cy="694433"/>
            </a:xfrm>
            <a:prstGeom prst="line">
              <a:avLst/>
            </a:prstGeom>
            <a:grpFill/>
            <a:ln>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3811326" y="1638392"/>
            <a:ext cx="1978742" cy="694433"/>
            <a:chOff x="3718942" y="3436586"/>
            <a:chExt cx="1978742" cy="694433"/>
          </a:xfrm>
          <a:solidFill>
            <a:srgbClr val="14D1CA"/>
          </a:solidFill>
        </p:grpSpPr>
        <p:cxnSp>
          <p:nvCxnSpPr>
            <p:cNvPr id="78" name="直接连接符 77"/>
            <p:cNvCxnSpPr/>
            <p:nvPr/>
          </p:nvCxnSpPr>
          <p:spPr>
            <a:xfrm flipH="1" flipV="1">
              <a:off x="4943078" y="3436586"/>
              <a:ext cx="754606" cy="1"/>
            </a:xfrm>
            <a:prstGeom prst="line">
              <a:avLst/>
            </a:prstGeom>
            <a:grpFill/>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718942" y="3436586"/>
              <a:ext cx="1224136" cy="694433"/>
            </a:xfrm>
            <a:prstGeom prst="line">
              <a:avLst/>
            </a:prstGeom>
            <a:grpFill/>
            <a:ln>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0" name="TextBox 79"/>
          <p:cNvSpPr txBox="1"/>
          <p:nvPr/>
        </p:nvSpPr>
        <p:spPr>
          <a:xfrm>
            <a:off x="8616315" y="3158490"/>
            <a:ext cx="2994025" cy="1209675"/>
          </a:xfrm>
          <a:prstGeom prst="rect">
            <a:avLst/>
          </a:prstGeom>
          <a:noFill/>
        </p:spPr>
        <p:txBody>
          <a:bodyPr wrap="square" rtlCol="0">
            <a:spAutoFit/>
          </a:bodyPr>
          <a:lstStyle/>
          <a:p>
            <a:pPr>
              <a:lnSpc>
                <a:spcPct val="130000"/>
              </a:lnSpc>
            </a:pPr>
            <a:r>
              <a:rPr lang="zh-CN" altLang="en-US" sz="1400">
                <a:solidFill>
                  <a:srgbClr val="14D1CA"/>
                </a:solidFill>
                <a:cs typeface="+mn-ea"/>
                <a:sym typeface="+mn-lt"/>
              </a:rPr>
              <a:t>检测、定位和排除网络设备的故障。当出现故障时，能够及时确认故障、记录故障，并找出故障的位置尽可能地排除这些故障。</a:t>
            </a:r>
          </a:p>
        </p:txBody>
      </p:sp>
      <p:sp>
        <p:nvSpPr>
          <p:cNvPr id="81" name="TextBox 80"/>
          <p:cNvSpPr txBox="1"/>
          <p:nvPr/>
        </p:nvSpPr>
        <p:spPr>
          <a:xfrm>
            <a:off x="8506460" y="4527550"/>
            <a:ext cx="2875280" cy="1768475"/>
          </a:xfrm>
          <a:prstGeom prst="rect">
            <a:avLst/>
          </a:prstGeom>
          <a:noFill/>
        </p:spPr>
        <p:txBody>
          <a:bodyPr wrap="square" rtlCol="0">
            <a:spAutoFit/>
          </a:bodyPr>
          <a:lstStyle/>
          <a:p>
            <a:pPr>
              <a:lnSpc>
                <a:spcPct val="130000"/>
              </a:lnSpc>
            </a:pPr>
            <a:r>
              <a:rPr lang="zh-CN" altLang="en-US" sz="1400">
                <a:solidFill>
                  <a:srgbClr val="14D1CA"/>
                </a:solidFill>
                <a:cs typeface="+mn-ea"/>
                <a:sym typeface="+mn-lt"/>
              </a:rPr>
              <a:t>提供灵活的自定义拓扑的工具，使用这些工具可以定义出多种风格的网络拓扑图，以满足多用户的需求。除此之外，可根据实际行政区域划分来定义每个网络设备的位置使拓扑视图更加清晰、易懂。</a:t>
            </a:r>
          </a:p>
        </p:txBody>
      </p:sp>
      <p:sp>
        <p:nvSpPr>
          <p:cNvPr id="82" name="TextBox 81"/>
          <p:cNvSpPr txBox="1"/>
          <p:nvPr/>
        </p:nvSpPr>
        <p:spPr>
          <a:xfrm>
            <a:off x="353060" y="5434330"/>
            <a:ext cx="3522980" cy="1050290"/>
          </a:xfrm>
          <a:prstGeom prst="rect">
            <a:avLst/>
          </a:prstGeom>
          <a:noFill/>
        </p:spPr>
        <p:txBody>
          <a:bodyPr wrap="square" rtlCol="0">
            <a:spAutoFit/>
          </a:bodyPr>
          <a:lstStyle/>
          <a:p>
            <a:pPr>
              <a:lnSpc>
                <a:spcPct val="130000"/>
              </a:lnSpc>
            </a:pPr>
            <a:r>
              <a:rPr lang="zh-CN" altLang="en-US" sz="1200" dirty="0">
                <a:solidFill>
                  <a:srgbClr val="14D1CA"/>
                </a:solidFill>
                <a:cs typeface="+mn-ea"/>
                <a:sym typeface="+mn-lt"/>
              </a:rPr>
              <a:t>对网络资源及其重要信息访问的约束和控制，不同的用户身份可以设置不同的访问权限及访问时间，详细记录下每个用户登录的时间及做过的操作、设置等，以保证系统有较高的安全性。</a:t>
            </a:r>
          </a:p>
        </p:txBody>
      </p:sp>
      <p:sp>
        <p:nvSpPr>
          <p:cNvPr id="83" name="TextBox 82"/>
          <p:cNvSpPr txBox="1"/>
          <p:nvPr/>
        </p:nvSpPr>
        <p:spPr>
          <a:xfrm>
            <a:off x="227965" y="4041140"/>
            <a:ext cx="3648075" cy="1290320"/>
          </a:xfrm>
          <a:prstGeom prst="rect">
            <a:avLst/>
          </a:prstGeom>
          <a:noFill/>
        </p:spPr>
        <p:txBody>
          <a:bodyPr wrap="square" rtlCol="0">
            <a:spAutoFit/>
          </a:bodyPr>
          <a:lstStyle/>
          <a:p>
            <a:pPr>
              <a:lnSpc>
                <a:spcPct val="130000"/>
              </a:lnSpc>
            </a:pPr>
            <a:r>
              <a:rPr lang="zh-CN" altLang="en-US" sz="1200" dirty="0">
                <a:solidFill>
                  <a:srgbClr val="14D1CA"/>
                </a:solidFill>
                <a:cs typeface="+mn-ea"/>
                <a:sym typeface="+mn-lt"/>
              </a:rPr>
              <a:t>在生成拓扑图的同时，系统会记录下每个网络设备的配置信息，一旦配置发生变化，会通过短信、邮件等多种方式告知管理员。即使是误操作使设备无法正常运行，也可以通过恢复配置文件的方法来解决问题。</a:t>
            </a:r>
          </a:p>
        </p:txBody>
      </p:sp>
      <p:sp>
        <p:nvSpPr>
          <p:cNvPr id="84" name="TextBox 83"/>
          <p:cNvSpPr txBox="1"/>
          <p:nvPr/>
        </p:nvSpPr>
        <p:spPr>
          <a:xfrm>
            <a:off x="160020" y="1985645"/>
            <a:ext cx="3716020" cy="1769745"/>
          </a:xfrm>
          <a:prstGeom prst="rect">
            <a:avLst/>
          </a:prstGeom>
          <a:noFill/>
        </p:spPr>
        <p:txBody>
          <a:bodyPr wrap="square" rtlCol="0">
            <a:spAutoFit/>
          </a:bodyPr>
          <a:lstStyle/>
          <a:p>
            <a:pPr>
              <a:lnSpc>
                <a:spcPct val="130000"/>
              </a:lnSpc>
            </a:pPr>
            <a:r>
              <a:rPr lang="zh-CN" altLang="en-US" sz="1200" dirty="0">
                <a:solidFill>
                  <a:srgbClr val="14D1CA"/>
                </a:solidFill>
                <a:cs typeface="+mn-ea"/>
                <a:sym typeface="+mn-lt"/>
              </a:rPr>
              <a:t>掌握和控制网络的状态，用二层的物理连接拓扑和三层逻辑图来描绘所有的网络设备的连接关系，以适当的比例映射到这个拓扑图上。用精心设计的各种图标来表示各种网络对象，而这些图标又往往涂上不同颜色来表示相应设备的不同状态。使管理员能够通过拓扑图就可以很及时的了解到网络运行情况。</a:t>
            </a:r>
          </a:p>
          <a:p>
            <a:pPr>
              <a:lnSpc>
                <a:spcPct val="130000"/>
              </a:lnSpc>
            </a:pPr>
            <a:endParaRPr lang="zh-CN" altLang="en-US" sz="1200" dirty="0">
              <a:solidFill>
                <a:srgbClr val="14D1CA"/>
              </a:solidFill>
              <a:cs typeface="+mn-ea"/>
              <a:sym typeface="+mn-lt"/>
            </a:endParaRPr>
          </a:p>
        </p:txBody>
      </p:sp>
      <p:grpSp>
        <p:nvGrpSpPr>
          <p:cNvPr id="2" name="组合 1"/>
          <p:cNvGrpSpPr/>
          <p:nvPr userDrawn="1"/>
        </p:nvGrpSpPr>
        <p:grpSpPr>
          <a:xfrm>
            <a:off x="227471" y="255144"/>
            <a:ext cx="7450466" cy="798304"/>
            <a:chOff x="5506095" y="1409030"/>
            <a:chExt cx="7450466" cy="798304"/>
          </a:xfrm>
        </p:grpSpPr>
        <p:pic>
          <p:nvPicPr>
            <p:cNvPr id="3" name="图片 2"/>
            <p:cNvPicPr>
              <a:picLocks noChangeAspect="1"/>
            </p:cNvPicPr>
            <p:nvPr/>
          </p:nvPicPr>
          <p:blipFill>
            <a:blip r:embed="rId3"/>
            <a:stretch>
              <a:fillRect/>
            </a:stretch>
          </p:blipFill>
          <p:spPr>
            <a:xfrm>
              <a:off x="5506095" y="1545900"/>
              <a:ext cx="715339" cy="614291"/>
            </a:xfrm>
            <a:prstGeom prst="rect">
              <a:avLst/>
            </a:prstGeom>
          </p:spPr>
        </p:pic>
        <p:grpSp>
          <p:nvGrpSpPr>
            <p:cNvPr id="21" name="组合 20"/>
            <p:cNvGrpSpPr/>
            <p:nvPr/>
          </p:nvGrpSpPr>
          <p:grpSpPr>
            <a:xfrm>
              <a:off x="6888093" y="1409030"/>
              <a:ext cx="6068468" cy="706738"/>
              <a:chOff x="6959172" y="1364109"/>
              <a:chExt cx="6068468" cy="706738"/>
            </a:xfrm>
          </p:grpSpPr>
          <p:sp>
            <p:nvSpPr>
              <p:cNvPr id="23" name="文本框 22"/>
              <p:cNvSpPr txBox="1"/>
              <p:nvPr/>
            </p:nvSpPr>
            <p:spPr>
              <a:xfrm>
                <a:off x="6959663" y="1547627"/>
                <a:ext cx="6067977" cy="523220"/>
              </a:xfrm>
              <a:prstGeom prst="rect">
                <a:avLst/>
              </a:prstGeom>
              <a:noFill/>
            </p:spPr>
            <p:txBody>
              <a:bodyPr wrap="square" rtlCol="0">
                <a:spAutoFit/>
              </a:bodyPr>
              <a:lstStyle/>
              <a:p>
                <a:endParaRPr lang="zh-CN" altLang="en-US" sz="2800" dirty="0">
                  <a:gradFill>
                    <a:gsLst>
                      <a:gs pos="0">
                        <a:srgbClr val="14D1CA"/>
                      </a:gs>
                      <a:gs pos="100000">
                        <a:srgbClr val="54F3FF"/>
                      </a:gs>
                    </a:gsLst>
                    <a:lin ang="5400000" scaled="1"/>
                  </a:gradFill>
                  <a:cs typeface="+mn-ea"/>
                  <a:sym typeface="+mn-lt"/>
                </a:endParaRPr>
              </a:p>
            </p:txBody>
          </p:sp>
          <p:sp>
            <p:nvSpPr>
              <p:cNvPr id="26" name="文本框 25"/>
              <p:cNvSpPr txBox="1"/>
              <p:nvPr/>
            </p:nvSpPr>
            <p:spPr>
              <a:xfrm>
                <a:off x="6959172" y="1364109"/>
                <a:ext cx="6067977" cy="645144"/>
              </a:xfrm>
              <a:prstGeom prst="rect">
                <a:avLst/>
              </a:prstGeom>
              <a:noFill/>
            </p:spPr>
            <p:txBody>
              <a:bodyPr wrap="square" rtlCol="0">
                <a:spAutoFit/>
              </a:bodyPr>
              <a:lstStyle/>
              <a:p>
                <a:r>
                  <a:rPr lang="zh-CN" altLang="en-US" sz="3600" dirty="0">
                    <a:solidFill>
                      <a:srgbClr val="14D1CA"/>
                    </a:solidFill>
                    <a:cs typeface="+mn-ea"/>
                    <a:sym typeface="+mn-lt"/>
                  </a:rPr>
                  <a:t>管理与优势</a:t>
                </a:r>
              </a:p>
            </p:txBody>
          </p:sp>
        </p:grpSp>
        <p:sp>
          <p:nvSpPr>
            <p:cNvPr id="27" name="文本框 26"/>
            <p:cNvSpPr txBox="1"/>
            <p:nvPr/>
          </p:nvSpPr>
          <p:spPr>
            <a:xfrm>
              <a:off x="6185310" y="1500579"/>
              <a:ext cx="824304" cy="706755"/>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04</a:t>
              </a:r>
              <a:endParaRPr lang="zh-CN" altLang="en-US" sz="4000" dirty="0">
                <a:latin typeface="+mn-lt"/>
                <a:ea typeface="+mn-ea"/>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800" advTm="7068">
        <p14:flythrough/>
      </p:transition>
    </mc:Choice>
    <mc:Fallback xmlns="">
      <p:transition spd="slow" advTm="706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6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21" presetClass="entr" presetSubtype="1" fill="hold" grpId="0" nodeType="withEffect">
                                  <p:stCondLst>
                                    <p:cond delay="400"/>
                                  </p:stCondLst>
                                  <p:childTnLst>
                                    <p:set>
                                      <p:cBhvr>
                                        <p:cTn id="27" dur="1" fill="hold">
                                          <p:stCondLst>
                                            <p:cond delay="0"/>
                                          </p:stCondLst>
                                        </p:cTn>
                                        <p:tgtEl>
                                          <p:spTgt spid="8"/>
                                        </p:tgtEl>
                                        <p:attrNameLst>
                                          <p:attrName>style.visibility</p:attrName>
                                        </p:attrNameLst>
                                      </p:cBhvr>
                                      <p:to>
                                        <p:strVal val="visible"/>
                                      </p:to>
                                    </p:set>
                                    <p:animEffect transition="in" filter="wheel(1)">
                                      <p:cBhvr>
                                        <p:cTn id="28" dur="500"/>
                                        <p:tgtEl>
                                          <p:spTgt spid="8"/>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up)">
                                      <p:cBhvr>
                                        <p:cTn id="35" dur="500"/>
                                        <p:tgtEl>
                                          <p:spTgt spid="6"/>
                                        </p:tgtEl>
                                      </p:cBhvr>
                                    </p:animEffect>
                                  </p:childTnLst>
                                </p:cTn>
                              </p:par>
                            </p:childTnLst>
                          </p:cTn>
                        </p:par>
                        <p:par>
                          <p:cTn id="36" fill="hold">
                            <p:stCondLst>
                              <p:cond delay="1000"/>
                            </p:stCondLst>
                            <p:childTnLst>
                              <p:par>
                                <p:cTn id="37" presetID="21"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heel(1)">
                                      <p:cBhvr>
                                        <p:cTn id="39" dur="500"/>
                                        <p:tgtEl>
                                          <p:spTgt spid="15"/>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heel(1)">
                                      <p:cBhvr>
                                        <p:cTn id="42" dur="500"/>
                                        <p:tgtEl>
                                          <p:spTgt spid="10"/>
                                        </p:tgtEl>
                                      </p:cBhvr>
                                    </p:animEffect>
                                  </p:childTnLst>
                                </p:cTn>
                              </p:par>
                            </p:childTnLst>
                          </p:cTn>
                        </p:par>
                        <p:par>
                          <p:cTn id="43" fill="hold">
                            <p:stCondLst>
                              <p:cond delay="1500"/>
                            </p:stCondLst>
                            <p:childTnLst>
                              <p:par>
                                <p:cTn id="44" presetID="22" presetClass="entr" presetSubtype="4"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up)">
                                      <p:cBhvr>
                                        <p:cTn id="49" dur="500"/>
                                        <p:tgtEl>
                                          <p:spTgt spid="7"/>
                                        </p:tgtEl>
                                      </p:cBhvr>
                                    </p:animEffect>
                                  </p:childTnLst>
                                </p:cTn>
                              </p:par>
                            </p:childTnLst>
                          </p:cTn>
                        </p:par>
                        <p:par>
                          <p:cTn id="50" fill="hold">
                            <p:stCondLst>
                              <p:cond delay="2000"/>
                            </p:stCondLst>
                            <p:childTnLst>
                              <p:par>
                                <p:cTn id="51" presetID="21" presetClass="entr" presetSubtype="1"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heel(1)">
                                      <p:cBhvr>
                                        <p:cTn id="53" dur="500"/>
                                        <p:tgtEl>
                                          <p:spTgt spid="17"/>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heel(1)">
                                      <p:cBhvr>
                                        <p:cTn id="56" dur="500"/>
                                        <p:tgtEl>
                                          <p:spTgt spid="12"/>
                                        </p:tgtEl>
                                      </p:cBhvr>
                                    </p:animEffect>
                                  </p:childTnLst>
                                </p:cTn>
                              </p:par>
                            </p:childTnLst>
                          </p:cTn>
                        </p:par>
                        <p:par>
                          <p:cTn id="57" fill="hold">
                            <p:stCondLst>
                              <p:cond delay="2500"/>
                            </p:stCondLst>
                            <p:childTnLst>
                              <p:par>
                                <p:cTn id="58" presetID="22" presetClass="entr" presetSubtype="2"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right)">
                                      <p:cBhvr>
                                        <p:cTn id="60" dur="500"/>
                                        <p:tgtEl>
                                          <p:spTgt spid="25"/>
                                        </p:tgtEl>
                                      </p:cBhvr>
                                    </p:animEffect>
                                  </p:childTnLst>
                                </p:cTn>
                              </p:par>
                              <p:par>
                                <p:cTn id="61" presetID="22" presetClass="entr" presetSubtype="8" fill="hold"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wipe(left)">
                                      <p:cBhvr>
                                        <p:cTn id="63" dur="500"/>
                                        <p:tgtEl>
                                          <p:spTgt spid="62"/>
                                        </p:tgtEl>
                                      </p:cBhvr>
                                    </p:animEffect>
                                  </p:childTnLst>
                                </p:cTn>
                              </p:par>
                              <p:par>
                                <p:cTn id="64" presetID="22" presetClass="entr" presetSubtype="2"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wipe(right)">
                                      <p:cBhvr>
                                        <p:cTn id="66" dur="500"/>
                                        <p:tgtEl>
                                          <p:spTgt spid="71"/>
                                        </p:tgtEl>
                                      </p:cBhvr>
                                    </p:animEffect>
                                  </p:childTnLst>
                                </p:cTn>
                              </p:par>
                              <p:par>
                                <p:cTn id="67" presetID="22" presetClass="entr" presetSubtype="8"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wipe(left)">
                                      <p:cBhvr>
                                        <p:cTn id="69" dur="500"/>
                                        <p:tgtEl>
                                          <p:spTgt spid="74"/>
                                        </p:tgtEl>
                                      </p:cBhvr>
                                    </p:animEffect>
                                  </p:childTnLst>
                                </p:cTn>
                              </p:par>
                              <p:par>
                                <p:cTn id="70" presetID="22" presetClass="entr" presetSubtype="2" fill="hold" nodeType="with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wipe(right)">
                                      <p:cBhvr>
                                        <p:cTn id="72" dur="500"/>
                                        <p:tgtEl>
                                          <p:spTgt spid="77"/>
                                        </p:tgtEl>
                                      </p:cBhvr>
                                    </p:animEffect>
                                  </p:childTnLst>
                                </p:cTn>
                              </p:par>
                            </p:childTnLst>
                          </p:cTn>
                        </p:par>
                        <p:par>
                          <p:cTn id="73" fill="hold">
                            <p:stCondLst>
                              <p:cond delay="3000"/>
                            </p:stCondLst>
                            <p:childTnLst>
                              <p:par>
                                <p:cTn id="74" presetID="10" presetClass="entr" presetSubtype="0" fill="hold" grpId="0" nodeType="afterEffect">
                                  <p:stCondLst>
                                    <p:cond delay="0"/>
                                  </p:stCondLst>
                                  <p:iterate type="lt">
                                    <p:tmPct val="10000"/>
                                  </p:iterate>
                                  <p:childTnLst>
                                    <p:set>
                                      <p:cBhvr>
                                        <p:cTn id="75" dur="1" fill="hold">
                                          <p:stCondLst>
                                            <p:cond delay="0"/>
                                          </p:stCondLst>
                                        </p:cTn>
                                        <p:tgtEl>
                                          <p:spTgt spid="80"/>
                                        </p:tgtEl>
                                        <p:attrNameLst>
                                          <p:attrName>style.visibility</p:attrName>
                                        </p:attrNameLst>
                                      </p:cBhvr>
                                      <p:to>
                                        <p:strVal val="visible"/>
                                      </p:to>
                                    </p:set>
                                    <p:animEffect transition="in" filter="fade">
                                      <p:cBhvr>
                                        <p:cTn id="76" dur="100"/>
                                        <p:tgtEl>
                                          <p:spTgt spid="80"/>
                                        </p:tgtEl>
                                      </p:cBhvr>
                                    </p:animEffect>
                                  </p:childTnLst>
                                </p:cTn>
                              </p:par>
                              <p:par>
                                <p:cTn id="77" presetID="10" presetClass="entr" presetSubtype="0" fill="hold" grpId="0" nodeType="withEffect">
                                  <p:stCondLst>
                                    <p:cond delay="0"/>
                                  </p:stCondLst>
                                  <p:iterate type="lt">
                                    <p:tmPct val="10000"/>
                                  </p:iterate>
                                  <p:childTnLst>
                                    <p:set>
                                      <p:cBhvr>
                                        <p:cTn id="78" dur="1" fill="hold">
                                          <p:stCondLst>
                                            <p:cond delay="0"/>
                                          </p:stCondLst>
                                        </p:cTn>
                                        <p:tgtEl>
                                          <p:spTgt spid="81"/>
                                        </p:tgtEl>
                                        <p:attrNameLst>
                                          <p:attrName>style.visibility</p:attrName>
                                        </p:attrNameLst>
                                      </p:cBhvr>
                                      <p:to>
                                        <p:strVal val="visible"/>
                                      </p:to>
                                    </p:set>
                                    <p:animEffect transition="in" filter="fade">
                                      <p:cBhvr>
                                        <p:cTn id="79" dur="100"/>
                                        <p:tgtEl>
                                          <p:spTgt spid="81"/>
                                        </p:tgtEl>
                                      </p:cBhvr>
                                    </p:animEffect>
                                  </p:childTnLst>
                                </p:cTn>
                              </p:par>
                              <p:par>
                                <p:cTn id="80" presetID="10" presetClass="entr" presetSubtype="0" fill="hold" grpId="0" nodeType="withEffect">
                                  <p:stCondLst>
                                    <p:cond delay="0"/>
                                  </p:stCondLst>
                                  <p:iterate type="lt">
                                    <p:tmPct val="10000"/>
                                  </p:iterate>
                                  <p:childTnLst>
                                    <p:set>
                                      <p:cBhvr>
                                        <p:cTn id="81" dur="1" fill="hold">
                                          <p:stCondLst>
                                            <p:cond delay="0"/>
                                          </p:stCondLst>
                                        </p:cTn>
                                        <p:tgtEl>
                                          <p:spTgt spid="82"/>
                                        </p:tgtEl>
                                        <p:attrNameLst>
                                          <p:attrName>style.visibility</p:attrName>
                                        </p:attrNameLst>
                                      </p:cBhvr>
                                      <p:to>
                                        <p:strVal val="visible"/>
                                      </p:to>
                                    </p:set>
                                    <p:animEffect transition="in" filter="fade">
                                      <p:cBhvr>
                                        <p:cTn id="82" dur="100"/>
                                        <p:tgtEl>
                                          <p:spTgt spid="82"/>
                                        </p:tgtEl>
                                      </p:cBhvr>
                                    </p:animEffect>
                                  </p:childTnLst>
                                </p:cTn>
                              </p:par>
                              <p:par>
                                <p:cTn id="83" presetID="10" presetClass="entr" presetSubtype="0" fill="hold" grpId="0" nodeType="withEffect">
                                  <p:stCondLst>
                                    <p:cond delay="0"/>
                                  </p:stCondLst>
                                  <p:iterate type="lt">
                                    <p:tmPct val="10000"/>
                                  </p:iterate>
                                  <p:childTnLst>
                                    <p:set>
                                      <p:cBhvr>
                                        <p:cTn id="84" dur="1" fill="hold">
                                          <p:stCondLst>
                                            <p:cond delay="0"/>
                                          </p:stCondLst>
                                        </p:cTn>
                                        <p:tgtEl>
                                          <p:spTgt spid="83"/>
                                        </p:tgtEl>
                                        <p:attrNameLst>
                                          <p:attrName>style.visibility</p:attrName>
                                        </p:attrNameLst>
                                      </p:cBhvr>
                                      <p:to>
                                        <p:strVal val="visible"/>
                                      </p:to>
                                    </p:set>
                                    <p:animEffect transition="in" filter="fade">
                                      <p:cBhvr>
                                        <p:cTn id="85" dur="100"/>
                                        <p:tgtEl>
                                          <p:spTgt spid="83"/>
                                        </p:tgtEl>
                                      </p:cBhvr>
                                    </p:animEffect>
                                  </p:childTnLst>
                                </p:cTn>
                              </p:par>
                              <p:par>
                                <p:cTn id="86" presetID="10" presetClass="entr" presetSubtype="0" fill="hold" grpId="0" nodeType="withEffect">
                                  <p:stCondLst>
                                    <p:cond delay="0"/>
                                  </p:stCondLst>
                                  <p:iterate type="lt">
                                    <p:tmPct val="10000"/>
                                  </p:iterate>
                                  <p:childTnLst>
                                    <p:set>
                                      <p:cBhvr>
                                        <p:cTn id="87" dur="1" fill="hold">
                                          <p:stCondLst>
                                            <p:cond delay="0"/>
                                          </p:stCondLst>
                                        </p:cTn>
                                        <p:tgtEl>
                                          <p:spTgt spid="84"/>
                                        </p:tgtEl>
                                        <p:attrNameLst>
                                          <p:attrName>style.visibility</p:attrName>
                                        </p:attrNameLst>
                                      </p:cBhvr>
                                      <p:to>
                                        <p:strVal val="visible"/>
                                      </p:to>
                                    </p:set>
                                    <p:animEffect transition="in" filter="fade">
                                      <p:cBhvr>
                                        <p:cTn id="88" dur="1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80" grpId="0"/>
      <p:bldP spid="81" grpId="0"/>
      <p:bldP spid="82" grpId="0"/>
      <p:bldP spid="83" grpId="0"/>
      <p:bldP spid="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98" y="652904"/>
            <a:ext cx="5768502" cy="5768502"/>
          </a:xfrm>
          <a:prstGeom prst="rect">
            <a:avLst/>
          </a:prstGeom>
        </p:spPr>
      </p:pic>
      <p:pic>
        <p:nvPicPr>
          <p:cNvPr id="8" name="图片 7"/>
          <p:cNvPicPr>
            <a:picLocks noChangeAspect="1"/>
          </p:cNvPicPr>
          <p:nvPr/>
        </p:nvPicPr>
        <p:blipFill>
          <a:blip r:embed="rId4"/>
          <a:stretch>
            <a:fillRect/>
          </a:stretch>
        </p:blipFill>
        <p:spPr>
          <a:xfrm>
            <a:off x="9660835" y="4691172"/>
            <a:ext cx="2333369" cy="2003760"/>
          </a:xfrm>
          <a:prstGeom prst="rect">
            <a:avLst/>
          </a:prstGeom>
        </p:spPr>
      </p:pic>
      <p:sp>
        <p:nvSpPr>
          <p:cNvPr id="9" name="文本框 8"/>
          <p:cNvSpPr txBox="1"/>
          <p:nvPr/>
        </p:nvSpPr>
        <p:spPr>
          <a:xfrm>
            <a:off x="5617855" y="2606067"/>
            <a:ext cx="6067977" cy="830997"/>
          </a:xfrm>
          <a:prstGeom prst="rect">
            <a:avLst/>
          </a:prstGeom>
          <a:noFill/>
        </p:spPr>
        <p:txBody>
          <a:bodyPr wrap="square" rtlCol="0">
            <a:spAutoFit/>
          </a:bodyPr>
          <a:lstStyle/>
          <a:p>
            <a:r>
              <a:rPr lang="en-US" altLang="zh-CN" sz="4800" dirty="0">
                <a:gradFill>
                  <a:gsLst>
                    <a:gs pos="0">
                      <a:srgbClr val="14D1CA"/>
                    </a:gs>
                    <a:gs pos="100000">
                      <a:srgbClr val="54F3FF"/>
                    </a:gs>
                  </a:gsLst>
                  <a:lin ang="5400000" scaled="1"/>
                </a:gradFill>
                <a:cs typeface="+mn-ea"/>
                <a:sym typeface="+mn-lt"/>
              </a:rPr>
              <a:t>THANK  YOU</a:t>
            </a:r>
            <a:endParaRPr lang="zh-CN" altLang="en-US" sz="4800" dirty="0">
              <a:gradFill>
                <a:gsLst>
                  <a:gs pos="0">
                    <a:srgbClr val="14D1CA"/>
                  </a:gs>
                  <a:gs pos="100000">
                    <a:srgbClr val="54F3FF"/>
                  </a:gs>
                </a:gsLst>
                <a:lin ang="5400000" scaled="1"/>
              </a:gradFill>
              <a:cs typeface="+mn-ea"/>
              <a:sym typeface="+mn-lt"/>
            </a:endParaRPr>
          </a:p>
        </p:txBody>
      </p:sp>
      <p:sp>
        <p:nvSpPr>
          <p:cNvPr id="10" name="文本框 9"/>
          <p:cNvSpPr txBox="1"/>
          <p:nvPr/>
        </p:nvSpPr>
        <p:spPr>
          <a:xfrm>
            <a:off x="5038735" y="3537155"/>
            <a:ext cx="6067977" cy="400110"/>
          </a:xfrm>
          <a:prstGeom prst="rect">
            <a:avLst/>
          </a:prstGeom>
          <a:noFill/>
        </p:spPr>
        <p:txBody>
          <a:bodyPr wrap="square" rtlCol="0">
            <a:spAutoFit/>
          </a:bodyPr>
          <a:lstStyle/>
          <a:p>
            <a:r>
              <a:rPr lang="zh-CN" altLang="en-US" sz="2000" dirty="0">
                <a:solidFill>
                  <a:srgbClr val="14D1CA"/>
                </a:solidFill>
                <a:cs typeface="+mn-ea"/>
                <a:sym typeface="+mn-lt"/>
              </a:rPr>
              <a:t>                                        记得三连哦</a:t>
            </a:r>
            <a:r>
              <a:rPr lang="en-US" altLang="zh-CN" sz="2000" dirty="0">
                <a:solidFill>
                  <a:srgbClr val="14D1CA"/>
                </a:solidFill>
                <a:cs typeface="+mn-ea"/>
                <a:sym typeface="+mn-lt"/>
              </a:rPr>
              <a:t>~~</a:t>
            </a:r>
            <a:endParaRPr lang="zh-CN" altLang="en-US" sz="2000" dirty="0">
              <a:solidFill>
                <a:srgbClr val="14D1CA"/>
              </a:solidFill>
              <a:cs typeface="+mn-ea"/>
              <a:sym typeface="+mn-lt"/>
            </a:endParaRPr>
          </a:p>
        </p:txBody>
      </p:sp>
      <p:sp>
        <p:nvSpPr>
          <p:cNvPr id="11" name="文本框 10"/>
          <p:cNvSpPr txBox="1"/>
          <p:nvPr/>
        </p:nvSpPr>
        <p:spPr>
          <a:xfrm>
            <a:off x="5386604" y="4229516"/>
            <a:ext cx="4433256" cy="400110"/>
          </a:xfrm>
          <a:prstGeom prst="rect">
            <a:avLst/>
          </a:prstGeom>
          <a:noFill/>
        </p:spPr>
        <p:txBody>
          <a:bodyPr wrap="square" rtlCol="0">
            <a:spAutoFit/>
          </a:bodyPr>
          <a:lstStyle/>
          <a:p>
            <a:pPr algn="ctr"/>
            <a:r>
              <a:rPr lang="zh-CN" altLang="en-US" sz="2000" dirty="0">
                <a:solidFill>
                  <a:srgbClr val="14D1CA"/>
                </a:solidFill>
                <a:cs typeface="+mn-ea"/>
                <a:sym typeface="+mn-lt"/>
              </a:rPr>
              <a:t>汇报人：赵宇涵</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par>
                          <p:cTn id="8" fill="hold">
                            <p:stCondLst>
                              <p:cond delay="2000"/>
                            </p:stCondLst>
                            <p:childTnLst>
                              <p:par>
                                <p:cTn id="9" presetID="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25474" y="1869911"/>
            <a:ext cx="4359018" cy="3151905"/>
          </a:xfrm>
          <a:prstGeom prst="rect">
            <a:avLst/>
          </a:prstGeom>
        </p:spPr>
      </p:pic>
      <p:grpSp>
        <p:nvGrpSpPr>
          <p:cNvPr id="58" name="组合 57"/>
          <p:cNvGrpSpPr/>
          <p:nvPr/>
        </p:nvGrpSpPr>
        <p:grpSpPr>
          <a:xfrm>
            <a:off x="2186609" y="1853047"/>
            <a:ext cx="3677155" cy="1575953"/>
            <a:chOff x="2186609" y="1853047"/>
            <a:chExt cx="3677155" cy="1575953"/>
          </a:xfrm>
        </p:grpSpPr>
        <p:cxnSp>
          <p:nvCxnSpPr>
            <p:cNvPr id="10" name="直接连接符 9"/>
            <p:cNvCxnSpPr/>
            <p:nvPr/>
          </p:nvCxnSpPr>
          <p:spPr>
            <a:xfrm flipV="1">
              <a:off x="2186609" y="1853047"/>
              <a:ext cx="2531306" cy="1575953"/>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17915" y="1853048"/>
              <a:ext cx="1145849" cy="0"/>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2117035" y="3429000"/>
            <a:ext cx="3746728" cy="1592816"/>
            <a:chOff x="2117035" y="3429000"/>
            <a:chExt cx="3746728" cy="1592816"/>
          </a:xfrm>
        </p:grpSpPr>
        <p:cxnSp>
          <p:nvCxnSpPr>
            <p:cNvPr id="25" name="直接连接符 24"/>
            <p:cNvCxnSpPr/>
            <p:nvPr/>
          </p:nvCxnSpPr>
          <p:spPr>
            <a:xfrm>
              <a:off x="2117035" y="3429000"/>
              <a:ext cx="2600880" cy="1592816"/>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717914" y="5012532"/>
              <a:ext cx="1145849" cy="0"/>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3753154" y="2879860"/>
            <a:ext cx="2110609" cy="549140"/>
            <a:chOff x="3753154" y="2791272"/>
            <a:chExt cx="2110609" cy="637728"/>
          </a:xfrm>
        </p:grpSpPr>
        <p:cxnSp>
          <p:nvCxnSpPr>
            <p:cNvPr id="49" name="直接连接符 48"/>
            <p:cNvCxnSpPr/>
            <p:nvPr/>
          </p:nvCxnSpPr>
          <p:spPr>
            <a:xfrm flipV="1">
              <a:off x="3753154" y="2791272"/>
              <a:ext cx="957729" cy="637728"/>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717914" y="2791272"/>
              <a:ext cx="1145849" cy="0"/>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flipV="1">
            <a:off x="3798761" y="3500652"/>
            <a:ext cx="2110609" cy="548685"/>
            <a:chOff x="3753154" y="2791272"/>
            <a:chExt cx="2110609" cy="637728"/>
          </a:xfrm>
        </p:grpSpPr>
        <p:cxnSp>
          <p:nvCxnSpPr>
            <p:cNvPr id="56" name="直接连接符 55"/>
            <p:cNvCxnSpPr/>
            <p:nvPr/>
          </p:nvCxnSpPr>
          <p:spPr>
            <a:xfrm flipV="1">
              <a:off x="3753154" y="2791272"/>
              <a:ext cx="957729" cy="637728"/>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4717914" y="2791272"/>
              <a:ext cx="1145849" cy="0"/>
            </a:xfrm>
            <a:prstGeom prst="line">
              <a:avLst/>
            </a:prstGeom>
            <a:ln w="12700">
              <a:solidFill>
                <a:srgbClr val="14D1CA"/>
              </a:solidFill>
              <a:prstDash val="sysDash"/>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844276" y="438750"/>
            <a:ext cx="1760707" cy="830997"/>
          </a:xfrm>
          <a:prstGeom prst="rect">
            <a:avLst/>
          </a:prstGeom>
          <a:noFill/>
        </p:spPr>
        <p:txBody>
          <a:bodyPr wrap="square" rtlCol="0">
            <a:spAutoFit/>
          </a:bodyPr>
          <a:lstStyle/>
          <a:p>
            <a:pPr algn="dist"/>
            <a:r>
              <a:rPr lang="zh-CN" altLang="en-US" sz="4800" dirty="0">
                <a:solidFill>
                  <a:srgbClr val="14D1CA"/>
                </a:solidFill>
                <a:cs typeface="+mn-ea"/>
                <a:sym typeface="+mn-lt"/>
              </a:rPr>
              <a:t>目录</a:t>
            </a:r>
          </a:p>
        </p:txBody>
      </p:sp>
      <p:sp>
        <p:nvSpPr>
          <p:cNvPr id="6" name="文本框 5"/>
          <p:cNvSpPr txBox="1"/>
          <p:nvPr/>
        </p:nvSpPr>
        <p:spPr>
          <a:xfrm>
            <a:off x="900358" y="1038914"/>
            <a:ext cx="1648542" cy="461665"/>
          </a:xfrm>
          <a:prstGeom prst="rect">
            <a:avLst/>
          </a:prstGeom>
          <a:noFill/>
        </p:spPr>
        <p:txBody>
          <a:bodyPr wrap="square" rtlCol="0">
            <a:spAutoFit/>
          </a:bodyPr>
          <a:lstStyle/>
          <a:p>
            <a:pPr algn="dist"/>
            <a:r>
              <a:rPr lang="en-US" altLang="zh-CN" sz="2400" dirty="0">
                <a:solidFill>
                  <a:schemeClr val="bg1"/>
                </a:solidFill>
                <a:cs typeface="+mn-ea"/>
                <a:sym typeface="+mn-lt"/>
              </a:rPr>
              <a:t>content</a:t>
            </a:r>
            <a:endParaRPr lang="zh-CN" altLang="en-US" sz="2400" dirty="0">
              <a:solidFill>
                <a:schemeClr val="bg1"/>
              </a:solidFill>
              <a:cs typeface="+mn-ea"/>
              <a:sym typeface="+mn-lt"/>
            </a:endParaRPr>
          </a:p>
        </p:txBody>
      </p:sp>
      <p:pic>
        <p:nvPicPr>
          <p:cNvPr id="14" name="图片 13"/>
          <p:cNvPicPr>
            <a:picLocks noChangeAspect="1"/>
          </p:cNvPicPr>
          <p:nvPr/>
        </p:nvPicPr>
        <p:blipFill>
          <a:blip r:embed="rId4"/>
          <a:stretch>
            <a:fillRect/>
          </a:stretch>
        </p:blipFill>
        <p:spPr>
          <a:xfrm>
            <a:off x="5506095" y="1545900"/>
            <a:ext cx="715339" cy="614291"/>
          </a:xfrm>
          <a:prstGeom prst="rect">
            <a:avLst/>
          </a:prstGeom>
        </p:spPr>
      </p:pic>
      <p:grpSp>
        <p:nvGrpSpPr>
          <p:cNvPr id="60" name="组合 59"/>
          <p:cNvGrpSpPr/>
          <p:nvPr/>
        </p:nvGrpSpPr>
        <p:grpSpPr>
          <a:xfrm>
            <a:off x="6185310" y="1463326"/>
            <a:ext cx="6707895" cy="823373"/>
            <a:chOff x="6185310" y="1463326"/>
            <a:chExt cx="6707895" cy="823373"/>
          </a:xfrm>
        </p:grpSpPr>
        <p:grpSp>
          <p:nvGrpSpPr>
            <p:cNvPr id="19" name="组合 18"/>
            <p:cNvGrpSpPr/>
            <p:nvPr/>
          </p:nvGrpSpPr>
          <p:grpSpPr>
            <a:xfrm>
              <a:off x="6825228" y="1463326"/>
              <a:ext cx="6067977" cy="823373"/>
              <a:chOff x="6896307" y="1418405"/>
              <a:chExt cx="6067977" cy="823373"/>
            </a:xfrm>
          </p:grpSpPr>
          <p:sp>
            <p:nvSpPr>
              <p:cNvPr id="17" name="文本框 16"/>
              <p:cNvSpPr txBox="1"/>
              <p:nvPr/>
            </p:nvSpPr>
            <p:spPr>
              <a:xfrm>
                <a:off x="6896307" y="1418405"/>
                <a:ext cx="6067977" cy="52322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定义</a:t>
                </a:r>
              </a:p>
            </p:txBody>
          </p:sp>
          <p:sp>
            <p:nvSpPr>
              <p:cNvPr id="18" name="文本框 17"/>
              <p:cNvSpPr txBox="1"/>
              <p:nvPr/>
            </p:nvSpPr>
            <p:spPr>
              <a:xfrm>
                <a:off x="6896307" y="1903224"/>
                <a:ext cx="6067977" cy="338554"/>
              </a:xfrm>
              <a:prstGeom prst="rect">
                <a:avLst/>
              </a:prstGeom>
              <a:noFill/>
            </p:spPr>
            <p:txBody>
              <a:bodyPr wrap="square" rtlCol="0">
                <a:spAutoFit/>
              </a:bodyPr>
              <a:lstStyle/>
              <a:p>
                <a:r>
                  <a:rPr lang="en-US" altLang="zh-CN" sz="1600" dirty="0">
                    <a:solidFill>
                      <a:srgbClr val="14D1CA"/>
                    </a:solidFill>
                    <a:cs typeface="+mn-ea"/>
                    <a:sym typeface="+mn-lt"/>
                  </a:rPr>
                  <a:t>--</a:t>
                </a:r>
                <a:r>
                  <a:rPr lang="zh-CN" altLang="en-US" sz="1600" dirty="0">
                    <a:solidFill>
                      <a:srgbClr val="14D1CA"/>
                    </a:solidFill>
                    <a:cs typeface="+mn-ea"/>
                    <a:sym typeface="+mn-lt"/>
                  </a:rPr>
                  <a:t>拓扑与网络拓扑不得不说的那点事</a:t>
                </a:r>
              </a:p>
            </p:txBody>
          </p:sp>
        </p:grpSp>
        <p:sp>
          <p:nvSpPr>
            <p:cNvPr id="22" name="文本框 21"/>
            <p:cNvSpPr txBox="1"/>
            <p:nvPr/>
          </p:nvSpPr>
          <p:spPr>
            <a:xfrm>
              <a:off x="6185310" y="1500579"/>
              <a:ext cx="824304" cy="707886"/>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01</a:t>
              </a:r>
              <a:endParaRPr lang="zh-CN" altLang="en-US" sz="4000" dirty="0">
                <a:latin typeface="+mn-lt"/>
                <a:ea typeface="+mn-ea"/>
                <a:cs typeface="+mn-ea"/>
                <a:sym typeface="+mn-lt"/>
              </a:endParaRPr>
            </a:p>
          </p:txBody>
        </p:sp>
      </p:grpSp>
      <p:pic>
        <p:nvPicPr>
          <p:cNvPr id="30" name="图片 29"/>
          <p:cNvPicPr>
            <a:picLocks noChangeAspect="1"/>
          </p:cNvPicPr>
          <p:nvPr/>
        </p:nvPicPr>
        <p:blipFill>
          <a:blip r:embed="rId4"/>
          <a:stretch>
            <a:fillRect/>
          </a:stretch>
        </p:blipFill>
        <p:spPr>
          <a:xfrm>
            <a:off x="5506095" y="2612236"/>
            <a:ext cx="715339" cy="614291"/>
          </a:xfrm>
          <a:prstGeom prst="rect">
            <a:avLst/>
          </a:prstGeom>
        </p:spPr>
      </p:pic>
      <p:grpSp>
        <p:nvGrpSpPr>
          <p:cNvPr id="61" name="组合 60"/>
          <p:cNvGrpSpPr/>
          <p:nvPr/>
        </p:nvGrpSpPr>
        <p:grpSpPr>
          <a:xfrm>
            <a:off x="6185310" y="2365832"/>
            <a:ext cx="6707895" cy="823373"/>
            <a:chOff x="6185310" y="2529662"/>
            <a:chExt cx="6707895" cy="823373"/>
          </a:xfrm>
        </p:grpSpPr>
        <p:grpSp>
          <p:nvGrpSpPr>
            <p:cNvPr id="31" name="组合 30"/>
            <p:cNvGrpSpPr/>
            <p:nvPr/>
          </p:nvGrpSpPr>
          <p:grpSpPr>
            <a:xfrm>
              <a:off x="6825228" y="2529662"/>
              <a:ext cx="6067977" cy="823373"/>
              <a:chOff x="6896307" y="1418405"/>
              <a:chExt cx="6067977" cy="823373"/>
            </a:xfrm>
          </p:grpSpPr>
          <p:sp>
            <p:nvSpPr>
              <p:cNvPr id="33" name="文本框 32"/>
              <p:cNvSpPr txBox="1"/>
              <p:nvPr/>
            </p:nvSpPr>
            <p:spPr>
              <a:xfrm>
                <a:off x="6896307" y="1418405"/>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发展历程</a:t>
                </a:r>
              </a:p>
            </p:txBody>
          </p:sp>
          <p:sp>
            <p:nvSpPr>
              <p:cNvPr id="34" name="文本框 33"/>
              <p:cNvSpPr txBox="1"/>
              <p:nvPr/>
            </p:nvSpPr>
            <p:spPr>
              <a:xfrm>
                <a:off x="6896307" y="1903224"/>
                <a:ext cx="6067977" cy="338554"/>
              </a:xfrm>
              <a:prstGeom prst="rect">
                <a:avLst/>
              </a:prstGeom>
              <a:noFill/>
            </p:spPr>
            <p:txBody>
              <a:bodyPr wrap="square" rtlCol="0">
                <a:spAutoFit/>
              </a:bodyPr>
              <a:lstStyle/>
              <a:p>
                <a:r>
                  <a:rPr lang="en-US" altLang="zh-CN" sz="1600" dirty="0">
                    <a:solidFill>
                      <a:srgbClr val="14D1CA"/>
                    </a:solidFill>
                    <a:cs typeface="+mn-ea"/>
                    <a:sym typeface="+mn-lt"/>
                  </a:rPr>
                  <a:t>--</a:t>
                </a:r>
                <a:r>
                  <a:rPr lang="zh-CN" altLang="en-US" sz="1600" dirty="0">
                    <a:solidFill>
                      <a:srgbClr val="14D1CA"/>
                    </a:solidFill>
                    <a:cs typeface="+mn-ea"/>
                    <a:sym typeface="+mn-lt"/>
                  </a:rPr>
                  <a:t>网络拓扑是怎么变成今天这样的？</a:t>
                </a:r>
              </a:p>
            </p:txBody>
          </p:sp>
        </p:grpSp>
        <p:sp>
          <p:nvSpPr>
            <p:cNvPr id="32" name="文本框 31"/>
            <p:cNvSpPr txBox="1"/>
            <p:nvPr/>
          </p:nvSpPr>
          <p:spPr>
            <a:xfrm>
              <a:off x="6185310" y="2566915"/>
              <a:ext cx="824304" cy="707886"/>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02</a:t>
              </a:r>
              <a:endParaRPr lang="zh-CN" altLang="en-US" sz="4000" dirty="0">
                <a:latin typeface="+mn-lt"/>
                <a:ea typeface="+mn-ea"/>
                <a:cs typeface="+mn-ea"/>
                <a:sym typeface="+mn-lt"/>
              </a:endParaRPr>
            </a:p>
          </p:txBody>
        </p:sp>
      </p:grpSp>
      <p:pic>
        <p:nvPicPr>
          <p:cNvPr id="36" name="图片 35"/>
          <p:cNvPicPr>
            <a:picLocks noChangeAspect="1"/>
          </p:cNvPicPr>
          <p:nvPr/>
        </p:nvPicPr>
        <p:blipFill>
          <a:blip r:embed="rId4"/>
          <a:stretch>
            <a:fillRect/>
          </a:stretch>
        </p:blipFill>
        <p:spPr>
          <a:xfrm>
            <a:off x="5506095" y="3678572"/>
            <a:ext cx="715339" cy="614291"/>
          </a:xfrm>
          <a:prstGeom prst="rect">
            <a:avLst/>
          </a:prstGeom>
        </p:spPr>
      </p:pic>
      <p:grpSp>
        <p:nvGrpSpPr>
          <p:cNvPr id="62" name="组合 61"/>
          <p:cNvGrpSpPr/>
          <p:nvPr/>
        </p:nvGrpSpPr>
        <p:grpSpPr>
          <a:xfrm>
            <a:off x="6185310" y="3527377"/>
            <a:ext cx="6707895" cy="839924"/>
            <a:chOff x="6185310" y="3579447"/>
            <a:chExt cx="6707895" cy="839924"/>
          </a:xfrm>
        </p:grpSpPr>
        <p:grpSp>
          <p:nvGrpSpPr>
            <p:cNvPr id="37" name="组合 36"/>
            <p:cNvGrpSpPr/>
            <p:nvPr/>
          </p:nvGrpSpPr>
          <p:grpSpPr>
            <a:xfrm>
              <a:off x="6749662" y="3579447"/>
              <a:ext cx="6143543" cy="839924"/>
              <a:chOff x="6820741" y="1401854"/>
              <a:chExt cx="6143543" cy="839924"/>
            </a:xfrm>
          </p:grpSpPr>
          <p:sp>
            <p:nvSpPr>
              <p:cNvPr id="39" name="文本框 38"/>
              <p:cNvSpPr txBox="1"/>
              <p:nvPr/>
            </p:nvSpPr>
            <p:spPr>
              <a:xfrm>
                <a:off x="6820741" y="1401854"/>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分类与趋势</a:t>
                </a:r>
              </a:p>
            </p:txBody>
          </p:sp>
          <p:sp>
            <p:nvSpPr>
              <p:cNvPr id="40" name="文本框 39"/>
              <p:cNvSpPr txBox="1"/>
              <p:nvPr/>
            </p:nvSpPr>
            <p:spPr>
              <a:xfrm>
                <a:off x="6896307" y="1903224"/>
                <a:ext cx="6067977" cy="338554"/>
              </a:xfrm>
              <a:prstGeom prst="rect">
                <a:avLst/>
              </a:prstGeom>
              <a:noFill/>
            </p:spPr>
            <p:txBody>
              <a:bodyPr wrap="square" rtlCol="0">
                <a:spAutoFit/>
              </a:bodyPr>
              <a:lstStyle/>
              <a:p>
                <a:r>
                  <a:rPr lang="en-US" altLang="zh-CN" sz="1600" dirty="0">
                    <a:solidFill>
                      <a:srgbClr val="14D1CA"/>
                    </a:solidFill>
                    <a:cs typeface="+mn-ea"/>
                    <a:sym typeface="+mn-lt"/>
                  </a:rPr>
                  <a:t>--</a:t>
                </a:r>
                <a:r>
                  <a:rPr lang="zh-CN" altLang="en-US" sz="1600" dirty="0">
                    <a:solidFill>
                      <a:srgbClr val="14D1CA"/>
                    </a:solidFill>
                    <a:cs typeface="+mn-ea"/>
                    <a:sym typeface="+mn-lt"/>
                  </a:rPr>
                  <a:t>细化分类</a:t>
                </a:r>
              </a:p>
            </p:txBody>
          </p:sp>
        </p:grpSp>
        <p:sp>
          <p:nvSpPr>
            <p:cNvPr id="38" name="文本框 37"/>
            <p:cNvSpPr txBox="1"/>
            <p:nvPr/>
          </p:nvSpPr>
          <p:spPr>
            <a:xfrm>
              <a:off x="6185310" y="3633251"/>
              <a:ext cx="824304" cy="707886"/>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03</a:t>
              </a:r>
              <a:endParaRPr lang="zh-CN" altLang="en-US" sz="4000" dirty="0">
                <a:latin typeface="+mn-lt"/>
                <a:ea typeface="+mn-ea"/>
                <a:cs typeface="+mn-ea"/>
                <a:sym typeface="+mn-lt"/>
              </a:endParaRPr>
            </a:p>
          </p:txBody>
        </p:sp>
      </p:grpSp>
      <p:pic>
        <p:nvPicPr>
          <p:cNvPr id="42" name="图片 41"/>
          <p:cNvPicPr>
            <a:picLocks noChangeAspect="1"/>
          </p:cNvPicPr>
          <p:nvPr/>
        </p:nvPicPr>
        <p:blipFill>
          <a:blip r:embed="rId4"/>
          <a:stretch>
            <a:fillRect/>
          </a:stretch>
        </p:blipFill>
        <p:spPr>
          <a:xfrm>
            <a:off x="5506095" y="4744909"/>
            <a:ext cx="715339" cy="614291"/>
          </a:xfrm>
          <a:prstGeom prst="rect">
            <a:avLst/>
          </a:prstGeom>
        </p:spPr>
      </p:pic>
      <p:grpSp>
        <p:nvGrpSpPr>
          <p:cNvPr id="63" name="组合 62"/>
          <p:cNvGrpSpPr/>
          <p:nvPr/>
        </p:nvGrpSpPr>
        <p:grpSpPr>
          <a:xfrm>
            <a:off x="6185310" y="4629950"/>
            <a:ext cx="6707895" cy="953135"/>
            <a:chOff x="6185310" y="4662335"/>
            <a:chExt cx="6707895" cy="953135"/>
          </a:xfrm>
        </p:grpSpPr>
        <p:grpSp>
          <p:nvGrpSpPr>
            <p:cNvPr id="43" name="组合 42"/>
            <p:cNvGrpSpPr/>
            <p:nvPr/>
          </p:nvGrpSpPr>
          <p:grpSpPr>
            <a:xfrm>
              <a:off x="6825228" y="4662335"/>
              <a:ext cx="6067977" cy="953135"/>
              <a:chOff x="6896307" y="1418405"/>
              <a:chExt cx="6067977" cy="953135"/>
            </a:xfrm>
          </p:grpSpPr>
          <p:sp>
            <p:nvSpPr>
              <p:cNvPr id="45" name="文本框 44"/>
              <p:cNvSpPr txBox="1"/>
              <p:nvPr/>
            </p:nvSpPr>
            <p:spPr>
              <a:xfrm>
                <a:off x="6896307" y="1418405"/>
                <a:ext cx="6067977" cy="953135"/>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管理与优势</a:t>
                </a:r>
              </a:p>
              <a:p>
                <a:endParaRPr lang="zh-CN" altLang="en-US" sz="2800" dirty="0">
                  <a:gradFill>
                    <a:gsLst>
                      <a:gs pos="0">
                        <a:srgbClr val="14D1CA"/>
                      </a:gs>
                      <a:gs pos="100000">
                        <a:srgbClr val="54F3FF"/>
                      </a:gs>
                    </a:gsLst>
                    <a:lin ang="5400000" scaled="1"/>
                  </a:gradFill>
                  <a:cs typeface="+mn-ea"/>
                  <a:sym typeface="+mn-lt"/>
                </a:endParaRPr>
              </a:p>
            </p:txBody>
          </p:sp>
          <p:sp>
            <p:nvSpPr>
              <p:cNvPr id="46" name="文本框 45"/>
              <p:cNvSpPr txBox="1"/>
              <p:nvPr/>
            </p:nvSpPr>
            <p:spPr>
              <a:xfrm>
                <a:off x="6896307" y="1903224"/>
                <a:ext cx="6067977" cy="338554"/>
              </a:xfrm>
              <a:prstGeom prst="rect">
                <a:avLst/>
              </a:prstGeom>
              <a:noFill/>
            </p:spPr>
            <p:txBody>
              <a:bodyPr wrap="square" rtlCol="0">
                <a:spAutoFit/>
              </a:bodyPr>
              <a:lstStyle/>
              <a:p>
                <a:r>
                  <a:rPr lang="en-US" altLang="zh-CN" sz="1600" dirty="0">
                    <a:solidFill>
                      <a:srgbClr val="14D1CA"/>
                    </a:solidFill>
                    <a:cs typeface="+mn-ea"/>
                    <a:sym typeface="+mn-lt"/>
                  </a:rPr>
                  <a:t>--</a:t>
                </a:r>
                <a:r>
                  <a:rPr lang="zh-CN" altLang="en-US" sz="1600" dirty="0">
                    <a:solidFill>
                      <a:srgbClr val="14D1CA"/>
                    </a:solidFill>
                    <a:cs typeface="+mn-ea"/>
                    <a:sym typeface="+mn-lt"/>
                  </a:rPr>
                  <a:t>快来调理我！</a:t>
                </a:r>
              </a:p>
            </p:txBody>
          </p:sp>
        </p:grpSp>
        <p:sp>
          <p:nvSpPr>
            <p:cNvPr id="44" name="文本框 43"/>
            <p:cNvSpPr txBox="1"/>
            <p:nvPr/>
          </p:nvSpPr>
          <p:spPr>
            <a:xfrm>
              <a:off x="6185310" y="4699588"/>
              <a:ext cx="824304" cy="707886"/>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04</a:t>
              </a:r>
              <a:endParaRPr lang="zh-CN" altLang="en-US" sz="4000" dirty="0">
                <a:latin typeface="+mn-lt"/>
                <a:ea typeface="+mn-ea"/>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childTnLst>
                          </p:cTn>
                        </p:par>
                        <p:par>
                          <p:cTn id="12" fill="hold">
                            <p:stCondLst>
                              <p:cond delay="2500"/>
                            </p:stCondLst>
                            <p:childTnLst>
                              <p:par>
                                <p:cTn id="13" presetID="53" presetClass="entr" presetSubtype="16"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3000"/>
                            </p:stCondLst>
                            <p:childTnLst>
                              <p:par>
                                <p:cTn id="19" presetID="22" presetClass="entr" presetSubtype="8"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3500"/>
                            </p:stCondLst>
                            <p:childTnLst>
                              <p:par>
                                <p:cTn id="23" presetID="22" presetClass="entr" presetSubtype="8"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500"/>
                                        <p:tgtEl>
                                          <p:spTgt spid="54"/>
                                        </p:tgtEl>
                                      </p:cBhvr>
                                    </p:animEffect>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500" fill="hold"/>
                                        <p:tgtEl>
                                          <p:spTgt spid="30"/>
                                        </p:tgtEl>
                                        <p:attrNameLst>
                                          <p:attrName>ppt_w</p:attrName>
                                        </p:attrNameLst>
                                      </p:cBhvr>
                                      <p:tavLst>
                                        <p:tav tm="0">
                                          <p:val>
                                            <p:fltVal val="0"/>
                                          </p:val>
                                        </p:tav>
                                        <p:tav tm="100000">
                                          <p:val>
                                            <p:strVal val="#ppt_w"/>
                                          </p:val>
                                        </p:tav>
                                      </p:tavLst>
                                    </p:anim>
                                    <p:anim calcmode="lin" valueType="num">
                                      <p:cBhvr>
                                        <p:cTn id="30" dur="500" fill="hold"/>
                                        <p:tgtEl>
                                          <p:spTgt spid="30"/>
                                        </p:tgtEl>
                                        <p:attrNameLst>
                                          <p:attrName>ppt_h</p:attrName>
                                        </p:attrNameLst>
                                      </p:cBhvr>
                                      <p:tavLst>
                                        <p:tav tm="0">
                                          <p:val>
                                            <p:fltVal val="0"/>
                                          </p:val>
                                        </p:tav>
                                        <p:tav tm="100000">
                                          <p:val>
                                            <p:strVal val="#ppt_h"/>
                                          </p:val>
                                        </p:tav>
                                      </p:tavLst>
                                    </p:anim>
                                    <p:animEffect transition="in" filter="fade">
                                      <p:cBhvr>
                                        <p:cTn id="31" dur="500"/>
                                        <p:tgtEl>
                                          <p:spTgt spid="30"/>
                                        </p:tgtEl>
                                      </p:cBhvr>
                                    </p:animEffect>
                                  </p:childTnLst>
                                </p:cTn>
                              </p:par>
                            </p:childTnLst>
                          </p:cTn>
                        </p:par>
                        <p:par>
                          <p:cTn id="32" fill="hold">
                            <p:stCondLst>
                              <p:cond delay="4500"/>
                            </p:stCondLst>
                            <p:childTnLst>
                              <p:par>
                                <p:cTn id="33" presetID="22" presetClass="entr" presetSubtype="8"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left)">
                                      <p:cBhvr>
                                        <p:cTn id="35" dur="500"/>
                                        <p:tgtEl>
                                          <p:spTgt spid="61"/>
                                        </p:tgtEl>
                                      </p:cBhvr>
                                    </p:animEffect>
                                  </p:childTnLst>
                                </p:cTn>
                              </p:par>
                            </p:childTnLst>
                          </p:cTn>
                        </p:par>
                        <p:par>
                          <p:cTn id="36" fill="hold">
                            <p:stCondLst>
                              <p:cond delay="5000"/>
                            </p:stCondLst>
                            <p:childTnLst>
                              <p:par>
                                <p:cTn id="37" presetID="22" presetClass="entr" presetSubtype="8"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childTnLst>
                          </p:cTn>
                        </p:par>
                        <p:par>
                          <p:cTn id="40" fill="hold">
                            <p:stCondLst>
                              <p:cond delay="5500"/>
                            </p:stCondLst>
                            <p:childTnLst>
                              <p:par>
                                <p:cTn id="41" presetID="53" presetClass="entr" presetSubtype="16"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childTnLst>
                          </p:cTn>
                        </p:par>
                        <p:par>
                          <p:cTn id="46" fill="hold">
                            <p:stCondLst>
                              <p:cond delay="6000"/>
                            </p:stCondLst>
                            <p:childTnLst>
                              <p:par>
                                <p:cTn id="47" presetID="22" presetClass="entr" presetSubtype="8" fill="hold" nodeType="after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wipe(left)">
                                      <p:cBhvr>
                                        <p:cTn id="49" dur="500"/>
                                        <p:tgtEl>
                                          <p:spTgt spid="62"/>
                                        </p:tgtEl>
                                      </p:cBhvr>
                                    </p:animEffect>
                                  </p:childTnLst>
                                </p:cTn>
                              </p:par>
                            </p:childTnLst>
                          </p:cTn>
                        </p:par>
                        <p:par>
                          <p:cTn id="50" fill="hold">
                            <p:stCondLst>
                              <p:cond delay="6500"/>
                            </p:stCondLst>
                            <p:childTnLst>
                              <p:par>
                                <p:cTn id="51" presetID="22" presetClass="entr" presetSubtype="8" fill="hold"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left)">
                                      <p:cBhvr>
                                        <p:cTn id="53" dur="500"/>
                                        <p:tgtEl>
                                          <p:spTgt spid="59"/>
                                        </p:tgtEl>
                                      </p:cBhvr>
                                    </p:animEffect>
                                  </p:childTnLst>
                                </p:cTn>
                              </p:par>
                            </p:childTnLst>
                          </p:cTn>
                        </p:par>
                        <p:par>
                          <p:cTn id="54" fill="hold">
                            <p:stCondLst>
                              <p:cond delay="7000"/>
                            </p:stCondLst>
                            <p:childTnLst>
                              <p:par>
                                <p:cTn id="55" presetID="53" presetClass="entr" presetSubtype="16"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p:cTn id="57" dur="500" fill="hold"/>
                                        <p:tgtEl>
                                          <p:spTgt spid="42"/>
                                        </p:tgtEl>
                                        <p:attrNameLst>
                                          <p:attrName>ppt_w</p:attrName>
                                        </p:attrNameLst>
                                      </p:cBhvr>
                                      <p:tavLst>
                                        <p:tav tm="0">
                                          <p:val>
                                            <p:fltVal val="0"/>
                                          </p:val>
                                        </p:tav>
                                        <p:tav tm="100000">
                                          <p:val>
                                            <p:strVal val="#ppt_w"/>
                                          </p:val>
                                        </p:tav>
                                      </p:tavLst>
                                    </p:anim>
                                    <p:anim calcmode="lin" valueType="num">
                                      <p:cBhvr>
                                        <p:cTn id="58" dur="500" fill="hold"/>
                                        <p:tgtEl>
                                          <p:spTgt spid="42"/>
                                        </p:tgtEl>
                                        <p:attrNameLst>
                                          <p:attrName>ppt_h</p:attrName>
                                        </p:attrNameLst>
                                      </p:cBhvr>
                                      <p:tavLst>
                                        <p:tav tm="0">
                                          <p:val>
                                            <p:fltVal val="0"/>
                                          </p:val>
                                        </p:tav>
                                        <p:tav tm="100000">
                                          <p:val>
                                            <p:strVal val="#ppt_h"/>
                                          </p:val>
                                        </p:tav>
                                      </p:tavLst>
                                    </p:anim>
                                    <p:animEffect transition="in" filter="fade">
                                      <p:cBhvr>
                                        <p:cTn id="59" dur="500"/>
                                        <p:tgtEl>
                                          <p:spTgt spid="42"/>
                                        </p:tgtEl>
                                      </p:cBhvr>
                                    </p:animEffect>
                                  </p:childTnLst>
                                </p:cTn>
                              </p:par>
                            </p:childTnLst>
                          </p:cTn>
                        </p:par>
                        <p:par>
                          <p:cTn id="60" fill="hold">
                            <p:stCondLst>
                              <p:cond delay="7500"/>
                            </p:stCondLst>
                            <p:childTnLst>
                              <p:par>
                                <p:cTn id="61" presetID="22" presetClass="entr" presetSubtype="8" fill="hold" nodeType="after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wipe(left)">
                                      <p:cBhvr>
                                        <p:cTn id="6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7173" y="1211887"/>
            <a:ext cx="4351338" cy="4351338"/>
          </a:xfrm>
        </p:spPr>
      </p:pic>
      <p:sp>
        <p:nvSpPr>
          <p:cNvPr id="6" name="文本框 5"/>
          <p:cNvSpPr txBox="1"/>
          <p:nvPr/>
        </p:nvSpPr>
        <p:spPr>
          <a:xfrm>
            <a:off x="1793864" y="2279560"/>
            <a:ext cx="2258952" cy="2215991"/>
          </a:xfrm>
          <a:prstGeom prst="rect">
            <a:avLst/>
          </a:prstGeom>
          <a:noFill/>
        </p:spPr>
        <p:txBody>
          <a:bodyPr wrap="none" rtlCol="0">
            <a:spAutoFit/>
          </a:bodyPr>
          <a:lstStyle/>
          <a:p>
            <a:r>
              <a:rPr lang="en-US" altLang="zh-CN" sz="13800" dirty="0">
                <a:solidFill>
                  <a:schemeClr val="bg1"/>
                </a:solidFill>
                <a:cs typeface="+mn-ea"/>
                <a:sym typeface="+mn-lt"/>
              </a:rPr>
              <a:t>01</a:t>
            </a:r>
            <a:endParaRPr lang="zh-CN" altLang="en-US" sz="13800" dirty="0">
              <a:solidFill>
                <a:schemeClr val="bg1"/>
              </a:solidFill>
              <a:cs typeface="+mn-ea"/>
              <a:sym typeface="+mn-lt"/>
            </a:endParaRPr>
          </a:p>
        </p:txBody>
      </p:sp>
      <p:sp>
        <p:nvSpPr>
          <p:cNvPr id="7" name="文本框 6"/>
          <p:cNvSpPr txBox="1"/>
          <p:nvPr/>
        </p:nvSpPr>
        <p:spPr>
          <a:xfrm>
            <a:off x="5146887" y="2598003"/>
            <a:ext cx="6067977" cy="830997"/>
          </a:xfrm>
          <a:prstGeom prst="rect">
            <a:avLst/>
          </a:prstGeom>
          <a:noFill/>
        </p:spPr>
        <p:txBody>
          <a:bodyPr wrap="square" rtlCol="0">
            <a:spAutoFit/>
          </a:bodyPr>
          <a:lstStyle/>
          <a:p>
            <a:r>
              <a:rPr lang="zh-CN" altLang="en-US" sz="4800" dirty="0">
                <a:gradFill>
                  <a:gsLst>
                    <a:gs pos="0">
                      <a:srgbClr val="14D1CA"/>
                    </a:gs>
                    <a:gs pos="100000">
                      <a:srgbClr val="54F3FF"/>
                    </a:gs>
                  </a:gsLst>
                  <a:lin ang="5400000" scaled="1"/>
                </a:gradFill>
                <a:cs typeface="+mn-ea"/>
                <a:sym typeface="+mn-lt"/>
              </a:rPr>
              <a:t>网络拓扑的定义</a:t>
            </a:r>
          </a:p>
        </p:txBody>
      </p:sp>
      <p:sp>
        <p:nvSpPr>
          <p:cNvPr id="8" name="文本框 7"/>
          <p:cNvSpPr txBox="1"/>
          <p:nvPr/>
        </p:nvSpPr>
        <p:spPr>
          <a:xfrm>
            <a:off x="5146888" y="3586316"/>
            <a:ext cx="6067977" cy="400110"/>
          </a:xfrm>
          <a:prstGeom prst="rect">
            <a:avLst/>
          </a:prstGeom>
          <a:noFill/>
        </p:spPr>
        <p:txBody>
          <a:bodyPr wrap="square" rtlCol="0">
            <a:spAutoFit/>
          </a:bodyPr>
          <a:lstStyle/>
          <a:p>
            <a:r>
              <a:rPr lang="en-US" altLang="zh-CN" sz="2000" dirty="0">
                <a:solidFill>
                  <a:srgbClr val="14D1CA"/>
                </a:solidFill>
                <a:cs typeface="+mn-ea"/>
                <a:sym typeface="+mn-lt"/>
              </a:rPr>
              <a:t>--</a:t>
            </a:r>
            <a:r>
              <a:rPr lang="zh-CN" altLang="en-US" sz="2000" dirty="0">
                <a:solidFill>
                  <a:srgbClr val="14D1CA"/>
                </a:solidFill>
                <a:cs typeface="+mn-ea"/>
                <a:sym typeface="+mn-lt"/>
              </a:rPr>
              <a:t>拓扑与网络拓扑不得不说的那点事</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直接连接符 129"/>
          <p:cNvCxnSpPr/>
          <p:nvPr/>
        </p:nvCxnSpPr>
        <p:spPr>
          <a:xfrm>
            <a:off x="794" y="5229200"/>
            <a:ext cx="955159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85140" y="1216012"/>
            <a:ext cx="3410898" cy="1135139"/>
          </a:xfrm>
          <a:prstGeom prst="rect">
            <a:avLst/>
          </a:prstGeom>
          <a:solidFill>
            <a:srgbClr val="14D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cs typeface="+mn-ea"/>
                <a:sym typeface="+mn-lt"/>
              </a:rPr>
              <a:t>网络拓扑</a:t>
            </a:r>
          </a:p>
        </p:txBody>
      </p:sp>
      <p:sp>
        <p:nvSpPr>
          <p:cNvPr id="32" name="TextBox 31"/>
          <p:cNvSpPr txBox="1"/>
          <p:nvPr/>
        </p:nvSpPr>
        <p:spPr>
          <a:xfrm flipH="1">
            <a:off x="585140" y="2451185"/>
            <a:ext cx="2786907" cy="38608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defRPr/>
            </a:pPr>
            <a:r>
              <a:rPr lang="zh-CN" altLang="en-US" sz="2400" b="0" dirty="0">
                <a:gradFill>
                  <a:gsLst>
                    <a:gs pos="0">
                      <a:srgbClr val="14D1CA"/>
                    </a:gs>
                    <a:gs pos="100000">
                      <a:srgbClr val="54F3FF"/>
                    </a:gs>
                  </a:gsLst>
                  <a:lin ang="5400000" scaled="1"/>
                </a:gradFill>
                <a:effectLst>
                  <a:outerShdw blurRad="266700" algn="tl" rotWithShape="0">
                    <a:schemeClr val="tx2">
                      <a:lumMod val="40000"/>
                      <a:lumOff val="60000"/>
                      <a:alpha val="55000"/>
                    </a:schemeClr>
                  </a:outerShdw>
                </a:effectLst>
                <a:latin typeface="+mn-lt"/>
                <a:ea typeface="+mn-ea"/>
                <a:cs typeface="+mn-ea"/>
                <a:sym typeface="+mn-lt"/>
              </a:rPr>
              <a:t>网络拓扑</a:t>
            </a:r>
          </a:p>
        </p:txBody>
      </p:sp>
      <p:sp>
        <p:nvSpPr>
          <p:cNvPr id="33" name="TextBox 32"/>
          <p:cNvSpPr txBox="1"/>
          <p:nvPr/>
        </p:nvSpPr>
        <p:spPr>
          <a:xfrm>
            <a:off x="491727" y="3016540"/>
            <a:ext cx="5760640" cy="1938020"/>
          </a:xfrm>
          <a:prstGeom prst="rect">
            <a:avLst/>
          </a:prstGeom>
          <a:noFill/>
        </p:spPr>
        <p:txBody>
          <a:bodyPr wrap="square" rtlCol="0">
            <a:spAutoFit/>
          </a:bodyPr>
          <a:lstStyle/>
          <a:p>
            <a:pPr defTabSz="914400">
              <a:buClrTx/>
              <a:buSzTx/>
              <a:buFontTx/>
            </a:pPr>
            <a:r>
              <a:rPr lang="zh-CN" altLang="en-US" sz="2000" dirty="0">
                <a:solidFill>
                  <a:srgbClr val="92F7FF"/>
                </a:solidFill>
                <a:sym typeface="+mn-ea"/>
              </a:rPr>
              <a:t>是指网上计算机或设备与传输媒介形成的结点与线的物理构成模式。网络的结点有两类：一类是转换和交换信息的转接结点，包括结点交换机、集线器和终端控制器等；另一类是访问结点，包括计算机主机和终端等。线则代表各种传输媒介，包括有形的和无形的。</a:t>
            </a:r>
            <a:endParaRPr lang="zh-CN" altLang="en-US" sz="2000" dirty="0">
              <a:solidFill>
                <a:srgbClr val="92F7FF"/>
              </a:solidFill>
              <a:cs typeface="+mn-ea"/>
              <a:sym typeface="+mn-ea"/>
            </a:endParaRPr>
          </a:p>
        </p:txBody>
      </p:sp>
      <p:cxnSp>
        <p:nvCxnSpPr>
          <p:cNvPr id="35" name="直接连接符 34"/>
          <p:cNvCxnSpPr/>
          <p:nvPr/>
        </p:nvCxnSpPr>
        <p:spPr>
          <a:xfrm>
            <a:off x="585140" y="2926902"/>
            <a:ext cx="5760640" cy="0"/>
          </a:xfrm>
          <a:prstGeom prst="line">
            <a:avLst/>
          </a:prstGeom>
          <a:ln>
            <a:solidFill>
              <a:srgbClr val="14D1CA"/>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227471" y="346693"/>
            <a:ext cx="7387110" cy="706755"/>
            <a:chOff x="5506095" y="1500579"/>
            <a:chExt cx="7387110" cy="706755"/>
          </a:xfrm>
        </p:grpSpPr>
        <p:pic>
          <p:nvPicPr>
            <p:cNvPr id="8" name="图片 7"/>
            <p:cNvPicPr>
              <a:picLocks noChangeAspect="1"/>
            </p:cNvPicPr>
            <p:nvPr/>
          </p:nvPicPr>
          <p:blipFill>
            <a:blip r:embed="rId4"/>
            <a:stretch>
              <a:fillRect/>
            </a:stretch>
          </p:blipFill>
          <p:spPr>
            <a:xfrm>
              <a:off x="5506095" y="1545900"/>
              <a:ext cx="715339" cy="614291"/>
            </a:xfrm>
            <a:prstGeom prst="rect">
              <a:avLst/>
            </a:prstGeom>
          </p:spPr>
        </p:pic>
        <p:sp>
          <p:nvSpPr>
            <p:cNvPr id="11" name="文本框 10"/>
            <p:cNvSpPr txBox="1"/>
            <p:nvPr/>
          </p:nvSpPr>
          <p:spPr>
            <a:xfrm>
              <a:off x="6825228" y="1595137"/>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网络拓扑的定义</a:t>
              </a:r>
            </a:p>
          </p:txBody>
        </p:sp>
        <p:sp>
          <p:nvSpPr>
            <p:cNvPr id="10" name="文本框 9"/>
            <p:cNvSpPr txBox="1"/>
            <p:nvPr/>
          </p:nvSpPr>
          <p:spPr>
            <a:xfrm>
              <a:off x="6185310" y="1500579"/>
              <a:ext cx="824304" cy="706755"/>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01</a:t>
              </a:r>
              <a:endParaRPr lang="zh-CN" altLang="en-US" sz="4000" dirty="0">
                <a:latin typeface="+mn-lt"/>
                <a:ea typeface="+mn-ea"/>
                <a:cs typeface="+mn-ea"/>
                <a:sym typeface="+mn-lt"/>
              </a:endParaRPr>
            </a:p>
          </p:txBody>
        </p:sp>
      </p:gr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9558" y="1216012"/>
            <a:ext cx="4531028" cy="298983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Click="0" advTm="3711">
        <p14:pan/>
      </p:transition>
    </mc:Choice>
    <mc:Fallback xmlns="">
      <p:transition spd="slow" advClick="0" advTm="37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wipe(left)">
                                      <p:cBhvr>
                                        <p:cTn id="7" dur="500"/>
                                        <p:tgtEl>
                                          <p:spTgt spid="130"/>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iterate type="lt">
                                    <p:tmPct val="10000"/>
                                  </p:iterate>
                                  <p:childTnLst>
                                    <p:set>
                                      <p:cBhvr>
                                        <p:cTn id="19" dur="1" fill="hold">
                                          <p:stCondLst>
                                            <p:cond delay="0"/>
                                          </p:stCondLst>
                                        </p:cTn>
                                        <p:tgtEl>
                                          <p:spTgt spid="33"/>
                                        </p:tgtEl>
                                        <p:attrNameLst>
                                          <p:attrName>style.visibility</p:attrName>
                                        </p:attrNameLst>
                                      </p:cBhvr>
                                      <p:to>
                                        <p:strVal val="visible"/>
                                      </p:to>
                                    </p:set>
                                    <p:animEffect transition="in" filter="fade">
                                      <p:cBhvr>
                                        <p:cTn id="20" dur="20"/>
                                        <p:tgtEl>
                                          <p:spTgt spid="33"/>
                                        </p:tgtEl>
                                      </p:cBhvr>
                                    </p:animEffect>
                                  </p:childTnLst>
                                </p:cTn>
                              </p:par>
                              <p:par>
                                <p:cTn id="21" presetID="22" presetClass="entr" presetSubtype="8"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7173" y="1211887"/>
            <a:ext cx="4351338" cy="4351338"/>
          </a:xfrm>
        </p:spPr>
      </p:pic>
      <p:sp>
        <p:nvSpPr>
          <p:cNvPr id="6" name="文本框 5"/>
          <p:cNvSpPr txBox="1"/>
          <p:nvPr/>
        </p:nvSpPr>
        <p:spPr>
          <a:xfrm>
            <a:off x="1793864" y="2279560"/>
            <a:ext cx="2239010" cy="2214880"/>
          </a:xfrm>
          <a:prstGeom prst="rect">
            <a:avLst/>
          </a:prstGeom>
          <a:noFill/>
        </p:spPr>
        <p:txBody>
          <a:bodyPr wrap="none" rtlCol="0">
            <a:spAutoFit/>
          </a:bodyPr>
          <a:lstStyle/>
          <a:p>
            <a:r>
              <a:rPr lang="en-US" altLang="zh-CN" sz="13800" dirty="0">
                <a:solidFill>
                  <a:schemeClr val="bg1"/>
                </a:solidFill>
                <a:cs typeface="+mn-ea"/>
                <a:sym typeface="+mn-lt"/>
              </a:rPr>
              <a:t>02</a:t>
            </a:r>
            <a:endParaRPr lang="zh-CN" altLang="en-US" sz="13800" dirty="0">
              <a:solidFill>
                <a:schemeClr val="bg1"/>
              </a:solidFill>
              <a:cs typeface="+mn-ea"/>
              <a:sym typeface="+mn-lt"/>
            </a:endParaRPr>
          </a:p>
        </p:txBody>
      </p:sp>
      <p:sp>
        <p:nvSpPr>
          <p:cNvPr id="7" name="文本框 6"/>
          <p:cNvSpPr txBox="1"/>
          <p:nvPr/>
        </p:nvSpPr>
        <p:spPr>
          <a:xfrm>
            <a:off x="5146889" y="2598003"/>
            <a:ext cx="6067977" cy="829945"/>
          </a:xfrm>
          <a:prstGeom prst="rect">
            <a:avLst/>
          </a:prstGeom>
          <a:noFill/>
        </p:spPr>
        <p:txBody>
          <a:bodyPr wrap="square" rtlCol="0">
            <a:spAutoFit/>
          </a:bodyPr>
          <a:lstStyle/>
          <a:p>
            <a:r>
              <a:rPr lang="zh-CN" altLang="en-US" sz="4800" dirty="0">
                <a:gradFill>
                  <a:gsLst>
                    <a:gs pos="0">
                      <a:srgbClr val="14D1CA"/>
                    </a:gs>
                    <a:gs pos="100000">
                      <a:srgbClr val="54F3FF"/>
                    </a:gs>
                  </a:gsLst>
                  <a:lin ang="5400000" scaled="1"/>
                </a:gradFill>
                <a:cs typeface="+mn-ea"/>
                <a:sym typeface="+mn-lt"/>
              </a:rPr>
              <a:t>发展历程</a:t>
            </a:r>
          </a:p>
        </p:txBody>
      </p:sp>
      <p:sp>
        <p:nvSpPr>
          <p:cNvPr id="8" name="文本框 7"/>
          <p:cNvSpPr txBox="1"/>
          <p:nvPr/>
        </p:nvSpPr>
        <p:spPr>
          <a:xfrm>
            <a:off x="5146888" y="3586316"/>
            <a:ext cx="6067977" cy="398780"/>
          </a:xfrm>
          <a:prstGeom prst="rect">
            <a:avLst/>
          </a:prstGeom>
          <a:noFill/>
        </p:spPr>
        <p:txBody>
          <a:bodyPr wrap="square" rtlCol="0">
            <a:spAutoFit/>
          </a:bodyPr>
          <a:lstStyle/>
          <a:p>
            <a:r>
              <a:rPr lang="zh-CN" altLang="en-US" sz="2000" dirty="0">
                <a:solidFill>
                  <a:srgbClr val="14D1CA"/>
                </a:solidFill>
                <a:cs typeface="+mn-ea"/>
                <a:sym typeface="+mn-lt"/>
              </a:rPr>
              <a:t>网络拓扑能干点啥？</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直接连接符 129"/>
          <p:cNvCxnSpPr/>
          <p:nvPr/>
        </p:nvCxnSpPr>
        <p:spPr>
          <a:xfrm>
            <a:off x="794" y="5229200"/>
            <a:ext cx="955159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08278" y="1200404"/>
            <a:ext cx="3410898" cy="1135139"/>
          </a:xfrm>
          <a:prstGeom prst="rect">
            <a:avLst/>
          </a:prstGeom>
          <a:solidFill>
            <a:srgbClr val="14D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cs typeface="+mn-ea"/>
                <a:sym typeface="+mn-lt"/>
              </a:rPr>
              <a:t>拓扑</a:t>
            </a:r>
          </a:p>
        </p:txBody>
      </p:sp>
      <p:sp>
        <p:nvSpPr>
          <p:cNvPr id="32" name="TextBox 31"/>
          <p:cNvSpPr txBox="1"/>
          <p:nvPr/>
        </p:nvSpPr>
        <p:spPr>
          <a:xfrm flipH="1">
            <a:off x="708278" y="2608966"/>
            <a:ext cx="2786907" cy="39344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defRPr/>
            </a:pPr>
            <a:r>
              <a:rPr lang="zh-CN" altLang="en-US" sz="2400" b="0" dirty="0">
                <a:gradFill>
                  <a:gsLst>
                    <a:gs pos="0">
                      <a:srgbClr val="14D1CA"/>
                    </a:gs>
                    <a:gs pos="100000">
                      <a:srgbClr val="54F3FF"/>
                    </a:gs>
                  </a:gsLst>
                  <a:lin ang="5400000" scaled="1"/>
                </a:gradFill>
                <a:effectLst>
                  <a:outerShdw blurRad="266700" algn="tl" rotWithShape="0">
                    <a:schemeClr val="tx2">
                      <a:lumMod val="40000"/>
                      <a:lumOff val="60000"/>
                      <a:alpha val="55000"/>
                    </a:schemeClr>
                  </a:outerShdw>
                </a:effectLst>
                <a:latin typeface="+mn-lt"/>
                <a:ea typeface="+mn-ea"/>
                <a:cs typeface="+mn-ea"/>
                <a:sym typeface="+mn-lt"/>
              </a:rPr>
              <a:t>拓扑</a:t>
            </a:r>
          </a:p>
        </p:txBody>
      </p:sp>
      <p:sp>
        <p:nvSpPr>
          <p:cNvPr id="33" name="TextBox 32"/>
          <p:cNvSpPr txBox="1"/>
          <p:nvPr/>
        </p:nvSpPr>
        <p:spPr>
          <a:xfrm>
            <a:off x="585140" y="3162366"/>
            <a:ext cx="5760640" cy="953135"/>
          </a:xfrm>
          <a:prstGeom prst="rect">
            <a:avLst/>
          </a:prstGeom>
          <a:noFill/>
        </p:spPr>
        <p:txBody>
          <a:bodyPr wrap="square" rtlCol="0">
            <a:spAutoFit/>
          </a:bodyPr>
          <a:lstStyle/>
          <a:p>
            <a:pPr defTabSz="914400">
              <a:buClrTx/>
              <a:buSzTx/>
              <a:buFontTx/>
            </a:pPr>
            <a:r>
              <a:rPr lang="en-US" altLang="zh-CN" sz="1400" dirty="0">
                <a:solidFill>
                  <a:srgbClr val="FFFF00"/>
                </a:solidFill>
                <a:sym typeface="+mn-ea"/>
              </a:rPr>
              <a:t> </a:t>
            </a:r>
            <a:r>
              <a:rPr lang="zh-CN" altLang="en-US" sz="1400" dirty="0">
                <a:solidFill>
                  <a:srgbClr val="92F7FF"/>
                </a:solidFill>
                <a:sym typeface="+mn-ea"/>
              </a:rPr>
              <a:t>拓扑学(topology)是研究几何图形或空间在连续改变形状后还能保持不变的一些性质的学科。它最早是指研究地形、地貌相类似的有关学科。它由几何学与集合论发展出来。它只考虑物体间的位置关系而不考虑它们的形状和大小。</a:t>
            </a:r>
            <a:endParaRPr lang="zh-CN" altLang="en-US" sz="1400" dirty="0">
              <a:solidFill>
                <a:srgbClr val="92F7FF"/>
              </a:solidFill>
              <a:cs typeface="+mn-ea"/>
              <a:sym typeface="+mn-ea"/>
            </a:endParaRPr>
          </a:p>
        </p:txBody>
      </p:sp>
      <p:cxnSp>
        <p:nvCxnSpPr>
          <p:cNvPr id="35" name="直接连接符 34"/>
          <p:cNvCxnSpPr/>
          <p:nvPr/>
        </p:nvCxnSpPr>
        <p:spPr>
          <a:xfrm>
            <a:off x="708278" y="3002407"/>
            <a:ext cx="5760640" cy="0"/>
          </a:xfrm>
          <a:prstGeom prst="line">
            <a:avLst/>
          </a:prstGeom>
          <a:ln>
            <a:solidFill>
              <a:srgbClr val="14D1CA"/>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227471" y="346693"/>
            <a:ext cx="7387110" cy="706755"/>
            <a:chOff x="5506095" y="1500579"/>
            <a:chExt cx="7387110" cy="706755"/>
          </a:xfrm>
        </p:grpSpPr>
        <p:pic>
          <p:nvPicPr>
            <p:cNvPr id="8" name="图片 7"/>
            <p:cNvPicPr>
              <a:picLocks noChangeAspect="1"/>
            </p:cNvPicPr>
            <p:nvPr/>
          </p:nvPicPr>
          <p:blipFill>
            <a:blip r:embed="rId4"/>
            <a:stretch>
              <a:fillRect/>
            </a:stretch>
          </p:blipFill>
          <p:spPr>
            <a:xfrm>
              <a:off x="5506095" y="1545900"/>
              <a:ext cx="715339" cy="614291"/>
            </a:xfrm>
            <a:prstGeom prst="rect">
              <a:avLst/>
            </a:prstGeom>
          </p:spPr>
        </p:pic>
        <p:sp>
          <p:nvSpPr>
            <p:cNvPr id="11" name="文本框 10"/>
            <p:cNvSpPr txBox="1"/>
            <p:nvPr/>
          </p:nvSpPr>
          <p:spPr>
            <a:xfrm>
              <a:off x="6825228" y="1575652"/>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拓扑学的定义</a:t>
              </a:r>
            </a:p>
          </p:txBody>
        </p:sp>
        <p:sp>
          <p:nvSpPr>
            <p:cNvPr id="10" name="文本框 9"/>
            <p:cNvSpPr txBox="1"/>
            <p:nvPr/>
          </p:nvSpPr>
          <p:spPr>
            <a:xfrm>
              <a:off x="6185310" y="1500579"/>
              <a:ext cx="824304" cy="706755"/>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02</a:t>
              </a:r>
              <a:endParaRPr lang="zh-CN" altLang="en-US" sz="4000" dirty="0">
                <a:latin typeface="+mn-lt"/>
                <a:ea typeface="+mn-ea"/>
                <a:cs typeface="+mn-ea"/>
                <a:sym typeface="+mn-lt"/>
              </a:endParaRPr>
            </a:p>
          </p:txBody>
        </p:sp>
      </p:gr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5335" y="1207468"/>
            <a:ext cx="4581525" cy="303847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Click="0" advTm="3711">
        <p14:pan/>
      </p:transition>
    </mc:Choice>
    <mc:Fallback xmlns="">
      <p:transition spd="slow" advClick="0" advTm="37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wipe(left)">
                                      <p:cBhvr>
                                        <p:cTn id="7" dur="500"/>
                                        <p:tgtEl>
                                          <p:spTgt spid="130"/>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iterate type="lt">
                                    <p:tmPct val="10000"/>
                                  </p:iterate>
                                  <p:childTnLst>
                                    <p:set>
                                      <p:cBhvr>
                                        <p:cTn id="19" dur="1" fill="hold">
                                          <p:stCondLst>
                                            <p:cond delay="0"/>
                                          </p:stCondLst>
                                        </p:cTn>
                                        <p:tgtEl>
                                          <p:spTgt spid="33"/>
                                        </p:tgtEl>
                                        <p:attrNameLst>
                                          <p:attrName>style.visibility</p:attrName>
                                        </p:attrNameLst>
                                      </p:cBhvr>
                                      <p:to>
                                        <p:strVal val="visible"/>
                                      </p:to>
                                    </p:set>
                                    <p:animEffect transition="in" filter="fade">
                                      <p:cBhvr>
                                        <p:cTn id="20" dur="20"/>
                                        <p:tgtEl>
                                          <p:spTgt spid="33"/>
                                        </p:tgtEl>
                                      </p:cBhvr>
                                    </p:animEffect>
                                  </p:childTnLst>
                                </p:cTn>
                              </p:par>
                              <p:par>
                                <p:cTn id="21" presetID="22" presetClass="entr" presetSubtype="8"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08716" y="1306900"/>
            <a:ext cx="2728595" cy="2246769"/>
          </a:xfrm>
          <a:prstGeom prst="rect">
            <a:avLst/>
          </a:prstGeom>
          <a:noFill/>
        </p:spPr>
        <p:txBody>
          <a:bodyPr wrap="square" rtlCol="0">
            <a:spAutoFit/>
          </a:bodyPr>
          <a:lstStyle/>
          <a:p>
            <a:pPr defTabSz="914400">
              <a:buClrTx/>
              <a:buSzTx/>
              <a:buFontTx/>
            </a:pPr>
            <a:r>
              <a:rPr lang="zh-CN" altLang="en-US" sz="2800" dirty="0">
                <a:solidFill>
                  <a:srgbClr val="92F7FF"/>
                </a:solidFill>
                <a:sym typeface="+mn-ea"/>
              </a:rPr>
              <a:t>早期研究始于1736年瑞士数学家L.欧拉发表的关于柯尼斯堡桥问题的论文。</a:t>
            </a:r>
          </a:p>
        </p:txBody>
      </p:sp>
      <p:sp>
        <p:nvSpPr>
          <p:cNvPr id="3" name="文本框 2"/>
          <p:cNvSpPr txBox="1"/>
          <p:nvPr/>
        </p:nvSpPr>
        <p:spPr>
          <a:xfrm>
            <a:off x="1698942" y="1039782"/>
            <a:ext cx="2921635" cy="368300"/>
          </a:xfrm>
          <a:prstGeom prst="rect">
            <a:avLst/>
          </a:prstGeom>
          <a:noFill/>
        </p:spPr>
        <p:txBody>
          <a:bodyPr wrap="square" rtlCol="0">
            <a:spAutoFit/>
          </a:bodyPr>
          <a:lstStyle/>
          <a:p>
            <a:r>
              <a:rPr lang="zh-CN" altLang="en-US" dirty="0">
                <a:solidFill>
                  <a:srgbClr val="92F7FF"/>
                </a:solidFill>
              </a:rPr>
              <a:t>从拓扑到网络拓扑</a:t>
            </a:r>
          </a:p>
        </p:txBody>
      </p:sp>
      <p:pic>
        <p:nvPicPr>
          <p:cNvPr id="8195" name="内容占位符 3" descr="ddd"/>
          <p:cNvPicPr>
            <a:picLocks noGrp="1" noChangeAspect="1"/>
          </p:cNvPicPr>
          <p:nvPr>
            <p:ph idx="1"/>
            <p:custDataLst>
              <p:tags r:id="rId1"/>
            </p:custDataLst>
          </p:nvPr>
        </p:nvPicPr>
        <p:blipFill>
          <a:blip r:embed="rId4"/>
          <a:stretch>
            <a:fillRect/>
          </a:stretch>
        </p:blipFill>
        <p:spPr>
          <a:xfrm>
            <a:off x="619967" y="1502551"/>
            <a:ext cx="3175000" cy="1868488"/>
          </a:xfrm>
        </p:spPr>
      </p:pic>
      <p:sp>
        <p:nvSpPr>
          <p:cNvPr id="7" name="文本框 6"/>
          <p:cNvSpPr txBox="1"/>
          <p:nvPr/>
        </p:nvSpPr>
        <p:spPr>
          <a:xfrm>
            <a:off x="1803289" y="3371039"/>
            <a:ext cx="808355" cy="368300"/>
          </a:xfrm>
          <a:prstGeom prst="rect">
            <a:avLst/>
          </a:prstGeom>
          <a:noFill/>
        </p:spPr>
        <p:txBody>
          <a:bodyPr wrap="square" rtlCol="0">
            <a:spAutoFit/>
          </a:bodyPr>
          <a:lstStyle/>
          <a:p>
            <a:r>
              <a:rPr lang="zh-CN" altLang="en-US" dirty="0">
                <a:solidFill>
                  <a:srgbClr val="92F7FF"/>
                </a:solidFill>
              </a:rPr>
              <a:t>欧拉</a:t>
            </a:r>
          </a:p>
        </p:txBody>
      </p:sp>
      <p:pic>
        <p:nvPicPr>
          <p:cNvPr id="8197" name="图片 4" descr="01300000044169125671218396131_s"/>
          <p:cNvPicPr>
            <a:picLocks noChangeAspect="1"/>
          </p:cNvPicPr>
          <p:nvPr/>
        </p:nvPicPr>
        <p:blipFill>
          <a:blip r:embed="rId5"/>
          <a:stretch>
            <a:fillRect/>
          </a:stretch>
        </p:blipFill>
        <p:spPr>
          <a:xfrm>
            <a:off x="8161152" y="2897338"/>
            <a:ext cx="2498725" cy="3338512"/>
          </a:xfrm>
          <a:prstGeom prst="rect">
            <a:avLst/>
          </a:prstGeom>
          <a:noFill/>
          <a:ln w="9525">
            <a:noFill/>
          </a:ln>
        </p:spPr>
      </p:pic>
      <p:sp>
        <p:nvSpPr>
          <p:cNvPr id="8" name="文本框 7"/>
          <p:cNvSpPr txBox="1"/>
          <p:nvPr/>
        </p:nvSpPr>
        <p:spPr>
          <a:xfrm>
            <a:off x="10793592" y="3902462"/>
            <a:ext cx="247650" cy="1198880"/>
          </a:xfrm>
          <a:prstGeom prst="rect">
            <a:avLst/>
          </a:prstGeom>
          <a:noFill/>
        </p:spPr>
        <p:txBody>
          <a:bodyPr wrap="square" rtlCol="0">
            <a:spAutoFit/>
          </a:bodyPr>
          <a:lstStyle/>
          <a:p>
            <a:r>
              <a:rPr lang="zh-CN" altLang="en-US" dirty="0">
                <a:solidFill>
                  <a:srgbClr val="92F7FF"/>
                </a:solidFill>
              </a:rPr>
              <a:t>基尔霍夫</a:t>
            </a:r>
          </a:p>
        </p:txBody>
      </p:sp>
      <p:pic>
        <p:nvPicPr>
          <p:cNvPr id="9" name="图片 8"/>
          <p:cNvPicPr>
            <a:picLocks noChangeAspect="1"/>
          </p:cNvPicPr>
          <p:nvPr/>
        </p:nvPicPr>
        <p:blipFill>
          <a:blip r:embed="rId6"/>
          <a:stretch>
            <a:fillRect/>
          </a:stretch>
        </p:blipFill>
        <p:spPr>
          <a:xfrm>
            <a:off x="331166" y="481719"/>
            <a:ext cx="715339" cy="614291"/>
          </a:xfrm>
          <a:prstGeom prst="rect">
            <a:avLst/>
          </a:prstGeom>
        </p:spPr>
      </p:pic>
      <p:sp>
        <p:nvSpPr>
          <p:cNvPr id="10" name="文本框 9"/>
          <p:cNvSpPr txBox="1"/>
          <p:nvPr/>
        </p:nvSpPr>
        <p:spPr>
          <a:xfrm>
            <a:off x="983603" y="481719"/>
            <a:ext cx="824304" cy="707886"/>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02</a:t>
            </a:r>
            <a:endParaRPr lang="zh-CN" altLang="en-US" sz="4000" dirty="0">
              <a:latin typeface="+mn-lt"/>
              <a:ea typeface="+mn-ea"/>
              <a:cs typeface="+mn-ea"/>
              <a:sym typeface="+mn-lt"/>
            </a:endParaRPr>
          </a:p>
        </p:txBody>
      </p:sp>
      <p:sp>
        <p:nvSpPr>
          <p:cNvPr id="11" name="文本框 10"/>
          <p:cNvSpPr txBox="1"/>
          <p:nvPr/>
        </p:nvSpPr>
        <p:spPr>
          <a:xfrm>
            <a:off x="1663138" y="537319"/>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拓扑的发展</a:t>
            </a:r>
          </a:p>
        </p:txBody>
      </p:sp>
      <p:sp>
        <p:nvSpPr>
          <p:cNvPr id="12" name="文本框 11"/>
          <p:cNvSpPr txBox="1"/>
          <p:nvPr/>
        </p:nvSpPr>
        <p:spPr>
          <a:xfrm>
            <a:off x="5365699" y="3623936"/>
            <a:ext cx="2728595" cy="2677656"/>
          </a:xfrm>
          <a:prstGeom prst="rect">
            <a:avLst/>
          </a:prstGeom>
          <a:noFill/>
        </p:spPr>
        <p:txBody>
          <a:bodyPr wrap="square" rtlCol="0">
            <a:spAutoFit/>
          </a:bodyPr>
          <a:lstStyle/>
          <a:p>
            <a:pPr defTabSz="914400">
              <a:buClrTx/>
              <a:buSzTx/>
              <a:buFontTx/>
            </a:pPr>
            <a:r>
              <a:rPr lang="zh-CN" altLang="en-US" sz="2800" dirty="0">
                <a:solidFill>
                  <a:srgbClr val="92F7FF"/>
                </a:solidFill>
                <a:sym typeface="+mn-ea"/>
              </a:rPr>
              <a:t>1845年和1847年，G.R.基尔霍夫发表的两篇论文为网络拓扑应用于电网络分析奠定了基础。</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7173" y="1211887"/>
            <a:ext cx="4351338" cy="4351338"/>
          </a:xfrm>
        </p:spPr>
      </p:pic>
      <p:sp>
        <p:nvSpPr>
          <p:cNvPr id="6" name="文本框 5"/>
          <p:cNvSpPr txBox="1"/>
          <p:nvPr/>
        </p:nvSpPr>
        <p:spPr>
          <a:xfrm>
            <a:off x="1793864" y="2279560"/>
            <a:ext cx="2239010" cy="2214880"/>
          </a:xfrm>
          <a:prstGeom prst="rect">
            <a:avLst/>
          </a:prstGeom>
          <a:noFill/>
        </p:spPr>
        <p:txBody>
          <a:bodyPr wrap="none" rtlCol="0">
            <a:spAutoFit/>
          </a:bodyPr>
          <a:lstStyle/>
          <a:p>
            <a:r>
              <a:rPr lang="en-US" altLang="zh-CN" sz="13800" dirty="0">
                <a:solidFill>
                  <a:schemeClr val="bg1"/>
                </a:solidFill>
                <a:cs typeface="+mn-ea"/>
                <a:sym typeface="+mn-lt"/>
              </a:rPr>
              <a:t>03</a:t>
            </a:r>
            <a:endParaRPr lang="zh-CN" altLang="en-US" sz="13800" dirty="0">
              <a:solidFill>
                <a:schemeClr val="bg1"/>
              </a:solidFill>
              <a:cs typeface="+mn-ea"/>
              <a:sym typeface="+mn-lt"/>
            </a:endParaRPr>
          </a:p>
        </p:txBody>
      </p:sp>
      <p:sp>
        <p:nvSpPr>
          <p:cNvPr id="7" name="文本框 6"/>
          <p:cNvSpPr txBox="1"/>
          <p:nvPr/>
        </p:nvSpPr>
        <p:spPr>
          <a:xfrm>
            <a:off x="5146889" y="2598003"/>
            <a:ext cx="6067977" cy="829945"/>
          </a:xfrm>
          <a:prstGeom prst="rect">
            <a:avLst/>
          </a:prstGeom>
          <a:noFill/>
        </p:spPr>
        <p:txBody>
          <a:bodyPr wrap="square" rtlCol="0">
            <a:spAutoFit/>
          </a:bodyPr>
          <a:lstStyle/>
          <a:p>
            <a:r>
              <a:rPr lang="zh-CN" altLang="en-US" sz="4800" dirty="0">
                <a:gradFill>
                  <a:gsLst>
                    <a:gs pos="0">
                      <a:srgbClr val="14D1CA"/>
                    </a:gs>
                    <a:gs pos="100000">
                      <a:srgbClr val="54F3FF"/>
                    </a:gs>
                  </a:gsLst>
                  <a:lin ang="5400000" scaled="1"/>
                </a:gradFill>
                <a:cs typeface="+mn-ea"/>
                <a:sym typeface="+mn-lt"/>
              </a:rPr>
              <a:t>分类与未来</a:t>
            </a:r>
          </a:p>
        </p:txBody>
      </p:sp>
      <p:sp>
        <p:nvSpPr>
          <p:cNvPr id="8" name="文本框 7"/>
          <p:cNvSpPr txBox="1"/>
          <p:nvPr/>
        </p:nvSpPr>
        <p:spPr>
          <a:xfrm>
            <a:off x="5146888" y="3586316"/>
            <a:ext cx="6067977" cy="398780"/>
          </a:xfrm>
          <a:prstGeom prst="rect">
            <a:avLst/>
          </a:prstGeom>
          <a:noFill/>
        </p:spPr>
        <p:txBody>
          <a:bodyPr wrap="square" rtlCol="0">
            <a:spAutoFit/>
          </a:bodyPr>
          <a:lstStyle/>
          <a:p>
            <a:r>
              <a:rPr lang="zh-CN" altLang="en-US" sz="2000" dirty="0">
                <a:solidFill>
                  <a:srgbClr val="14D1CA"/>
                </a:solidFill>
                <a:cs typeface="+mn-ea"/>
                <a:sym typeface="+mn-lt"/>
              </a:rPr>
              <a:t>六种拓扑，一次满足</a:t>
            </a:r>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9"/>
          <p:cNvSpPr/>
          <p:nvPr/>
        </p:nvSpPr>
        <p:spPr bwMode="auto">
          <a:xfrm>
            <a:off x="3564930" y="4915343"/>
            <a:ext cx="2566154" cy="1942659"/>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20"/>
          <p:cNvSpPr/>
          <p:nvPr/>
        </p:nvSpPr>
        <p:spPr bwMode="auto">
          <a:xfrm>
            <a:off x="5974710" y="4977490"/>
            <a:ext cx="1866477" cy="73376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21"/>
          <p:cNvSpPr/>
          <p:nvPr/>
        </p:nvSpPr>
        <p:spPr bwMode="auto">
          <a:xfrm>
            <a:off x="6217292" y="2519597"/>
            <a:ext cx="1704087" cy="695669"/>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22"/>
          <p:cNvSpPr/>
          <p:nvPr/>
        </p:nvSpPr>
        <p:spPr bwMode="auto">
          <a:xfrm>
            <a:off x="4994360" y="3371640"/>
            <a:ext cx="739775" cy="1710102"/>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23"/>
          <p:cNvSpPr/>
          <p:nvPr/>
        </p:nvSpPr>
        <p:spPr bwMode="auto">
          <a:xfrm>
            <a:off x="6554100" y="3959049"/>
            <a:ext cx="2072971" cy="1657977"/>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24"/>
          <p:cNvSpPr/>
          <p:nvPr/>
        </p:nvSpPr>
        <p:spPr bwMode="auto">
          <a:xfrm>
            <a:off x="4336783" y="1956247"/>
            <a:ext cx="1794303" cy="695669"/>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5"/>
          <p:cNvSpPr/>
          <p:nvPr/>
        </p:nvSpPr>
        <p:spPr bwMode="auto">
          <a:xfrm>
            <a:off x="4176398" y="3750549"/>
            <a:ext cx="1405371" cy="715717"/>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26"/>
          <p:cNvSpPr/>
          <p:nvPr/>
        </p:nvSpPr>
        <p:spPr bwMode="auto">
          <a:xfrm>
            <a:off x="5581768" y="2685997"/>
            <a:ext cx="715717" cy="1405371"/>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7"/>
          <p:cNvSpPr/>
          <p:nvPr/>
        </p:nvSpPr>
        <p:spPr bwMode="auto">
          <a:xfrm>
            <a:off x="6046883" y="1340770"/>
            <a:ext cx="719727" cy="1405371"/>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14D1CA"/>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椭圆 25"/>
          <p:cNvSpPr/>
          <p:nvPr/>
        </p:nvSpPr>
        <p:spPr>
          <a:xfrm>
            <a:off x="3362716" y="4867228"/>
            <a:ext cx="429028" cy="429028"/>
          </a:xfrm>
          <a:prstGeom prst="ellipse">
            <a:avLst/>
          </a:prstGeom>
          <a:solidFill>
            <a:srgbClr val="54F3FF"/>
          </a:solidFill>
          <a:ln w="76200">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3" name="椭圆 192"/>
          <p:cNvSpPr/>
          <p:nvPr/>
        </p:nvSpPr>
        <p:spPr>
          <a:xfrm>
            <a:off x="4084840" y="3432020"/>
            <a:ext cx="429028" cy="429028"/>
          </a:xfrm>
          <a:prstGeom prst="ellipse">
            <a:avLst/>
          </a:prstGeom>
          <a:solidFill>
            <a:srgbClr val="54F3FF"/>
          </a:solidFill>
          <a:ln w="76200">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4" name="椭圆 193"/>
          <p:cNvSpPr/>
          <p:nvPr/>
        </p:nvSpPr>
        <p:spPr>
          <a:xfrm>
            <a:off x="8400256" y="3876853"/>
            <a:ext cx="429028" cy="429028"/>
          </a:xfrm>
          <a:prstGeom prst="ellipse">
            <a:avLst/>
          </a:prstGeom>
          <a:solidFill>
            <a:srgbClr val="54F3FF"/>
          </a:solidFill>
          <a:ln w="76200">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5" name="椭圆 194"/>
          <p:cNvSpPr/>
          <p:nvPr/>
        </p:nvSpPr>
        <p:spPr>
          <a:xfrm>
            <a:off x="7601272" y="2233284"/>
            <a:ext cx="429028" cy="429028"/>
          </a:xfrm>
          <a:prstGeom prst="ellipse">
            <a:avLst/>
          </a:prstGeom>
          <a:solidFill>
            <a:srgbClr val="54F3FF"/>
          </a:solidFill>
          <a:ln w="76200">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6" name="椭圆 195"/>
          <p:cNvSpPr/>
          <p:nvPr/>
        </p:nvSpPr>
        <p:spPr>
          <a:xfrm>
            <a:off x="4224791" y="1623886"/>
            <a:ext cx="429028" cy="429028"/>
          </a:xfrm>
          <a:prstGeom prst="ellipse">
            <a:avLst/>
          </a:prstGeom>
          <a:solidFill>
            <a:srgbClr val="54F3FF"/>
          </a:solidFill>
          <a:ln w="76200">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7" name="TextBox 22"/>
          <p:cNvSpPr txBox="1"/>
          <p:nvPr/>
        </p:nvSpPr>
        <p:spPr>
          <a:xfrm>
            <a:off x="432046" y="4706235"/>
            <a:ext cx="2711626" cy="737235"/>
          </a:xfrm>
          <a:prstGeom prst="rect">
            <a:avLst/>
          </a:prstGeom>
          <a:noFill/>
        </p:spPr>
        <p:txBody>
          <a:bodyPr wrap="square" rtlCol="0">
            <a:spAutoFit/>
          </a:bodyPr>
          <a:lstStyle/>
          <a:p>
            <a:pPr marL="0" indent="0">
              <a:buNone/>
            </a:pPr>
            <a:r>
              <a:rPr lang="en-US" altLang="zh-CN" sz="1400">
                <a:solidFill>
                  <a:srgbClr val="92F7FF"/>
                </a:solidFill>
                <a:sym typeface="+mn-ea"/>
              </a:rPr>
              <a:t>3</a:t>
            </a:r>
            <a:r>
              <a:rPr lang="zh-CN" altLang="en-US" sz="1400">
                <a:solidFill>
                  <a:srgbClr val="92F7FF"/>
                </a:solidFill>
                <a:sym typeface="+mn-ea"/>
              </a:rPr>
              <a:t>环型</a:t>
            </a:r>
            <a:endParaRPr lang="zh-CN" altLang="en-US" sz="1400">
              <a:solidFill>
                <a:srgbClr val="92F7FF"/>
              </a:solidFill>
            </a:endParaRPr>
          </a:p>
          <a:p>
            <a:pPr marL="0" indent="0">
              <a:buNone/>
            </a:pPr>
            <a:r>
              <a:rPr lang="zh-CN" altLang="en-US" sz="1400">
                <a:solidFill>
                  <a:srgbClr val="92F7FF"/>
                </a:solidFill>
                <a:sym typeface="+mn-ea"/>
              </a:rPr>
              <a:t>由站点和连接站的链路组成一个闭合环，称为环型</a:t>
            </a:r>
            <a:endParaRPr lang="zh-CN" altLang="en-US" sz="1400" noProof="1">
              <a:solidFill>
                <a:srgbClr val="92F7FF"/>
              </a:solidFill>
              <a:cs typeface="+mn-ea"/>
              <a:sym typeface="+mn-ea"/>
            </a:endParaRPr>
          </a:p>
        </p:txBody>
      </p:sp>
      <p:sp>
        <p:nvSpPr>
          <p:cNvPr id="198" name="TextBox 22"/>
          <p:cNvSpPr txBox="1"/>
          <p:nvPr/>
        </p:nvSpPr>
        <p:spPr>
          <a:xfrm>
            <a:off x="1104689" y="2734545"/>
            <a:ext cx="2783634" cy="1824355"/>
          </a:xfrm>
          <a:prstGeom prst="rect">
            <a:avLst/>
          </a:prstGeom>
          <a:noFill/>
        </p:spPr>
        <p:txBody>
          <a:bodyPr wrap="square" rtlCol="0">
            <a:spAutoFit/>
          </a:bodyPr>
          <a:lstStyle/>
          <a:p>
            <a:pPr lvl="0">
              <a:lnSpc>
                <a:spcPct val="150000"/>
              </a:lnSpc>
              <a:spcAft>
                <a:spcPct val="40000"/>
              </a:spcAft>
              <a:buClr>
                <a:srgbClr val="292929"/>
              </a:buClr>
            </a:pPr>
            <a:r>
              <a:rPr lang="en-US" altLang="zh-CN" sz="1400">
                <a:solidFill>
                  <a:srgbClr val="92F7FF"/>
                </a:solidFill>
                <a:sym typeface="+mn-ea"/>
              </a:rPr>
              <a:t>2总线</a:t>
            </a:r>
            <a:endParaRPr lang="en-US" altLang="zh-CN" sz="1400">
              <a:solidFill>
                <a:srgbClr val="92F7FF"/>
              </a:solidFill>
            </a:endParaRPr>
          </a:p>
          <a:p>
            <a:pPr lvl="0">
              <a:lnSpc>
                <a:spcPct val="150000"/>
              </a:lnSpc>
              <a:spcAft>
                <a:spcPct val="40000"/>
              </a:spcAft>
              <a:buClr>
                <a:srgbClr val="292929"/>
              </a:buClr>
            </a:pPr>
            <a:r>
              <a:rPr lang="en-US" altLang="zh-CN" sz="1400">
                <a:solidFill>
                  <a:srgbClr val="92F7FF"/>
                </a:solidFill>
                <a:sym typeface="+mn-ea"/>
              </a:rPr>
              <a:t>     采用一个信道作为传输媒体，所有站点都通过相应的硬件接口直接连到这一公共传输媒体上，该公共传输媒体即称为总线。</a:t>
            </a:r>
            <a:endParaRPr lang="en-US" altLang="zh-CN" sz="1400" noProof="1">
              <a:solidFill>
                <a:srgbClr val="14D1CA"/>
              </a:solidFill>
              <a:cs typeface="+mn-ea"/>
              <a:sym typeface="+mn-lt"/>
            </a:endParaRPr>
          </a:p>
        </p:txBody>
      </p:sp>
      <p:sp>
        <p:nvSpPr>
          <p:cNvPr id="199" name="TextBox 22"/>
          <p:cNvSpPr txBox="1"/>
          <p:nvPr/>
        </p:nvSpPr>
        <p:spPr>
          <a:xfrm>
            <a:off x="9192344" y="3780265"/>
            <a:ext cx="2520280" cy="995680"/>
          </a:xfrm>
          <a:prstGeom prst="rect">
            <a:avLst/>
          </a:prstGeom>
          <a:noFill/>
        </p:spPr>
        <p:txBody>
          <a:bodyPr wrap="square" rtlCol="0">
            <a:spAutoFit/>
          </a:bodyPr>
          <a:lstStyle/>
          <a:p>
            <a:pPr marL="0" marR="0" indent="0" algn="l" defTabSz="914400" rtl="0" eaLnBrk="1" fontAlgn="base" latinLnBrk="0" hangingPunct="1">
              <a:lnSpc>
                <a:spcPct val="100000"/>
              </a:lnSpc>
              <a:spcBef>
                <a:spcPct val="20000"/>
              </a:spcBef>
              <a:spcAft>
                <a:spcPct val="0"/>
              </a:spcAft>
              <a:buClrTx/>
              <a:buSzTx/>
              <a:buFontTx/>
              <a:buNone/>
            </a:pPr>
            <a:r>
              <a:rPr lang="en-US" altLang="zh-CN" sz="1400">
                <a:solidFill>
                  <a:srgbClr val="92F7FF"/>
                </a:solidFill>
                <a:sym typeface="+mn-ea"/>
              </a:rPr>
              <a:t>6</a:t>
            </a:r>
            <a:r>
              <a:rPr lang="zh-CN" altLang="en-US" sz="1400">
                <a:solidFill>
                  <a:srgbClr val="92F7FF"/>
                </a:solidFill>
                <a:sym typeface="+mn-ea"/>
              </a:rPr>
              <a:t>混合型</a:t>
            </a:r>
            <a:endParaRPr kumimoji="0" lang="zh-CN" altLang="en-US" sz="1400" b="0" i="0" u="none" strike="noStrike" kern="1200" cap="none" spc="0" normalizeH="0" baseline="0" noProof="1">
              <a:solidFill>
                <a:srgbClr val="92F7FF"/>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1400">
                <a:solidFill>
                  <a:srgbClr val="92F7FF"/>
                </a:solidFill>
                <a:sym typeface="+mn-ea"/>
              </a:rPr>
              <a:t>可以是不规则型的网络，也可以是点-点相连结构的网络。是以上的几种类型的混合。</a:t>
            </a:r>
            <a:endParaRPr lang="zh-CN" altLang="en-US" sz="1400" noProof="1">
              <a:solidFill>
                <a:srgbClr val="92F7FF"/>
              </a:solidFill>
              <a:cs typeface="+mn-ea"/>
              <a:sym typeface="+mn-ea"/>
            </a:endParaRPr>
          </a:p>
        </p:txBody>
      </p:sp>
      <p:sp>
        <p:nvSpPr>
          <p:cNvPr id="200" name="TextBox 22"/>
          <p:cNvSpPr txBox="1"/>
          <p:nvPr/>
        </p:nvSpPr>
        <p:spPr>
          <a:xfrm>
            <a:off x="8256240" y="1963997"/>
            <a:ext cx="2736304" cy="1857375"/>
          </a:xfrm>
          <a:prstGeom prst="rect">
            <a:avLst/>
          </a:prstGeom>
          <a:noFill/>
        </p:spPr>
        <p:txBody>
          <a:bodyPr wrap="square" rtlCol="0">
            <a:spAutoFit/>
          </a:bodyPr>
          <a:lstStyle/>
          <a:p>
            <a:pPr marL="0" marR="0" indent="0" algn="l" defTabSz="914400" rtl="0" eaLnBrk="1" fontAlgn="base" latinLnBrk="0" hangingPunct="1">
              <a:lnSpc>
                <a:spcPct val="100000"/>
              </a:lnSpc>
              <a:spcBef>
                <a:spcPct val="20000"/>
              </a:spcBef>
              <a:spcAft>
                <a:spcPct val="0"/>
              </a:spcAft>
              <a:buClrTx/>
              <a:buSzTx/>
              <a:buFontTx/>
              <a:buNone/>
            </a:pPr>
            <a:r>
              <a:rPr lang="en-US" altLang="zh-CN" sz="1400">
                <a:solidFill>
                  <a:srgbClr val="92F7FF"/>
                </a:solidFill>
                <a:sym typeface="宋体" panose="02010600030101010101" pitchFamily="2" charset="-122"/>
              </a:rPr>
              <a:t>5</a:t>
            </a:r>
            <a:r>
              <a:rPr lang="zh-CN" altLang="en-US" sz="1400">
                <a:solidFill>
                  <a:srgbClr val="92F7FF"/>
                </a:solidFill>
                <a:sym typeface="宋体" panose="02010600030101010101" pitchFamily="2" charset="-122"/>
              </a:rPr>
              <a:t>网状</a:t>
            </a:r>
            <a:endParaRPr kumimoji="0" lang="zh-CN" altLang="en-US" sz="1400" b="0" i="0" u="none" strike="noStrike" kern="1200" cap="none" spc="0" normalizeH="0" baseline="0" noProof="1">
              <a:solidFill>
                <a:srgbClr val="92F7FF"/>
              </a:solidFill>
              <a:latin typeface="+mn-lt"/>
              <a:ea typeface="+mn-ea"/>
              <a:cs typeface="+mn-cs"/>
              <a:sym typeface="宋体" panose="02010600030101010101" pitchFamily="2"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1400">
                <a:solidFill>
                  <a:srgbClr val="92F7FF"/>
                </a:solidFill>
                <a:sym typeface="+mn-ea"/>
              </a:rPr>
              <a:t>分为全连接网状和不完全连接网状两种形式。全连接网状中，每一个节点和网中其它节点均有链路连接。不完全连接网中，两节点之间不一定有直接链路连接，它们之间的通信，依靠其它节点转接</a:t>
            </a:r>
            <a:endParaRPr lang="zh-CN" altLang="en-US" sz="1400" noProof="1">
              <a:solidFill>
                <a:srgbClr val="92F7FF"/>
              </a:solidFill>
              <a:cs typeface="+mn-ea"/>
              <a:sym typeface="+mn-ea"/>
            </a:endParaRPr>
          </a:p>
        </p:txBody>
      </p:sp>
      <p:sp>
        <p:nvSpPr>
          <p:cNvPr id="201" name="TextBox 22"/>
          <p:cNvSpPr txBox="1"/>
          <p:nvPr/>
        </p:nvSpPr>
        <p:spPr>
          <a:xfrm>
            <a:off x="1368345" y="1006154"/>
            <a:ext cx="2520280" cy="1501140"/>
          </a:xfrm>
          <a:prstGeom prst="rect">
            <a:avLst/>
          </a:prstGeom>
          <a:noFill/>
        </p:spPr>
        <p:txBody>
          <a:bodyPr wrap="square" rtlCol="0">
            <a:spAutoFit/>
          </a:bodyPr>
          <a:lstStyle/>
          <a:p>
            <a:pPr lvl="0">
              <a:lnSpc>
                <a:spcPct val="150000"/>
              </a:lnSpc>
              <a:spcAft>
                <a:spcPct val="40000"/>
              </a:spcAft>
              <a:buClr>
                <a:srgbClr val="292929"/>
              </a:buClr>
            </a:pPr>
            <a:r>
              <a:rPr lang="en-US" altLang="zh-CN" sz="1400">
                <a:solidFill>
                  <a:srgbClr val="92F7FF"/>
                </a:solidFill>
                <a:sym typeface="+mn-ea"/>
              </a:rPr>
              <a:t>1</a:t>
            </a:r>
            <a:r>
              <a:rPr lang="zh-CN" altLang="en-US" sz="1400">
                <a:solidFill>
                  <a:srgbClr val="92F7FF"/>
                </a:solidFill>
                <a:sym typeface="+mn-ea"/>
              </a:rPr>
              <a:t>星型</a:t>
            </a:r>
            <a:endParaRPr lang="zh-CN" altLang="en-US" sz="1400">
              <a:solidFill>
                <a:srgbClr val="92F7FF"/>
              </a:solidFill>
            </a:endParaRPr>
          </a:p>
          <a:p>
            <a:pPr lvl="0">
              <a:lnSpc>
                <a:spcPct val="150000"/>
              </a:lnSpc>
              <a:spcAft>
                <a:spcPct val="40000"/>
              </a:spcAft>
              <a:buClr>
                <a:srgbClr val="292929"/>
              </a:buClr>
            </a:pPr>
            <a:r>
              <a:rPr lang="zh-CN" altLang="en-US" sz="1400">
                <a:solidFill>
                  <a:srgbClr val="92F7FF"/>
                </a:solidFill>
                <a:sym typeface="+mn-ea"/>
              </a:rPr>
              <a:t>     由中央节点和通过点到到通信链路接到中央节点的各个站点组成。</a:t>
            </a:r>
            <a:endParaRPr lang="en-US" altLang="zh-CN" sz="1400" noProof="1">
              <a:solidFill>
                <a:srgbClr val="14D1CA"/>
              </a:solidFill>
              <a:cs typeface="+mn-ea"/>
              <a:sym typeface="+mn-lt"/>
            </a:endParaRPr>
          </a:p>
        </p:txBody>
      </p:sp>
      <p:sp>
        <p:nvSpPr>
          <p:cNvPr id="27" name="椭圆 26"/>
          <p:cNvSpPr/>
          <p:nvPr/>
        </p:nvSpPr>
        <p:spPr>
          <a:xfrm>
            <a:off x="6700452" y="1227687"/>
            <a:ext cx="429028" cy="429028"/>
          </a:xfrm>
          <a:prstGeom prst="ellipse">
            <a:avLst/>
          </a:prstGeom>
          <a:solidFill>
            <a:srgbClr val="54F3FF"/>
          </a:solidFill>
          <a:ln w="76200">
            <a:noFill/>
          </a:ln>
          <a:effectLst>
            <a:outerShdw blurRad="254000" algn="ctr" rotWithShape="0">
              <a:srgbClr val="53D2FF">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7614920" y="391795"/>
            <a:ext cx="2738120" cy="1445260"/>
          </a:xfrm>
          <a:prstGeom prst="rect">
            <a:avLst/>
          </a:prstGeom>
          <a:noFill/>
        </p:spPr>
        <p:txBody>
          <a:bodyPr wrap="square" rtlCol="0">
            <a:spAutoFit/>
          </a:bodyPr>
          <a:lstStyle/>
          <a:p>
            <a:pPr marL="0" indent="0">
              <a:buNone/>
            </a:pPr>
            <a:r>
              <a:rPr lang="en-US" altLang="zh-CN" sz="1400">
                <a:solidFill>
                  <a:srgbClr val="92F7FF"/>
                </a:solidFill>
                <a:sym typeface="+mn-ea"/>
              </a:rPr>
              <a:t>4</a:t>
            </a:r>
            <a:r>
              <a:rPr lang="zh-CN" altLang="en-US" sz="1400">
                <a:solidFill>
                  <a:srgbClr val="92F7FF"/>
                </a:solidFill>
                <a:sym typeface="+mn-ea"/>
              </a:rPr>
              <a:t>树型</a:t>
            </a:r>
            <a:endParaRPr lang="zh-CN" altLang="en-US" sz="1400">
              <a:solidFill>
                <a:srgbClr val="92F7FF"/>
              </a:solidFill>
            </a:endParaRPr>
          </a:p>
          <a:p>
            <a:pPr marL="0" indent="0">
              <a:buNone/>
            </a:pPr>
            <a:r>
              <a:rPr lang="zh-CN" altLang="en-US" sz="1400">
                <a:solidFill>
                  <a:srgbClr val="92F7FF"/>
                </a:solidFill>
                <a:sym typeface="宋体" panose="02010600030101010101" pitchFamily="2" charset="-122"/>
              </a:rPr>
              <a:t>     是星型结构的一种变形，它将原来用单独链路直接连接的节点通过多级处理主机进行分级连接。</a:t>
            </a:r>
            <a:endParaRPr lang="zh-CN" altLang="en-US">
              <a:solidFill>
                <a:srgbClr val="92F7FF"/>
              </a:solidFill>
              <a:sym typeface="宋体" panose="02010600030101010101" pitchFamily="2" charset="-122"/>
            </a:endParaRPr>
          </a:p>
          <a:p>
            <a:pPr marL="0" indent="0">
              <a:buNone/>
            </a:pPr>
            <a:endParaRPr lang="zh-CN" altLang="en-US">
              <a:solidFill>
                <a:srgbClr val="92F7FF"/>
              </a:solidFill>
              <a:sym typeface="宋体" panose="02010600030101010101" pitchFamily="2" charset="-122"/>
            </a:endParaRPr>
          </a:p>
        </p:txBody>
      </p:sp>
      <p:grpSp>
        <p:nvGrpSpPr>
          <p:cNvPr id="25" name="组合 24"/>
          <p:cNvGrpSpPr/>
          <p:nvPr/>
        </p:nvGrpSpPr>
        <p:grpSpPr>
          <a:xfrm>
            <a:off x="227471" y="346693"/>
            <a:ext cx="7387110" cy="707886"/>
            <a:chOff x="5506095" y="1500579"/>
            <a:chExt cx="7387110" cy="707886"/>
          </a:xfrm>
        </p:grpSpPr>
        <p:pic>
          <p:nvPicPr>
            <p:cNvPr id="28" name="图片 27"/>
            <p:cNvPicPr>
              <a:picLocks noChangeAspect="1"/>
            </p:cNvPicPr>
            <p:nvPr/>
          </p:nvPicPr>
          <p:blipFill>
            <a:blip r:embed="rId4"/>
            <a:stretch>
              <a:fillRect/>
            </a:stretch>
          </p:blipFill>
          <p:spPr>
            <a:xfrm>
              <a:off x="5506095" y="1545900"/>
              <a:ext cx="715339" cy="614291"/>
            </a:xfrm>
            <a:prstGeom prst="rect">
              <a:avLst/>
            </a:prstGeom>
          </p:spPr>
        </p:pic>
        <p:sp>
          <p:nvSpPr>
            <p:cNvPr id="29" name="文本框 28"/>
            <p:cNvSpPr txBox="1"/>
            <p:nvPr/>
          </p:nvSpPr>
          <p:spPr>
            <a:xfrm>
              <a:off x="6825228" y="1595137"/>
              <a:ext cx="6067977" cy="521970"/>
            </a:xfrm>
            <a:prstGeom prst="rect">
              <a:avLst/>
            </a:prstGeom>
            <a:noFill/>
          </p:spPr>
          <p:txBody>
            <a:bodyPr wrap="square" rtlCol="0">
              <a:spAutoFit/>
            </a:bodyPr>
            <a:lstStyle/>
            <a:p>
              <a:r>
                <a:rPr lang="zh-CN" altLang="en-US" sz="2800" dirty="0">
                  <a:gradFill>
                    <a:gsLst>
                      <a:gs pos="0">
                        <a:srgbClr val="14D1CA"/>
                      </a:gs>
                      <a:gs pos="100000">
                        <a:srgbClr val="54F3FF"/>
                      </a:gs>
                    </a:gsLst>
                    <a:lin ang="5400000" scaled="1"/>
                  </a:gradFill>
                  <a:cs typeface="+mn-ea"/>
                  <a:sym typeface="+mn-lt"/>
                </a:rPr>
                <a:t>网络拓扑的定义</a:t>
              </a:r>
            </a:p>
          </p:txBody>
        </p:sp>
        <p:sp>
          <p:nvSpPr>
            <p:cNvPr id="30" name="文本框 29"/>
            <p:cNvSpPr txBox="1"/>
            <p:nvPr/>
          </p:nvSpPr>
          <p:spPr>
            <a:xfrm>
              <a:off x="6185310" y="1500579"/>
              <a:ext cx="824304" cy="707886"/>
            </a:xfrm>
            <a:prstGeom prst="rect">
              <a:avLst/>
            </a:prstGeom>
            <a:noFill/>
          </p:spPr>
          <p:txBody>
            <a:bodyPr wrap="square" rtlCol="0">
              <a:spAutoFit/>
            </a:bodyPr>
            <a:lstStyle>
              <a:defPPr>
                <a:defRPr lang="zh-CN"/>
              </a:defPPr>
              <a:lvl1pPr>
                <a:defRPr sz="3200">
                  <a:gradFill>
                    <a:gsLst>
                      <a:gs pos="0">
                        <a:srgbClr val="14D1CA"/>
                      </a:gs>
                      <a:gs pos="100000">
                        <a:srgbClr val="54F3FF"/>
                      </a:gs>
                    </a:gsLst>
                    <a:lin ang="5400000" scaled="1"/>
                  </a:gradFill>
                  <a:latin typeface="方正大黑简体" panose="03000509000000000000" pitchFamily="65" charset="-122"/>
                  <a:ea typeface="方正大黑简体" panose="03000509000000000000" pitchFamily="65" charset="-122"/>
                </a:defRPr>
              </a:lvl1pPr>
            </a:lstStyle>
            <a:p>
              <a:r>
                <a:rPr lang="en-US" altLang="zh-CN" sz="4000" dirty="0">
                  <a:latin typeface="+mn-lt"/>
                  <a:ea typeface="+mn-ea"/>
                  <a:cs typeface="+mn-ea"/>
                  <a:sym typeface="+mn-lt"/>
                </a:rPr>
                <a:t>03</a:t>
              </a:r>
              <a:endParaRPr lang="zh-CN" altLang="en-US" sz="4000" dirty="0">
                <a:latin typeface="+mn-lt"/>
                <a:ea typeface="+mn-ea"/>
                <a:cs typeface="+mn-ea"/>
                <a:sym typeface="+mn-l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Click="0" advTm="5020">
        <p:split orient="vert"/>
      </p:transition>
    </mc:Choice>
    <mc:Fallback xmlns="">
      <p:transition spd="slow" advClick="0" advTm="502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80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130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2" fill="hold" grpId="0" nodeType="withEffect">
                                  <p:stCondLst>
                                    <p:cond delay="120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par>
                                <p:cTn id="20" presetID="22" presetClass="entr" presetSubtype="4" fill="hold" grpId="0" nodeType="withEffect">
                                  <p:stCondLst>
                                    <p:cond delay="140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par>
                                <p:cTn id="23" presetID="22" presetClass="entr" presetSubtype="8" fill="hold" grpId="0" nodeType="withEffect">
                                  <p:stCondLst>
                                    <p:cond delay="170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4" fill="hold" grpId="0" nodeType="withEffect">
                                  <p:stCondLst>
                                    <p:cond delay="180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00"/>
                                        <p:tgtEl>
                                          <p:spTgt spid="24"/>
                                        </p:tgtEl>
                                      </p:cBhvr>
                                    </p:animEffect>
                                  </p:childTnLst>
                                </p:cTn>
                              </p:par>
                              <p:par>
                                <p:cTn id="29" presetID="22" presetClass="entr" presetSubtype="2" fill="hold" grpId="0" nodeType="withEffect">
                                  <p:stCondLst>
                                    <p:cond delay="2000"/>
                                  </p:stCondLst>
                                  <p:childTnLst>
                                    <p:set>
                                      <p:cBhvr>
                                        <p:cTn id="30" dur="1" fill="hold">
                                          <p:stCondLst>
                                            <p:cond delay="0"/>
                                          </p:stCondLst>
                                        </p:cTn>
                                        <p:tgtEl>
                                          <p:spTgt spid="21"/>
                                        </p:tgtEl>
                                        <p:attrNameLst>
                                          <p:attrName>style.visibility</p:attrName>
                                        </p:attrNameLst>
                                      </p:cBhvr>
                                      <p:to>
                                        <p:strVal val="visible"/>
                                      </p:to>
                                    </p:set>
                                    <p:animEffect transition="in" filter="wipe(right)">
                                      <p:cBhvr>
                                        <p:cTn id="31" dur="500"/>
                                        <p:tgtEl>
                                          <p:spTgt spid="21"/>
                                        </p:tgtEl>
                                      </p:cBhvr>
                                    </p:animEffect>
                                  </p:childTnLst>
                                </p:cTn>
                              </p:par>
                              <p:par>
                                <p:cTn id="32" presetID="53" presetClass="entr" presetSubtype="16" fill="hold" grpId="0" nodeType="withEffect">
                                  <p:stCondLst>
                                    <p:cond delay="100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53" presetClass="entr" presetSubtype="16" fill="hold" grpId="0" nodeType="withEffect">
                                  <p:stCondLst>
                                    <p:cond delay="1500"/>
                                  </p:stCondLst>
                                  <p:childTnLst>
                                    <p:set>
                                      <p:cBhvr>
                                        <p:cTn id="38" dur="1" fill="hold">
                                          <p:stCondLst>
                                            <p:cond delay="0"/>
                                          </p:stCondLst>
                                        </p:cTn>
                                        <p:tgtEl>
                                          <p:spTgt spid="194"/>
                                        </p:tgtEl>
                                        <p:attrNameLst>
                                          <p:attrName>style.visibility</p:attrName>
                                        </p:attrNameLst>
                                      </p:cBhvr>
                                      <p:to>
                                        <p:strVal val="visible"/>
                                      </p:to>
                                    </p:set>
                                    <p:anim calcmode="lin" valueType="num">
                                      <p:cBhvr>
                                        <p:cTn id="39" dur="500" fill="hold"/>
                                        <p:tgtEl>
                                          <p:spTgt spid="194"/>
                                        </p:tgtEl>
                                        <p:attrNameLst>
                                          <p:attrName>ppt_w</p:attrName>
                                        </p:attrNameLst>
                                      </p:cBhvr>
                                      <p:tavLst>
                                        <p:tav tm="0">
                                          <p:val>
                                            <p:fltVal val="0"/>
                                          </p:val>
                                        </p:tav>
                                        <p:tav tm="100000">
                                          <p:val>
                                            <p:strVal val="#ppt_w"/>
                                          </p:val>
                                        </p:tav>
                                      </p:tavLst>
                                    </p:anim>
                                    <p:anim calcmode="lin" valueType="num">
                                      <p:cBhvr>
                                        <p:cTn id="40" dur="500" fill="hold"/>
                                        <p:tgtEl>
                                          <p:spTgt spid="194"/>
                                        </p:tgtEl>
                                        <p:attrNameLst>
                                          <p:attrName>ppt_h</p:attrName>
                                        </p:attrNameLst>
                                      </p:cBhvr>
                                      <p:tavLst>
                                        <p:tav tm="0">
                                          <p:val>
                                            <p:fltVal val="0"/>
                                          </p:val>
                                        </p:tav>
                                        <p:tav tm="100000">
                                          <p:val>
                                            <p:strVal val="#ppt_h"/>
                                          </p:val>
                                        </p:tav>
                                      </p:tavLst>
                                    </p:anim>
                                    <p:animEffect transition="in" filter="fade">
                                      <p:cBhvr>
                                        <p:cTn id="41" dur="500"/>
                                        <p:tgtEl>
                                          <p:spTgt spid="194"/>
                                        </p:tgtEl>
                                      </p:cBhvr>
                                    </p:animEffect>
                                  </p:childTnLst>
                                </p:cTn>
                              </p:par>
                              <p:par>
                                <p:cTn id="42" presetID="53" presetClass="entr" presetSubtype="16" fill="hold" grpId="0" nodeType="withEffect">
                                  <p:stCondLst>
                                    <p:cond delay="1900"/>
                                  </p:stCondLst>
                                  <p:childTnLst>
                                    <p:set>
                                      <p:cBhvr>
                                        <p:cTn id="43" dur="1" fill="hold">
                                          <p:stCondLst>
                                            <p:cond delay="0"/>
                                          </p:stCondLst>
                                        </p:cTn>
                                        <p:tgtEl>
                                          <p:spTgt spid="195"/>
                                        </p:tgtEl>
                                        <p:attrNameLst>
                                          <p:attrName>style.visibility</p:attrName>
                                        </p:attrNameLst>
                                      </p:cBhvr>
                                      <p:to>
                                        <p:strVal val="visible"/>
                                      </p:to>
                                    </p:set>
                                    <p:anim calcmode="lin" valueType="num">
                                      <p:cBhvr>
                                        <p:cTn id="44" dur="500" fill="hold"/>
                                        <p:tgtEl>
                                          <p:spTgt spid="195"/>
                                        </p:tgtEl>
                                        <p:attrNameLst>
                                          <p:attrName>ppt_w</p:attrName>
                                        </p:attrNameLst>
                                      </p:cBhvr>
                                      <p:tavLst>
                                        <p:tav tm="0">
                                          <p:val>
                                            <p:fltVal val="0"/>
                                          </p:val>
                                        </p:tav>
                                        <p:tav tm="100000">
                                          <p:val>
                                            <p:strVal val="#ppt_w"/>
                                          </p:val>
                                        </p:tav>
                                      </p:tavLst>
                                    </p:anim>
                                    <p:anim calcmode="lin" valueType="num">
                                      <p:cBhvr>
                                        <p:cTn id="45" dur="500" fill="hold"/>
                                        <p:tgtEl>
                                          <p:spTgt spid="195"/>
                                        </p:tgtEl>
                                        <p:attrNameLst>
                                          <p:attrName>ppt_h</p:attrName>
                                        </p:attrNameLst>
                                      </p:cBhvr>
                                      <p:tavLst>
                                        <p:tav tm="0">
                                          <p:val>
                                            <p:fltVal val="0"/>
                                          </p:val>
                                        </p:tav>
                                        <p:tav tm="100000">
                                          <p:val>
                                            <p:strVal val="#ppt_h"/>
                                          </p:val>
                                        </p:tav>
                                      </p:tavLst>
                                    </p:anim>
                                    <p:animEffect transition="in" filter="fade">
                                      <p:cBhvr>
                                        <p:cTn id="46" dur="500"/>
                                        <p:tgtEl>
                                          <p:spTgt spid="195"/>
                                        </p:tgtEl>
                                      </p:cBhvr>
                                    </p:animEffect>
                                  </p:childTnLst>
                                </p:cTn>
                              </p:par>
                              <p:par>
                                <p:cTn id="47" presetID="53" presetClass="entr" presetSubtype="16" fill="hold" grpId="0" nodeType="withEffect">
                                  <p:stCondLst>
                                    <p:cond delay="1400"/>
                                  </p:stCondLst>
                                  <p:childTnLst>
                                    <p:set>
                                      <p:cBhvr>
                                        <p:cTn id="48" dur="1" fill="hold">
                                          <p:stCondLst>
                                            <p:cond delay="0"/>
                                          </p:stCondLst>
                                        </p:cTn>
                                        <p:tgtEl>
                                          <p:spTgt spid="193"/>
                                        </p:tgtEl>
                                        <p:attrNameLst>
                                          <p:attrName>style.visibility</p:attrName>
                                        </p:attrNameLst>
                                      </p:cBhvr>
                                      <p:to>
                                        <p:strVal val="visible"/>
                                      </p:to>
                                    </p:set>
                                    <p:anim calcmode="lin" valueType="num">
                                      <p:cBhvr>
                                        <p:cTn id="49" dur="500" fill="hold"/>
                                        <p:tgtEl>
                                          <p:spTgt spid="193"/>
                                        </p:tgtEl>
                                        <p:attrNameLst>
                                          <p:attrName>ppt_w</p:attrName>
                                        </p:attrNameLst>
                                      </p:cBhvr>
                                      <p:tavLst>
                                        <p:tav tm="0">
                                          <p:val>
                                            <p:fltVal val="0"/>
                                          </p:val>
                                        </p:tav>
                                        <p:tav tm="100000">
                                          <p:val>
                                            <p:strVal val="#ppt_w"/>
                                          </p:val>
                                        </p:tav>
                                      </p:tavLst>
                                    </p:anim>
                                    <p:anim calcmode="lin" valueType="num">
                                      <p:cBhvr>
                                        <p:cTn id="50" dur="500" fill="hold"/>
                                        <p:tgtEl>
                                          <p:spTgt spid="193"/>
                                        </p:tgtEl>
                                        <p:attrNameLst>
                                          <p:attrName>ppt_h</p:attrName>
                                        </p:attrNameLst>
                                      </p:cBhvr>
                                      <p:tavLst>
                                        <p:tav tm="0">
                                          <p:val>
                                            <p:fltVal val="0"/>
                                          </p:val>
                                        </p:tav>
                                        <p:tav tm="100000">
                                          <p:val>
                                            <p:strVal val="#ppt_h"/>
                                          </p:val>
                                        </p:tav>
                                      </p:tavLst>
                                    </p:anim>
                                    <p:animEffect transition="in" filter="fade">
                                      <p:cBhvr>
                                        <p:cTn id="51" dur="500"/>
                                        <p:tgtEl>
                                          <p:spTgt spid="193"/>
                                        </p:tgtEl>
                                      </p:cBhvr>
                                    </p:animEffect>
                                  </p:childTnLst>
                                </p:cTn>
                              </p:par>
                              <p:par>
                                <p:cTn id="52" presetID="53" presetClass="entr" presetSubtype="16" fill="hold" grpId="0" nodeType="withEffect">
                                  <p:stCondLst>
                                    <p:cond delay="2200"/>
                                  </p:stCondLst>
                                  <p:childTnLst>
                                    <p:set>
                                      <p:cBhvr>
                                        <p:cTn id="53" dur="1" fill="hold">
                                          <p:stCondLst>
                                            <p:cond delay="0"/>
                                          </p:stCondLst>
                                        </p:cTn>
                                        <p:tgtEl>
                                          <p:spTgt spid="196"/>
                                        </p:tgtEl>
                                        <p:attrNameLst>
                                          <p:attrName>style.visibility</p:attrName>
                                        </p:attrNameLst>
                                      </p:cBhvr>
                                      <p:to>
                                        <p:strVal val="visible"/>
                                      </p:to>
                                    </p:set>
                                    <p:anim calcmode="lin" valueType="num">
                                      <p:cBhvr>
                                        <p:cTn id="54" dur="500" fill="hold"/>
                                        <p:tgtEl>
                                          <p:spTgt spid="196"/>
                                        </p:tgtEl>
                                        <p:attrNameLst>
                                          <p:attrName>ppt_w</p:attrName>
                                        </p:attrNameLst>
                                      </p:cBhvr>
                                      <p:tavLst>
                                        <p:tav tm="0">
                                          <p:val>
                                            <p:fltVal val="0"/>
                                          </p:val>
                                        </p:tav>
                                        <p:tav tm="100000">
                                          <p:val>
                                            <p:strVal val="#ppt_w"/>
                                          </p:val>
                                        </p:tav>
                                      </p:tavLst>
                                    </p:anim>
                                    <p:anim calcmode="lin" valueType="num">
                                      <p:cBhvr>
                                        <p:cTn id="55" dur="500" fill="hold"/>
                                        <p:tgtEl>
                                          <p:spTgt spid="196"/>
                                        </p:tgtEl>
                                        <p:attrNameLst>
                                          <p:attrName>ppt_h</p:attrName>
                                        </p:attrNameLst>
                                      </p:cBhvr>
                                      <p:tavLst>
                                        <p:tav tm="0">
                                          <p:val>
                                            <p:fltVal val="0"/>
                                          </p:val>
                                        </p:tav>
                                        <p:tav tm="100000">
                                          <p:val>
                                            <p:strVal val="#ppt_h"/>
                                          </p:val>
                                        </p:tav>
                                      </p:tavLst>
                                    </p:anim>
                                    <p:animEffect transition="in" filter="fade">
                                      <p:cBhvr>
                                        <p:cTn id="56" dur="500"/>
                                        <p:tgtEl>
                                          <p:spTgt spid="196"/>
                                        </p:tgtEl>
                                      </p:cBhvr>
                                    </p:animEffect>
                                  </p:childTnLst>
                                </p:cTn>
                              </p:par>
                              <p:par>
                                <p:cTn id="57" presetID="53" presetClass="entr" presetSubtype="16" fill="hold" grpId="0" nodeType="withEffect">
                                  <p:stCondLst>
                                    <p:cond delay="220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childTnLst>
                          </p:cTn>
                        </p:par>
                        <p:par>
                          <p:cTn id="62" fill="hold">
                            <p:stCondLst>
                              <p:cond delay="1300"/>
                            </p:stCondLst>
                            <p:childTnLst>
                              <p:par>
                                <p:cTn id="63" presetID="2" presetClass="entr" presetSubtype="8" decel="100000" fill="hold" grpId="0" nodeType="afterEffect">
                                  <p:stCondLst>
                                    <p:cond delay="0"/>
                                  </p:stCondLst>
                                  <p:childTnLst>
                                    <p:set>
                                      <p:cBhvr>
                                        <p:cTn id="64" dur="1" fill="hold">
                                          <p:stCondLst>
                                            <p:cond delay="0"/>
                                          </p:stCondLst>
                                        </p:cTn>
                                        <p:tgtEl>
                                          <p:spTgt spid="197"/>
                                        </p:tgtEl>
                                        <p:attrNameLst>
                                          <p:attrName>style.visibility</p:attrName>
                                        </p:attrNameLst>
                                      </p:cBhvr>
                                      <p:to>
                                        <p:strVal val="visible"/>
                                      </p:to>
                                    </p:set>
                                    <p:anim calcmode="lin" valueType="num">
                                      <p:cBhvr additive="base">
                                        <p:cTn id="65" dur="500" fill="hold"/>
                                        <p:tgtEl>
                                          <p:spTgt spid="197"/>
                                        </p:tgtEl>
                                        <p:attrNameLst>
                                          <p:attrName>ppt_x</p:attrName>
                                        </p:attrNameLst>
                                      </p:cBhvr>
                                      <p:tavLst>
                                        <p:tav tm="0">
                                          <p:val>
                                            <p:strVal val="0-#ppt_w/2"/>
                                          </p:val>
                                        </p:tav>
                                        <p:tav tm="100000">
                                          <p:val>
                                            <p:strVal val="#ppt_x"/>
                                          </p:val>
                                        </p:tav>
                                      </p:tavLst>
                                    </p:anim>
                                    <p:anim calcmode="lin" valueType="num">
                                      <p:cBhvr additive="base">
                                        <p:cTn id="66" dur="500" fill="hold"/>
                                        <p:tgtEl>
                                          <p:spTgt spid="197"/>
                                        </p:tgtEl>
                                        <p:attrNameLst>
                                          <p:attrName>ppt_y</p:attrName>
                                        </p:attrNameLst>
                                      </p:cBhvr>
                                      <p:tavLst>
                                        <p:tav tm="0">
                                          <p:val>
                                            <p:strVal val="#ppt_y"/>
                                          </p:val>
                                        </p:tav>
                                        <p:tav tm="100000">
                                          <p:val>
                                            <p:strVal val="#ppt_y"/>
                                          </p:val>
                                        </p:tav>
                                      </p:tavLst>
                                    </p:anim>
                                  </p:childTnLst>
                                </p:cTn>
                              </p:par>
                              <p:par>
                                <p:cTn id="67" presetID="2" presetClass="entr" presetSubtype="8" decel="100000" fill="hold" grpId="0" nodeType="withEffect">
                                  <p:stCondLst>
                                    <p:cond delay="100"/>
                                  </p:stCondLst>
                                  <p:childTnLst>
                                    <p:set>
                                      <p:cBhvr>
                                        <p:cTn id="68" dur="1" fill="hold">
                                          <p:stCondLst>
                                            <p:cond delay="0"/>
                                          </p:stCondLst>
                                        </p:cTn>
                                        <p:tgtEl>
                                          <p:spTgt spid="198"/>
                                        </p:tgtEl>
                                        <p:attrNameLst>
                                          <p:attrName>style.visibility</p:attrName>
                                        </p:attrNameLst>
                                      </p:cBhvr>
                                      <p:to>
                                        <p:strVal val="visible"/>
                                      </p:to>
                                    </p:set>
                                    <p:anim calcmode="lin" valueType="num">
                                      <p:cBhvr additive="base">
                                        <p:cTn id="69" dur="500" fill="hold"/>
                                        <p:tgtEl>
                                          <p:spTgt spid="198"/>
                                        </p:tgtEl>
                                        <p:attrNameLst>
                                          <p:attrName>ppt_x</p:attrName>
                                        </p:attrNameLst>
                                      </p:cBhvr>
                                      <p:tavLst>
                                        <p:tav tm="0">
                                          <p:val>
                                            <p:strVal val="0-#ppt_w/2"/>
                                          </p:val>
                                        </p:tav>
                                        <p:tav tm="100000">
                                          <p:val>
                                            <p:strVal val="#ppt_x"/>
                                          </p:val>
                                        </p:tav>
                                      </p:tavLst>
                                    </p:anim>
                                    <p:anim calcmode="lin" valueType="num">
                                      <p:cBhvr additive="base">
                                        <p:cTn id="70" dur="500" fill="hold"/>
                                        <p:tgtEl>
                                          <p:spTgt spid="198"/>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200"/>
                                  </p:stCondLst>
                                  <p:childTnLst>
                                    <p:set>
                                      <p:cBhvr>
                                        <p:cTn id="72" dur="1" fill="hold">
                                          <p:stCondLst>
                                            <p:cond delay="0"/>
                                          </p:stCondLst>
                                        </p:cTn>
                                        <p:tgtEl>
                                          <p:spTgt spid="199"/>
                                        </p:tgtEl>
                                        <p:attrNameLst>
                                          <p:attrName>style.visibility</p:attrName>
                                        </p:attrNameLst>
                                      </p:cBhvr>
                                      <p:to>
                                        <p:strVal val="visible"/>
                                      </p:to>
                                    </p:set>
                                    <p:anim calcmode="lin" valueType="num">
                                      <p:cBhvr additive="base">
                                        <p:cTn id="73" dur="500" fill="hold"/>
                                        <p:tgtEl>
                                          <p:spTgt spid="199"/>
                                        </p:tgtEl>
                                        <p:attrNameLst>
                                          <p:attrName>ppt_x</p:attrName>
                                        </p:attrNameLst>
                                      </p:cBhvr>
                                      <p:tavLst>
                                        <p:tav tm="0">
                                          <p:val>
                                            <p:strVal val="1+#ppt_w/2"/>
                                          </p:val>
                                        </p:tav>
                                        <p:tav tm="100000">
                                          <p:val>
                                            <p:strVal val="#ppt_x"/>
                                          </p:val>
                                        </p:tav>
                                      </p:tavLst>
                                    </p:anim>
                                    <p:anim calcmode="lin" valueType="num">
                                      <p:cBhvr additive="base">
                                        <p:cTn id="74" dur="500" fill="hold"/>
                                        <p:tgtEl>
                                          <p:spTgt spid="199"/>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300"/>
                                  </p:stCondLst>
                                  <p:childTnLst>
                                    <p:set>
                                      <p:cBhvr>
                                        <p:cTn id="76" dur="1" fill="hold">
                                          <p:stCondLst>
                                            <p:cond delay="0"/>
                                          </p:stCondLst>
                                        </p:cTn>
                                        <p:tgtEl>
                                          <p:spTgt spid="200"/>
                                        </p:tgtEl>
                                        <p:attrNameLst>
                                          <p:attrName>style.visibility</p:attrName>
                                        </p:attrNameLst>
                                      </p:cBhvr>
                                      <p:to>
                                        <p:strVal val="visible"/>
                                      </p:to>
                                    </p:set>
                                    <p:anim calcmode="lin" valueType="num">
                                      <p:cBhvr additive="base">
                                        <p:cTn id="77" dur="500" fill="hold"/>
                                        <p:tgtEl>
                                          <p:spTgt spid="200"/>
                                        </p:tgtEl>
                                        <p:attrNameLst>
                                          <p:attrName>ppt_x</p:attrName>
                                        </p:attrNameLst>
                                      </p:cBhvr>
                                      <p:tavLst>
                                        <p:tav tm="0">
                                          <p:val>
                                            <p:strVal val="1+#ppt_w/2"/>
                                          </p:val>
                                        </p:tav>
                                        <p:tav tm="100000">
                                          <p:val>
                                            <p:strVal val="#ppt_x"/>
                                          </p:val>
                                        </p:tav>
                                      </p:tavLst>
                                    </p:anim>
                                    <p:anim calcmode="lin" valueType="num">
                                      <p:cBhvr additive="base">
                                        <p:cTn id="78" dur="500" fill="hold"/>
                                        <p:tgtEl>
                                          <p:spTgt spid="200"/>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400"/>
                                  </p:stCondLst>
                                  <p:childTnLst>
                                    <p:set>
                                      <p:cBhvr>
                                        <p:cTn id="80" dur="1" fill="hold">
                                          <p:stCondLst>
                                            <p:cond delay="0"/>
                                          </p:stCondLst>
                                        </p:cTn>
                                        <p:tgtEl>
                                          <p:spTgt spid="201"/>
                                        </p:tgtEl>
                                        <p:attrNameLst>
                                          <p:attrName>style.visibility</p:attrName>
                                        </p:attrNameLst>
                                      </p:cBhvr>
                                      <p:to>
                                        <p:strVal val="visible"/>
                                      </p:to>
                                    </p:set>
                                    <p:anim calcmode="lin" valueType="num">
                                      <p:cBhvr additive="base">
                                        <p:cTn id="81" dur="500" fill="hold"/>
                                        <p:tgtEl>
                                          <p:spTgt spid="201"/>
                                        </p:tgtEl>
                                        <p:attrNameLst>
                                          <p:attrName>ppt_x</p:attrName>
                                        </p:attrNameLst>
                                      </p:cBhvr>
                                      <p:tavLst>
                                        <p:tav tm="0">
                                          <p:val>
                                            <p:strVal val="0-#ppt_w/2"/>
                                          </p:val>
                                        </p:tav>
                                        <p:tav tm="100000">
                                          <p:val>
                                            <p:strVal val="#ppt_x"/>
                                          </p:val>
                                        </p:tav>
                                      </p:tavLst>
                                    </p:anim>
                                    <p:anim calcmode="lin" valueType="num">
                                      <p:cBhvr additive="base">
                                        <p:cTn id="82" dur="500" fill="hold"/>
                                        <p:tgtEl>
                                          <p:spTgt spid="201"/>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additive="base">
                                        <p:cTn id="85" dur="500" fill="hold"/>
                                        <p:tgtEl>
                                          <p:spTgt spid="2"/>
                                        </p:tgtEl>
                                        <p:attrNameLst>
                                          <p:attrName>ppt_x</p:attrName>
                                        </p:attrNameLst>
                                      </p:cBhvr>
                                      <p:tavLst>
                                        <p:tav tm="0">
                                          <p:val>
                                            <p:strVal val="1+#ppt_w/2"/>
                                          </p:val>
                                        </p:tav>
                                        <p:tav tm="100000">
                                          <p:val>
                                            <p:strVal val="#ppt_x"/>
                                          </p:val>
                                        </p:tav>
                                      </p:tavLst>
                                    </p:anim>
                                    <p:anim calcmode="lin" valueType="num">
                                      <p:cBhvr additive="base">
                                        <p:cTn id="8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193" grpId="0" animBg="1"/>
      <p:bldP spid="194" grpId="0" animBg="1"/>
      <p:bldP spid="195" grpId="0" animBg="1"/>
      <p:bldP spid="196" grpId="0" animBg="1"/>
      <p:bldP spid="197" grpId="0"/>
      <p:bldP spid="198" grpId="0"/>
      <p:bldP spid="199" grpId="0"/>
      <p:bldP spid="200" grpId="0"/>
      <p:bldP spid="201" grpId="0"/>
      <p:bldP spid="27" grpId="0" animBg="1"/>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TIMING" val="|2.7"/>
</p:tagLst>
</file>

<file path=ppt/tags/tag3.xml><?xml version="1.0" encoding="utf-8"?>
<p:tagLst xmlns:a="http://schemas.openxmlformats.org/drawingml/2006/main" xmlns:r="http://schemas.openxmlformats.org/officeDocument/2006/relationships" xmlns:p="http://schemas.openxmlformats.org/presentationml/2006/main">
  <p:tag name="TIMING" val="|2.7"/>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42.5007874015746,&quot;width&quot;:5000}"/>
</p:tagLst>
</file>

<file path=ppt/tags/tag5.xml><?xml version="1.0" encoding="utf-8"?>
<p:tagLst xmlns:a="http://schemas.openxmlformats.org/drawingml/2006/main" xmlns:r="http://schemas.openxmlformats.org/officeDocument/2006/relationships" xmlns:p="http://schemas.openxmlformats.org/presentationml/2006/main">
  <p:tag name="TIMING" val="|4.2"/>
</p:tagLst>
</file>

<file path=ppt/tags/tag6.xml><?xml version="1.0" encoding="utf-8"?>
<p:tagLst xmlns:a="http://schemas.openxmlformats.org/drawingml/2006/main" xmlns:r="http://schemas.openxmlformats.org/officeDocument/2006/relationships" xmlns:p="http://schemas.openxmlformats.org/presentationml/2006/main">
  <p:tag name="TIMING" val="|4.4"/>
</p:tagLst>
</file>

<file path=ppt/tags/tag7.xml><?xml version="1.0" encoding="utf-8"?>
<p:tagLst xmlns:a="http://schemas.openxmlformats.org/drawingml/2006/main" xmlns:r="http://schemas.openxmlformats.org/officeDocument/2006/relationships" xmlns:p="http://schemas.openxmlformats.org/presentationml/2006/main">
  <p:tag name="TIMING" val="|3.7"/>
</p:tagLst>
</file>

<file path=ppt/tags/tag8.xml><?xml version="1.0" encoding="utf-8"?>
<p:tagLst xmlns:a="http://schemas.openxmlformats.org/drawingml/2006/main" xmlns:r="http://schemas.openxmlformats.org/officeDocument/2006/relationships" xmlns:p="http://schemas.openxmlformats.org/presentationml/2006/main">
  <p:tag name="TIMING" val="|3.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s1q3urc">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1491</Words>
  <Application>Microsoft Office PowerPoint</Application>
  <PresentationFormat>宽屏</PresentationFormat>
  <Paragraphs>145</Paragraphs>
  <Slides>17</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动态科技感</dc:title>
  <dc:creator>第一PPT</dc:creator>
  <cp:keywords>www.1ppt.com</cp:keywords>
  <dc:description>www.1ppt.com</dc:description>
  <cp:lastModifiedBy>赵 宇涵</cp:lastModifiedBy>
  <cp:revision>54</cp:revision>
  <dcterms:created xsi:type="dcterms:W3CDTF">2017-06-19T05:56:00Z</dcterms:created>
  <dcterms:modified xsi:type="dcterms:W3CDTF">2020-12-25T02:13:56Z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