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5" r:id="rId5"/>
    <p:sldId id="257" r:id="rId6"/>
    <p:sldId id="25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6C8D-08D8-4CE3-8B66-1E4E8646D5A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502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1-2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次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作业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孙凡</a:t>
            </a:r>
          </a:p>
        </p:txBody>
      </p:sp>
    </p:spTree>
    <p:extLst>
      <p:ext uri="{BB962C8B-B14F-4D97-AF65-F5344CB8AC3E}">
        <p14:creationId xmlns:p14="http://schemas.microsoft.com/office/powerpoint/2010/main" val="5689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1.13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a.</a:t>
            </a:r>
          </a:p>
          <a:p>
            <a:pPr marL="0" indent="0"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查</a:t>
            </a:r>
            <a:r>
              <a:rPr lang="zh-CN" altLang="en-US" sz="2600" dirty="0" smtClean="0">
                <a:ea typeface="宋体" panose="02010600030101010101" pitchFamily="2" charset="-122"/>
              </a:rPr>
              <a:t>表</a:t>
            </a:r>
            <a:r>
              <a:rPr lang="en-US" altLang="zh-CN" sz="2600" dirty="0" smtClean="0">
                <a:ea typeface="宋体" panose="02010600030101010101" pitchFamily="2" charset="-122"/>
              </a:rPr>
              <a:t>1.8</a:t>
            </a:r>
            <a:r>
              <a:rPr lang="zh-CN" altLang="en-US" sz="2600" dirty="0" smtClean="0">
                <a:ea typeface="宋体" panose="02010600030101010101" pitchFamily="2" charset="-122"/>
              </a:rPr>
              <a:t>知，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Itanium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/Opteron </a:t>
            </a:r>
            <a:r>
              <a:rPr lang="en-US" altLang="zh-CN" sz="2600" dirty="0" err="1" smtClean="0"/>
              <a:t>SPECRation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= 1.30,</a:t>
            </a:r>
            <a:r>
              <a:rPr lang="zh-CN" altLang="en-US" sz="2600" dirty="0" smtClean="0"/>
              <a:t>可知</a:t>
            </a:r>
            <a:r>
              <a:rPr lang="en-US" altLang="zh-CN" sz="2600" dirty="0" smtClean="0"/>
              <a:t>Itanium</a:t>
            </a:r>
            <a:r>
              <a:rPr lang="zh-CN" altLang="en-US" sz="2600" dirty="0" smtClean="0"/>
              <a:t>的总体性能更好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b.</a:t>
            </a:r>
          </a:p>
          <a:p>
            <a:pPr marL="0" indent="0">
              <a:buNone/>
            </a:pPr>
            <a:r>
              <a:rPr lang="en-US" altLang="zh-CN" sz="2600" dirty="0"/>
              <a:t>Opteron</a:t>
            </a:r>
            <a:r>
              <a:rPr lang="zh-CN" altLang="en-US" sz="2600" dirty="0" smtClean="0"/>
              <a:t>的加权平均</a:t>
            </a:r>
            <a:r>
              <a:rPr lang="zh-CN" altLang="en-US" sz="2600" dirty="0"/>
              <a:t>执行时间：</a:t>
            </a:r>
            <a:r>
              <a:rPr lang="en-US" altLang="zh-CN" sz="2600" dirty="0"/>
              <a:t>51.5</a:t>
            </a:r>
            <a:r>
              <a:rPr lang="zh-CN" altLang="en-US" sz="2600" dirty="0"/>
              <a:t>*</a:t>
            </a:r>
            <a:r>
              <a:rPr lang="en-US" altLang="zh-CN" sz="2600" dirty="0"/>
              <a:t>0.6+136</a:t>
            </a:r>
            <a:r>
              <a:rPr lang="zh-CN" altLang="en-US" sz="2600" dirty="0"/>
              <a:t>*</a:t>
            </a:r>
            <a:r>
              <a:rPr lang="en-US" altLang="zh-CN" sz="2600" dirty="0"/>
              <a:t>0.2+150</a:t>
            </a:r>
            <a:r>
              <a:rPr lang="zh-CN" altLang="en-US" sz="2600" dirty="0"/>
              <a:t>*</a:t>
            </a:r>
            <a:r>
              <a:rPr lang="en-US" altLang="zh-CN" sz="2600" dirty="0" smtClean="0"/>
              <a:t>0.2 = 88.1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 Itanium</a:t>
            </a:r>
            <a:r>
              <a:rPr lang="zh-CN" altLang="en-US" sz="2600" dirty="0" smtClean="0"/>
              <a:t>的加权平均</a:t>
            </a:r>
            <a:r>
              <a:rPr lang="zh-CN" altLang="en-US" sz="2600" dirty="0"/>
              <a:t>执行时间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56.1</a:t>
            </a:r>
            <a:r>
              <a:rPr lang="zh-CN" altLang="en-US" sz="2600" dirty="0" smtClean="0"/>
              <a:t>*</a:t>
            </a:r>
            <a:r>
              <a:rPr lang="en-US" altLang="zh-CN" sz="2600" dirty="0" smtClean="0"/>
              <a:t>0.6+132</a:t>
            </a:r>
            <a:r>
              <a:rPr lang="zh-CN" altLang="en-US" sz="2600" dirty="0" smtClean="0"/>
              <a:t>*</a:t>
            </a:r>
            <a:r>
              <a:rPr lang="en-US" altLang="zh-CN" sz="2600" dirty="0" smtClean="0"/>
              <a:t>0.2+231</a:t>
            </a:r>
            <a:r>
              <a:rPr lang="zh-CN" altLang="en-US" sz="2600" dirty="0" smtClean="0"/>
              <a:t>*</a:t>
            </a:r>
            <a:r>
              <a:rPr lang="en-US" altLang="zh-CN" sz="2600" dirty="0" smtClean="0"/>
              <a:t>0.2 = 106.26</a:t>
            </a:r>
          </a:p>
          <a:p>
            <a:pPr marL="0" indent="0">
              <a:buNone/>
            </a:pPr>
            <a:r>
              <a:rPr lang="zh-CN" altLang="en-US" sz="2600" dirty="0"/>
              <a:t>加权平均</a:t>
            </a:r>
            <a:r>
              <a:rPr lang="zh-CN" altLang="en-US" sz="2600" dirty="0" smtClean="0"/>
              <a:t>执行时间比</a:t>
            </a:r>
            <a:r>
              <a:rPr lang="en-US" altLang="zh-CN" sz="2600" dirty="0" smtClean="0"/>
              <a:t>=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Opteron</a:t>
            </a:r>
            <a:r>
              <a:rPr lang="en-US" altLang="zh-CN" sz="2600" dirty="0"/>
              <a:t> /</a:t>
            </a:r>
            <a:r>
              <a:rPr lang="en-US" altLang="zh-CN" sz="2600" dirty="0" smtClean="0"/>
              <a:t>Itanium = 88.1/106.26 </a:t>
            </a:r>
            <a:r>
              <a:rPr lang="en-US" altLang="zh-CN" sz="2600" dirty="0" smtClean="0"/>
              <a:t>= 0.829</a:t>
            </a:r>
          </a:p>
          <a:p>
            <a:pPr marL="0" indent="0">
              <a:buNone/>
            </a:pPr>
            <a:r>
              <a:rPr lang="en-US" altLang="zh-CN" sz="2600" dirty="0" smtClean="0"/>
              <a:t>c.</a:t>
            </a:r>
          </a:p>
          <a:p>
            <a:pPr marL="0" indent="0">
              <a:buNone/>
            </a:pPr>
            <a:r>
              <a:rPr lang="en-US" altLang="zh-CN" sz="2600" dirty="0" smtClean="0"/>
              <a:t>Opteron</a:t>
            </a:r>
            <a:r>
              <a:rPr lang="zh-CN" altLang="en-US" sz="2600" dirty="0" smtClean="0"/>
              <a:t>相对</a:t>
            </a:r>
            <a:r>
              <a:rPr lang="en-US" altLang="zh-CN" sz="2600" dirty="0" smtClean="0"/>
              <a:t>Itanium</a:t>
            </a:r>
            <a:r>
              <a:rPr lang="zh-CN" altLang="en-US" sz="2600" dirty="0" smtClean="0"/>
              <a:t>的加速比 </a:t>
            </a:r>
            <a:r>
              <a:rPr lang="en-US" altLang="zh-CN" sz="2600" dirty="0" smtClean="0"/>
              <a:t>= 1/0.829 = 1.206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9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671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.17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根据</a:t>
            </a:r>
            <a:r>
              <a:rPr lang="en-US" altLang="zh-CN" sz="2400" dirty="0"/>
              <a:t> Amdahl </a:t>
            </a:r>
            <a:r>
              <a:rPr lang="zh-CN" altLang="zh-CN" sz="2400" dirty="0" smtClean="0"/>
              <a:t>定律计算：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lang="en-US" altLang="zh-CN" sz="2400" dirty="0" smtClean="0"/>
              <a:t>	1</a:t>
            </a:r>
            <a:r>
              <a:rPr lang="en-US" altLang="zh-CN" sz="2400" dirty="0"/>
              <a:t>/(0.6 + 0.4/2</a:t>
            </a:r>
            <a:r>
              <a:rPr lang="en-US" altLang="zh-CN" sz="2400" dirty="0" smtClean="0"/>
              <a:t>) = 1.25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b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/(0.01 + 0.99/2) = 1.98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c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/>
              <a:t> 1/(0.2 + 0.8×0.6 + 0.8×0.4/2) = </a:t>
            </a:r>
            <a:r>
              <a:rPr lang="en-US" altLang="zh-CN" sz="2400" dirty="0" smtClean="0"/>
              <a:t>1.19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/>
              <a:t> 1/(0.8 + 0.2×0.01 + 0.2×0.99/2) = 1.11 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24750" y="3476625"/>
            <a:ext cx="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542903" y="3036230"/>
            <a:ext cx="4462055" cy="1230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264229" y="4641669"/>
            <a:ext cx="4180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78331" y="4641669"/>
            <a:ext cx="2725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02924" y="3423761"/>
            <a:ext cx="3326675" cy="84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66261" y="3783559"/>
            <a:ext cx="1787980" cy="483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64779" y="2806445"/>
            <a:ext cx="42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个应用程序的运行时间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72449" y="3218311"/>
            <a:ext cx="439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个应用程序不可并行化的运行时间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64780" y="3651714"/>
            <a:ext cx="40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zh-CN" altLang="en-US" dirty="0" smtClean="0"/>
              <a:t>应用程序可以并行化的运行时间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1.18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根据</a:t>
            </a:r>
            <a:r>
              <a:rPr lang="en-US" altLang="zh-CN" sz="2400" dirty="0"/>
              <a:t> Amdahl </a:t>
            </a:r>
            <a:r>
              <a:rPr lang="zh-CN" altLang="zh-CN" sz="2400" dirty="0" smtClean="0"/>
              <a:t>定律计算：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 1/(0.2 + 0.8/N)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b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/>
              <a:t> 1/(0.2 + 8×0.005 + 0.8/8) = 2.94</a:t>
            </a:r>
            <a:endParaRPr lang="zh-CN" altLang="zh-CN" sz="2400" dirty="0"/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c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/>
              <a:t> 1/(0.2 + 3×0.005 + 0.8/8) = 3.17</a:t>
            </a:r>
            <a:endParaRPr lang="zh-CN" altLang="zh-CN" sz="2400" dirty="0"/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/>
              <a:t> 1/(0.2 + logN×0.005 + 0.8/N) </a:t>
            </a:r>
            <a:endParaRPr lang="en-US" altLang="zh-CN" sz="2400" dirty="0" smtClean="0"/>
          </a:p>
          <a:p>
            <a:r>
              <a:rPr lang="en-US" altLang="zh-CN" sz="2400" dirty="0" smtClean="0"/>
              <a:t>e</a:t>
            </a:r>
          </a:p>
          <a:p>
            <a:pPr marL="0" indent="0">
              <a:buNone/>
            </a:pPr>
            <a:r>
              <a:rPr lang="en-US" altLang="zh-CN" sz="2400" dirty="0"/>
              <a:t>	 d/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(1/((1–P) + logN×0.005 + P/N)) = 0 </a:t>
            </a:r>
            <a:r>
              <a:rPr lang="en-US" altLang="zh-CN" sz="2400" dirty="0" smtClean="0"/>
              <a:t>  //</a:t>
            </a:r>
            <a:r>
              <a:rPr lang="zh-CN" altLang="en-US" sz="2400" dirty="0" smtClean="0"/>
              <a:t>求导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24750" y="3476625"/>
            <a:ext cx="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491"/>
          </a:xfrm>
        </p:spPr>
        <p:txBody>
          <a:bodyPr/>
          <a:lstStyle/>
          <a:p>
            <a:r>
              <a:rPr lang="en-US" altLang="zh-CN" dirty="0" smtClean="0"/>
              <a:t>A7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309"/>
            <a:ext cx="10698018" cy="5430981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 MIPS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ex_a_7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R1,R0,R0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R0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 0, initialize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SW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7000(R0),R1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store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loop: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R1,7000(R0)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get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of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DSLL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R2,R1,#3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R2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 word offset of B[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DADDI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R3,R2,#3000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add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base address of B to R2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R4,0(R3)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load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R5,5000(R0)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load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R6,R4,R5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B[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 + C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R1,7000(R0)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get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of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DSLL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R2,R1,#3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R2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 word offset of A[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DADDI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R7,R2,#1000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;add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base address of A to R2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0(R7),R6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A[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 ← B[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] + C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R1,7000(R0)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get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of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DADDI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R1,R1,#1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increment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7000(R0),R1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store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LD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R1,7000(R0)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get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of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DADDI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R8,R1,#-101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;is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counter at 101?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BNEZ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R8,loop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if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not 101,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动态运行需要的指令条数：初始化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条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循环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条，共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2 + 101*16 =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1618</a:t>
            </a:r>
          </a:p>
          <a:p>
            <a:pPr>
              <a:lnSpc>
                <a:spcPts val="1000"/>
              </a:lnSpc>
            </a:pP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访存类指令的条数：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条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+ 101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次循环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条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LD/SW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， 共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1 + 8*101 = 809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</a:pP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代码大小，对于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MIPS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每条指令的大小都是相等的（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个字节），因此总的代码大小为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4*18 = 72 B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1016000"/>
          </a:xfrm>
        </p:spPr>
        <p:txBody>
          <a:bodyPr/>
          <a:lstStyle/>
          <a:p>
            <a:r>
              <a:rPr lang="en-US" altLang="zh-CN" dirty="0" smtClean="0"/>
              <a:t>A22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339272"/>
            <a:ext cx="11065163" cy="519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64 </a:t>
            </a:r>
            <a:r>
              <a:rPr lang="zh-CN" altLang="en-US" sz="2400" dirty="0" smtClean="0"/>
              <a:t>位十六进制表示的数：</a:t>
            </a:r>
            <a:r>
              <a:rPr lang="en-US" altLang="zh-CN" sz="2400" dirty="0" smtClean="0"/>
              <a:t>434F 4D50 5554 4552</a:t>
            </a:r>
            <a:endParaRPr lang="en-US" sz="2400" dirty="0" smtClean="0"/>
          </a:p>
          <a:p>
            <a:r>
              <a:rPr lang="en-US" sz="2000" dirty="0" smtClean="0"/>
              <a:t>a</a:t>
            </a:r>
            <a:r>
              <a:rPr lang="en-US" sz="2000" dirty="0" smtClean="0"/>
              <a:t>	</a:t>
            </a:r>
            <a:r>
              <a:rPr lang="zh-CN" altLang="en-US" sz="2000" dirty="0" smtClean="0"/>
              <a:t>大端模式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指数</a:t>
            </a:r>
            <a:r>
              <a:rPr lang="zh-CN" altLang="en-US" sz="2000" dirty="0"/>
              <a:t>据的高字节保存在内存的低地址中，而数据的低字节</a:t>
            </a:r>
            <a:r>
              <a:rPr lang="zh-CN" altLang="en-US" sz="2000" dirty="0" smtClean="0"/>
              <a:t>保存在</a:t>
            </a:r>
            <a:r>
              <a:rPr lang="zh-CN" altLang="en-US" sz="2000" dirty="0"/>
              <a:t>内存</a:t>
            </a:r>
            <a:r>
              <a:rPr lang="zh-CN" altLang="en-US" sz="2000" dirty="0" smtClean="0"/>
              <a:t>的高地址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中，地址</a:t>
            </a:r>
            <a:r>
              <a:rPr lang="zh-CN" altLang="en-US" sz="2000" dirty="0"/>
              <a:t>由小向大增加，而数据从高位往低位放；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b	</a:t>
            </a:r>
            <a:r>
              <a:rPr lang="zh-CN" altLang="en-US" sz="2000" dirty="0"/>
              <a:t>小端</a:t>
            </a:r>
            <a:r>
              <a:rPr lang="zh-CN" altLang="en-US" sz="2000" dirty="0" smtClean="0"/>
              <a:t>模式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指数</a:t>
            </a:r>
            <a:r>
              <a:rPr lang="zh-CN" altLang="en-US" sz="2000" dirty="0"/>
              <a:t>据的高字节保存在内存的高地址中，而数据的低字节</a:t>
            </a:r>
            <a:r>
              <a:rPr lang="zh-CN" altLang="en-US" sz="2000" dirty="0" smtClean="0"/>
              <a:t>保存在内存的低地址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中，</a:t>
            </a:r>
            <a:r>
              <a:rPr lang="zh-CN" altLang="en-US" sz="2000" dirty="0"/>
              <a:t>地址由小向大增加，而数据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低</a:t>
            </a:r>
            <a:r>
              <a:rPr lang="zh-CN" altLang="en-US" sz="2000" dirty="0" smtClean="0"/>
              <a:t>位往高位</a:t>
            </a:r>
            <a:r>
              <a:rPr lang="zh-CN" altLang="en-US" sz="2000" dirty="0"/>
              <a:t>放；</a:t>
            </a:r>
            <a:endParaRPr lang="en-US" altLang="zh-CN" sz="20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16515"/>
              </p:ext>
            </p:extLst>
          </p:nvPr>
        </p:nvGraphicFramePr>
        <p:xfrm>
          <a:off x="2124364" y="2429578"/>
          <a:ext cx="8127999" cy="1505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6278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      </a:t>
                      </a:r>
                      <a:r>
                        <a:rPr lang="en-US" altLang="zh-CN" dirty="0" smtClean="0"/>
                        <a:t>-------------------------------------------------------------------------------   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62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</a:tr>
              <a:tr h="376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ASCII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51703"/>
              </p:ext>
            </p:extLst>
          </p:nvPr>
        </p:nvGraphicFramePr>
        <p:xfrm>
          <a:off x="2124364" y="4821381"/>
          <a:ext cx="8127999" cy="15088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411602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     </a:t>
                      </a:r>
                      <a:r>
                        <a:rPr lang="en-US" altLang="zh-CN" dirty="0" smtClean="0"/>
                        <a:t>-----------------------------------------------------------------------------</a:t>
                      </a:r>
                      <a:r>
                        <a:rPr lang="zh-CN" altLang="en-US" dirty="0" smtClean="0"/>
                        <a:t>       高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86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38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338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ASCII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617200" cy="6275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对于</a:t>
            </a:r>
            <a:r>
              <a:rPr lang="en-US" altLang="zh-CN" sz="2400" dirty="0"/>
              <a:t>a.</a:t>
            </a:r>
            <a:r>
              <a:rPr lang="zh-CN" altLang="en-US" sz="2400" dirty="0"/>
              <a:t>中大端的存储该 </a:t>
            </a:r>
            <a:r>
              <a:rPr lang="en-US" altLang="zh-CN" sz="2400" dirty="0"/>
              <a:t>64 </a:t>
            </a:r>
            <a:r>
              <a:rPr lang="zh-CN" altLang="en-US" sz="2400" dirty="0"/>
              <a:t>位双字来说，所有没有 </a:t>
            </a:r>
            <a:r>
              <a:rPr lang="en-US" altLang="zh-CN" sz="2400" dirty="0"/>
              <a:t>2 </a:t>
            </a:r>
            <a:r>
              <a:rPr lang="zh-CN" altLang="en-US" sz="2400" dirty="0"/>
              <a:t>字节对齐的数有：</a:t>
            </a:r>
            <a:r>
              <a:rPr lang="en-US" altLang="zh-CN" sz="2400" b="1" dirty="0"/>
              <a:t>4F4D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5055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5445</a:t>
            </a:r>
            <a:r>
              <a:rPr lang="zh-CN" altLang="en-US" sz="2400" b="1" dirty="0"/>
              <a:t>，</a:t>
            </a:r>
            <a:r>
              <a:rPr lang="zh-CN" altLang="en-US" sz="2400" dirty="0"/>
              <a:t>其它没有对齐的数超出了该 </a:t>
            </a:r>
            <a:r>
              <a:rPr lang="en-US" altLang="zh-CN" sz="2400" dirty="0"/>
              <a:t>64 </a:t>
            </a:r>
            <a:r>
              <a:rPr lang="zh-CN" altLang="en-US" sz="2400" dirty="0"/>
              <a:t>位地址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d.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b.</a:t>
            </a:r>
            <a:r>
              <a:rPr lang="zh-CN" altLang="en-US" sz="2400" dirty="0" smtClean="0"/>
              <a:t>中小端的存储该 </a:t>
            </a:r>
            <a:r>
              <a:rPr lang="en-US" altLang="zh-CN" sz="2400" dirty="0" smtClean="0"/>
              <a:t>64 </a:t>
            </a:r>
            <a:r>
              <a:rPr lang="zh-CN" altLang="en-US" sz="2400" dirty="0" smtClean="0"/>
              <a:t>位双字来说，所有没有 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字节对齐的数有：</a:t>
            </a:r>
            <a:r>
              <a:rPr lang="en-US" altLang="zh-CN" sz="2400" b="1" dirty="0"/>
              <a:t>45545550</a:t>
            </a:r>
            <a:r>
              <a:rPr lang="zh-CN" altLang="en-US" sz="2400" dirty="0" smtClean="0"/>
              <a:t>、</a:t>
            </a:r>
            <a:r>
              <a:rPr lang="en-US" altLang="zh-CN" sz="2400" b="1" dirty="0"/>
              <a:t>5455504D</a:t>
            </a:r>
            <a:r>
              <a:rPr lang="zh-CN" altLang="en-US" sz="2400" dirty="0" smtClean="0"/>
              <a:t>、</a:t>
            </a:r>
            <a:r>
              <a:rPr lang="en-US" altLang="zh-CN" sz="2400" b="1" dirty="0"/>
              <a:t>55504D4F</a:t>
            </a:r>
            <a:r>
              <a:rPr lang="zh-CN" altLang="en-US" sz="2400" dirty="0" smtClean="0"/>
              <a:t>，其它没有对齐的数超出了该 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位地址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7" y="230910"/>
            <a:ext cx="104544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274</Words>
  <Application>Microsoft Office PowerPoint</Application>
  <PresentationFormat>宽屏</PresentationFormat>
  <Paragraphs>151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华文行楷</vt:lpstr>
      <vt:lpstr>华文新魏</vt:lpstr>
      <vt:lpstr>宋体</vt:lpstr>
      <vt:lpstr>Arial</vt:lpstr>
      <vt:lpstr>Calibri</vt:lpstr>
      <vt:lpstr>Calibri Light</vt:lpstr>
      <vt:lpstr>Consolas</vt:lpstr>
      <vt:lpstr>Office Theme</vt:lpstr>
      <vt:lpstr>习题课</vt:lpstr>
      <vt:lpstr>1.13</vt:lpstr>
      <vt:lpstr>1.17</vt:lpstr>
      <vt:lpstr>1.18</vt:lpstr>
      <vt:lpstr>A7</vt:lpstr>
      <vt:lpstr>A22 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3</dc:title>
  <dc:creator>Guo Hailin</dc:creator>
  <cp:lastModifiedBy>sunfan</cp:lastModifiedBy>
  <cp:revision>235</cp:revision>
  <dcterms:created xsi:type="dcterms:W3CDTF">2014-05-27T00:57:10Z</dcterms:created>
  <dcterms:modified xsi:type="dcterms:W3CDTF">2016-04-14T09:18:11Z</dcterms:modified>
</cp:coreProperties>
</file>