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8" r:id="rId4"/>
    <p:sldId id="259" r:id="rId5"/>
    <p:sldId id="268" r:id="rId6"/>
    <p:sldId id="269" r:id="rId7"/>
    <p:sldId id="265" r:id="rId8"/>
    <p:sldId id="270" r:id="rId9"/>
    <p:sldId id="271" r:id="rId10"/>
    <p:sldId id="266" r:id="rId11"/>
    <p:sldId id="260" r:id="rId12"/>
    <p:sldId id="267" r:id="rId13"/>
    <p:sldId id="262" r:id="rId14"/>
    <p:sldId id="263" r:id="rId15"/>
    <p:sldId id="264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7991FAD-11F1-684E-9DBD-7AF1F5948DB8}">
          <p14:sldIdLst>
            <p14:sldId id="261"/>
            <p14:sldId id="259"/>
            <p14:sldId id="269"/>
            <p14:sldId id="265"/>
            <p14:sldId id="270"/>
            <p14:sldId id="271"/>
            <p14:sldId id="267"/>
            <p14:sldId id="262"/>
            <p14:sldId id="263"/>
            <p14:sldId id="264"/>
            <p14:sldId id="272"/>
            <p14:sldId id="266"/>
            <p14:sldId id="258"/>
            <p14:sldId id="268"/>
            <p14:sldId id="260"/>
          </p14:sldIdLst>
        </p14:section>
        <p14:section name="无标题的节" id="{7A87D6F1-0C49-4D42-A7CD-73618ED2643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4892" y="1502725"/>
            <a:ext cx="7315200" cy="1728094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cocos2d-x</a:t>
            </a:r>
            <a:r>
              <a:rPr lang="zh-CN" altLang="en-US" dirty="0"/>
              <a:t>的多线程卡牌游戏的设计与实现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5320" y="628983"/>
            <a:ext cx="6804562" cy="71981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论文框架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9508" y="1559989"/>
            <a:ext cx="7512960" cy="4761150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一</a:t>
            </a:r>
            <a:r>
              <a:rPr kumimoji="1" lang="en-US" altLang="zh-CN" sz="2800" dirty="0" smtClean="0"/>
              <a:t>.</a:t>
            </a:r>
            <a:r>
              <a:rPr kumimoji="1" lang="zh-CN" altLang="en-US" sz="2800" dirty="0" smtClean="0"/>
              <a:t>绪论。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en-US" altLang="zh-CN" dirty="0" smtClean="0"/>
              <a:t>1.1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研究背景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 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.2</a:t>
            </a:r>
            <a:r>
              <a:rPr kumimoji="1" lang="zh-CN" altLang="en-US" dirty="0" smtClean="0"/>
              <a:t>  国内外研究现状</a:t>
            </a:r>
            <a:endParaRPr kumimoji="1" lang="en-US" altLang="zh-CN" dirty="0" smtClean="0"/>
          </a:p>
          <a:p>
            <a:r>
              <a:rPr kumimoji="1" lang="en-US" altLang="zh-CN" dirty="0" smtClean="0"/>
              <a:t>1.3</a:t>
            </a:r>
            <a:r>
              <a:rPr kumimoji="1" lang="zh-CN" altLang="en-US" dirty="0" smtClean="0"/>
              <a:t>  课题研究成果及意义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939" y="521292"/>
            <a:ext cx="7849106" cy="582893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kumimoji="1" lang="zh-CN" altLang="en-US" sz="2800" dirty="0"/>
              <a:t>二</a:t>
            </a:r>
            <a:r>
              <a:rPr kumimoji="1" lang="en-US" altLang="zh-CN" sz="2800" dirty="0"/>
              <a:t>.</a:t>
            </a:r>
            <a:r>
              <a:rPr kumimoji="1" lang="zh-CN" altLang="en-US" sz="2800" dirty="0" smtClean="0"/>
              <a:t>相关技术介绍</a:t>
            </a:r>
            <a:endParaRPr kumimoji="1" lang="en-US" altLang="zh-CN" sz="2800" dirty="0" smtClean="0"/>
          </a:p>
          <a:p>
            <a:pPr marL="45720" indent="0">
              <a:buNone/>
            </a:pPr>
            <a:endParaRPr kumimoji="1" lang="en-US" altLang="zh-CN" sz="2800" dirty="0"/>
          </a:p>
          <a:p>
            <a:pPr marL="45720" indent="0">
              <a:buNone/>
            </a:pPr>
            <a:r>
              <a:rPr kumimoji="1" lang="zh-CN" altLang="zh-CN" dirty="0"/>
              <a:t>2</a:t>
            </a:r>
            <a:r>
              <a:rPr kumimoji="1" lang="en-US" altLang="zh-CN" dirty="0"/>
              <a:t>.1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主流手游引擎简介和比较</a:t>
            </a:r>
            <a:endParaRPr kumimoji="1" lang="en-US" altLang="zh-CN" dirty="0"/>
          </a:p>
          <a:p>
            <a:pPr marL="45720" indent="0">
              <a:buNone/>
            </a:pPr>
            <a:r>
              <a:rPr kumimoji="1" lang="zh-CN" altLang="zh-CN" dirty="0"/>
              <a:t>2</a:t>
            </a:r>
            <a:r>
              <a:rPr kumimoji="1" lang="en-US" altLang="zh-CN" dirty="0"/>
              <a:t>.2 cocos2d-x</a:t>
            </a:r>
            <a:r>
              <a:rPr kumimoji="1" lang="zh-CN" altLang="en-US" dirty="0"/>
              <a:t>引擎</a:t>
            </a:r>
            <a:endParaRPr kumimoji="1" lang="en-US" altLang="zh-CN" dirty="0"/>
          </a:p>
          <a:p>
            <a:pPr marL="45720" indent="0">
              <a:buNone/>
            </a:pPr>
            <a:r>
              <a:rPr kumimoji="1" lang="en-US" altLang="zh-CN" dirty="0" smtClean="0"/>
              <a:t>2.2.1 cocos2d-x  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2.2.2 </a:t>
            </a:r>
            <a:r>
              <a:rPr kumimoji="1" lang="en-US" altLang="zh-CN" dirty="0"/>
              <a:t>cocos2d-x </a:t>
            </a:r>
            <a:r>
              <a:rPr kumimoji="1" lang="zh-CN" altLang="en-US" dirty="0"/>
              <a:t>的架构和原理</a:t>
            </a:r>
            <a:endParaRPr kumimoji="1" lang="en-US" altLang="zh-CN" dirty="0"/>
          </a:p>
          <a:p>
            <a:pPr marL="45720" indent="0">
              <a:buNone/>
            </a:pPr>
            <a:r>
              <a:rPr kumimoji="1" lang="zh-CN" altLang="zh-CN" dirty="0"/>
              <a:t>2</a:t>
            </a:r>
            <a:r>
              <a:rPr kumimoji="1" lang="en-US" altLang="zh-CN" dirty="0"/>
              <a:t>.2.3</a:t>
            </a:r>
            <a:r>
              <a:rPr kumimoji="1" lang="zh-CN" altLang="en-US" dirty="0"/>
              <a:t> </a:t>
            </a:r>
            <a:r>
              <a:rPr kumimoji="1" lang="en-US" altLang="zh-CN" dirty="0"/>
              <a:t>cocos2d-x</a:t>
            </a:r>
            <a:r>
              <a:rPr kumimoji="1" lang="zh-CN" altLang="en-US" dirty="0"/>
              <a:t>的工作流</a:t>
            </a:r>
            <a:endParaRPr kumimoji="1" lang="en-US" altLang="zh-CN" dirty="0"/>
          </a:p>
          <a:p>
            <a:pPr marL="45720" indent="0">
              <a:buNone/>
            </a:pPr>
            <a:r>
              <a:rPr kumimoji="1" lang="en-US" altLang="zh-CN" dirty="0"/>
              <a:t>2.2.3 cocos2d-x</a:t>
            </a:r>
            <a:r>
              <a:rPr kumimoji="1" lang="zh-CN" altLang="en-US" dirty="0"/>
              <a:t>中的渲染模块</a:t>
            </a:r>
            <a:endParaRPr kumimoji="1" lang="en-US" altLang="zh-CN" dirty="0"/>
          </a:p>
          <a:p>
            <a:pPr marL="45720" indent="0">
              <a:buNone/>
            </a:pPr>
            <a:r>
              <a:rPr kumimoji="1" lang="zh-CN" altLang="zh-CN" dirty="0"/>
              <a:t>2</a:t>
            </a:r>
            <a:r>
              <a:rPr kumimoji="1" lang="en-US" altLang="zh-CN" dirty="0"/>
              <a:t>.2.4</a:t>
            </a:r>
            <a:r>
              <a:rPr kumimoji="1" lang="zh-CN" altLang="en-US" dirty="0"/>
              <a:t> </a:t>
            </a:r>
            <a:r>
              <a:rPr kumimoji="1" lang="en-US" altLang="zh-CN" dirty="0"/>
              <a:t>cocos2d-x</a:t>
            </a:r>
            <a:r>
              <a:rPr kumimoji="1" lang="zh-CN" altLang="en-US" dirty="0"/>
              <a:t>中的场景更新模块</a:t>
            </a:r>
            <a:endParaRPr kumimoji="1" lang="en-US" altLang="zh-CN" dirty="0"/>
          </a:p>
          <a:p>
            <a:pPr marL="45720" indent="0">
              <a:buNone/>
            </a:pPr>
            <a:r>
              <a:rPr kumimoji="1" lang="zh-CN" altLang="zh-CN" dirty="0"/>
              <a:t>2</a:t>
            </a:r>
            <a:r>
              <a:rPr kumimoji="1" lang="en-US" altLang="zh-CN" dirty="0"/>
              <a:t>.2.5</a:t>
            </a:r>
            <a:r>
              <a:rPr kumimoji="1" lang="zh-CN" altLang="en-US" dirty="0"/>
              <a:t> </a:t>
            </a:r>
            <a:r>
              <a:rPr kumimoji="1" lang="en-US" altLang="zh-CN" dirty="0"/>
              <a:t>cocos2d-x</a:t>
            </a:r>
            <a:r>
              <a:rPr kumimoji="1" lang="zh-CN" altLang="en-US" dirty="0"/>
              <a:t>中的内存管理</a:t>
            </a:r>
            <a:endParaRPr kumimoji="1" lang="en-US" altLang="zh-CN" dirty="0"/>
          </a:p>
          <a:p>
            <a:pPr marL="45720" indent="0"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.3</a:t>
            </a:r>
            <a:r>
              <a:rPr kumimoji="1" lang="zh-CN" altLang="en-US" dirty="0" smtClean="0"/>
              <a:t> 图形学基础介绍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.4 </a:t>
            </a:r>
            <a:r>
              <a:rPr kumimoji="1" lang="en-US" altLang="zh-CN" dirty="0" err="1"/>
              <a:t>shader</a:t>
            </a:r>
            <a:r>
              <a:rPr kumimoji="1" lang="zh-CN" altLang="en-US" dirty="0"/>
              <a:t>编程介绍</a:t>
            </a:r>
            <a:endParaRPr kumimoji="1" lang="en-US" altLang="zh-CN" dirty="0"/>
          </a:p>
          <a:p>
            <a:pPr marL="45720" indent="0"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.5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sqlite3</a:t>
            </a:r>
            <a:r>
              <a:rPr kumimoji="1" lang="zh-CN" altLang="en-US" dirty="0" smtClean="0"/>
              <a:t>数据库</a:t>
            </a:r>
            <a:endParaRPr kumimoji="1" lang="en-US" altLang="zh-CN" b="1" dirty="0" smtClean="0"/>
          </a:p>
          <a:p>
            <a:pPr marL="45720" indent="0"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.6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相关算法介绍</a:t>
            </a:r>
            <a:endParaRPr kumimoji="1" lang="en-US" altLang="zh-CN" dirty="0"/>
          </a:p>
          <a:p>
            <a:pPr marL="45720" indent="0">
              <a:buNone/>
            </a:pPr>
            <a:endParaRPr kumimoji="1" lang="en-US" altLang="zh-CN" dirty="0"/>
          </a:p>
          <a:p>
            <a:pPr marL="4572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716" y="337268"/>
            <a:ext cx="8343506" cy="628441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kumimoji="1" lang="zh-CN" altLang="en-US" sz="2800" dirty="0" smtClean="0"/>
              <a:t>三</a:t>
            </a:r>
            <a:r>
              <a:rPr kumimoji="1" lang="en-US" altLang="zh-CN" sz="2800" dirty="0" smtClean="0"/>
              <a:t>.</a:t>
            </a:r>
            <a:r>
              <a:rPr kumimoji="1" lang="zh-CN" altLang="en-US" sz="2800" dirty="0" smtClean="0"/>
              <a:t>引擎的优化与实现</a:t>
            </a:r>
            <a:endParaRPr kumimoji="1" lang="en-US" altLang="zh-CN" sz="2800" dirty="0" smtClean="0"/>
          </a:p>
          <a:p>
            <a:pPr marL="45720" indent="0">
              <a:buNone/>
            </a:pPr>
            <a:endParaRPr kumimoji="1" lang="en-US" altLang="zh-CN" sz="2800" dirty="0" smtClean="0"/>
          </a:p>
          <a:p>
            <a:pPr marL="45720" indent="0">
              <a:buNone/>
            </a:pPr>
            <a:r>
              <a:rPr kumimoji="1" lang="zh-CN" altLang="en-US" dirty="0" smtClean="0"/>
              <a:t>3</a:t>
            </a:r>
            <a:r>
              <a:rPr kumimoji="1" lang="en-US" altLang="zh-CN" dirty="0" smtClean="0"/>
              <a:t>.1</a:t>
            </a:r>
            <a:r>
              <a:rPr kumimoji="1" lang="zh-CN" altLang="en-US" dirty="0" smtClean="0"/>
              <a:t> 相关需求分析和优化目标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.2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新版引擎</a:t>
            </a:r>
            <a:r>
              <a:rPr kumimoji="1" lang="zh-CN" altLang="en-US" dirty="0" smtClean="0"/>
              <a:t>的主要架构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.3</a:t>
            </a:r>
            <a:r>
              <a:rPr kumimoji="1" lang="zh-CN" altLang="en-US" dirty="0" smtClean="0"/>
              <a:t> 渲染线程的分离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3.3.1 </a:t>
            </a:r>
            <a:r>
              <a:rPr kumimoji="1" lang="zh-CN" altLang="en-US" dirty="0" smtClean="0"/>
              <a:t>新版工作流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3.3.2 </a:t>
            </a:r>
            <a:r>
              <a:rPr kumimoji="1" lang="zh-CN" altLang="en-US" dirty="0"/>
              <a:t>命令</a:t>
            </a:r>
            <a:r>
              <a:rPr kumimoji="1" lang="zh-CN" altLang="en-US" dirty="0" smtClean="0"/>
              <a:t>模式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3.3.3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树的遍历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.3.4 </a:t>
            </a:r>
            <a:r>
              <a:rPr kumimoji="1" lang="zh-CN" altLang="en-US" dirty="0" smtClean="0"/>
              <a:t>新版渲染模块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3.3.5</a:t>
            </a:r>
            <a:r>
              <a:rPr kumimoji="1" lang="zh-CN" altLang="en-US" dirty="0" smtClean="0"/>
              <a:t> 新版事件分发模块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3.3.6 </a:t>
            </a:r>
            <a:r>
              <a:rPr kumimoji="1" lang="zh-CN" altLang="en-US" dirty="0"/>
              <a:t>主线程和渲染线程的</a:t>
            </a:r>
            <a:r>
              <a:rPr kumimoji="1" lang="zh-CN" altLang="en-US" dirty="0" smtClean="0"/>
              <a:t>通信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3.4 </a:t>
            </a:r>
            <a:r>
              <a:rPr kumimoji="1" lang="zh-CN" altLang="en-US" dirty="0" smtClean="0"/>
              <a:t>场景更新模块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.4.1</a:t>
            </a:r>
            <a:r>
              <a:rPr kumimoji="1" lang="zh-CN" altLang="en-US" dirty="0" smtClean="0"/>
              <a:t> 分层状态机介绍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.4.2</a:t>
            </a:r>
            <a:r>
              <a:rPr kumimoji="1" lang="zh-CN" altLang="en-US" dirty="0" smtClean="0"/>
              <a:t> 新版场景更新模块框架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3.4.2</a:t>
            </a:r>
            <a:r>
              <a:rPr kumimoji="1" lang="zh-CN" altLang="en-US" dirty="0" smtClean="0"/>
              <a:t> 场景对象的实现和管理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3.4.3 </a:t>
            </a:r>
            <a:r>
              <a:rPr kumimoji="1" lang="zh-CN" altLang="en-US" dirty="0" smtClean="0"/>
              <a:t>面板对象的实现和管理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988" y="443032"/>
            <a:ext cx="7315200" cy="6091397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kumimoji="1" lang="zh-CN" altLang="en-US" sz="3300" dirty="0" smtClean="0"/>
              <a:t>四</a:t>
            </a:r>
            <a:r>
              <a:rPr kumimoji="1" lang="en-US" altLang="zh-CN" sz="3300" dirty="0" smtClean="0"/>
              <a:t>.</a:t>
            </a:r>
            <a:r>
              <a:rPr kumimoji="1" lang="zh-CN" altLang="en-US" sz="3300" dirty="0" smtClean="0"/>
              <a:t>游戏设计</a:t>
            </a:r>
            <a:endParaRPr kumimoji="1" lang="en-US" altLang="zh-CN" sz="3300" dirty="0" smtClean="0"/>
          </a:p>
          <a:p>
            <a:pPr marL="45720" indent="0">
              <a:buNone/>
            </a:pP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.1</a:t>
            </a:r>
            <a:r>
              <a:rPr kumimoji="1" lang="zh-CN" altLang="en-US" dirty="0" smtClean="0"/>
              <a:t> 游戏整体设计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.1.1</a:t>
            </a:r>
            <a:r>
              <a:rPr kumimoji="1" lang="zh-CN" altLang="en-US" dirty="0" smtClean="0"/>
              <a:t> 游戏介绍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.1.2</a:t>
            </a:r>
            <a:r>
              <a:rPr kumimoji="1" lang="zh-CN" altLang="en-US" dirty="0" smtClean="0"/>
              <a:t> 游戏中的主要界面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.1.3</a:t>
            </a:r>
            <a:r>
              <a:rPr kumimoji="1" lang="zh-CN" altLang="en-US" dirty="0" smtClean="0"/>
              <a:t> 游戏的系统架构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.2</a:t>
            </a:r>
            <a:r>
              <a:rPr kumimoji="1" lang="zh-CN" altLang="en-US" dirty="0" smtClean="0"/>
              <a:t> 系统功能模块设计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.2.1</a:t>
            </a:r>
            <a:r>
              <a:rPr kumimoji="1" lang="zh-CN" altLang="en-US" dirty="0" smtClean="0"/>
              <a:t> 静态数据模块的设计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.2.1</a:t>
            </a:r>
            <a:r>
              <a:rPr kumimoji="1" lang="zh-CN" altLang="en-US" dirty="0" smtClean="0"/>
              <a:t> 动态数据模块的设计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.2.3</a:t>
            </a:r>
            <a:r>
              <a:rPr kumimoji="1" lang="zh-CN" altLang="en-US" dirty="0" smtClean="0"/>
              <a:t> 声音模块的设计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.2.4</a:t>
            </a:r>
            <a:r>
              <a:rPr kumimoji="1" lang="zh-CN" altLang="en-US" dirty="0" smtClean="0"/>
              <a:t> 数据库模块的设计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.2.5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场景模块</a:t>
            </a:r>
            <a:r>
              <a:rPr kumimoji="1" lang="zh-CN" altLang="en-US" dirty="0" smtClean="0"/>
              <a:t>的设计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4.2.6 </a:t>
            </a:r>
            <a:r>
              <a:rPr kumimoji="1" lang="zh-CN" altLang="en-US" dirty="0" smtClean="0"/>
              <a:t>编队模块的设计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.2.7</a:t>
            </a:r>
            <a:r>
              <a:rPr kumimoji="1" lang="zh-CN" altLang="en-US" dirty="0" smtClean="0"/>
              <a:t> 补给模块的设计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.2.8</a:t>
            </a:r>
            <a:r>
              <a:rPr kumimoji="1" lang="zh-CN" altLang="en-US" dirty="0" smtClean="0"/>
              <a:t> 建造模块的设计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.2.9</a:t>
            </a:r>
            <a:r>
              <a:rPr kumimoji="1" lang="zh-CN" altLang="en-US" dirty="0" smtClean="0"/>
              <a:t> 战斗模块的设计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.2.10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模块的设计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916" y="323754"/>
            <a:ext cx="7315200" cy="6275601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kumimoji="1" lang="zh-CN" altLang="en-US" sz="3000" dirty="0" smtClean="0"/>
              <a:t>五</a:t>
            </a:r>
            <a:r>
              <a:rPr kumimoji="1" lang="en-US" altLang="zh-CN" sz="3000" dirty="0" smtClean="0"/>
              <a:t>.</a:t>
            </a:r>
            <a:r>
              <a:rPr kumimoji="1" lang="zh-CN" altLang="en-US" sz="3000" dirty="0" smtClean="0"/>
              <a:t>游戏实现</a:t>
            </a:r>
            <a:endParaRPr kumimoji="1" lang="en-US" altLang="zh-CN" sz="3000" dirty="0" smtClean="0"/>
          </a:p>
          <a:p>
            <a:pPr marL="45720" indent="0">
              <a:buNone/>
            </a:pPr>
            <a:endParaRPr kumimoji="1" lang="en-US" altLang="zh-CN" sz="3000" dirty="0" smtClean="0"/>
          </a:p>
          <a:p>
            <a:pPr marL="45720" indent="0">
              <a:buNone/>
            </a:pPr>
            <a:r>
              <a:rPr kumimoji="1" lang="en-US" altLang="zh-CN" dirty="0" smtClean="0"/>
              <a:t>5.1</a:t>
            </a:r>
            <a:r>
              <a:rPr kumimoji="1" lang="zh-CN" altLang="en-US" dirty="0" smtClean="0"/>
              <a:t> 主场景模块的实现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.1.1</a:t>
            </a:r>
            <a:r>
              <a:rPr kumimoji="1" lang="zh-CN" altLang="en-US" dirty="0" smtClean="0"/>
              <a:t> 主场景的框架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.1.2</a:t>
            </a:r>
            <a:r>
              <a:rPr kumimoji="1" lang="zh-CN" altLang="en-US" dirty="0" smtClean="0"/>
              <a:t> 主场景中的面板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.2</a:t>
            </a:r>
            <a:r>
              <a:rPr kumimoji="1" lang="zh-CN" altLang="en-US" dirty="0" smtClean="0"/>
              <a:t> 加载场景模块的实现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.2.1</a:t>
            </a:r>
            <a:r>
              <a:rPr kumimoji="1" lang="zh-CN" altLang="en-US" dirty="0" smtClean="0"/>
              <a:t> 预加载作用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.3</a:t>
            </a:r>
            <a:r>
              <a:rPr kumimoji="1" lang="zh-CN" altLang="en-US" dirty="0" smtClean="0"/>
              <a:t> 战斗场景模块的实现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.3.1</a:t>
            </a:r>
            <a:r>
              <a:rPr kumimoji="1" lang="zh-CN" altLang="en-US" dirty="0" smtClean="0"/>
              <a:t> 战斗模块的主体框架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5.3.2</a:t>
            </a:r>
            <a:r>
              <a:rPr kumimoji="1" lang="zh-CN" altLang="en-US" dirty="0" smtClean="0"/>
              <a:t> 角色状态机的设计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5.3.3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A*</a:t>
            </a:r>
            <a:r>
              <a:rPr kumimoji="1" lang="zh-CN" altLang="en-US" dirty="0"/>
              <a:t>寻路</a:t>
            </a:r>
            <a:r>
              <a:rPr kumimoji="1" lang="zh-CN" altLang="en-US" dirty="0" smtClean="0"/>
              <a:t>算法的实现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.3.4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*算法的优化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.4</a:t>
            </a:r>
            <a:r>
              <a:rPr kumimoji="1" lang="zh-CN" altLang="en-US" dirty="0" smtClean="0"/>
              <a:t> 数据模块的实现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5.4.1 </a:t>
            </a:r>
            <a:r>
              <a:rPr kumimoji="1" lang="zh-CN" altLang="en-US" dirty="0" smtClean="0"/>
              <a:t>静态数据模块的实现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5.4.2 </a:t>
            </a:r>
            <a:r>
              <a:rPr kumimoji="1" lang="zh-CN" altLang="en-US" dirty="0" smtClean="0"/>
              <a:t>动态数据模块的实现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5.4.3 </a:t>
            </a:r>
            <a:r>
              <a:rPr kumimoji="1" lang="zh-CN" altLang="en-US" dirty="0" smtClean="0"/>
              <a:t>数据库模块的实现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模块的实现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.6</a:t>
            </a:r>
            <a:r>
              <a:rPr kumimoji="1" lang="zh-CN" altLang="en-US" dirty="0" smtClean="0"/>
              <a:t> 游戏的优化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.6.1</a:t>
            </a:r>
            <a:r>
              <a:rPr kumimoji="1" lang="zh-CN" altLang="en-US" dirty="0" smtClean="0"/>
              <a:t> 纹理优化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.6.2</a:t>
            </a:r>
            <a:r>
              <a:rPr kumimoji="1" lang="zh-CN" altLang="en-US" dirty="0" smtClean="0"/>
              <a:t> 运存优化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52" y="394558"/>
            <a:ext cx="7315200" cy="3539527"/>
          </a:xfrm>
        </p:spPr>
        <p:txBody>
          <a:bodyPr/>
          <a:lstStyle/>
          <a:p>
            <a:pPr marL="45720" indent="0">
              <a:buNone/>
            </a:pPr>
            <a:r>
              <a:rPr kumimoji="1" lang="zh-CN" altLang="en-US" sz="2800" dirty="0" smtClean="0"/>
              <a:t>六</a:t>
            </a:r>
            <a:r>
              <a:rPr kumimoji="1" lang="en-US" altLang="zh-CN" sz="2800" dirty="0" smtClean="0"/>
              <a:t>.</a:t>
            </a:r>
            <a:r>
              <a:rPr kumimoji="1" lang="zh-CN" altLang="en-US" sz="2800" dirty="0" smtClean="0"/>
              <a:t>游戏测试</a:t>
            </a:r>
            <a:endParaRPr kumimoji="1" lang="en-US" altLang="zh-CN" sz="2800" dirty="0" smtClean="0"/>
          </a:p>
          <a:p>
            <a:pPr marL="45720" indent="0">
              <a:buNone/>
            </a:pPr>
            <a:endParaRPr kumimoji="1" lang="en-US" altLang="zh-CN" sz="2800" dirty="0" smtClean="0"/>
          </a:p>
          <a:p>
            <a:pPr marL="45720" indent="0">
              <a:buNone/>
            </a:pPr>
            <a:r>
              <a:rPr kumimoji="1" lang="zh-CN" altLang="zh-CN" dirty="0" smtClean="0"/>
              <a:t>6</a:t>
            </a:r>
            <a:r>
              <a:rPr kumimoji="1" lang="en-US" altLang="zh-CN" dirty="0" smtClean="0"/>
              <a:t>.1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测试设备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6</a:t>
            </a:r>
            <a:r>
              <a:rPr kumimoji="1" lang="en-US" altLang="zh-CN" dirty="0" smtClean="0"/>
              <a:t>.2</a:t>
            </a:r>
            <a:r>
              <a:rPr kumimoji="1" lang="zh-CN" altLang="en-US" dirty="0" smtClean="0"/>
              <a:t> 单元测试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6</a:t>
            </a:r>
            <a:r>
              <a:rPr kumimoji="1" lang="en-US" altLang="zh-CN" dirty="0" smtClean="0"/>
              <a:t>.3</a:t>
            </a:r>
            <a:r>
              <a:rPr kumimoji="1" lang="zh-CN" altLang="en-US" dirty="0" smtClean="0"/>
              <a:t> 性能测试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401" y="643525"/>
            <a:ext cx="1609228" cy="654698"/>
          </a:xfrm>
        </p:spPr>
        <p:txBody>
          <a:bodyPr>
            <a:noAutofit/>
          </a:bodyPr>
          <a:lstStyle/>
          <a:p>
            <a:r>
              <a:rPr kumimoji="1" lang="zh-CN" altLang="en-US" sz="4000" dirty="0" smtClean="0"/>
              <a:t>摘要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9202" y="1530903"/>
            <a:ext cx="7522654" cy="506169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400" dirty="0" smtClean="0"/>
              <a:t>       </a:t>
            </a:r>
            <a:r>
              <a:rPr lang="zh-CN" altLang="zh-CN" sz="3400" dirty="0" smtClean="0"/>
              <a:t>随着时代节奏变</a:t>
            </a:r>
            <a:r>
              <a:rPr lang="zh-CN" altLang="zh-CN" sz="3400" dirty="0"/>
              <a:t>得越来越快，在人们追求更快捷便利的服务形式的大趋势下，移动游戏广泛的出现在了人们的生活中。其中卡牌类游戏已经成为国内手机游戏市场的主流，在苹果</a:t>
            </a:r>
            <a:r>
              <a:rPr lang="en-US" altLang="zh-CN" sz="3400" dirty="0"/>
              <a:t>App Store</a:t>
            </a:r>
            <a:r>
              <a:rPr lang="zh-CN" altLang="zh-CN" sz="3400" dirty="0"/>
              <a:t>中国区畅销榜</a:t>
            </a:r>
            <a:r>
              <a:rPr lang="en-US" altLang="zh-CN" sz="3400" dirty="0"/>
              <a:t>Top50</a:t>
            </a:r>
            <a:r>
              <a:rPr lang="zh-CN" altLang="zh-CN" sz="3400" dirty="0"/>
              <a:t>游戏中，卡牌类大约占到了</a:t>
            </a:r>
            <a:r>
              <a:rPr lang="en-US" altLang="zh-CN" sz="3400" dirty="0"/>
              <a:t>13</a:t>
            </a:r>
            <a:r>
              <a:rPr lang="zh-CN" altLang="zh-CN" sz="3400" dirty="0"/>
              <a:t>款。卡牌类游戏的开发一直以短周期、低成本、高风险、高利润为标杆，这样的特征吸引众多的冒险者们来尝试开拓这片区域。</a:t>
            </a:r>
            <a:endParaRPr lang="en-US" altLang="zh-CN" sz="3400" dirty="0"/>
          </a:p>
          <a:p>
            <a:r>
              <a:rPr lang="zh-CN" altLang="en-US" sz="3400" dirty="0" smtClean="0"/>
              <a:t>       </a:t>
            </a:r>
            <a:r>
              <a:rPr lang="zh-CN" altLang="zh-CN" sz="3400" dirty="0" smtClean="0"/>
              <a:t>本论文根据</a:t>
            </a:r>
            <a:r>
              <a:rPr lang="zh-CN" altLang="zh-CN" sz="3400" dirty="0"/>
              <a:t>当今智能手机游戏市场现状，以及所要开发的卡牌类手游的特点，对</a:t>
            </a:r>
            <a:r>
              <a:rPr lang="zh-CN" altLang="zh-CN" sz="3400" dirty="0" smtClean="0"/>
              <a:t>主流的</a:t>
            </a:r>
            <a:r>
              <a:rPr lang="zh-CN" altLang="en-US" sz="3400" dirty="0" smtClean="0"/>
              <a:t>开源</a:t>
            </a:r>
            <a:r>
              <a:rPr lang="zh-CN" altLang="zh-CN" sz="3400" dirty="0" smtClean="0"/>
              <a:t>手机游戏引擎</a:t>
            </a:r>
            <a:r>
              <a:rPr lang="zh-CN" altLang="en-US" sz="3400" dirty="0" smtClean="0"/>
              <a:t>进行</a:t>
            </a:r>
            <a:r>
              <a:rPr lang="zh-CN" altLang="zh-CN" sz="3400" dirty="0" smtClean="0"/>
              <a:t>总结。</a:t>
            </a:r>
            <a:r>
              <a:rPr lang="zh-CN" altLang="en-US" sz="3400" dirty="0" smtClean="0"/>
              <a:t>主要的开源手游引擎多为单线程引擎，不能很好的满足诸如卡牌手游的低交互手游的开发需要。</a:t>
            </a:r>
            <a:r>
              <a:rPr lang="zh-CN" altLang="zh-CN" sz="3400" dirty="0" smtClean="0"/>
              <a:t>通过比较</a:t>
            </a:r>
            <a:r>
              <a:rPr lang="zh-CN" altLang="zh-CN" sz="3400" dirty="0"/>
              <a:t>后</a:t>
            </a:r>
            <a:r>
              <a:rPr lang="zh-CN" altLang="zh-CN" sz="3400" dirty="0" smtClean="0"/>
              <a:t>，</a:t>
            </a:r>
            <a:r>
              <a:rPr lang="zh-CN" altLang="en-US" sz="3400" dirty="0" smtClean="0"/>
              <a:t>作者</a:t>
            </a:r>
            <a:r>
              <a:rPr lang="zh-CN" altLang="zh-CN" sz="3400" dirty="0" smtClean="0"/>
              <a:t>在主流开源</a:t>
            </a:r>
            <a:r>
              <a:rPr lang="en-US" altLang="zh-CN" sz="3400" dirty="0"/>
              <a:t>2D</a:t>
            </a:r>
            <a:r>
              <a:rPr lang="zh-CN" altLang="zh-CN" sz="3400" dirty="0"/>
              <a:t>引擎</a:t>
            </a:r>
            <a:r>
              <a:rPr lang="en-US" altLang="zh-CN" sz="3400" dirty="0"/>
              <a:t>cocos2d-x</a:t>
            </a:r>
            <a:r>
              <a:rPr lang="zh-CN" altLang="zh-CN" sz="3400" dirty="0"/>
              <a:t>引擎</a:t>
            </a:r>
            <a:r>
              <a:rPr lang="zh-CN" altLang="zh-CN" sz="3400" dirty="0" smtClean="0"/>
              <a:t>的基础</a:t>
            </a:r>
            <a:r>
              <a:rPr lang="zh-CN" altLang="en-US" sz="3400" dirty="0" smtClean="0"/>
              <a:t>上</a:t>
            </a:r>
            <a:r>
              <a:rPr lang="zh-CN" altLang="zh-CN" sz="3400" dirty="0" smtClean="0"/>
              <a:t>，</a:t>
            </a:r>
            <a:r>
              <a:rPr lang="zh-CN" altLang="zh-CN" sz="3400" dirty="0"/>
              <a:t>贴合所开发的</a:t>
            </a:r>
            <a:r>
              <a:rPr lang="en-US" altLang="zh-CN" sz="3400" dirty="0"/>
              <a:t>2D</a:t>
            </a:r>
            <a:r>
              <a:rPr lang="zh-CN" altLang="zh-CN" sz="3400" dirty="0"/>
              <a:t>卡牌类手游，</a:t>
            </a:r>
            <a:r>
              <a:rPr lang="zh-CN" altLang="zh-CN" sz="3400" dirty="0" smtClean="0"/>
              <a:t>对引擎</a:t>
            </a:r>
            <a:r>
              <a:rPr lang="zh-CN" altLang="en-US" sz="3400" dirty="0" smtClean="0"/>
              <a:t>的部分模块</a:t>
            </a:r>
            <a:r>
              <a:rPr lang="zh-CN" altLang="zh-CN" sz="3400" dirty="0" smtClean="0"/>
              <a:t>进</a:t>
            </a:r>
            <a:r>
              <a:rPr lang="zh-CN" altLang="zh-CN" sz="3400" dirty="0"/>
              <a:t>行了重写，并在此基础上实现了基本的卡牌类手游框架。</a:t>
            </a:r>
            <a:endParaRPr lang="en-US" altLang="zh-CN" sz="3400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3880" y="638058"/>
            <a:ext cx="8062377" cy="593424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       </a:t>
            </a:r>
            <a:r>
              <a:rPr lang="zh-CN" altLang="zh-CN" dirty="0" smtClean="0"/>
              <a:t>作者改变引擎</a:t>
            </a:r>
            <a:r>
              <a:rPr lang="zh-CN" altLang="zh-CN" dirty="0"/>
              <a:t>的主体工作流，把原先单线程引擎中的渲染线程分离，使用命令模式外加</a:t>
            </a:r>
            <a:r>
              <a:rPr lang="en-US" altLang="zh-CN" dirty="0"/>
              <a:t>UI</a:t>
            </a:r>
            <a:r>
              <a:rPr lang="zh-CN" altLang="zh-CN" dirty="0"/>
              <a:t>树遍历的方法完成了多线程之间的同步与通信。使得游戏运算由单核变成了多核，加快了游戏运算和渲染速度，降低了移动设备的耗电。为了达到多线程的目的，作者重写了</a:t>
            </a:r>
            <a:r>
              <a:rPr lang="en-US" altLang="zh-CN" dirty="0"/>
              <a:t>cocos2d-x</a:t>
            </a:r>
            <a:r>
              <a:rPr lang="zh-CN" altLang="zh-CN" dirty="0"/>
              <a:t>引擎渲染模块，事件通信模块，游戏工作流模块。并且为了贴合游戏的特点，作者重写了引擎的场景管理模块，通过层次状态机的方法优化了场景管理。</a:t>
            </a:r>
            <a:endParaRPr lang="en-US" altLang="zh-CN" dirty="0"/>
          </a:p>
          <a:p>
            <a:r>
              <a:rPr lang="zh-CN" altLang="en-US" dirty="0" smtClean="0"/>
              <a:t>       </a:t>
            </a:r>
            <a:r>
              <a:rPr lang="zh-CN" altLang="zh-CN" dirty="0" smtClean="0"/>
              <a:t>游戏主体代码</a:t>
            </a:r>
            <a:r>
              <a:rPr lang="zh-CN" altLang="zh-CN" dirty="0"/>
              <a:t>使用</a:t>
            </a:r>
            <a:r>
              <a:rPr lang="en-US" altLang="zh-CN" dirty="0"/>
              <a:t>C++</a:t>
            </a:r>
            <a:r>
              <a:rPr lang="zh-CN" altLang="zh-CN" dirty="0"/>
              <a:t>编写，相关渲染模块使用了</a:t>
            </a:r>
            <a:r>
              <a:rPr lang="en-US" altLang="zh-CN" dirty="0" err="1"/>
              <a:t>shader</a:t>
            </a:r>
            <a:r>
              <a:rPr lang="zh-CN" altLang="zh-CN" dirty="0"/>
              <a:t>语言。利用</a:t>
            </a:r>
            <a:r>
              <a:rPr lang="en-US" altLang="zh-CN" dirty="0"/>
              <a:t>C++</a:t>
            </a:r>
            <a:r>
              <a:rPr lang="zh-CN" altLang="zh-CN" dirty="0"/>
              <a:t>调用不同平台功能</a:t>
            </a:r>
            <a:r>
              <a:rPr lang="en-US" altLang="zh-CN" dirty="0"/>
              <a:t>API</a:t>
            </a:r>
            <a:r>
              <a:rPr lang="zh-CN" altLang="zh-CN" dirty="0"/>
              <a:t>实现跨平台开发，框架中使用了大量的设计模式。其中游戏包括静态数据模块，动态数据模块，声音模块，数据库模块，主场景模块，编队模块，建造模块，修理模块，战斗模块，</a:t>
            </a:r>
            <a:r>
              <a:rPr lang="en-US" altLang="zh-CN" dirty="0"/>
              <a:t>AI</a:t>
            </a:r>
            <a:r>
              <a:rPr lang="zh-CN" altLang="zh-CN" dirty="0"/>
              <a:t>模块。静态数据存储使用了</a:t>
            </a:r>
            <a:r>
              <a:rPr lang="en-US" altLang="zh-CN" dirty="0"/>
              <a:t>CSV</a:t>
            </a:r>
            <a:r>
              <a:rPr lang="zh-CN" altLang="zh-CN" dirty="0"/>
              <a:t>，底层数据库使用</a:t>
            </a:r>
            <a:r>
              <a:rPr lang="en-US" altLang="zh-CN" dirty="0"/>
              <a:t>sqlite3</a:t>
            </a:r>
            <a:r>
              <a:rPr lang="zh-CN" altLang="zh-CN" dirty="0"/>
              <a:t>，战斗中寻路使用</a:t>
            </a:r>
            <a:r>
              <a:rPr lang="en-US" altLang="zh-CN" dirty="0"/>
              <a:t>A*</a:t>
            </a:r>
            <a:r>
              <a:rPr lang="zh-CN" altLang="zh-CN" dirty="0"/>
              <a:t>算法，</a:t>
            </a:r>
            <a:r>
              <a:rPr lang="en-US" altLang="zh-CN" dirty="0"/>
              <a:t>AI</a:t>
            </a:r>
            <a:r>
              <a:rPr lang="zh-CN" altLang="zh-CN" dirty="0"/>
              <a:t>模块用了了模糊逻辑的思想。为了优化包体的大小，作者使用</a:t>
            </a:r>
            <a:r>
              <a:rPr lang="en-US" altLang="zh-CN" dirty="0" err="1"/>
              <a:t>TexturePacker</a:t>
            </a:r>
            <a:r>
              <a:rPr lang="zh-CN" altLang="zh-CN" dirty="0"/>
              <a:t>等软件对纹理进行了进一步的优化。游戏中</a:t>
            </a:r>
            <a:r>
              <a:rPr lang="en-US" altLang="zh-CN" dirty="0"/>
              <a:t>UI</a:t>
            </a:r>
            <a:r>
              <a:rPr lang="zh-CN" altLang="zh-CN" dirty="0"/>
              <a:t>使用知名页游《舰队</a:t>
            </a:r>
            <a:r>
              <a:rPr lang="en-US" altLang="zh-CN" dirty="0"/>
              <a:t>collection</a:t>
            </a:r>
            <a:r>
              <a:rPr lang="zh-CN" altLang="zh-CN" dirty="0"/>
              <a:t>》的</a:t>
            </a:r>
            <a:r>
              <a:rPr lang="en-US" altLang="zh-CN" dirty="0"/>
              <a:t>UI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关键词</a:t>
            </a:r>
            <a:r>
              <a:rPr lang="en-US" altLang="zh-CN" dirty="0" smtClean="0"/>
              <a:t>:  cocos2d-x</a:t>
            </a:r>
            <a:r>
              <a:rPr lang="zh-CN" altLang="en-US" dirty="0" smtClean="0"/>
              <a:t>，</a:t>
            </a:r>
            <a:r>
              <a:rPr lang="zh-CN" altLang="en-US" dirty="0"/>
              <a:t>图形学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openGL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</a:t>
            </a:r>
            <a:r>
              <a:rPr lang="zh-CN" altLang="zh-CN" dirty="0" smtClean="0"/>
              <a:t>，</a:t>
            </a:r>
            <a:r>
              <a:rPr lang="zh-CN" altLang="en-US" dirty="0"/>
              <a:t>设计模式，</a:t>
            </a:r>
            <a:r>
              <a:rPr lang="zh-CN" altLang="en-US" dirty="0" smtClean="0"/>
              <a:t>多线程编程，手游框架，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语言</a:t>
            </a:r>
            <a:r>
              <a:rPr lang="en-US" altLang="zh-CN" dirty="0"/>
              <a:t>，</a:t>
            </a:r>
            <a:r>
              <a:rPr lang="en-US" altLang="zh-CN" dirty="0" smtClean="0"/>
              <a:t>A</a:t>
            </a:r>
            <a:r>
              <a:rPr lang="en-US" altLang="zh-CN" dirty="0"/>
              <a:t>*</a:t>
            </a:r>
            <a:r>
              <a:rPr lang="zh-CN" altLang="en-US" dirty="0" smtClean="0"/>
              <a:t>算法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683" y="368410"/>
            <a:ext cx="7046913" cy="769507"/>
          </a:xfrm>
        </p:spPr>
        <p:txBody>
          <a:bodyPr/>
          <a:lstStyle/>
          <a:p>
            <a:r>
              <a:rPr kumimoji="1" lang="zh-CN" altLang="en-US" dirty="0" smtClean="0"/>
              <a:t>目前进展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634" y="1276803"/>
            <a:ext cx="7471034" cy="5024946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kumimoji="1" lang="zh-CN" altLang="en-US" dirty="0" smtClean="0"/>
              <a:t>目前已完成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阅读了大量的开源引擎源码和相关游戏源码（</a:t>
            </a:r>
            <a:r>
              <a:rPr kumimoji="1" lang="en-US" altLang="zh-CN" dirty="0" smtClean="0"/>
              <a:t>cocos2d-x</a:t>
            </a:r>
            <a:r>
              <a:rPr kumimoji="1" lang="zh-CN" altLang="en-US" dirty="0" smtClean="0"/>
              <a:t>为主）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阅读了大量相关论文和数据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完成了游戏引擎多线程相关模块的重写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完成了游戏场景管理模块的重写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完成了大部分上层游戏代码的编写</a:t>
            </a:r>
            <a:endParaRPr kumimoji="1" lang="en-US" altLang="zh-CN" dirty="0" smtClean="0"/>
          </a:p>
          <a:p>
            <a:pPr marL="45720" indent="0">
              <a:buNone/>
            </a:pPr>
            <a:endParaRPr kumimoji="1" lang="en-US" altLang="zh-CN" dirty="0"/>
          </a:p>
          <a:p>
            <a:pPr marL="45720" indent="0">
              <a:buNone/>
            </a:pPr>
            <a:r>
              <a:rPr kumimoji="1" lang="zh-CN" altLang="en-US" dirty="0" smtClean="0"/>
              <a:t>目前未完成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多线程模块仍然存在一些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，导致原因是因为引擎主线程中仍有一些渲染部分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战斗模块未完成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.AI</a:t>
            </a:r>
            <a:r>
              <a:rPr kumimoji="1" lang="zh-CN" altLang="en-US" dirty="0" smtClean="0"/>
              <a:t>模块有部分未完成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游戏未进行整体的测试</a:t>
            </a:r>
            <a:endParaRPr kumimoji="1" lang="en-US" altLang="zh-CN" dirty="0" smtClean="0"/>
          </a:p>
          <a:p>
            <a:pPr marL="45720" indent="0">
              <a:buNone/>
            </a:pPr>
            <a:endParaRPr kumimoji="1" lang="en-US" altLang="zh-CN" dirty="0" smtClean="0"/>
          </a:p>
          <a:p>
            <a:pPr marL="45720" indent="0">
              <a:buNone/>
            </a:pPr>
            <a:r>
              <a:rPr kumimoji="1" lang="zh-CN" altLang="en-US" dirty="0" smtClean="0"/>
              <a:t>相关介绍和代码</a:t>
            </a:r>
            <a:r>
              <a:rPr kumimoji="1" lang="en-US" altLang="zh-CN" dirty="0" smtClean="0"/>
              <a:t>:</a:t>
            </a:r>
            <a:endParaRPr kumimoji="1" lang="en-US" altLang="zh-CN" dirty="0" smtClean="0"/>
          </a:p>
          <a:p>
            <a:pPr marL="45720" indent="0">
              <a:buNone/>
            </a:pPr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/zhyl19920810/</a:t>
            </a:r>
            <a:r>
              <a:rPr kumimoji="1" lang="en-US" altLang="zh-CN" dirty="0" err="1"/>
              <a:t>JLU_collection</a:t>
            </a:r>
            <a:r>
              <a:rPr kumimoji="1" lang="en-US" altLang="zh-CN" dirty="0"/>
              <a:t>/tree/Beta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0240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IMG_0239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IMG_011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IMG_0113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IMG_0109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视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透视.thmx</Template>
  <TotalTime>0</TotalTime>
  <Words>2072</Words>
  <Application>WPS 演示</Application>
  <PresentationFormat>全屏显示(4:3)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华文新魏</vt:lpstr>
      <vt:lpstr>微软雅黑</vt:lpstr>
      <vt:lpstr>Calibri</vt:lpstr>
      <vt:lpstr>透视</vt:lpstr>
      <vt:lpstr>基于cocos2d-x的多线程卡牌游戏的设计与实现</vt:lpstr>
      <vt:lpstr>摘要</vt:lpstr>
      <vt:lpstr>PowerPoint 演示文稿</vt:lpstr>
      <vt:lpstr>目前进展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论文框架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岩林</dc:creator>
  <cp:lastModifiedBy>zhangYL</cp:lastModifiedBy>
  <cp:revision>21</cp:revision>
  <dcterms:created xsi:type="dcterms:W3CDTF">2016-09-06T15:33:00Z</dcterms:created>
  <dcterms:modified xsi:type="dcterms:W3CDTF">2017-01-26T18:56:08Z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