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射击</c:v>
                </c:pt>
                <c:pt idx="1">
                  <c:v>动作</c:v>
                </c:pt>
                <c:pt idx="2">
                  <c:v>休闲益智</c:v>
                </c:pt>
                <c:pt idx="3">
                  <c:v>卡牌</c:v>
                </c:pt>
                <c:pt idx="4">
                  <c:v>音乐</c:v>
                </c:pt>
                <c:pt idx="5">
                  <c:v>模拟经营</c:v>
                </c:pt>
                <c:pt idx="6">
                  <c:v>角色扮演</c:v>
                </c:pt>
                <c:pt idx="7">
                  <c:v>其他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0.015</c:v>
                </c:pt>
                <c:pt idx="1">
                  <c:v>0.111</c:v>
                </c:pt>
                <c:pt idx="2">
                  <c:v>0.123</c:v>
                </c:pt>
                <c:pt idx="3">
                  <c:v>0.156</c:v>
                </c:pt>
                <c:pt idx="4">
                  <c:v>0.159</c:v>
                </c:pt>
                <c:pt idx="5">
                  <c:v>0.18</c:v>
                </c:pt>
                <c:pt idx="6">
                  <c:v>0.213</c:v>
                </c:pt>
                <c:pt idx="7">
                  <c:v>0.043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国内手机游戏市场规模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34299516908213"/>
          <c:y val="0.111200279086571"/>
          <c:w val="0.927161835748792"/>
          <c:h val="0.751681896464949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智能手机游戏(亿元)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8.1</c:v>
                </c:pt>
                <c:pt idx="1">
                  <c:v>19.6</c:v>
                </c:pt>
                <c:pt idx="2">
                  <c:v>92.4</c:v>
                </c:pt>
                <c:pt idx="3">
                  <c:v>188.1</c:v>
                </c:pt>
                <c:pt idx="4">
                  <c:v>391.1</c:v>
                </c:pt>
                <c:pt idx="5">
                  <c:v>473.2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7511490"/>
        <c:axId val="883207549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智能手机增长率(%)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1</c:v>
                </c:pt>
                <c:pt idx="1">
                  <c:v>1.42</c:v>
                </c:pt>
                <c:pt idx="2" c:formatCode="0.00%">
                  <c:v>3.724</c:v>
                </c:pt>
                <c:pt idx="3" c:formatCode="0.00%">
                  <c:v>1.036</c:v>
                </c:pt>
                <c:pt idx="4" c:formatCode="0.00%">
                  <c:v>1.079</c:v>
                </c:pt>
                <c:pt idx="5">
                  <c:v>0.21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62539403"/>
        <c:axId val="65970928"/>
      </c:lineChart>
      <c:catAx>
        <c:axId val="29751149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3207549"/>
        <c:crosses val="autoZero"/>
        <c:auto val="1"/>
        <c:lblAlgn val="ctr"/>
        <c:lblOffset val="100"/>
        <c:noMultiLvlLbl val="0"/>
      </c:catAx>
      <c:valAx>
        <c:axId val="88320754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7511490"/>
        <c:crosses val="autoZero"/>
        <c:crossBetween val="between"/>
      </c:valAx>
      <c:catAx>
        <c:axId val="762539403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970928"/>
        <c:crosses val="autoZero"/>
        <c:auto val="1"/>
        <c:lblAlgn val="ctr"/>
        <c:lblOffset val="100"/>
        <c:noMultiLvlLbl val="0"/>
      </c:catAx>
      <c:valAx>
        <c:axId val="65970928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2539403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概率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事件分发</c:v>
                </c:pt>
                <c:pt idx="1">
                  <c:v>动画计算</c:v>
                </c:pt>
                <c:pt idx="2">
                  <c:v>物理模拟</c:v>
                </c:pt>
                <c:pt idx="3">
                  <c:v>逻辑更新</c:v>
                </c:pt>
                <c:pt idx="4">
                  <c:v>UI树遍历</c:v>
                </c:pt>
                <c:pt idx="5">
                  <c:v>绘制</c:v>
                </c:pt>
                <c:pt idx="6">
                  <c:v>交换缓冲区</c:v>
                </c:pt>
                <c:pt idx="7">
                  <c:v>自动释放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12.5</c:v>
                </c:pt>
                <c:pt idx="1">
                  <c:v>12.5</c:v>
                </c:pt>
                <c:pt idx="2">
                  <c:v>12.5</c:v>
                </c:pt>
                <c:pt idx="3">
                  <c:v>12.5</c:v>
                </c:pt>
                <c:pt idx="4">
                  <c:v>12.5</c:v>
                </c:pt>
                <c:pt idx="5">
                  <c:v>12.5</c:v>
                </c:pt>
                <c:pt idx="6">
                  <c:v>12.5</c:v>
                </c:pt>
                <c:pt idx="7">
                  <c:v>12.5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3377565" y="96266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47215" y="603885"/>
            <a:ext cx="8490585" cy="6102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</a:t>
            </a:r>
            <a:r>
              <a:rPr lang="zh-CN" altLang="en-US">
                <a:solidFill>
                  <a:schemeClr val="tx1"/>
                </a:solidFill>
              </a:rPr>
              <a:t>游戏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847215" y="1318895"/>
            <a:ext cx="2048510" cy="610235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动画系统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(</a:t>
            </a:r>
            <a:r>
              <a:rPr lang="zh-CN" altLang="en-US" sz="1600">
                <a:solidFill>
                  <a:schemeClr val="tx1"/>
                </a:solidFill>
                <a:uFillTx/>
              </a:rPr>
              <a:t>骨骼，关键帧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)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7215" y="2026285"/>
            <a:ext cx="8490585" cy="619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</a:t>
            </a:r>
            <a:r>
              <a:rPr lang="zh-CN" altLang="en-US">
                <a:solidFill>
                  <a:schemeClr val="tx1"/>
                </a:solidFill>
              </a:rPr>
              <a:t>渲染系统</a:t>
            </a:r>
            <a:r>
              <a:rPr lang="en-US" altLang="zh-CN">
                <a:solidFill>
                  <a:schemeClr val="tx1"/>
                </a:solidFill>
              </a:rPr>
              <a:t>(UI</a:t>
            </a:r>
            <a:r>
              <a:rPr lang="zh-CN" altLang="en-US">
                <a:solidFill>
                  <a:schemeClr val="tx1"/>
                </a:solidFill>
              </a:rPr>
              <a:t>树</a:t>
            </a:r>
            <a:r>
              <a:rPr lang="en-US" altLang="zh-CN">
                <a:solidFill>
                  <a:schemeClr val="tx1"/>
                </a:solidFill>
              </a:rPr>
              <a:t>,OpenGL ES</a:t>
            </a:r>
            <a:r>
              <a:rPr lang="zh-CN" altLang="en-US">
                <a:solidFill>
                  <a:schemeClr val="tx1"/>
                </a:solidFill>
              </a:rPr>
              <a:t>等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1847215" y="2760345"/>
            <a:ext cx="2048510" cy="610235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uFillTx/>
                <a:sym typeface="+mn-ea"/>
              </a:rPr>
              <a:t>核心系统</a:t>
            </a:r>
            <a:r>
              <a:rPr lang="en-US" altLang="zh-CN" sz="1400">
                <a:solidFill>
                  <a:schemeClr val="tx1"/>
                </a:solidFill>
                <a:uFillTx/>
                <a:sym typeface="+mn-ea"/>
              </a:rPr>
              <a:t>(</a:t>
            </a:r>
            <a:r>
              <a:rPr lang="zh-CN" altLang="en-US" sz="1400">
                <a:solidFill>
                  <a:schemeClr val="tx1"/>
                </a:solidFill>
                <a:uFillTx/>
                <a:sym typeface="+mn-ea"/>
              </a:rPr>
              <a:t>内存管理</a:t>
            </a:r>
            <a:r>
              <a:rPr lang="en-US" altLang="zh-CN" sz="1400">
                <a:solidFill>
                  <a:schemeClr val="tx1"/>
                </a:solidFill>
                <a:uFillTx/>
                <a:sym typeface="+mn-ea"/>
              </a:rPr>
              <a:t>,</a:t>
            </a:r>
            <a:r>
              <a:rPr lang="zh-CN" altLang="en-US" sz="1400">
                <a:solidFill>
                  <a:schemeClr val="tx1"/>
                </a:solidFill>
                <a:uFillTx/>
                <a:sym typeface="+mn-ea"/>
              </a:rPr>
              <a:t>数字库</a:t>
            </a:r>
            <a:r>
              <a:rPr lang="en-US" altLang="zh-CN" sz="1400">
                <a:solidFill>
                  <a:schemeClr val="tx1"/>
                </a:solidFill>
                <a:uFillTx/>
                <a:sym typeface="+mn-ea"/>
              </a:rPr>
              <a:t>,</a:t>
            </a:r>
            <a:r>
              <a:rPr lang="zh-CN" altLang="en-US" sz="1400">
                <a:solidFill>
                  <a:schemeClr val="tx1"/>
                </a:solidFill>
                <a:uFillTx/>
                <a:sym typeface="+mn-ea"/>
              </a:rPr>
              <a:t>调试</a:t>
            </a:r>
            <a:r>
              <a:rPr lang="en-US" altLang="zh-CN" sz="1400">
                <a:solidFill>
                  <a:schemeClr val="tx1"/>
                </a:solidFill>
                <a:uFillTx/>
                <a:sym typeface="+mn-ea"/>
              </a:rPr>
              <a:t>,</a:t>
            </a:r>
            <a:r>
              <a:rPr lang="zh-CN" altLang="en-US" sz="1400">
                <a:solidFill>
                  <a:schemeClr val="tx1"/>
                </a:solidFill>
                <a:uFillTx/>
                <a:sym typeface="+mn-ea"/>
              </a:rPr>
              <a:t>容器</a:t>
            </a:r>
            <a:r>
              <a:rPr lang="en-US" altLang="zh-CN" sz="1400">
                <a:solidFill>
                  <a:schemeClr val="tx1"/>
                </a:solidFill>
                <a:uFillTx/>
                <a:sym typeface="+mn-ea"/>
              </a:rPr>
              <a:t>,</a:t>
            </a:r>
            <a:r>
              <a:rPr lang="zh-CN" altLang="en-US" sz="1400">
                <a:solidFill>
                  <a:schemeClr val="tx1"/>
                </a:solidFill>
                <a:uFillTx/>
                <a:sym typeface="+mn-ea"/>
              </a:rPr>
              <a:t>数据</a:t>
            </a:r>
            <a:r>
              <a:rPr lang="en-US" altLang="zh-CN" sz="1400">
                <a:solidFill>
                  <a:schemeClr val="tx1"/>
                </a:solidFill>
                <a:uFillTx/>
                <a:sym typeface="+mn-ea"/>
              </a:rPr>
              <a:t>)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3993515" y="2760345"/>
            <a:ext cx="2048510" cy="610235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uFillTx/>
              </a:rPr>
              <a:t>资源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(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纹理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,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地图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,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动画等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)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3983990" y="1318895"/>
            <a:ext cx="2048510" cy="610235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事件系统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(</a:t>
            </a:r>
            <a:r>
              <a:rPr lang="zh-CN" altLang="en-US" sz="1600">
                <a:solidFill>
                  <a:schemeClr val="tx1"/>
                </a:solidFill>
                <a:uFillTx/>
              </a:rPr>
              <a:t>触摸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,</a:t>
            </a:r>
            <a:r>
              <a:rPr lang="zh-CN" altLang="en-US" sz="1600">
                <a:solidFill>
                  <a:schemeClr val="tx1"/>
                </a:solidFill>
                <a:uFillTx/>
              </a:rPr>
              <a:t>重力等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)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6146165" y="1318895"/>
            <a:ext cx="2048510" cy="610235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uFillTx/>
              </a:rPr>
              <a:t>GUI(UIWidget)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8289290" y="1318895"/>
            <a:ext cx="2048510" cy="610235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uFillTx/>
              </a:rPr>
              <a:t>第三方工具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(CocosStudio,TexturePacker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等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)</a:t>
            </a:r>
            <a:endParaRPr lang="en-US" altLang="zh-CN" sz="1400">
              <a:solidFill>
                <a:schemeClr val="tx1"/>
              </a:solidFill>
              <a:uFillTx/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1856740" y="3477260"/>
            <a:ext cx="4185285" cy="60960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uFillTx/>
              </a:rPr>
              <a:t>平台独立层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(FileUtils,Image,Thread</a:t>
            </a:r>
            <a:r>
              <a:rPr lang="zh-CN" altLang="en-US" sz="1600">
                <a:solidFill>
                  <a:schemeClr val="tx1"/>
                </a:solidFill>
                <a:uFillTx/>
              </a:rPr>
              <a:t>等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)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1847215" y="4194175"/>
            <a:ext cx="4185285" cy="60960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第三方库</a:t>
            </a:r>
            <a:r>
              <a:rPr lang="en-US" altLang="zh-CN" sz="1600">
                <a:solidFill>
                  <a:schemeClr val="tx1"/>
                </a:solidFill>
              </a:rPr>
              <a:t>(freetype2,tinyxml2,curl,json</a:t>
            </a:r>
            <a:r>
              <a:rPr lang="zh-CN" altLang="en-US" sz="1600">
                <a:solidFill>
                  <a:schemeClr val="tx1"/>
                </a:solidFill>
              </a:rPr>
              <a:t>等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1847215" y="4914900"/>
            <a:ext cx="1324610" cy="62865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IOS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3277870" y="4914900"/>
            <a:ext cx="1324610" cy="62865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Android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4717415" y="4914900"/>
            <a:ext cx="1324610" cy="62865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WP8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6146165" y="4914900"/>
            <a:ext cx="1324610" cy="62865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6146165" y="2760345"/>
            <a:ext cx="1323975" cy="204343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音频</a:t>
            </a:r>
            <a:r>
              <a:rPr lang="en-US" altLang="zh-CN">
                <a:solidFill>
                  <a:schemeClr val="tx1"/>
                </a:solidFill>
              </a:rPr>
              <a:t>(Cocos Denshion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7582535" y="2760980"/>
            <a:ext cx="2755265" cy="2042795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uFillTx/>
              </a:rPr>
              <a:t>物理引擎</a:t>
            </a:r>
            <a:r>
              <a:rPr lang="en-US" altLang="zh-CN">
                <a:solidFill>
                  <a:schemeClr val="tx1"/>
                </a:solidFill>
                <a:uFillTx/>
              </a:rPr>
              <a:t>(Box2d,Chipmunk)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7582535" y="4914900"/>
            <a:ext cx="1324610" cy="62865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Windows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9013190" y="4914900"/>
            <a:ext cx="1324610" cy="62865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Ubuntu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2968625" y="9715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演示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ILoveCPP</dc:creator>
  <cp:lastModifiedBy>ILoveCPP</cp:lastModifiedBy>
  <cp:revision>12</cp:revision>
  <dcterms:created xsi:type="dcterms:W3CDTF">2017-02-28T13:58:00Z</dcterms:created>
  <dcterms:modified xsi:type="dcterms:W3CDTF">2017-04-05T03:48:45Z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2052-10.1.0.6374</vt:lpwstr>
  </property>
</Properties>
</file>