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381" r:id="rId4"/>
    <p:sldId id="382" r:id="rId5"/>
    <p:sldId id="383" r:id="rId6"/>
    <p:sldId id="384" r:id="rId7"/>
    <p:sldId id="385" r:id="rId8"/>
    <p:sldId id="377" r:id="rId9"/>
    <p:sldId id="378" r:id="rId10"/>
    <p:sldId id="379" r:id="rId11"/>
    <p:sldId id="380" r:id="rId12"/>
    <p:sldId id="373" r:id="rId13"/>
    <p:sldId id="376" r:id="rId14"/>
    <p:sldId id="375" r:id="rId15"/>
    <p:sldId id="393" r:id="rId16"/>
    <p:sldId id="394" r:id="rId17"/>
    <p:sldId id="395" r:id="rId18"/>
    <p:sldId id="39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976FC-BFB3-4E91-8FFC-F92A1676D9AD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EAB69-6F7A-4A9E-915C-7C9F9CC71B5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12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E847B17-AD01-4D47-BDF4-A1331792940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 userDrawn="1"/>
        </p:nvSpPr>
        <p:spPr>
          <a:xfrm>
            <a:off x="1" y="6474940"/>
            <a:ext cx="12192001" cy="3830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53" name="组合 52"/>
          <p:cNvGrpSpPr/>
          <p:nvPr userDrawn="1"/>
        </p:nvGrpSpPr>
        <p:grpSpPr>
          <a:xfrm>
            <a:off x="329513" y="996717"/>
            <a:ext cx="10327904" cy="60959"/>
            <a:chOff x="247135" y="747537"/>
            <a:chExt cx="7745928" cy="45719"/>
          </a:xfrm>
        </p:grpSpPr>
        <p:cxnSp>
          <p:nvCxnSpPr>
            <p:cNvPr id="54" name="直接连接符 53"/>
            <p:cNvCxnSpPr/>
            <p:nvPr/>
          </p:nvCxnSpPr>
          <p:spPr>
            <a:xfrm flipH="1">
              <a:off x="247135" y="770396"/>
              <a:ext cx="77459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247135" y="747537"/>
              <a:ext cx="3123921" cy="45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5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329514" y="175731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316515" y="1745786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5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303517" y="1764273"/>
            <a:ext cx="3568087" cy="20205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>
              <a:buFontTx/>
              <a:buNone/>
              <a:defRPr lang="en-US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9989D-4831-4E99-B76E-9A53CB0F3A8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65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B68C-4B7D-45C2-AE48-816E60A780C2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186-DE3B-487A-BB56-41CD7A730B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E3BF0-B9B3-460D-92E6-9A1A408719E6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565B4-C8E8-445D-B567-79E5858B7D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9989D-4831-4E99-B76E-9A53CB0F3A88}" type="datetimeFigureOut">
              <a:rPr lang="zh-CN" altLang="en-US" smtClean="0"/>
              <a:t>2020/6/21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9CDB-1F21-4789-A81E-8FEA25CE194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阿里学长线上商城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8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orderList.jsp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购物车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功能描述：根据当前登录的用户查询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order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表，将订单信息和状态显示到页面，点击等待付款进行付款之后更新订单状态为等待发货，管理员可以进行发货，订单状态会变成确认收货，点击确认收货，订单状态变为交易完成。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93" y="2867946"/>
            <a:ext cx="7542633" cy="35531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8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（用户登录）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功能描述：负责用户的登录操作，用户输入用户名，输入对应的正确密码和校验即可成功登录，若输入错误则提示没有找到该用户，用户可进行注册跳转至注册页面；登录成功则可进入商城。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851" y="2584479"/>
            <a:ext cx="7844591" cy="3756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283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register.jsp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（用户注册）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功能描述：负责用户的注册操作，用户输入用户名、密码、姓名、性别、手机号等信息即可进行注册，注册成功即可返回登录界面进行登录，用户的注册信息将保存在数据库表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标记用户状态，管理员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，普通用户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907" y="2657911"/>
            <a:ext cx="8058615" cy="3642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22" y="4021679"/>
            <a:ext cx="1270111" cy="1473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2831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freeze.jsp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（帐户冻结）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功能描述：用户的违规操作会被商城进行帐户冻结，管理员可修改用户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进行帐户冻结，当用户帐户被冻结后登录将会转到冻结界面，此时可以点击申请进行帐户解冻，解冻后管理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员可查看到数据库表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user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中用户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flag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改为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29" y="2550445"/>
            <a:ext cx="7285465" cy="38213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151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admin.jsp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（管理员主页）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</a:t>
            </a:r>
            <a:r>
              <a:rPr 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当以管理员身份登录后，进入管理员界面，可选择添加商品、订单管理与退出登录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459355" y="2585085"/>
            <a:ext cx="8768080" cy="32111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93558" y="1006610"/>
            <a:ext cx="10186737" cy="151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addGood.jsp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（添加商品）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添加商品，可设定商品的多种属性，添加商品图片，设置商品名称，并将其添加到首页目录页面进行展示</a:t>
            </a:r>
            <a:endParaRPr lang="zh-CN" altLang="en-US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0" y="2286635"/>
            <a:ext cx="5962650" cy="3867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>
              <a:defRPr/>
            </a:pPr>
            <a:r>
              <a:rPr lang="zh-CN" altLang="en-US" sz="3200" b="1" kern="100" dirty="0">
                <a:solidFill>
                  <a:srgbClr val="29323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58" y="1006610"/>
            <a:ext cx="10186737" cy="1518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altLang="zh-CN" sz="32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order.jsp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（管理员订单页面）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endParaRPr lang="en-US" altLang="zh-CN" dirty="0">
              <a:solidFill>
                <a:prstClr val="black"/>
              </a:solidFill>
              <a:latin typeface="Calibri Light" panose="020F0302020204030204"/>
              <a:ea typeface="微软雅黑 Light" panose="020B0502040204020203" charset="-122"/>
            </a:endParaRPr>
          </a:p>
          <a:p>
            <a:pPr defTabSz="914400"/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功能描述：管理员可以在订单页面查看订单的信息，修改订单状态，进行发货等操作</a:t>
            </a:r>
            <a:endParaRPr lang="zh-CN" sz="2135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45" y="2732405"/>
            <a:ext cx="8185150" cy="3300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2631" y="3013501"/>
            <a:ext cx="10186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zh-CN" altLang="en-US" sz="48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感谢观看</a:t>
            </a:r>
            <a:endParaRPr lang="zh-CN" sz="4800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16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1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第一部分：项目分工（部分）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02631" y="1551563"/>
            <a:ext cx="10186737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项目成员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组长：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张雨     学号：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20177710247</a:t>
            </a:r>
            <a:endParaRPr lang="en-US" altLang="zh-CN" sz="28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组员：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张瑞恒    学号：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20177710245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		</a:t>
            </a:r>
            <a:r>
              <a:rPr lang="en-US" altLang="zh-CN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赵景昊    学号：</a:t>
            </a:r>
            <a:r>
              <a:rPr lang="en-US" altLang="zh-CN" sz="2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20177710249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1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第一部分：项目分工（部分）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90051" y="1767006"/>
            <a:ext cx="1145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我们将我们的项目工作分为五部分：</a:t>
            </a:r>
            <a:endParaRPr lang="en-US" altLang="zh-CN" sz="3200" dirty="0"/>
          </a:p>
          <a:p>
            <a:r>
              <a:rPr lang="en-US" altLang="zh-CN" sz="3200" dirty="0"/>
              <a:t>1</a:t>
            </a:r>
            <a:r>
              <a:rPr lang="zh-CN" altLang="en-US" sz="3200" dirty="0"/>
              <a:t>、网站首页展示、商品信息页展示、查看购物车（张雨）</a:t>
            </a:r>
            <a:endParaRPr lang="en-US" altLang="zh-CN" sz="3200" dirty="0"/>
          </a:p>
          <a:p>
            <a:r>
              <a:rPr lang="en-US" altLang="zh-CN" sz="3200" dirty="0"/>
              <a:t>2</a:t>
            </a:r>
            <a:r>
              <a:rPr lang="zh-CN" altLang="en-US" sz="3200" dirty="0"/>
              <a:t>、用户登录、注册以及账户冻结（张瑞恒）</a:t>
            </a:r>
            <a:endParaRPr lang="en-US" altLang="zh-CN" sz="3200" dirty="0"/>
          </a:p>
          <a:p>
            <a:r>
              <a:rPr lang="en-US" altLang="zh-CN" sz="3200" dirty="0"/>
              <a:t>3</a:t>
            </a:r>
            <a:r>
              <a:rPr lang="zh-CN" altLang="en-US" sz="3200" dirty="0"/>
              <a:t>、管理员添加商品、管理用户提交的订单状态（赵景昊）</a:t>
            </a:r>
            <a:endParaRPr lang="en-US" altLang="zh-CN" sz="3200" dirty="0"/>
          </a:p>
          <a:p>
            <a:r>
              <a:rPr lang="en-US" altLang="zh-CN" sz="3200" dirty="0"/>
              <a:t>4</a:t>
            </a:r>
            <a:r>
              <a:rPr lang="zh-CN" altLang="en-US" sz="3200" dirty="0"/>
              <a:t>、数据库设计、创建与测试，</a:t>
            </a:r>
            <a:r>
              <a:rPr lang="en-US" altLang="zh-CN" sz="3200" dirty="0"/>
              <a:t>DAO</a:t>
            </a:r>
            <a:r>
              <a:rPr lang="zh-CN" altLang="en-US" sz="3200" dirty="0"/>
              <a:t>模式总体设计（共同完成）</a:t>
            </a:r>
            <a:endParaRPr lang="en-US" altLang="zh-CN" sz="3200" dirty="0"/>
          </a:p>
          <a:p>
            <a:r>
              <a:rPr lang="en-US" altLang="zh-CN" sz="3200" dirty="0"/>
              <a:t>5</a:t>
            </a:r>
            <a:r>
              <a:rPr lang="zh-CN" altLang="en-US" sz="3200" dirty="0"/>
              <a:t>、系统模块结构划分（张雨）</a:t>
            </a:r>
            <a:endParaRPr lang="en-US" altLang="zh-CN" sz="3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1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第二部分：项目设计（部分）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122" y="1289486"/>
            <a:ext cx="114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项目总体功能结构流程图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pic>
        <p:nvPicPr>
          <p:cNvPr id="5" name="内容占位符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312" y="1874261"/>
            <a:ext cx="7382398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1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第二部分：项目设计（部分）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122" y="1289486"/>
            <a:ext cx="114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数据库表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427" y="1874261"/>
            <a:ext cx="5908167" cy="4351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1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第二部分：项目设计（部分）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6122" y="1289486"/>
            <a:ext cx="11456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DAO</a:t>
            </a:r>
            <a:r>
              <a:rPr lang="zh-CN" altLang="en-US" sz="3200" dirty="0"/>
              <a:t>模式设计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52382" y="1997839"/>
            <a:ext cx="91069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baseDao</a:t>
            </a:r>
            <a:endParaRPr lang="en-US" altLang="zh-CN" dirty="0"/>
          </a:p>
          <a:p>
            <a:pPr lvl="1"/>
            <a:r>
              <a:rPr lang="zh-CN" altLang="en-US" dirty="0"/>
              <a:t>进行数据库连接，数据库表更新和查询操作</a:t>
            </a:r>
            <a:endParaRPr lang="en-US" altLang="zh-CN" dirty="0"/>
          </a:p>
          <a:p>
            <a:r>
              <a:rPr lang="en-US" altLang="zh-CN" dirty="0" err="1"/>
              <a:t>UserDao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user</a:t>
            </a:r>
            <a:r>
              <a:rPr lang="zh-CN" altLang="en-US" dirty="0"/>
              <a:t>表进行操作的</a:t>
            </a:r>
            <a:r>
              <a:rPr lang="en-US" altLang="zh-CN" dirty="0"/>
              <a:t>Dao</a:t>
            </a:r>
            <a:r>
              <a:rPr lang="zh-CN" altLang="en-US" dirty="0"/>
              <a:t>，添加、查找用户以及更新用户信息</a:t>
            </a:r>
            <a:endParaRPr lang="en-US" altLang="zh-CN" dirty="0"/>
          </a:p>
          <a:p>
            <a:r>
              <a:rPr lang="en-US" altLang="zh-CN" dirty="0" err="1"/>
              <a:t>GoodsDao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goods</a:t>
            </a:r>
            <a:r>
              <a:rPr lang="zh-CN" altLang="en-US" dirty="0"/>
              <a:t>表进行操作的</a:t>
            </a:r>
            <a:r>
              <a:rPr lang="en-US" altLang="zh-CN" dirty="0"/>
              <a:t>Dao</a:t>
            </a:r>
            <a:r>
              <a:rPr lang="zh-CN" altLang="en-US" dirty="0"/>
              <a:t>，增加、查找商品</a:t>
            </a:r>
            <a:endParaRPr lang="en-US" altLang="zh-CN" dirty="0"/>
          </a:p>
          <a:p>
            <a:r>
              <a:rPr lang="en-US" altLang="zh-CN" dirty="0" err="1"/>
              <a:t>OrderDao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order</a:t>
            </a:r>
            <a:r>
              <a:rPr lang="zh-CN" altLang="en-US" dirty="0"/>
              <a:t>表进行操作的</a:t>
            </a:r>
            <a:r>
              <a:rPr lang="en-US" altLang="zh-CN" dirty="0"/>
              <a:t>Dao</a:t>
            </a:r>
            <a:r>
              <a:rPr lang="zh-CN" altLang="en-US" dirty="0"/>
              <a:t>，查询、增加订单以及更新订单信息</a:t>
            </a:r>
            <a:endParaRPr lang="en-US" altLang="zh-CN" dirty="0"/>
          </a:p>
          <a:p>
            <a:r>
              <a:rPr lang="en-US" altLang="zh-CN" dirty="0" err="1"/>
              <a:t>BannerDao</a:t>
            </a:r>
            <a:endParaRPr lang="en-US" altLang="zh-CN" dirty="0"/>
          </a:p>
          <a:p>
            <a:pPr lvl="1"/>
            <a:r>
              <a:rPr lang="zh-CN" altLang="en-US" dirty="0"/>
              <a:t>继承</a:t>
            </a:r>
            <a:r>
              <a:rPr lang="en-US" altLang="zh-CN" dirty="0" err="1"/>
              <a:t>baseDao</a:t>
            </a:r>
            <a:r>
              <a:rPr lang="zh-CN" altLang="en-US" dirty="0"/>
              <a:t>，对</a:t>
            </a:r>
            <a:r>
              <a:rPr lang="en-US" altLang="zh-CN" dirty="0"/>
              <a:t>banner</a:t>
            </a:r>
            <a:r>
              <a:rPr lang="zh-CN" altLang="en-US" dirty="0"/>
              <a:t>表进行查询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856" y="1844239"/>
            <a:ext cx="2009775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846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（网站首页）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功能描述：查询</a:t>
            </a:r>
            <a:r>
              <a:rPr lang="en-US" altLang="zh-CN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kumimoji="0" lang="en-US" altLang="zh-CN" sz="2135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oods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和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banner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表，将商品图片、商品的描述信息显示到网站首页，此页面可以直接点击商品图片进入商品详情页，也可以点击左边商品栏，浏览某一类商品，添加新的商品类目后</a:t>
            </a:r>
            <a:r>
              <a:rPr lang="zh-CN" altLang="en-US" sz="2135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，商品栏也会随之更新，点击购物车跳转购物车页面。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960" y="2776506"/>
            <a:ext cx="7630160" cy="3588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186737" cy="15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index.jsp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（点击左边商品栏）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功能描述：查询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goods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表和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banner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表，将属于刚才点击的商品栏的商品信息显示在下方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2211484"/>
            <a:ext cx="8930640" cy="4212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90050" y="240030"/>
            <a:ext cx="551946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0" cap="none" spc="0" normalizeH="0" baseline="0" noProof="0" dirty="0">
                <a:ln>
                  <a:noFill/>
                </a:ln>
                <a:solidFill>
                  <a:srgbClr val="29323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第三部分：设计讲解（部分）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3560" y="1021478"/>
            <a:ext cx="10013479" cy="1518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goodsInfo.jsp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3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商品详情页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 Light" panose="020B0502040204020203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功能描述：查询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banner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表，将商品信息显示到商品详情页，此页面可以浏览到商品的具体信息，选择商品的件数，以及加入购物车，添加新记录到</a:t>
            </a:r>
            <a:r>
              <a:rPr kumimoji="0" lang="en-US" altLang="zh-CN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order</a:t>
            </a:r>
            <a:r>
              <a:rPr kumimoji="0" lang="zh-CN" altLang="en-US" sz="2135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表</a:t>
            </a:r>
            <a:endParaRPr kumimoji="0" lang="en-US" altLang="zh-CN" sz="21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39" y="2624106"/>
            <a:ext cx="7463320" cy="35917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50577548"/>
  <p:tag name="KSO_WM_UNIT_PLACING_PICTURE_USER_VIEWPORT" val="{&quot;height&quot;:6015,&quot;width&quot;:16425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千图网海量PPT模板www.58pic.com​">
  <a:themeElements>
    <a:clrScheme name="答辩蓝色">
      <a:dk1>
        <a:sysClr val="windowText" lastClr="000000"/>
      </a:dk1>
      <a:lt1>
        <a:sysClr val="window" lastClr="FFFFFF"/>
      </a:lt1>
      <a:dk2>
        <a:srgbClr val="EEF2F5"/>
      </a:dk2>
      <a:lt2>
        <a:srgbClr val="E7E6E6"/>
      </a:lt2>
      <a:accent1>
        <a:srgbClr val="29323F"/>
      </a:accent1>
      <a:accent2>
        <a:srgbClr val="29323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标准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859</Words>
  <Application>Microsoft Office PowerPoint</Application>
  <PresentationFormat>宽屏</PresentationFormat>
  <Paragraphs>94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Office 主题​​</vt:lpstr>
      <vt:lpstr>千图网海量PPT模板www.58pic.com​</vt:lpstr>
      <vt:lpstr>阿里学长线上商城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YiBoShop</dc:title>
  <dc:creator>张露</dc:creator>
  <cp:lastModifiedBy>张露</cp:lastModifiedBy>
  <cp:revision>25</cp:revision>
  <dcterms:created xsi:type="dcterms:W3CDTF">2020-06-21T02:34:00Z</dcterms:created>
  <dcterms:modified xsi:type="dcterms:W3CDTF">2020-06-21T07:34:55Z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