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81" r:id="rId2"/>
  </p:sldMasterIdLst>
  <p:notesMasterIdLst>
    <p:notesMasterId r:id="rId16"/>
  </p:notesMasterIdLst>
  <p:handoutMasterIdLst>
    <p:handoutMasterId r:id="rId17"/>
  </p:handoutMasterIdLst>
  <p:sldIdLst>
    <p:sldId id="287" r:id="rId3"/>
    <p:sldId id="293" r:id="rId4"/>
    <p:sldId id="291" r:id="rId5"/>
    <p:sldId id="294" r:id="rId6"/>
    <p:sldId id="316" r:id="rId7"/>
    <p:sldId id="336" r:id="rId8"/>
    <p:sldId id="300" r:id="rId9"/>
    <p:sldId id="317" r:id="rId10"/>
    <p:sldId id="301" r:id="rId11"/>
    <p:sldId id="296" r:id="rId12"/>
    <p:sldId id="302" r:id="rId13"/>
    <p:sldId id="308" r:id="rId14"/>
    <p:sldId id="33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5DA6"/>
    <a:srgbClr val="2E5292"/>
    <a:srgbClr val="A9A9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95256" autoAdjust="0"/>
  </p:normalViewPr>
  <p:slideViewPr>
    <p:cSldViewPr snapToGrid="0">
      <p:cViewPr>
        <p:scale>
          <a:sx n="75" d="100"/>
          <a:sy n="75" d="100"/>
        </p:scale>
        <p:origin x="1013" y="19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02"/>
    </p:cViewPr>
  </p:sorter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B5CECFE-FE56-42B7-8A60-F31F1EC2910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93B253-12D7-429B-B244-B428EA474D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86842-AAB8-47C3-8200-79C03E9EEAE4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8EEF7B-053A-42FC-ABE0-1B9A740AE22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F494CA-6FED-4018-A1F9-4C34E2E1F20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408A8-D10E-4563-8543-44A76087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920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CA6CE-B2E2-4E43-94F9-5FFAF389AB05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D2C24-7201-4241-9AA1-8BA1EF99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51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/>
        </p:nvGrpSpPr>
        <p:grpSpPr>
          <a:xfrm>
            <a:off x="2507408" y="868943"/>
            <a:ext cx="7177183" cy="5580000"/>
            <a:chOff x="2507408" y="868943"/>
            <a:chExt cx="7177183" cy="5580000"/>
          </a:xfrm>
        </p:grpSpPr>
        <p:pic>
          <p:nvPicPr>
            <p:cNvPr id="18" name="图片 17"/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1" b="5459"/>
            <a:stretch/>
          </p:blipFill>
          <p:spPr>
            <a:xfrm>
              <a:off x="2507408" y="868943"/>
              <a:ext cx="7177183" cy="5580000"/>
            </a:xfrm>
            <a:prstGeom prst="rect">
              <a:avLst/>
            </a:prstGeom>
          </p:spPr>
        </p:pic>
        <p:sp>
          <p:nvSpPr>
            <p:cNvPr id="19" name="矩形 18"/>
            <p:cNvSpPr/>
            <p:nvPr userDrawn="1"/>
          </p:nvSpPr>
          <p:spPr>
            <a:xfrm>
              <a:off x="2571750" y="971550"/>
              <a:ext cx="6800850" cy="546735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平行四边形 8"/>
          <p:cNvSpPr/>
          <p:nvPr userDrawn="1"/>
        </p:nvSpPr>
        <p:spPr>
          <a:xfrm flipV="1">
            <a:off x="466726" y="155257"/>
            <a:ext cx="198119" cy="576000"/>
          </a:xfrm>
          <a:prstGeom prst="parallelogram">
            <a:avLst>
              <a:gd name="adj" fmla="val 53557"/>
            </a:avLst>
          </a:prstGeom>
          <a:solidFill>
            <a:schemeClr val="bg1">
              <a:lumMod val="95000"/>
            </a:schemeClr>
          </a:solidFill>
          <a:ln>
            <a:solidFill>
              <a:srgbClr val="31589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766481" y="107577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0" i="0" kern="1200" dirty="0">
                <a:solidFill>
                  <a:srgbClr val="345DA6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«</a:t>
            </a:r>
            <a:r>
              <a:rPr lang="en-US" altLang="zh-CN" sz="3600" b="0" i="0" kern="1200" dirty="0" err="1">
                <a:solidFill>
                  <a:srgbClr val="345DA6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xxxxxxxxxxxxxxxx</a:t>
            </a:r>
            <a:r>
              <a:rPr lang="az-Cyrl-AZ" altLang="zh-CN" sz="3600" b="0" i="0" kern="1200" dirty="0">
                <a:solidFill>
                  <a:srgbClr val="345DA6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»</a:t>
            </a: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0" y="1894278"/>
            <a:ext cx="12192000" cy="3874036"/>
            <a:chOff x="0" y="3127289"/>
            <a:chExt cx="12192000" cy="4125597"/>
          </a:xfrm>
        </p:grpSpPr>
        <p:sp>
          <p:nvSpPr>
            <p:cNvPr id="17" name="矩形 16"/>
            <p:cNvSpPr/>
            <p:nvPr userDrawn="1"/>
          </p:nvSpPr>
          <p:spPr>
            <a:xfrm>
              <a:off x="0" y="3127289"/>
              <a:ext cx="12192000" cy="3764016"/>
            </a:xfrm>
            <a:prstGeom prst="rect">
              <a:avLst/>
            </a:prstGeom>
            <a:solidFill>
              <a:srgbClr val="355EA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文本框 9"/>
            <p:cNvSpPr txBox="1"/>
            <p:nvPr userDrawn="1"/>
          </p:nvSpPr>
          <p:spPr>
            <a:xfrm>
              <a:off x="6003629" y="3368216"/>
              <a:ext cx="184731" cy="7538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zh-CN" altLang="en-US" sz="4000" b="1" i="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11" name="直接连接符 10"/>
            <p:cNvCxnSpPr/>
            <p:nvPr userDrawn="1"/>
          </p:nvCxnSpPr>
          <p:spPr>
            <a:xfrm>
              <a:off x="1236000" y="4228193"/>
              <a:ext cx="9720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 userDrawn="1"/>
          </p:nvSpPr>
          <p:spPr>
            <a:xfrm>
              <a:off x="2819400" y="4296882"/>
              <a:ext cx="7327840" cy="29560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897890">
                <a:lnSpc>
                  <a:spcPct val="150000"/>
                </a:lnSpc>
              </a:pPr>
              <a:r>
                <a:rPr lang="en-US" altLang="zh-CN" sz="2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Organization</a:t>
              </a:r>
              <a:r>
                <a:rPr lang="zh-CN" altLang="en-US" sz="2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2400" b="1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Harbin Institute of Technology </a:t>
              </a:r>
            </a:p>
            <a:p>
              <a:pPr defTabSz="897890">
                <a:lnSpc>
                  <a:spcPct val="150000"/>
                </a:lnSpc>
              </a:pPr>
              <a:r>
                <a:rPr lang="en-US" altLang="zh-CN" sz="2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Supervisor    </a:t>
              </a:r>
              <a:r>
                <a:rPr lang="zh-CN" altLang="en-US" sz="2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2400" b="1" i="1" dirty="0" err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xxxxxxxxxxxx</a:t>
              </a:r>
              <a:endParaRPr lang="en-US" altLang="zh-CN" sz="2400" b="1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marR="0" lvl="0" indent="0" algn="l" defTabSz="89789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Reporter       </a:t>
              </a:r>
              <a:r>
                <a:rPr lang="zh-CN" altLang="en-US" sz="2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2400" b="1" i="1" dirty="0" err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xxxxxxxxxx</a:t>
              </a:r>
              <a:endParaRPr lang="en-US" altLang="zh-CN" sz="2400" b="1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defTabSz="897890">
                <a:lnSpc>
                  <a:spcPct val="150000"/>
                </a:lnSpc>
              </a:pPr>
              <a:r>
                <a:rPr lang="en-US" altLang="zh-CN" sz="2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Date              </a:t>
              </a:r>
              <a:r>
                <a:rPr lang="zh-CN" altLang="en-US" sz="2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2400" b="1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2021.4.21</a:t>
              </a:r>
              <a:endParaRPr lang="en-US" altLang="zh-CN" sz="2400" b="1" i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en-US" altLang="zh-CN" sz="2400" b="1" kern="1200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+mn-cs"/>
                </a:rPr>
                <a:t> </a:t>
              </a:r>
              <a:endParaRPr lang="zh-CN" altLang="zh-CN" sz="2400" b="1" kern="12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cs"/>
              </a:endParaRPr>
            </a:p>
          </p:txBody>
        </p:sp>
      </p:grp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3AD331B-F793-49A8-A340-B94D9130AE12}"/>
              </a:ext>
            </a:extLst>
          </p:cNvPr>
          <p:cNvCxnSpPr/>
          <p:nvPr userDrawn="1"/>
        </p:nvCxnSpPr>
        <p:spPr>
          <a:xfrm>
            <a:off x="-1" y="753908"/>
            <a:ext cx="11520000" cy="0"/>
          </a:xfrm>
          <a:prstGeom prst="line">
            <a:avLst/>
          </a:prstGeom>
          <a:ln w="28575">
            <a:solidFill>
              <a:srgbClr val="4C79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平行四边形 20">
            <a:extLst>
              <a:ext uri="{FF2B5EF4-FFF2-40B4-BE49-F238E27FC236}">
                <a16:creationId xmlns:a16="http://schemas.microsoft.com/office/drawing/2014/main" id="{3217AAE8-F1C0-4072-A97B-8067A7D57D0F}"/>
              </a:ext>
            </a:extLst>
          </p:cNvPr>
          <p:cNvSpPr/>
          <p:nvPr userDrawn="1"/>
        </p:nvSpPr>
        <p:spPr>
          <a:xfrm flipV="1">
            <a:off x="160632" y="134442"/>
            <a:ext cx="360000" cy="612000"/>
          </a:xfrm>
          <a:prstGeom prst="parallelogram">
            <a:avLst>
              <a:gd name="adj" fmla="val 29922"/>
            </a:avLst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93AED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2C7C481-03EA-4E9B-A704-0F4D14B8DDBB}"/>
              </a:ext>
            </a:extLst>
          </p:cNvPr>
          <p:cNvSpPr/>
          <p:nvPr userDrawn="1"/>
        </p:nvSpPr>
        <p:spPr>
          <a:xfrm>
            <a:off x="466726" y="2344624"/>
            <a:ext cx="117816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Numerical study of the mechanism of plasma enhanced syngas combustion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460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020FE563-F7AF-49F5-9B55-87C15E5E0CAD}"/>
              </a:ext>
            </a:extLst>
          </p:cNvPr>
          <p:cNvGrpSpPr/>
          <p:nvPr userDrawn="1"/>
        </p:nvGrpSpPr>
        <p:grpSpPr>
          <a:xfrm>
            <a:off x="0" y="0"/>
            <a:ext cx="12192000" cy="545123"/>
            <a:chOff x="0" y="0"/>
            <a:chExt cx="9144000" cy="59400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73A7867-C6F3-4488-BF9B-DDC6870C1FE2}"/>
                </a:ext>
              </a:extLst>
            </p:cNvPr>
            <p:cNvSpPr/>
            <p:nvPr userDrawn="1"/>
          </p:nvSpPr>
          <p:spPr>
            <a:xfrm>
              <a:off x="0" y="0"/>
              <a:ext cx="9144000" cy="59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28600" dist="50800" dir="5400000" algn="t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160"/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81C8C3F0-0A4F-402E-AFEA-C8AC417620B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226087" y="213819"/>
              <a:ext cx="0" cy="1843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0D867F5-9A52-4D6A-99C1-8F102D3463DF}"/>
                </a:ext>
              </a:extLst>
            </p:cNvPr>
            <p:cNvSpPr/>
            <p:nvPr userDrawn="1"/>
          </p:nvSpPr>
          <p:spPr>
            <a:xfrm>
              <a:off x="2423888" y="0"/>
              <a:ext cx="1249501" cy="594000"/>
            </a:xfrm>
            <a:prstGeom prst="rect">
              <a:avLst/>
            </a:prstGeom>
            <a:solidFill>
              <a:srgbClr val="2E5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E86CF806-5AA4-4DC7-8272-9666B6F050D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2437" y="213819"/>
              <a:ext cx="0" cy="1843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6">
              <a:extLst>
                <a:ext uri="{FF2B5EF4-FFF2-40B4-BE49-F238E27FC236}">
                  <a16:creationId xmlns:a16="http://schemas.microsoft.com/office/drawing/2014/main" id="{66656F14-5CFE-4EC7-AA23-5C7ECDBF1817}"/>
                </a:ext>
              </a:extLst>
            </p:cNvPr>
            <p:cNvSpPr txBox="1"/>
            <p:nvPr userDrawn="1"/>
          </p:nvSpPr>
          <p:spPr>
            <a:xfrm>
              <a:off x="2531212" y="161928"/>
              <a:ext cx="1008000" cy="257369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课题介绍</a:t>
              </a:r>
            </a:p>
          </p:txBody>
        </p:sp>
        <p:sp>
          <p:nvSpPr>
            <p:cNvPr id="22" name="TextBox 7">
              <a:extLst>
                <a:ext uri="{FF2B5EF4-FFF2-40B4-BE49-F238E27FC236}">
                  <a16:creationId xmlns:a16="http://schemas.microsoft.com/office/drawing/2014/main" id="{6E43BD2F-C404-4FE8-A02B-82E88213EFF3}"/>
                </a:ext>
              </a:extLst>
            </p:cNvPr>
            <p:cNvSpPr txBox="1"/>
            <p:nvPr userDrawn="1"/>
          </p:nvSpPr>
          <p:spPr>
            <a:xfrm>
              <a:off x="3807562" y="161929"/>
              <a:ext cx="1008000" cy="257369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进度安排</a:t>
              </a:r>
            </a:p>
          </p:txBody>
        </p:sp>
        <p:sp>
          <p:nvSpPr>
            <p:cNvPr id="23" name="TextBox 9">
              <a:extLst>
                <a:ext uri="{FF2B5EF4-FFF2-40B4-BE49-F238E27FC236}">
                  <a16:creationId xmlns:a16="http://schemas.microsoft.com/office/drawing/2014/main" id="{AA190161-3B5E-413D-A372-02EE5E4C306A}"/>
                </a:ext>
              </a:extLst>
            </p:cNvPr>
            <p:cNvSpPr txBox="1"/>
            <p:nvPr userDrawn="1"/>
          </p:nvSpPr>
          <p:spPr>
            <a:xfrm>
              <a:off x="5083912" y="161928"/>
              <a:ext cx="1008000" cy="257369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已完成工作</a:t>
              </a:r>
            </a:p>
          </p:txBody>
        </p:sp>
        <p:sp>
          <p:nvSpPr>
            <p:cNvPr id="24" name="TextBox 10">
              <a:extLst>
                <a:ext uri="{FF2B5EF4-FFF2-40B4-BE49-F238E27FC236}">
                  <a16:creationId xmlns:a16="http://schemas.microsoft.com/office/drawing/2014/main" id="{86F310AC-27C5-4E4C-BD0C-EEFA4444070F}"/>
                </a:ext>
              </a:extLst>
            </p:cNvPr>
            <p:cNvSpPr txBox="1"/>
            <p:nvPr userDrawn="1"/>
          </p:nvSpPr>
          <p:spPr>
            <a:xfrm>
              <a:off x="6360262" y="161929"/>
              <a:ext cx="1008000" cy="257369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后期安排</a:t>
              </a:r>
            </a:p>
          </p:txBody>
        </p:sp>
        <p:sp>
          <p:nvSpPr>
            <p:cNvPr id="25" name="TextBox 11">
              <a:extLst>
                <a:ext uri="{FF2B5EF4-FFF2-40B4-BE49-F238E27FC236}">
                  <a16:creationId xmlns:a16="http://schemas.microsoft.com/office/drawing/2014/main" id="{64343329-FB76-4BE6-97B7-596707C0F762}"/>
                </a:ext>
              </a:extLst>
            </p:cNvPr>
            <p:cNvSpPr txBox="1"/>
            <p:nvPr userDrawn="1"/>
          </p:nvSpPr>
          <p:spPr>
            <a:xfrm>
              <a:off x="7636613" y="161928"/>
              <a:ext cx="1008000" cy="257369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问题与困难</a:t>
              </a: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F2341823-20A1-4B1C-806A-806D31922E5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949737" y="213819"/>
              <a:ext cx="0" cy="1843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D608216F-2B6B-4DBA-B8EE-6DF301EE31AE}"/>
                </a:ext>
              </a:extLst>
            </p:cNvPr>
            <p:cNvGrpSpPr/>
            <p:nvPr userDrawn="1"/>
          </p:nvGrpSpPr>
          <p:grpSpPr>
            <a:xfrm>
              <a:off x="386412" y="0"/>
              <a:ext cx="1665673" cy="557768"/>
              <a:chOff x="386412" y="0"/>
              <a:chExt cx="1665673" cy="557768"/>
            </a:xfrm>
          </p:grpSpPr>
          <p:pic>
            <p:nvPicPr>
              <p:cNvPr id="28" name="图片 27">
                <a:extLst>
                  <a:ext uri="{FF2B5EF4-FFF2-40B4-BE49-F238E27FC236}">
                    <a16:creationId xmlns:a16="http://schemas.microsoft.com/office/drawing/2014/main" id="{1FF1ECE4-825B-4436-A140-3490B5A886C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6412" y="0"/>
                <a:ext cx="437866" cy="515222"/>
              </a:xfrm>
              <a:prstGeom prst="rect">
                <a:avLst/>
              </a:prstGeom>
            </p:spPr>
          </p:pic>
          <p:pic>
            <p:nvPicPr>
              <p:cNvPr id="29" name="图片 28">
                <a:extLst>
                  <a:ext uri="{FF2B5EF4-FFF2-40B4-BE49-F238E27FC236}">
                    <a16:creationId xmlns:a16="http://schemas.microsoft.com/office/drawing/2014/main" id="{F7803A47-2330-485C-A005-5DA3CFE418AE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3">
                <a:biLevel thresh="75000"/>
              </a:blip>
              <a:srcRect l="22435"/>
              <a:stretch>
                <a:fillRect/>
              </a:stretch>
            </p:blipFill>
            <p:spPr>
              <a:xfrm>
                <a:off x="787975" y="33688"/>
                <a:ext cx="1264110" cy="524080"/>
              </a:xfrm>
              <a:prstGeom prst="rect">
                <a:avLst/>
              </a:prstGeom>
            </p:spPr>
          </p:pic>
        </p:grp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16BE02B4-65D6-4B3A-944F-533D25ADF2B8}"/>
              </a:ext>
            </a:extLst>
          </p:cNvPr>
          <p:cNvSpPr/>
          <p:nvPr userDrawn="1"/>
        </p:nvSpPr>
        <p:spPr>
          <a:xfrm>
            <a:off x="0" y="5767754"/>
            <a:ext cx="12192000" cy="10902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TextBox 6">
            <a:extLst>
              <a:ext uri="{FF2B5EF4-FFF2-40B4-BE49-F238E27FC236}">
                <a16:creationId xmlns:a16="http://schemas.microsoft.com/office/drawing/2014/main" id="{99B8308E-87A4-45AA-A206-7261F387D82B}"/>
              </a:ext>
            </a:extLst>
          </p:cNvPr>
          <p:cNvSpPr txBox="1"/>
          <p:nvPr userDrawn="1"/>
        </p:nvSpPr>
        <p:spPr>
          <a:xfrm>
            <a:off x="150633" y="697783"/>
            <a:ext cx="1800000" cy="3804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学科背景</a:t>
            </a: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F8E22259-F64B-42DA-8583-0404641D86A5}"/>
              </a:ext>
            </a:extLst>
          </p:cNvPr>
          <p:cNvCxnSpPr/>
          <p:nvPr userDrawn="1"/>
        </p:nvCxnSpPr>
        <p:spPr>
          <a:xfrm>
            <a:off x="384648" y="1047036"/>
            <a:ext cx="130035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灯片编号占位符 5">
            <a:extLst>
              <a:ext uri="{FF2B5EF4-FFF2-40B4-BE49-F238E27FC236}">
                <a16:creationId xmlns:a16="http://schemas.microsoft.com/office/drawing/2014/main" id="{56839DC3-7306-4722-830F-16421B66D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2575" y="6517901"/>
            <a:ext cx="2087151" cy="545123"/>
          </a:xfrm>
          <a:solidFill>
            <a:schemeClr val="bg1"/>
          </a:solidFill>
          <a:ln w="19050">
            <a:solidFill>
              <a:srgbClr val="2E5292"/>
            </a:solidFill>
          </a:ln>
        </p:spPr>
        <p:txBody>
          <a:bodyPr/>
          <a:lstStyle>
            <a:lvl1pPr>
              <a:defRPr i="0">
                <a:solidFill>
                  <a:schemeClr val="bg1"/>
                </a:solidFill>
              </a:defRPr>
            </a:lvl1pPr>
          </a:lstStyle>
          <a:p>
            <a:fld id="{9EE45F31-9B24-467D-98E6-6E7F86CBA6DD}" type="slidenum">
              <a:rPr lang="en-US" altLang="zh-CN" sz="2000" smtClean="0">
                <a:solidFill>
                  <a:srgbClr val="2E5292"/>
                </a:solidFill>
              </a:rPr>
              <a:pPr/>
              <a:t>‹#›</a:t>
            </a:fld>
            <a:endParaRPr lang="zh-CN" altLang="en-US" sz="2000" dirty="0">
              <a:solidFill>
                <a:srgbClr val="2E5292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196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BAF299-A3EC-4F5E-9E54-1F5D7F38D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833029-6A76-4E12-803B-825BAD2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866E4-D63A-4619-B403-74F3EE97F069}" type="datetime1">
              <a:rPr lang="zh-CN" altLang="en-US" smtClean="0"/>
              <a:t>2021/4/21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DD4B99-7B28-44BB-87D0-1CDD4138E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i="1">
                <a:solidFill>
                  <a:srgbClr val="335CA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 </a:t>
            </a:r>
            <a:r>
              <a:rPr lang="zh-CN" altLang="en-US" i="1">
                <a:solidFill>
                  <a:srgbClr val="335CA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第十一届全国流体力学学术会议</a:t>
            </a:r>
            <a:r>
              <a:rPr lang="en-US" altLang="zh-CN" i="1">
                <a:solidFill>
                  <a:srgbClr val="335CA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endParaRPr lang="zh-CN" altLang="en-US" i="1" dirty="0">
              <a:solidFill>
                <a:srgbClr val="335CA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7A1D2D-C5DD-4C66-A573-59D2AE0EC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73F7-2163-47EF-AF62-472D0139BF14}" type="slidenum">
              <a:rPr lang="en-US" altLang="zh-CN" smtClean="0"/>
              <a:pPr/>
              <a:t>‹#›</a:t>
            </a:fld>
            <a:r>
              <a:rPr lang="zh-CN" altLang="en-US"/>
              <a:t> </a:t>
            </a:r>
            <a:r>
              <a:rPr lang="en-US" altLang="zh-CN"/>
              <a:t>/ 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8428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63ABF9-7CAD-4045-AAED-E5E9E52A7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6B8AEC-FA02-44E2-A6A9-75FC7C48E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743988-EF62-4640-9BA6-6D2418CE4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F3CE-041E-4D8D-935E-625BE1A7C622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D17FC3-0DC4-4570-AAA5-B41AB8111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4361A5-5F7A-4518-A22A-460988ACB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A3E8-D6B3-4D8F-9DEB-0EB228B69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379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2432D-5CAB-4E25-B47B-7475E520E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46FDFF-9334-4B10-B4F1-597D4E21A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3CF354-99DF-493D-8084-07250982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F3CE-041E-4D8D-935E-625BE1A7C622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9F76A6-C7FB-4C0A-8AF6-23A20D1D0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E08F34-C3E2-4836-964F-2FE69F630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A3E8-D6B3-4D8F-9DEB-0EB228B69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814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F0A46-22B2-47EC-A37A-8037E215D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86817F-9154-4BFA-BB86-4265FDAF8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9947FE-A8C8-48AB-A9B4-51DFB2B98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F3CE-041E-4D8D-935E-625BE1A7C622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35A5C7-ACA2-45CB-B335-96ABE5CE0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CF6653-5393-4FEA-9E6D-946C8CE95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A3E8-D6B3-4D8F-9DEB-0EB228B69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7143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FBDAA-D360-4EFC-AD70-982FA4855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FEE40F-363D-4F7F-8735-36F47A6FA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5095C6-F687-4B26-BEB4-D8BAAE03A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254D2B-3AF3-4391-B65B-C0181AA6A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F3CE-041E-4D8D-935E-625BE1A7C622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D9C657-BBAB-4061-85FD-FC7B6D42D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E939EE-6FC6-4684-8660-19FD76A5F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A3E8-D6B3-4D8F-9DEB-0EB228B69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958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7447E-3B40-4853-9203-33BEAC03A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8EC549-EF1D-4774-BCBE-69E894BCA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C9A754-FCDA-4F70-8402-98D6FCF56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82C141-6296-4455-9F55-9DB1EA7223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83B324-2B1D-4D14-9F1A-D9BBEFC3EC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5E15BE3-DDB9-4677-8479-7288D78D0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F3CE-041E-4D8D-935E-625BE1A7C622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2F471D0-69F6-43ED-978B-AB31E821C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D072EF-F147-49DF-93D9-8F5C33790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A3E8-D6B3-4D8F-9DEB-0EB228B69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513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C76B56-1B77-4A3D-85AF-8DF915555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FE37DA-ED6D-43B2-8724-1F12D25E5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F3CE-041E-4D8D-935E-625BE1A7C622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16E156-D87E-4663-9FE1-3E63C375A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A692E7-EFC9-4D96-8963-C9C779739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A3E8-D6B3-4D8F-9DEB-0EB228B69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6457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7C306C-C3E2-41B8-B699-0B91ED793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F3CE-041E-4D8D-935E-625BE1A7C622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3B5AEA-D9D4-4F45-BF8C-7E61E0165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A8E927-15BA-422F-A2DC-B5F1C2F2F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A3E8-D6B3-4D8F-9DEB-0EB228B69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8561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8B9AF-D6B7-4238-86F3-D7C180EA7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6C3F74-494F-4E86-84C8-A255382CD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CD5517-45C0-4C4C-8449-53031BA86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90DCC9-6F7A-432B-88F8-D7208B348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F3CE-041E-4D8D-935E-625BE1A7C622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81D35C-CC47-426F-9D16-51C3FFBCC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55D89C-9E29-4B97-9F08-A98E88A3F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A3E8-D6B3-4D8F-9DEB-0EB228B69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183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1" b="5459"/>
          <a:stretch/>
        </p:blipFill>
        <p:spPr>
          <a:xfrm>
            <a:off x="2507408" y="868943"/>
            <a:ext cx="7177183" cy="5580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B553-CFF7-4D97-AF1F-363506C2B8DB}" type="datetime1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i="1" dirty="0">
                <a:solidFill>
                  <a:srgbClr val="335CA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 </a:t>
            </a:r>
            <a:r>
              <a:rPr lang="zh-CN" altLang="en-US" i="1" dirty="0">
                <a:solidFill>
                  <a:srgbClr val="335CA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第十一届全国流体力学学术会议</a:t>
            </a:r>
            <a:r>
              <a:rPr lang="en-US" altLang="zh-CN" i="1" dirty="0">
                <a:solidFill>
                  <a:srgbClr val="335CA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endParaRPr lang="zh-CN" altLang="en-US" i="1" dirty="0">
              <a:solidFill>
                <a:srgbClr val="335CA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5F31-9B24-467D-98E6-6E7F86CBA6DD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8" name="平行四边形 7"/>
          <p:cNvSpPr/>
          <p:nvPr userDrawn="1"/>
        </p:nvSpPr>
        <p:spPr>
          <a:xfrm flipV="1">
            <a:off x="447676" y="131445"/>
            <a:ext cx="198119" cy="576000"/>
          </a:xfrm>
          <a:prstGeom prst="parallelogram">
            <a:avLst>
              <a:gd name="adj" fmla="val 53557"/>
            </a:avLst>
          </a:prstGeom>
          <a:solidFill>
            <a:schemeClr val="bg1">
              <a:lumMod val="95000"/>
            </a:schemeClr>
          </a:solidFill>
          <a:ln>
            <a:solidFill>
              <a:srgbClr val="31589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883182" y="4749284"/>
            <a:ext cx="101848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345D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&lt;-</a:t>
            </a:r>
            <a:r>
              <a:rPr lang="zh-CN" altLang="en-US" b="1" dirty="0">
                <a:solidFill>
                  <a:srgbClr val="345D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背景介绍</a:t>
            </a:r>
            <a:r>
              <a:rPr lang="en-US" altLang="zh-CN" b="1" dirty="0">
                <a:solidFill>
                  <a:srgbClr val="345D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   &lt;-</a:t>
            </a:r>
            <a:r>
              <a:rPr lang="zh-CN" altLang="en-US" b="1" dirty="0">
                <a:solidFill>
                  <a:srgbClr val="345D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数学物理模型</a:t>
            </a:r>
            <a:r>
              <a:rPr lang="en-US" altLang="zh-CN" b="1" dirty="0">
                <a:solidFill>
                  <a:srgbClr val="345D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   &lt;-LB </a:t>
            </a:r>
            <a:r>
              <a:rPr lang="zh-CN" altLang="en-US" b="1" dirty="0">
                <a:solidFill>
                  <a:srgbClr val="345D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</a:t>
            </a:r>
            <a:r>
              <a:rPr lang="en-US" altLang="zh-CN" b="1" dirty="0">
                <a:solidFill>
                  <a:srgbClr val="345D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  &lt;-</a:t>
            </a:r>
            <a:r>
              <a:rPr lang="zh-CN" altLang="en-US" b="1" dirty="0">
                <a:solidFill>
                  <a:srgbClr val="345D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数值结果</a:t>
            </a:r>
            <a:r>
              <a:rPr lang="en-US" altLang="zh-CN" b="1" dirty="0">
                <a:solidFill>
                  <a:srgbClr val="345D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endParaRPr lang="zh-CN" altLang="en-US" b="1" dirty="0">
              <a:solidFill>
                <a:srgbClr val="345D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 dirty="0">
              <a:solidFill>
                <a:srgbClr val="345D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 dirty="0">
              <a:solidFill>
                <a:srgbClr val="345D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 dirty="0">
              <a:solidFill>
                <a:srgbClr val="345D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7"/>
          <p:cNvSpPr>
            <a:spLocks noChangeArrowheads="1"/>
          </p:cNvSpPr>
          <p:nvPr userDrawn="1"/>
        </p:nvSpPr>
        <p:spPr bwMode="auto">
          <a:xfrm>
            <a:off x="4595263" y="1100059"/>
            <a:ext cx="2544286" cy="70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4000" b="1" spc="6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内容提纲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790700" cy="742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 userDrawn="1"/>
        </p:nvSpPr>
        <p:spPr>
          <a:xfrm>
            <a:off x="4944338" y="133350"/>
            <a:ext cx="2303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600" b="1" dirty="0">
                <a:solidFill>
                  <a:srgbClr val="355EA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     录</a:t>
            </a:r>
            <a:endParaRPr lang="zh-CN" altLang="en-US" sz="3600" b="1" dirty="0">
              <a:solidFill>
                <a:srgbClr val="355EA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 userDrawn="1"/>
        </p:nvSpPr>
        <p:spPr>
          <a:xfrm>
            <a:off x="2160281" y="1244084"/>
            <a:ext cx="79095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3200" b="1" i="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离子交换膜表面的电对流不稳定性</a:t>
            </a:r>
            <a:r>
              <a:rPr lang="en-US" altLang="zh-CN" sz="3200" b="1" i="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LB </a:t>
            </a:r>
            <a:r>
              <a:rPr lang="zh-CN" altLang="zh-CN" sz="3200" b="1" i="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模拟</a:t>
            </a:r>
            <a:endParaRPr lang="zh-CN" altLang="en-US" sz="3200" b="1" i="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228850"/>
            <a:ext cx="1905000" cy="1905000"/>
          </a:xfrm>
          <a:prstGeom prst="rect">
            <a:avLst/>
          </a:prstGeom>
          <a:solidFill>
            <a:srgbClr val="345DA6"/>
          </a:solidFill>
        </p:spPr>
      </p:pic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4705350"/>
            <a:ext cx="1905000" cy="1905000"/>
          </a:xfrm>
          <a:prstGeom prst="rect">
            <a:avLst/>
          </a:prstGeom>
          <a:solidFill>
            <a:srgbClr val="345DA6"/>
          </a:solidFill>
        </p:spPr>
      </p:pic>
      <p:pic>
        <p:nvPicPr>
          <p:cNvPr id="28" name="图片 2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286000"/>
            <a:ext cx="1905000" cy="1905000"/>
          </a:xfrm>
          <a:prstGeom prst="rect">
            <a:avLst/>
          </a:prstGeom>
          <a:solidFill>
            <a:srgbClr val="345DA6"/>
          </a:solidFill>
        </p:spPr>
      </p:pic>
      <p:pic>
        <p:nvPicPr>
          <p:cNvPr id="30" name="图片 2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0" y="2286000"/>
            <a:ext cx="1905000" cy="1905000"/>
          </a:xfrm>
          <a:prstGeom prst="rect">
            <a:avLst/>
          </a:prstGeom>
          <a:solidFill>
            <a:srgbClr val="345DA6"/>
          </a:solidFill>
        </p:spPr>
      </p:pic>
      <p:pic>
        <p:nvPicPr>
          <p:cNvPr id="32" name="图片 3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4953000"/>
            <a:ext cx="1905000" cy="1905000"/>
          </a:xfrm>
          <a:prstGeom prst="rect">
            <a:avLst/>
          </a:prstGeom>
          <a:solidFill>
            <a:srgbClr val="345DA6"/>
          </a:solidFill>
        </p:spPr>
      </p:pic>
      <p:pic>
        <p:nvPicPr>
          <p:cNvPr id="33" name="图片 3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86000"/>
            <a:ext cx="1905000" cy="1905000"/>
          </a:xfrm>
          <a:prstGeom prst="rect">
            <a:avLst/>
          </a:prstGeom>
          <a:solidFill>
            <a:srgbClr val="345DA6"/>
          </a:solidFill>
        </p:spPr>
      </p:pic>
      <p:pic>
        <p:nvPicPr>
          <p:cNvPr id="34" name="图片 33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4610100"/>
            <a:ext cx="1905000" cy="1905000"/>
          </a:xfrm>
          <a:prstGeom prst="rect">
            <a:avLst/>
          </a:prstGeom>
          <a:solidFill>
            <a:srgbClr val="345DA6"/>
          </a:solidFill>
        </p:spPr>
      </p:pic>
      <p:pic>
        <p:nvPicPr>
          <p:cNvPr id="35" name="图片 34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4248150"/>
            <a:ext cx="1905000" cy="1905000"/>
          </a:xfrm>
          <a:prstGeom prst="rect">
            <a:avLst/>
          </a:prstGeom>
          <a:solidFill>
            <a:srgbClr val="345DA6"/>
          </a:solidFill>
        </p:spPr>
      </p:pic>
      <p:pic>
        <p:nvPicPr>
          <p:cNvPr id="36" name="图片 35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650" y="4514850"/>
            <a:ext cx="1905000" cy="1905000"/>
          </a:xfrm>
          <a:prstGeom prst="rect">
            <a:avLst/>
          </a:prstGeom>
          <a:solidFill>
            <a:srgbClr val="345DA6"/>
          </a:solidFill>
        </p:spPr>
      </p:pic>
      <p:pic>
        <p:nvPicPr>
          <p:cNvPr id="37" name="图片 3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0" y="2971800"/>
            <a:ext cx="1905000" cy="1905000"/>
          </a:xfrm>
          <a:prstGeom prst="rect">
            <a:avLst/>
          </a:prstGeom>
          <a:solidFill>
            <a:srgbClr val="345DA6"/>
          </a:solidFill>
        </p:spPr>
      </p:pic>
      <p:pic>
        <p:nvPicPr>
          <p:cNvPr id="38" name="图片 3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900" y="2971800"/>
            <a:ext cx="1905000" cy="1905000"/>
          </a:xfrm>
          <a:prstGeom prst="rect">
            <a:avLst/>
          </a:prstGeom>
          <a:solidFill>
            <a:srgbClr val="345DA6"/>
          </a:solidFill>
        </p:spPr>
      </p:pic>
    </p:spTree>
    <p:extLst>
      <p:ext uri="{BB962C8B-B14F-4D97-AF65-F5344CB8AC3E}">
        <p14:creationId xmlns:p14="http://schemas.microsoft.com/office/powerpoint/2010/main" val="3248695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5F912-CF7E-40B1-B577-A81C62F10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1290CF-4222-43D4-87D2-D5B4629685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1DF78D-8892-4B62-8E58-D94D10765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D41871-04F4-411C-93B4-783DC3972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F3CE-041E-4D8D-935E-625BE1A7C622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8D88FB-EB05-4DF1-84B7-F4F3C78DB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9FC8F3-2AB2-4B4E-AFFC-2122CAD9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A3E8-D6B3-4D8F-9DEB-0EB228B69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3243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F6871-8A03-4C25-A450-D62AA8002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8D33A2-44AC-4370-82D0-88CBA8312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0E145E-8059-442F-852F-430D7B875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F3CE-041E-4D8D-935E-625BE1A7C622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741A38-BBCA-4241-BFA3-52F5433E3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31D102-7B07-4449-9654-1F9D5CAB3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A3E8-D6B3-4D8F-9DEB-0EB228B69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1865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B597972-C3E1-40E8-8096-19748810C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64C66B-56D6-4089-90E6-E2C8B5888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8210EE-407E-485E-8AB4-1A9EAC1D4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F3CE-041E-4D8D-935E-625BE1A7C622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0A5968-D7CD-41FF-83EC-B10D29CC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EC6F50-772E-432F-AF5F-F9992DEE1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A3E8-D6B3-4D8F-9DEB-0EB228B69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445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2507408" y="868943"/>
            <a:ext cx="7177183" cy="5580000"/>
            <a:chOff x="2507408" y="868943"/>
            <a:chExt cx="7177183" cy="5580000"/>
          </a:xfrm>
        </p:grpSpPr>
        <p:pic>
          <p:nvPicPr>
            <p:cNvPr id="16" name="图片 15"/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1" b="5459"/>
            <a:stretch/>
          </p:blipFill>
          <p:spPr>
            <a:xfrm>
              <a:off x="2507408" y="868943"/>
              <a:ext cx="7177183" cy="5580000"/>
            </a:xfrm>
            <a:prstGeom prst="rect">
              <a:avLst/>
            </a:prstGeom>
          </p:spPr>
        </p:pic>
        <p:sp>
          <p:nvSpPr>
            <p:cNvPr id="2" name="矩形 1"/>
            <p:cNvSpPr/>
            <p:nvPr userDrawn="1"/>
          </p:nvSpPr>
          <p:spPr>
            <a:xfrm>
              <a:off x="2571750" y="971550"/>
              <a:ext cx="6800850" cy="546735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i="0"/>
            </a:lvl1pPr>
          </a:lstStyle>
          <a:p>
            <a:fld id="{04722502-BFC4-417E-993E-0F1C6C82AB62}" type="datetime1">
              <a:rPr lang="zh-CN" altLang="en-US" smtClean="0"/>
              <a:t>2021/4/21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solidFill>
                  <a:srgbClr val="335CA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 </a:t>
            </a:r>
            <a:r>
              <a:rPr lang="zh-CN" altLang="en-US">
                <a:solidFill>
                  <a:srgbClr val="335CA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第十一届全国流体力学学术会议</a:t>
            </a:r>
            <a:r>
              <a:rPr lang="en-US" altLang="zh-CN">
                <a:solidFill>
                  <a:srgbClr val="335CA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endParaRPr lang="zh-CN" altLang="en-US" dirty="0">
              <a:solidFill>
                <a:srgbClr val="335CA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i="0"/>
            </a:lvl1pPr>
          </a:lstStyle>
          <a:p>
            <a:fld id="{9EE45F31-9B24-467D-98E6-6E7F86CBA6D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平行四边形 7"/>
          <p:cNvSpPr/>
          <p:nvPr userDrawn="1"/>
        </p:nvSpPr>
        <p:spPr>
          <a:xfrm flipV="1">
            <a:off x="447676" y="131445"/>
            <a:ext cx="198119" cy="576000"/>
          </a:xfrm>
          <a:prstGeom prst="parallelogram">
            <a:avLst>
              <a:gd name="adj" fmla="val 53557"/>
            </a:avLst>
          </a:prstGeom>
          <a:solidFill>
            <a:schemeClr val="bg1">
              <a:lumMod val="95000"/>
            </a:schemeClr>
          </a:solidFill>
          <a:ln>
            <a:solidFill>
              <a:srgbClr val="31589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1046061" y="4894856"/>
            <a:ext cx="10559784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345D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000" b="1" dirty="0">
                <a:solidFill>
                  <a:srgbClr val="345D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课题介绍</a:t>
            </a:r>
            <a:r>
              <a:rPr lang="en-US" altLang="zh-CN" sz="2000" b="1" dirty="0">
                <a:solidFill>
                  <a:srgbClr val="345D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        &lt;</a:t>
            </a:r>
            <a:r>
              <a:rPr lang="zh-CN" altLang="en-US" sz="2000" b="1" dirty="0">
                <a:solidFill>
                  <a:srgbClr val="345D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进度安排</a:t>
            </a:r>
            <a:r>
              <a:rPr lang="en-US" altLang="zh-CN" sz="2000" b="1" dirty="0">
                <a:solidFill>
                  <a:srgbClr val="345D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        &lt;</a:t>
            </a:r>
            <a:r>
              <a:rPr lang="zh-CN" altLang="en-US" sz="2000" b="1" dirty="0">
                <a:solidFill>
                  <a:srgbClr val="345D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已完成工作</a:t>
            </a:r>
            <a:r>
              <a:rPr lang="en-US" altLang="zh-CN" sz="2000" b="1" dirty="0">
                <a:solidFill>
                  <a:srgbClr val="345D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        &lt;</a:t>
            </a:r>
            <a:r>
              <a:rPr lang="zh-CN" altLang="en-US" sz="2000" b="1" dirty="0">
                <a:solidFill>
                  <a:srgbClr val="345D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后期计划</a:t>
            </a:r>
            <a:r>
              <a:rPr lang="en-US" altLang="zh-CN" sz="2000" b="1" dirty="0">
                <a:solidFill>
                  <a:srgbClr val="345D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        &lt;</a:t>
            </a:r>
            <a:r>
              <a:rPr lang="zh-CN" altLang="en-US" sz="2000" b="1" dirty="0">
                <a:solidFill>
                  <a:srgbClr val="345D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问题与困难</a:t>
            </a:r>
            <a:r>
              <a:rPr lang="en-US" altLang="zh-CN" sz="2000" b="1" dirty="0">
                <a:solidFill>
                  <a:srgbClr val="345D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endParaRPr lang="zh-CN" altLang="en-US" sz="2000" b="1" dirty="0">
              <a:solidFill>
                <a:srgbClr val="345D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600" b="1" dirty="0">
              <a:solidFill>
                <a:srgbClr val="345D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7"/>
          <p:cNvSpPr>
            <a:spLocks noChangeArrowheads="1"/>
          </p:cNvSpPr>
          <p:nvPr userDrawn="1"/>
        </p:nvSpPr>
        <p:spPr bwMode="auto">
          <a:xfrm>
            <a:off x="4595263" y="1100059"/>
            <a:ext cx="2544286" cy="70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4000" b="1" spc="6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内容提纲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790700" cy="742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 userDrawn="1"/>
        </p:nvSpPr>
        <p:spPr>
          <a:xfrm>
            <a:off x="4944338" y="133350"/>
            <a:ext cx="2303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600" b="1" dirty="0">
                <a:solidFill>
                  <a:srgbClr val="355EA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     录</a:t>
            </a:r>
            <a:endParaRPr lang="zh-CN" altLang="en-US" sz="3600" b="1" dirty="0">
              <a:solidFill>
                <a:srgbClr val="355EA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 userDrawn="1"/>
        </p:nvSpPr>
        <p:spPr>
          <a:xfrm>
            <a:off x="533400" y="1227117"/>
            <a:ext cx="10991850" cy="6480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0"/>
                  <a:lumOff val="100000"/>
                </a:schemeClr>
              </a:gs>
              <a:gs pos="60000">
                <a:srgbClr val="345DA6"/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 userDrawn="1"/>
        </p:nvSpPr>
        <p:spPr>
          <a:xfrm>
            <a:off x="2739767" y="1244084"/>
            <a:ext cx="67505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i="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电荷选择性表面附近电对流介观模拟</a:t>
            </a:r>
          </a:p>
        </p:txBody>
      </p:sp>
      <p:pic>
        <p:nvPicPr>
          <p:cNvPr id="28" name="图片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403" y="2936595"/>
            <a:ext cx="1476000" cy="1476000"/>
          </a:xfrm>
          <a:prstGeom prst="rect">
            <a:avLst/>
          </a:prstGeom>
          <a:solidFill>
            <a:srgbClr val="345DA6"/>
          </a:solidFill>
        </p:spPr>
      </p:pic>
      <p:pic>
        <p:nvPicPr>
          <p:cNvPr id="30" name="图片 2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289" y="2936595"/>
            <a:ext cx="1476000" cy="1476000"/>
          </a:xfrm>
          <a:prstGeom prst="rect">
            <a:avLst/>
          </a:prstGeom>
          <a:solidFill>
            <a:srgbClr val="345DA6"/>
          </a:solidFill>
        </p:spPr>
      </p:pic>
      <p:pic>
        <p:nvPicPr>
          <p:cNvPr id="33" name="图片 3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61" y="2936595"/>
            <a:ext cx="1476000" cy="1476000"/>
          </a:xfrm>
          <a:prstGeom prst="rect">
            <a:avLst/>
          </a:prstGeom>
          <a:solidFill>
            <a:srgbClr val="345DA6"/>
          </a:solidFill>
        </p:spPr>
      </p:pic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175" y="2936595"/>
            <a:ext cx="1476000" cy="1476000"/>
          </a:xfrm>
          <a:prstGeom prst="rect">
            <a:avLst/>
          </a:prstGeom>
          <a:solidFill>
            <a:srgbClr val="345DA6"/>
          </a:solidFill>
        </p:spPr>
      </p:pic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ADECA1BE-8C31-45CA-A750-6D21041E0C53}"/>
              </a:ext>
            </a:extLst>
          </p:cNvPr>
          <p:cNvCxnSpPr/>
          <p:nvPr userDrawn="1"/>
        </p:nvCxnSpPr>
        <p:spPr>
          <a:xfrm>
            <a:off x="0" y="779681"/>
            <a:ext cx="11520000" cy="0"/>
          </a:xfrm>
          <a:prstGeom prst="line">
            <a:avLst/>
          </a:prstGeom>
          <a:ln w="28575">
            <a:solidFill>
              <a:srgbClr val="4C79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>
            <a:extLst>
              <a:ext uri="{FF2B5EF4-FFF2-40B4-BE49-F238E27FC236}">
                <a16:creationId xmlns:a16="http://schemas.microsoft.com/office/drawing/2014/main" id="{84A7D93C-CA44-4042-9CBF-42A846CC251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9766517" y="2936596"/>
            <a:ext cx="1476000" cy="1476000"/>
          </a:xfrm>
          <a:prstGeom prst="rect">
            <a:avLst/>
          </a:prstGeom>
          <a:solidFill>
            <a:srgbClr val="345DA6"/>
          </a:solidFill>
        </p:spPr>
      </p:pic>
    </p:spTree>
    <p:extLst>
      <p:ext uri="{BB962C8B-B14F-4D97-AF65-F5344CB8AC3E}">
        <p14:creationId xmlns:p14="http://schemas.microsoft.com/office/powerpoint/2010/main" val="3081620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2507408" y="868943"/>
            <a:ext cx="7177183" cy="5580000"/>
            <a:chOff x="2507408" y="868943"/>
            <a:chExt cx="7177183" cy="5580000"/>
          </a:xfrm>
        </p:grpSpPr>
        <p:pic>
          <p:nvPicPr>
            <p:cNvPr id="16" name="图片 15"/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1" b="5459"/>
            <a:stretch/>
          </p:blipFill>
          <p:spPr>
            <a:xfrm>
              <a:off x="2507408" y="868943"/>
              <a:ext cx="7177183" cy="5580000"/>
            </a:xfrm>
            <a:prstGeom prst="rect">
              <a:avLst/>
            </a:prstGeom>
          </p:spPr>
        </p:pic>
        <p:sp>
          <p:nvSpPr>
            <p:cNvPr id="2" name="矩形 1"/>
            <p:cNvSpPr/>
            <p:nvPr userDrawn="1"/>
          </p:nvSpPr>
          <p:spPr>
            <a:xfrm>
              <a:off x="2571750" y="971550"/>
              <a:ext cx="6800850" cy="546735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i="0"/>
            </a:lvl1pPr>
          </a:lstStyle>
          <a:p>
            <a:fld id="{DDCFD1F8-9187-4C1B-ABB1-F604EFA318A8}" type="datetime1">
              <a:rPr lang="zh-CN" altLang="en-US" smtClean="0"/>
              <a:t>2021/4/21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58262" y="6492875"/>
            <a:ext cx="5635869" cy="365125"/>
          </a:xfrm>
        </p:spPr>
        <p:txBody>
          <a:bodyPr/>
          <a:lstStyle/>
          <a:p>
            <a:r>
              <a:rPr lang="en-US" altLang="zh-CN" dirty="0">
                <a:solidFill>
                  <a:srgbClr val="335CA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 </a:t>
            </a:r>
            <a:r>
              <a:rPr lang="en-US" altLang="zh-CN" dirty="0">
                <a:solidFill>
                  <a:srgbClr val="345DA6"/>
                </a:solidFill>
              </a:rPr>
              <a:t>«XLVII </a:t>
            </a:r>
            <a:r>
              <a:rPr lang="az-Cyrl-AZ" altLang="zh-CN" dirty="0">
                <a:solidFill>
                  <a:srgbClr val="345DA6"/>
                </a:solidFill>
              </a:rPr>
              <a:t>Гагаринские чтения»</a:t>
            </a:r>
            <a:r>
              <a:rPr lang="en-US" altLang="zh-CN" dirty="0">
                <a:solidFill>
                  <a:srgbClr val="335CA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endParaRPr lang="zh-CN" altLang="en-US" dirty="0">
              <a:solidFill>
                <a:srgbClr val="335CA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平行四边形 7"/>
          <p:cNvSpPr/>
          <p:nvPr userDrawn="1"/>
        </p:nvSpPr>
        <p:spPr>
          <a:xfrm flipV="1">
            <a:off x="447676" y="131445"/>
            <a:ext cx="198119" cy="576000"/>
          </a:xfrm>
          <a:prstGeom prst="parallelogram">
            <a:avLst>
              <a:gd name="adj" fmla="val 53557"/>
            </a:avLst>
          </a:prstGeom>
          <a:solidFill>
            <a:schemeClr val="bg1">
              <a:lumMod val="95000"/>
            </a:schemeClr>
          </a:solidFill>
          <a:ln>
            <a:solidFill>
              <a:srgbClr val="31589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7"/>
          <p:cNvSpPr>
            <a:spLocks noChangeArrowheads="1"/>
          </p:cNvSpPr>
          <p:nvPr userDrawn="1"/>
        </p:nvSpPr>
        <p:spPr bwMode="auto">
          <a:xfrm>
            <a:off x="4595263" y="1100059"/>
            <a:ext cx="2544286" cy="70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4000" b="1" spc="6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内容提纲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790700" cy="742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 userDrawn="1"/>
        </p:nvSpPr>
        <p:spPr>
          <a:xfrm>
            <a:off x="3451785" y="168168"/>
            <a:ext cx="4616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>
                <a:solidFill>
                  <a:srgbClr val="355E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 of Contents</a:t>
            </a:r>
            <a:endParaRPr lang="zh-CN" altLang="en-US" sz="3600" b="1" dirty="0">
              <a:solidFill>
                <a:srgbClr val="355EA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 userDrawn="1"/>
        </p:nvSpPr>
        <p:spPr>
          <a:xfrm>
            <a:off x="533400" y="1227117"/>
            <a:ext cx="10991850" cy="1077218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0"/>
                  <a:lumOff val="100000"/>
                </a:schemeClr>
              </a:gs>
              <a:gs pos="60000">
                <a:srgbClr val="345DA6"/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Numerical study of the mechanism of plasma enhanced syngas combustion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ADECA1BE-8C31-45CA-A750-6D21041E0C53}"/>
              </a:ext>
            </a:extLst>
          </p:cNvPr>
          <p:cNvCxnSpPr/>
          <p:nvPr userDrawn="1"/>
        </p:nvCxnSpPr>
        <p:spPr>
          <a:xfrm>
            <a:off x="0" y="779681"/>
            <a:ext cx="11520000" cy="0"/>
          </a:xfrm>
          <a:prstGeom prst="line">
            <a:avLst/>
          </a:prstGeom>
          <a:ln w="28575">
            <a:solidFill>
              <a:srgbClr val="4C79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4887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16BE02B4-65D6-4B3A-944F-533D25ADF2B8}"/>
              </a:ext>
            </a:extLst>
          </p:cNvPr>
          <p:cNvSpPr/>
          <p:nvPr userDrawn="1"/>
        </p:nvSpPr>
        <p:spPr>
          <a:xfrm>
            <a:off x="13335" y="5420485"/>
            <a:ext cx="12192000" cy="10902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20FE563-F7AF-49F5-9B55-87C15E5E0CAD}"/>
              </a:ext>
            </a:extLst>
          </p:cNvPr>
          <p:cNvGrpSpPr/>
          <p:nvPr userDrawn="1"/>
        </p:nvGrpSpPr>
        <p:grpSpPr>
          <a:xfrm>
            <a:off x="0" y="0"/>
            <a:ext cx="12192000" cy="545123"/>
            <a:chOff x="0" y="0"/>
            <a:chExt cx="9144000" cy="59400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73A7867-C6F3-4488-BF9B-DDC6870C1FE2}"/>
                </a:ext>
              </a:extLst>
            </p:cNvPr>
            <p:cNvSpPr/>
            <p:nvPr userDrawn="1"/>
          </p:nvSpPr>
          <p:spPr>
            <a:xfrm>
              <a:off x="0" y="0"/>
              <a:ext cx="9144000" cy="59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28600" dist="50800" dir="5400000" algn="t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160"/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81C8C3F0-0A4F-402E-AFEA-C8AC417620B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226087" y="213819"/>
              <a:ext cx="0" cy="1843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0D867F5-9A52-4D6A-99C1-8F102D3463DF}"/>
                </a:ext>
              </a:extLst>
            </p:cNvPr>
            <p:cNvSpPr/>
            <p:nvPr userDrawn="1"/>
          </p:nvSpPr>
          <p:spPr>
            <a:xfrm>
              <a:off x="2423888" y="0"/>
              <a:ext cx="1249501" cy="594000"/>
            </a:xfrm>
            <a:prstGeom prst="rect">
              <a:avLst/>
            </a:prstGeom>
            <a:solidFill>
              <a:srgbClr val="2E5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E86CF806-5AA4-4DC7-8272-9666B6F050D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2437" y="213819"/>
              <a:ext cx="0" cy="1843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6">
              <a:extLst>
                <a:ext uri="{FF2B5EF4-FFF2-40B4-BE49-F238E27FC236}">
                  <a16:creationId xmlns:a16="http://schemas.microsoft.com/office/drawing/2014/main" id="{66656F14-5CFE-4EC7-AA23-5C7ECDBF1817}"/>
                </a:ext>
              </a:extLst>
            </p:cNvPr>
            <p:cNvSpPr txBox="1"/>
            <p:nvPr userDrawn="1"/>
          </p:nvSpPr>
          <p:spPr>
            <a:xfrm>
              <a:off x="2531212" y="161928"/>
              <a:ext cx="1008000" cy="31398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Team</a:t>
              </a:r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extBox 7">
              <a:extLst>
                <a:ext uri="{FF2B5EF4-FFF2-40B4-BE49-F238E27FC236}">
                  <a16:creationId xmlns:a16="http://schemas.microsoft.com/office/drawing/2014/main" id="{6E43BD2F-C404-4FE8-A02B-82E88213EFF3}"/>
                </a:ext>
              </a:extLst>
            </p:cNvPr>
            <p:cNvSpPr txBox="1"/>
            <p:nvPr userDrawn="1"/>
          </p:nvSpPr>
          <p:spPr>
            <a:xfrm>
              <a:off x="3807562" y="161929"/>
              <a:ext cx="1008000" cy="280445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Introduction</a:t>
              </a:r>
              <a:endPara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Box 9">
              <a:extLst>
                <a:ext uri="{FF2B5EF4-FFF2-40B4-BE49-F238E27FC236}">
                  <a16:creationId xmlns:a16="http://schemas.microsoft.com/office/drawing/2014/main" id="{AA190161-3B5E-413D-A372-02EE5E4C306A}"/>
                </a:ext>
              </a:extLst>
            </p:cNvPr>
            <p:cNvSpPr txBox="1"/>
            <p:nvPr userDrawn="1"/>
          </p:nvSpPr>
          <p:spPr>
            <a:xfrm>
              <a:off x="5083912" y="161928"/>
              <a:ext cx="1008000" cy="280445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Model</a:t>
              </a:r>
              <a:endPara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Box 10">
              <a:extLst>
                <a:ext uri="{FF2B5EF4-FFF2-40B4-BE49-F238E27FC236}">
                  <a16:creationId xmlns:a16="http://schemas.microsoft.com/office/drawing/2014/main" id="{86F310AC-27C5-4E4C-BD0C-EEFA4444070F}"/>
                </a:ext>
              </a:extLst>
            </p:cNvPr>
            <p:cNvSpPr txBox="1"/>
            <p:nvPr userDrawn="1"/>
          </p:nvSpPr>
          <p:spPr>
            <a:xfrm>
              <a:off x="6360262" y="161929"/>
              <a:ext cx="1008000" cy="280445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Result</a:t>
              </a:r>
              <a:endPara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TextBox 11">
              <a:extLst>
                <a:ext uri="{FF2B5EF4-FFF2-40B4-BE49-F238E27FC236}">
                  <a16:creationId xmlns:a16="http://schemas.microsoft.com/office/drawing/2014/main" id="{64343329-FB76-4BE6-97B7-596707C0F762}"/>
                </a:ext>
              </a:extLst>
            </p:cNvPr>
            <p:cNvSpPr txBox="1"/>
            <p:nvPr userDrawn="1"/>
          </p:nvSpPr>
          <p:spPr>
            <a:xfrm>
              <a:off x="7636613" y="161928"/>
              <a:ext cx="1008000" cy="280445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Cooperation</a:t>
              </a:r>
              <a:endPara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F2341823-20A1-4B1C-806A-806D31922E5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949737" y="213819"/>
              <a:ext cx="0" cy="1843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D608216F-2B6B-4DBA-B8EE-6DF301EE31AE}"/>
                </a:ext>
              </a:extLst>
            </p:cNvPr>
            <p:cNvGrpSpPr/>
            <p:nvPr userDrawn="1"/>
          </p:nvGrpSpPr>
          <p:grpSpPr>
            <a:xfrm>
              <a:off x="386412" y="0"/>
              <a:ext cx="1665673" cy="557768"/>
              <a:chOff x="386412" y="0"/>
              <a:chExt cx="1665673" cy="557768"/>
            </a:xfrm>
          </p:grpSpPr>
          <p:pic>
            <p:nvPicPr>
              <p:cNvPr id="28" name="图片 27">
                <a:extLst>
                  <a:ext uri="{FF2B5EF4-FFF2-40B4-BE49-F238E27FC236}">
                    <a16:creationId xmlns:a16="http://schemas.microsoft.com/office/drawing/2014/main" id="{1FF1ECE4-825B-4436-A140-3490B5A886C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6412" y="0"/>
                <a:ext cx="437866" cy="515222"/>
              </a:xfrm>
              <a:prstGeom prst="rect">
                <a:avLst/>
              </a:prstGeom>
            </p:spPr>
          </p:pic>
          <p:pic>
            <p:nvPicPr>
              <p:cNvPr id="29" name="图片 28">
                <a:extLst>
                  <a:ext uri="{FF2B5EF4-FFF2-40B4-BE49-F238E27FC236}">
                    <a16:creationId xmlns:a16="http://schemas.microsoft.com/office/drawing/2014/main" id="{F7803A47-2330-485C-A005-5DA3CFE418AE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3">
                <a:biLevel thresh="75000"/>
              </a:blip>
              <a:srcRect l="22435"/>
              <a:stretch>
                <a:fillRect/>
              </a:stretch>
            </p:blipFill>
            <p:spPr>
              <a:xfrm>
                <a:off x="787975" y="33688"/>
                <a:ext cx="1264110" cy="524080"/>
              </a:xfrm>
              <a:prstGeom prst="rect">
                <a:avLst/>
              </a:prstGeom>
            </p:spPr>
          </p:pic>
        </p:grpSp>
      </p:grp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F8E22259-F64B-42DA-8583-0404641D86A5}"/>
              </a:ext>
            </a:extLst>
          </p:cNvPr>
          <p:cNvCxnSpPr/>
          <p:nvPr userDrawn="1"/>
        </p:nvCxnSpPr>
        <p:spPr>
          <a:xfrm>
            <a:off x="305518" y="1170129"/>
            <a:ext cx="172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A27FFE-5F3E-4908-8304-5E8AE82AC5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881" y="683107"/>
            <a:ext cx="2740025" cy="545123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p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</a:t>
            </a:r>
          </a:p>
        </p:txBody>
      </p:sp>
    </p:spTree>
    <p:extLst>
      <p:ext uri="{BB962C8B-B14F-4D97-AF65-F5344CB8AC3E}">
        <p14:creationId xmlns:p14="http://schemas.microsoft.com/office/powerpoint/2010/main" val="3410906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020FE563-F7AF-49F5-9B55-87C15E5E0CAD}"/>
              </a:ext>
            </a:extLst>
          </p:cNvPr>
          <p:cNvGrpSpPr/>
          <p:nvPr userDrawn="1"/>
        </p:nvGrpSpPr>
        <p:grpSpPr>
          <a:xfrm>
            <a:off x="0" y="0"/>
            <a:ext cx="12192000" cy="545123"/>
            <a:chOff x="0" y="0"/>
            <a:chExt cx="9144000" cy="59400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73A7867-C6F3-4488-BF9B-DDC6870C1FE2}"/>
                </a:ext>
              </a:extLst>
            </p:cNvPr>
            <p:cNvSpPr/>
            <p:nvPr userDrawn="1"/>
          </p:nvSpPr>
          <p:spPr>
            <a:xfrm>
              <a:off x="0" y="0"/>
              <a:ext cx="9144000" cy="59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28600" dist="50800" dir="5400000" algn="t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160"/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81C8C3F0-0A4F-402E-AFEA-C8AC417620B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226087" y="213819"/>
              <a:ext cx="0" cy="1843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0D867F5-9A52-4D6A-99C1-8F102D3463DF}"/>
                </a:ext>
              </a:extLst>
            </p:cNvPr>
            <p:cNvSpPr/>
            <p:nvPr userDrawn="1"/>
          </p:nvSpPr>
          <p:spPr>
            <a:xfrm>
              <a:off x="3700235" y="0"/>
              <a:ext cx="1249501" cy="594000"/>
            </a:xfrm>
            <a:prstGeom prst="rect">
              <a:avLst/>
            </a:prstGeom>
            <a:solidFill>
              <a:srgbClr val="2E5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E86CF806-5AA4-4DC7-8272-9666B6F050D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2437" y="213819"/>
              <a:ext cx="0" cy="1843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6">
              <a:extLst>
                <a:ext uri="{FF2B5EF4-FFF2-40B4-BE49-F238E27FC236}">
                  <a16:creationId xmlns:a16="http://schemas.microsoft.com/office/drawing/2014/main" id="{66656F14-5CFE-4EC7-AA23-5C7ECDBF1817}"/>
                </a:ext>
              </a:extLst>
            </p:cNvPr>
            <p:cNvSpPr txBox="1"/>
            <p:nvPr userDrawn="1"/>
          </p:nvSpPr>
          <p:spPr>
            <a:xfrm>
              <a:off x="2531212" y="161928"/>
              <a:ext cx="1008000" cy="280445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algn="ctr" defTabSz="914400" rtl="0" eaLnBrk="1" latinLnBrk="0" hangingPunct="1"/>
              <a:r>
                <a:rPr lang="en-US" altLang="zh-CN" sz="1200" b="1" kern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Research</a:t>
              </a:r>
              <a:r>
                <a:rPr lang="zh-CN" altLang="en-US" sz="1200" b="1" kern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</a:t>
              </a:r>
              <a:r>
                <a:rPr lang="en-US" altLang="zh-CN" sz="1200" b="1" kern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Team</a:t>
              </a:r>
              <a:endParaRPr lang="zh-CN" altLang="en-US" sz="1200" b="1" kern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TextBox 7">
              <a:extLst>
                <a:ext uri="{FF2B5EF4-FFF2-40B4-BE49-F238E27FC236}">
                  <a16:creationId xmlns:a16="http://schemas.microsoft.com/office/drawing/2014/main" id="{6E43BD2F-C404-4FE8-A02B-82E88213EFF3}"/>
                </a:ext>
              </a:extLst>
            </p:cNvPr>
            <p:cNvSpPr txBox="1"/>
            <p:nvPr userDrawn="1"/>
          </p:nvSpPr>
          <p:spPr>
            <a:xfrm>
              <a:off x="3807562" y="161929"/>
              <a:ext cx="1008000" cy="31398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Introduction</a:t>
              </a:r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Box 9">
              <a:extLst>
                <a:ext uri="{FF2B5EF4-FFF2-40B4-BE49-F238E27FC236}">
                  <a16:creationId xmlns:a16="http://schemas.microsoft.com/office/drawing/2014/main" id="{AA190161-3B5E-413D-A372-02EE5E4C306A}"/>
                </a:ext>
              </a:extLst>
            </p:cNvPr>
            <p:cNvSpPr txBox="1"/>
            <p:nvPr userDrawn="1"/>
          </p:nvSpPr>
          <p:spPr>
            <a:xfrm>
              <a:off x="5083912" y="161928"/>
              <a:ext cx="1008000" cy="280445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Model</a:t>
              </a:r>
              <a:endPara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Box 10">
              <a:extLst>
                <a:ext uri="{FF2B5EF4-FFF2-40B4-BE49-F238E27FC236}">
                  <a16:creationId xmlns:a16="http://schemas.microsoft.com/office/drawing/2014/main" id="{86F310AC-27C5-4E4C-BD0C-EEFA4444070F}"/>
                </a:ext>
              </a:extLst>
            </p:cNvPr>
            <p:cNvSpPr txBox="1"/>
            <p:nvPr userDrawn="1"/>
          </p:nvSpPr>
          <p:spPr>
            <a:xfrm>
              <a:off x="6360262" y="161929"/>
              <a:ext cx="1008000" cy="280445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Result</a:t>
              </a:r>
              <a:endPara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TextBox 11">
              <a:extLst>
                <a:ext uri="{FF2B5EF4-FFF2-40B4-BE49-F238E27FC236}">
                  <a16:creationId xmlns:a16="http://schemas.microsoft.com/office/drawing/2014/main" id="{64343329-FB76-4BE6-97B7-596707C0F762}"/>
                </a:ext>
              </a:extLst>
            </p:cNvPr>
            <p:cNvSpPr txBox="1"/>
            <p:nvPr userDrawn="1"/>
          </p:nvSpPr>
          <p:spPr>
            <a:xfrm>
              <a:off x="7636613" y="161928"/>
              <a:ext cx="1008000" cy="280445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Cooperation</a:t>
              </a:r>
              <a:endPara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F2341823-20A1-4B1C-806A-806D31922E5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949737" y="213819"/>
              <a:ext cx="0" cy="1843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D608216F-2B6B-4DBA-B8EE-6DF301EE31AE}"/>
                </a:ext>
              </a:extLst>
            </p:cNvPr>
            <p:cNvGrpSpPr/>
            <p:nvPr userDrawn="1"/>
          </p:nvGrpSpPr>
          <p:grpSpPr>
            <a:xfrm>
              <a:off x="386412" y="0"/>
              <a:ext cx="1665673" cy="557768"/>
              <a:chOff x="386412" y="0"/>
              <a:chExt cx="1665673" cy="557768"/>
            </a:xfrm>
          </p:grpSpPr>
          <p:pic>
            <p:nvPicPr>
              <p:cNvPr id="28" name="图片 27">
                <a:extLst>
                  <a:ext uri="{FF2B5EF4-FFF2-40B4-BE49-F238E27FC236}">
                    <a16:creationId xmlns:a16="http://schemas.microsoft.com/office/drawing/2014/main" id="{1FF1ECE4-825B-4436-A140-3490B5A886C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6412" y="0"/>
                <a:ext cx="437866" cy="515222"/>
              </a:xfrm>
              <a:prstGeom prst="rect">
                <a:avLst/>
              </a:prstGeom>
            </p:spPr>
          </p:pic>
          <p:pic>
            <p:nvPicPr>
              <p:cNvPr id="29" name="图片 28">
                <a:extLst>
                  <a:ext uri="{FF2B5EF4-FFF2-40B4-BE49-F238E27FC236}">
                    <a16:creationId xmlns:a16="http://schemas.microsoft.com/office/drawing/2014/main" id="{F7803A47-2330-485C-A005-5DA3CFE418AE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3">
                <a:biLevel thresh="75000"/>
              </a:blip>
              <a:srcRect l="22435"/>
              <a:stretch>
                <a:fillRect/>
              </a:stretch>
            </p:blipFill>
            <p:spPr>
              <a:xfrm>
                <a:off x="787975" y="33688"/>
                <a:ext cx="1264110" cy="524080"/>
              </a:xfrm>
              <a:prstGeom prst="rect">
                <a:avLst/>
              </a:prstGeom>
            </p:spPr>
          </p:pic>
        </p:grpSp>
      </p:grp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F8E22259-F64B-42DA-8583-0404641D86A5}"/>
              </a:ext>
            </a:extLst>
          </p:cNvPr>
          <p:cNvCxnSpPr/>
          <p:nvPr userDrawn="1"/>
        </p:nvCxnSpPr>
        <p:spPr>
          <a:xfrm>
            <a:off x="305518" y="1170129"/>
            <a:ext cx="172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占位符 4">
            <a:extLst>
              <a:ext uri="{FF2B5EF4-FFF2-40B4-BE49-F238E27FC236}">
                <a16:creationId xmlns:a16="http://schemas.microsoft.com/office/drawing/2014/main" id="{8EE69EF4-B930-499D-B277-86E0A9FF9E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881" y="683107"/>
            <a:ext cx="2740025" cy="545123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p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6BE02B4-65D6-4B3A-944F-533D25ADF2B8}"/>
              </a:ext>
            </a:extLst>
          </p:cNvPr>
          <p:cNvSpPr/>
          <p:nvPr userDrawn="1"/>
        </p:nvSpPr>
        <p:spPr>
          <a:xfrm>
            <a:off x="0" y="5417624"/>
            <a:ext cx="12192000" cy="10902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741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020FE563-F7AF-49F5-9B55-87C15E5E0CAD}"/>
              </a:ext>
            </a:extLst>
          </p:cNvPr>
          <p:cNvGrpSpPr/>
          <p:nvPr userDrawn="1"/>
        </p:nvGrpSpPr>
        <p:grpSpPr>
          <a:xfrm>
            <a:off x="0" y="-5862"/>
            <a:ext cx="12192000" cy="550985"/>
            <a:chOff x="0" y="-6388"/>
            <a:chExt cx="9144000" cy="60038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73A7867-C6F3-4488-BF9B-DDC6870C1FE2}"/>
                </a:ext>
              </a:extLst>
            </p:cNvPr>
            <p:cNvSpPr/>
            <p:nvPr userDrawn="1"/>
          </p:nvSpPr>
          <p:spPr>
            <a:xfrm>
              <a:off x="0" y="0"/>
              <a:ext cx="9144000" cy="59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28600" dist="50800" dir="5400000" algn="t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160"/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81C8C3F0-0A4F-402E-AFEA-C8AC417620B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226087" y="213819"/>
              <a:ext cx="0" cy="1843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0D867F5-9A52-4D6A-99C1-8F102D3463DF}"/>
                </a:ext>
              </a:extLst>
            </p:cNvPr>
            <p:cNvSpPr/>
            <p:nvPr userDrawn="1"/>
          </p:nvSpPr>
          <p:spPr>
            <a:xfrm>
              <a:off x="4963161" y="-6388"/>
              <a:ext cx="1249501" cy="594000"/>
            </a:xfrm>
            <a:prstGeom prst="rect">
              <a:avLst/>
            </a:prstGeom>
            <a:solidFill>
              <a:srgbClr val="2E5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E86CF806-5AA4-4DC7-8272-9666B6F050D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2437" y="213819"/>
              <a:ext cx="0" cy="1843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6">
              <a:extLst>
                <a:ext uri="{FF2B5EF4-FFF2-40B4-BE49-F238E27FC236}">
                  <a16:creationId xmlns:a16="http://schemas.microsoft.com/office/drawing/2014/main" id="{66656F14-5CFE-4EC7-AA23-5C7ECDBF1817}"/>
                </a:ext>
              </a:extLst>
            </p:cNvPr>
            <p:cNvSpPr txBox="1"/>
            <p:nvPr userDrawn="1"/>
          </p:nvSpPr>
          <p:spPr>
            <a:xfrm>
              <a:off x="2531212" y="161928"/>
              <a:ext cx="1008000" cy="280445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b="1" dirty="0">
                  <a:solidFill>
                    <a:srgbClr val="A9A9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Team</a:t>
              </a:r>
              <a:endParaRPr lang="zh-CN" altLang="en-US" sz="1200" b="1" dirty="0">
                <a:solidFill>
                  <a:srgbClr val="A9A9A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extBox 7">
              <a:extLst>
                <a:ext uri="{FF2B5EF4-FFF2-40B4-BE49-F238E27FC236}">
                  <a16:creationId xmlns:a16="http://schemas.microsoft.com/office/drawing/2014/main" id="{6E43BD2F-C404-4FE8-A02B-82E88213EFF3}"/>
                </a:ext>
              </a:extLst>
            </p:cNvPr>
            <p:cNvSpPr txBox="1"/>
            <p:nvPr userDrawn="1"/>
          </p:nvSpPr>
          <p:spPr>
            <a:xfrm>
              <a:off x="3807562" y="161929"/>
              <a:ext cx="1008000" cy="280445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Introduction</a:t>
              </a:r>
              <a:endPara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Box 9">
              <a:extLst>
                <a:ext uri="{FF2B5EF4-FFF2-40B4-BE49-F238E27FC236}">
                  <a16:creationId xmlns:a16="http://schemas.microsoft.com/office/drawing/2014/main" id="{AA190161-3B5E-413D-A372-02EE5E4C306A}"/>
                </a:ext>
              </a:extLst>
            </p:cNvPr>
            <p:cNvSpPr txBox="1"/>
            <p:nvPr userDrawn="1"/>
          </p:nvSpPr>
          <p:spPr>
            <a:xfrm>
              <a:off x="5083912" y="161928"/>
              <a:ext cx="1008000" cy="31398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Model</a:t>
              </a:r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Box 10">
              <a:extLst>
                <a:ext uri="{FF2B5EF4-FFF2-40B4-BE49-F238E27FC236}">
                  <a16:creationId xmlns:a16="http://schemas.microsoft.com/office/drawing/2014/main" id="{86F310AC-27C5-4E4C-BD0C-EEFA4444070F}"/>
                </a:ext>
              </a:extLst>
            </p:cNvPr>
            <p:cNvSpPr txBox="1"/>
            <p:nvPr userDrawn="1"/>
          </p:nvSpPr>
          <p:spPr>
            <a:xfrm>
              <a:off x="6360262" y="161929"/>
              <a:ext cx="1008000" cy="280445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Result</a:t>
              </a:r>
              <a:endPara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TextBox 11">
              <a:extLst>
                <a:ext uri="{FF2B5EF4-FFF2-40B4-BE49-F238E27FC236}">
                  <a16:creationId xmlns:a16="http://schemas.microsoft.com/office/drawing/2014/main" id="{64343329-FB76-4BE6-97B7-596707C0F762}"/>
                </a:ext>
              </a:extLst>
            </p:cNvPr>
            <p:cNvSpPr txBox="1"/>
            <p:nvPr userDrawn="1"/>
          </p:nvSpPr>
          <p:spPr>
            <a:xfrm>
              <a:off x="7636613" y="161928"/>
              <a:ext cx="1008000" cy="280445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Cooperation</a:t>
              </a:r>
              <a:endPara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F2341823-20A1-4B1C-806A-806D31922E5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949737" y="213819"/>
              <a:ext cx="0" cy="1843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D608216F-2B6B-4DBA-B8EE-6DF301EE31AE}"/>
                </a:ext>
              </a:extLst>
            </p:cNvPr>
            <p:cNvGrpSpPr/>
            <p:nvPr userDrawn="1"/>
          </p:nvGrpSpPr>
          <p:grpSpPr>
            <a:xfrm>
              <a:off x="386412" y="0"/>
              <a:ext cx="1665673" cy="557768"/>
              <a:chOff x="386412" y="0"/>
              <a:chExt cx="1665673" cy="557768"/>
            </a:xfrm>
          </p:grpSpPr>
          <p:pic>
            <p:nvPicPr>
              <p:cNvPr id="28" name="图片 27">
                <a:extLst>
                  <a:ext uri="{FF2B5EF4-FFF2-40B4-BE49-F238E27FC236}">
                    <a16:creationId xmlns:a16="http://schemas.microsoft.com/office/drawing/2014/main" id="{1FF1ECE4-825B-4436-A140-3490B5A886C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6412" y="0"/>
                <a:ext cx="437866" cy="515222"/>
              </a:xfrm>
              <a:prstGeom prst="rect">
                <a:avLst/>
              </a:prstGeom>
            </p:spPr>
          </p:pic>
          <p:pic>
            <p:nvPicPr>
              <p:cNvPr id="29" name="图片 28">
                <a:extLst>
                  <a:ext uri="{FF2B5EF4-FFF2-40B4-BE49-F238E27FC236}">
                    <a16:creationId xmlns:a16="http://schemas.microsoft.com/office/drawing/2014/main" id="{F7803A47-2330-485C-A005-5DA3CFE418AE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3">
                <a:biLevel thresh="75000"/>
              </a:blip>
              <a:srcRect l="22435"/>
              <a:stretch>
                <a:fillRect/>
              </a:stretch>
            </p:blipFill>
            <p:spPr>
              <a:xfrm>
                <a:off x="787975" y="33688"/>
                <a:ext cx="1264110" cy="524080"/>
              </a:xfrm>
              <a:prstGeom prst="rect">
                <a:avLst/>
              </a:prstGeom>
            </p:spPr>
          </p:pic>
        </p:grp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16BE02B4-65D6-4B3A-944F-533D25ADF2B8}"/>
              </a:ext>
            </a:extLst>
          </p:cNvPr>
          <p:cNvSpPr/>
          <p:nvPr userDrawn="1"/>
        </p:nvSpPr>
        <p:spPr>
          <a:xfrm>
            <a:off x="0" y="5432474"/>
            <a:ext cx="12192000" cy="10902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F8E22259-F64B-42DA-8583-0404641D86A5}"/>
              </a:ext>
            </a:extLst>
          </p:cNvPr>
          <p:cNvCxnSpPr/>
          <p:nvPr userDrawn="1"/>
        </p:nvCxnSpPr>
        <p:spPr>
          <a:xfrm>
            <a:off x="305518" y="1170129"/>
            <a:ext cx="172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占位符 4">
            <a:extLst>
              <a:ext uri="{FF2B5EF4-FFF2-40B4-BE49-F238E27FC236}">
                <a16:creationId xmlns:a16="http://schemas.microsoft.com/office/drawing/2014/main" id="{FE031AA4-C293-46CA-B02F-36E35CF505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881" y="683107"/>
            <a:ext cx="2740025" cy="545123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p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</a:t>
            </a:r>
          </a:p>
        </p:txBody>
      </p:sp>
    </p:spTree>
    <p:extLst>
      <p:ext uri="{BB962C8B-B14F-4D97-AF65-F5344CB8AC3E}">
        <p14:creationId xmlns:p14="http://schemas.microsoft.com/office/powerpoint/2010/main" val="211383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020FE563-F7AF-49F5-9B55-87C15E5E0CAD}"/>
              </a:ext>
            </a:extLst>
          </p:cNvPr>
          <p:cNvGrpSpPr/>
          <p:nvPr userDrawn="1"/>
        </p:nvGrpSpPr>
        <p:grpSpPr>
          <a:xfrm>
            <a:off x="0" y="0"/>
            <a:ext cx="12192000" cy="545123"/>
            <a:chOff x="0" y="0"/>
            <a:chExt cx="9144000" cy="59400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73A7867-C6F3-4488-BF9B-DDC6870C1FE2}"/>
                </a:ext>
              </a:extLst>
            </p:cNvPr>
            <p:cNvSpPr/>
            <p:nvPr userDrawn="1"/>
          </p:nvSpPr>
          <p:spPr>
            <a:xfrm>
              <a:off x="0" y="0"/>
              <a:ext cx="9144000" cy="59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28600" dist="50800" dir="5400000" algn="t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160"/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81C8C3F0-0A4F-402E-AFEA-C8AC417620B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226087" y="213819"/>
              <a:ext cx="0" cy="1843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0D867F5-9A52-4D6A-99C1-8F102D3463DF}"/>
                </a:ext>
              </a:extLst>
            </p:cNvPr>
            <p:cNvSpPr/>
            <p:nvPr userDrawn="1"/>
          </p:nvSpPr>
          <p:spPr>
            <a:xfrm>
              <a:off x="6239511" y="0"/>
              <a:ext cx="1249501" cy="594000"/>
            </a:xfrm>
            <a:prstGeom prst="rect">
              <a:avLst/>
            </a:prstGeom>
            <a:solidFill>
              <a:srgbClr val="2E5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E86CF806-5AA4-4DC7-8272-9666B6F050D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2437" y="213819"/>
              <a:ext cx="0" cy="1843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6">
              <a:extLst>
                <a:ext uri="{FF2B5EF4-FFF2-40B4-BE49-F238E27FC236}">
                  <a16:creationId xmlns:a16="http://schemas.microsoft.com/office/drawing/2014/main" id="{66656F14-5CFE-4EC7-AA23-5C7ECDBF1817}"/>
                </a:ext>
              </a:extLst>
            </p:cNvPr>
            <p:cNvSpPr txBox="1"/>
            <p:nvPr userDrawn="1"/>
          </p:nvSpPr>
          <p:spPr>
            <a:xfrm>
              <a:off x="2531212" y="161928"/>
              <a:ext cx="1008000" cy="280445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b="1" dirty="0">
                  <a:solidFill>
                    <a:srgbClr val="A9A9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</a:t>
              </a:r>
              <a:r>
                <a:rPr lang="zh-CN" altLang="en-US" sz="1200" b="1" dirty="0">
                  <a:solidFill>
                    <a:srgbClr val="A9A9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200" b="1" dirty="0">
                  <a:solidFill>
                    <a:srgbClr val="A9A9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team</a:t>
              </a:r>
              <a:endParaRPr lang="zh-CN" altLang="en-US" sz="1200" b="1" dirty="0">
                <a:solidFill>
                  <a:srgbClr val="A9A9A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extBox 7">
              <a:extLst>
                <a:ext uri="{FF2B5EF4-FFF2-40B4-BE49-F238E27FC236}">
                  <a16:creationId xmlns:a16="http://schemas.microsoft.com/office/drawing/2014/main" id="{6E43BD2F-C404-4FE8-A02B-82E88213EFF3}"/>
                </a:ext>
              </a:extLst>
            </p:cNvPr>
            <p:cNvSpPr txBox="1"/>
            <p:nvPr userDrawn="1"/>
          </p:nvSpPr>
          <p:spPr>
            <a:xfrm>
              <a:off x="3807562" y="161929"/>
              <a:ext cx="1008000" cy="280445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Introduction</a:t>
              </a:r>
              <a:endPara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Box 9">
              <a:extLst>
                <a:ext uri="{FF2B5EF4-FFF2-40B4-BE49-F238E27FC236}">
                  <a16:creationId xmlns:a16="http://schemas.microsoft.com/office/drawing/2014/main" id="{AA190161-3B5E-413D-A372-02EE5E4C306A}"/>
                </a:ext>
              </a:extLst>
            </p:cNvPr>
            <p:cNvSpPr txBox="1"/>
            <p:nvPr userDrawn="1"/>
          </p:nvSpPr>
          <p:spPr>
            <a:xfrm>
              <a:off x="5083912" y="161928"/>
              <a:ext cx="1008000" cy="280445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Model</a:t>
              </a:r>
              <a:r>
                <a: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  <p:sp>
          <p:nvSpPr>
            <p:cNvPr id="24" name="TextBox 10">
              <a:extLst>
                <a:ext uri="{FF2B5EF4-FFF2-40B4-BE49-F238E27FC236}">
                  <a16:creationId xmlns:a16="http://schemas.microsoft.com/office/drawing/2014/main" id="{86F310AC-27C5-4E4C-BD0C-EEFA4444070F}"/>
                </a:ext>
              </a:extLst>
            </p:cNvPr>
            <p:cNvSpPr txBox="1"/>
            <p:nvPr userDrawn="1"/>
          </p:nvSpPr>
          <p:spPr>
            <a:xfrm>
              <a:off x="6360262" y="161929"/>
              <a:ext cx="1008000" cy="31398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Result</a:t>
              </a:r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  <p:sp>
          <p:nvSpPr>
            <p:cNvPr id="25" name="TextBox 11">
              <a:extLst>
                <a:ext uri="{FF2B5EF4-FFF2-40B4-BE49-F238E27FC236}">
                  <a16:creationId xmlns:a16="http://schemas.microsoft.com/office/drawing/2014/main" id="{64343329-FB76-4BE6-97B7-596707C0F762}"/>
                </a:ext>
              </a:extLst>
            </p:cNvPr>
            <p:cNvSpPr txBox="1"/>
            <p:nvPr userDrawn="1"/>
          </p:nvSpPr>
          <p:spPr>
            <a:xfrm>
              <a:off x="7636613" y="161928"/>
              <a:ext cx="1008000" cy="280445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Cooperation</a:t>
              </a:r>
              <a:r>
                <a: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F2341823-20A1-4B1C-806A-806D31922E5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949737" y="213819"/>
              <a:ext cx="0" cy="1843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D608216F-2B6B-4DBA-B8EE-6DF301EE31AE}"/>
                </a:ext>
              </a:extLst>
            </p:cNvPr>
            <p:cNvGrpSpPr/>
            <p:nvPr userDrawn="1"/>
          </p:nvGrpSpPr>
          <p:grpSpPr>
            <a:xfrm>
              <a:off x="386412" y="0"/>
              <a:ext cx="1665673" cy="557768"/>
              <a:chOff x="386412" y="0"/>
              <a:chExt cx="1665673" cy="557768"/>
            </a:xfrm>
          </p:grpSpPr>
          <p:pic>
            <p:nvPicPr>
              <p:cNvPr id="28" name="图片 27">
                <a:extLst>
                  <a:ext uri="{FF2B5EF4-FFF2-40B4-BE49-F238E27FC236}">
                    <a16:creationId xmlns:a16="http://schemas.microsoft.com/office/drawing/2014/main" id="{1FF1ECE4-825B-4436-A140-3490B5A886C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6412" y="0"/>
                <a:ext cx="437866" cy="515222"/>
              </a:xfrm>
              <a:prstGeom prst="rect">
                <a:avLst/>
              </a:prstGeom>
            </p:spPr>
          </p:pic>
          <p:pic>
            <p:nvPicPr>
              <p:cNvPr id="29" name="图片 28">
                <a:extLst>
                  <a:ext uri="{FF2B5EF4-FFF2-40B4-BE49-F238E27FC236}">
                    <a16:creationId xmlns:a16="http://schemas.microsoft.com/office/drawing/2014/main" id="{F7803A47-2330-485C-A005-5DA3CFE418AE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3">
                <a:biLevel thresh="75000"/>
              </a:blip>
              <a:srcRect l="22435"/>
              <a:stretch>
                <a:fillRect/>
              </a:stretch>
            </p:blipFill>
            <p:spPr>
              <a:xfrm>
                <a:off x="787975" y="33688"/>
                <a:ext cx="1264110" cy="524080"/>
              </a:xfrm>
              <a:prstGeom prst="rect">
                <a:avLst/>
              </a:prstGeom>
            </p:spPr>
          </p:pic>
        </p:grp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16BE02B4-65D6-4B3A-944F-533D25ADF2B8}"/>
              </a:ext>
            </a:extLst>
          </p:cNvPr>
          <p:cNvSpPr/>
          <p:nvPr userDrawn="1"/>
        </p:nvSpPr>
        <p:spPr>
          <a:xfrm>
            <a:off x="0" y="5428223"/>
            <a:ext cx="12192000" cy="10902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F8E22259-F64B-42DA-8583-0404641D86A5}"/>
              </a:ext>
            </a:extLst>
          </p:cNvPr>
          <p:cNvCxnSpPr/>
          <p:nvPr userDrawn="1"/>
        </p:nvCxnSpPr>
        <p:spPr>
          <a:xfrm>
            <a:off x="305518" y="1170129"/>
            <a:ext cx="172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28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灯片编号占位符 3">
            <a:extLst>
              <a:ext uri="{FF2B5EF4-FFF2-40B4-BE49-F238E27FC236}">
                <a16:creationId xmlns:a16="http://schemas.microsoft.com/office/drawing/2014/main" id="{73CD39A2-F304-4391-9419-6A6B6C4D8263}"/>
              </a:ext>
            </a:extLst>
          </p:cNvPr>
          <p:cNvSpPr txBox="1">
            <a:spLocks/>
          </p:cNvSpPr>
          <p:nvPr userDrawn="1"/>
        </p:nvSpPr>
        <p:spPr>
          <a:xfrm>
            <a:off x="5791734" y="5942120"/>
            <a:ext cx="1658815" cy="306280"/>
          </a:xfrm>
          <a:prstGeom prst="rect">
            <a:avLst/>
          </a:prstGeom>
          <a:solidFill>
            <a:srgbClr val="2E5292"/>
          </a:solidFill>
          <a:ln w="19050">
            <a:solidFill>
              <a:srgbClr val="2E5292"/>
            </a:solidFill>
          </a:ln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ctr">
              <a:defRPr lang="en-US" altLang="zh-CN" sz="2000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E45F31-9B24-467D-98E6-6E7F86CBA6DD}" type="slidenum">
              <a:rPr lang="en-US" altLang="zh-CN" sz="1400"/>
              <a:pPr/>
              <a:t>‹#›</a:t>
            </a:fld>
            <a:endParaRPr lang="zh-CN" altLang="en-US" sz="14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6BE02B4-65D6-4B3A-944F-533D25ADF2B8}"/>
              </a:ext>
            </a:extLst>
          </p:cNvPr>
          <p:cNvSpPr/>
          <p:nvPr userDrawn="1"/>
        </p:nvSpPr>
        <p:spPr>
          <a:xfrm>
            <a:off x="0" y="5364022"/>
            <a:ext cx="12192000" cy="11561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20FE563-F7AF-49F5-9B55-87C15E5E0CAD}"/>
              </a:ext>
            </a:extLst>
          </p:cNvPr>
          <p:cNvGrpSpPr/>
          <p:nvPr userDrawn="1"/>
        </p:nvGrpSpPr>
        <p:grpSpPr>
          <a:xfrm>
            <a:off x="0" y="-5863"/>
            <a:ext cx="12192000" cy="550986"/>
            <a:chOff x="0" y="-6389"/>
            <a:chExt cx="9144000" cy="600389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73A7867-C6F3-4488-BF9B-DDC6870C1FE2}"/>
                </a:ext>
              </a:extLst>
            </p:cNvPr>
            <p:cNvSpPr/>
            <p:nvPr userDrawn="1"/>
          </p:nvSpPr>
          <p:spPr>
            <a:xfrm>
              <a:off x="0" y="0"/>
              <a:ext cx="9144000" cy="59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28600" dist="50800" dir="5400000" algn="t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160"/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81C8C3F0-0A4F-402E-AFEA-C8AC417620B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226087" y="213819"/>
              <a:ext cx="0" cy="1843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0D867F5-9A52-4D6A-99C1-8F102D3463DF}"/>
                </a:ext>
              </a:extLst>
            </p:cNvPr>
            <p:cNvSpPr/>
            <p:nvPr userDrawn="1"/>
          </p:nvSpPr>
          <p:spPr>
            <a:xfrm>
              <a:off x="7515863" y="-6389"/>
              <a:ext cx="1249501" cy="594000"/>
            </a:xfrm>
            <a:prstGeom prst="rect">
              <a:avLst/>
            </a:prstGeom>
            <a:solidFill>
              <a:srgbClr val="2E5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E86CF806-5AA4-4DC7-8272-9666B6F050D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2437" y="213819"/>
              <a:ext cx="0" cy="1843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6">
              <a:extLst>
                <a:ext uri="{FF2B5EF4-FFF2-40B4-BE49-F238E27FC236}">
                  <a16:creationId xmlns:a16="http://schemas.microsoft.com/office/drawing/2014/main" id="{66656F14-5CFE-4EC7-AA23-5C7ECDBF1817}"/>
                </a:ext>
              </a:extLst>
            </p:cNvPr>
            <p:cNvSpPr txBox="1"/>
            <p:nvPr userDrawn="1"/>
          </p:nvSpPr>
          <p:spPr>
            <a:xfrm>
              <a:off x="2531212" y="161928"/>
              <a:ext cx="1008000" cy="280445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b="1" dirty="0">
                  <a:solidFill>
                    <a:srgbClr val="A9A9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team</a:t>
              </a:r>
              <a:endParaRPr lang="zh-CN" altLang="en-US" sz="1200" b="1" dirty="0">
                <a:solidFill>
                  <a:srgbClr val="A9A9A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extBox 7">
              <a:extLst>
                <a:ext uri="{FF2B5EF4-FFF2-40B4-BE49-F238E27FC236}">
                  <a16:creationId xmlns:a16="http://schemas.microsoft.com/office/drawing/2014/main" id="{6E43BD2F-C404-4FE8-A02B-82E88213EFF3}"/>
                </a:ext>
              </a:extLst>
            </p:cNvPr>
            <p:cNvSpPr txBox="1"/>
            <p:nvPr userDrawn="1"/>
          </p:nvSpPr>
          <p:spPr>
            <a:xfrm>
              <a:off x="3807562" y="161929"/>
              <a:ext cx="1008000" cy="280445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Introduction</a:t>
              </a:r>
              <a:r>
                <a: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  <p:sp>
          <p:nvSpPr>
            <p:cNvPr id="23" name="TextBox 9">
              <a:extLst>
                <a:ext uri="{FF2B5EF4-FFF2-40B4-BE49-F238E27FC236}">
                  <a16:creationId xmlns:a16="http://schemas.microsoft.com/office/drawing/2014/main" id="{AA190161-3B5E-413D-A372-02EE5E4C306A}"/>
                </a:ext>
              </a:extLst>
            </p:cNvPr>
            <p:cNvSpPr txBox="1"/>
            <p:nvPr userDrawn="1"/>
          </p:nvSpPr>
          <p:spPr>
            <a:xfrm>
              <a:off x="5083912" y="161928"/>
              <a:ext cx="1008000" cy="280445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Model</a:t>
              </a:r>
              <a:r>
                <a: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  <p:sp>
          <p:nvSpPr>
            <p:cNvPr id="24" name="TextBox 10">
              <a:extLst>
                <a:ext uri="{FF2B5EF4-FFF2-40B4-BE49-F238E27FC236}">
                  <a16:creationId xmlns:a16="http://schemas.microsoft.com/office/drawing/2014/main" id="{86F310AC-27C5-4E4C-BD0C-EEFA4444070F}"/>
                </a:ext>
              </a:extLst>
            </p:cNvPr>
            <p:cNvSpPr txBox="1"/>
            <p:nvPr userDrawn="1"/>
          </p:nvSpPr>
          <p:spPr>
            <a:xfrm>
              <a:off x="6360262" y="161929"/>
              <a:ext cx="1008000" cy="280445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Result</a:t>
              </a:r>
              <a:r>
                <a: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  <p:sp>
          <p:nvSpPr>
            <p:cNvPr id="25" name="TextBox 11">
              <a:extLst>
                <a:ext uri="{FF2B5EF4-FFF2-40B4-BE49-F238E27FC236}">
                  <a16:creationId xmlns:a16="http://schemas.microsoft.com/office/drawing/2014/main" id="{64343329-FB76-4BE6-97B7-596707C0F762}"/>
                </a:ext>
              </a:extLst>
            </p:cNvPr>
            <p:cNvSpPr txBox="1"/>
            <p:nvPr userDrawn="1"/>
          </p:nvSpPr>
          <p:spPr>
            <a:xfrm>
              <a:off x="7636613" y="161928"/>
              <a:ext cx="1008000" cy="31398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Cooperation</a:t>
              </a:r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F2341823-20A1-4B1C-806A-806D31922E5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949737" y="213819"/>
              <a:ext cx="0" cy="1843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D608216F-2B6B-4DBA-B8EE-6DF301EE31AE}"/>
                </a:ext>
              </a:extLst>
            </p:cNvPr>
            <p:cNvGrpSpPr/>
            <p:nvPr userDrawn="1"/>
          </p:nvGrpSpPr>
          <p:grpSpPr>
            <a:xfrm>
              <a:off x="386412" y="0"/>
              <a:ext cx="1665673" cy="557768"/>
              <a:chOff x="386412" y="0"/>
              <a:chExt cx="1665673" cy="557768"/>
            </a:xfrm>
          </p:grpSpPr>
          <p:pic>
            <p:nvPicPr>
              <p:cNvPr id="28" name="图片 27">
                <a:extLst>
                  <a:ext uri="{FF2B5EF4-FFF2-40B4-BE49-F238E27FC236}">
                    <a16:creationId xmlns:a16="http://schemas.microsoft.com/office/drawing/2014/main" id="{1FF1ECE4-825B-4436-A140-3490B5A886C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6412" y="0"/>
                <a:ext cx="437866" cy="515222"/>
              </a:xfrm>
              <a:prstGeom prst="rect">
                <a:avLst/>
              </a:prstGeom>
            </p:spPr>
          </p:pic>
          <p:pic>
            <p:nvPicPr>
              <p:cNvPr id="29" name="图片 28">
                <a:extLst>
                  <a:ext uri="{FF2B5EF4-FFF2-40B4-BE49-F238E27FC236}">
                    <a16:creationId xmlns:a16="http://schemas.microsoft.com/office/drawing/2014/main" id="{F7803A47-2330-485C-A005-5DA3CFE418AE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3">
                <a:biLevel thresh="75000"/>
              </a:blip>
              <a:srcRect l="22435"/>
              <a:stretch>
                <a:fillRect/>
              </a:stretch>
            </p:blipFill>
            <p:spPr>
              <a:xfrm>
                <a:off x="787975" y="33688"/>
                <a:ext cx="1264110" cy="524080"/>
              </a:xfrm>
              <a:prstGeom prst="rect">
                <a:avLst/>
              </a:prstGeom>
            </p:spPr>
          </p:pic>
        </p:grpSp>
      </p:grp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F8E22259-F64B-42DA-8583-0404641D86A5}"/>
              </a:ext>
            </a:extLst>
          </p:cNvPr>
          <p:cNvCxnSpPr/>
          <p:nvPr userDrawn="1"/>
        </p:nvCxnSpPr>
        <p:spPr>
          <a:xfrm>
            <a:off x="305518" y="1170129"/>
            <a:ext cx="172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88785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349188" y="-1055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696875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1800" i="1" kern="1200" smtClean="0">
                <a:solidFill>
                  <a:srgbClr val="335CA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fld id="{4FCF18AB-2386-405B-88D6-1759E6EE7274}" type="datetime1">
              <a:rPr lang="zh-CN" altLang="en-US" smtClean="0"/>
              <a:t>2021/4/21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73351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i="1" dirty="0">
                <a:solidFill>
                  <a:srgbClr val="335CA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 </a:t>
            </a:r>
            <a:r>
              <a:rPr lang="zh-CN" altLang="en-US" i="1" dirty="0">
                <a:solidFill>
                  <a:srgbClr val="335CA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第十一届全国流体力学学术会议</a:t>
            </a:r>
            <a:r>
              <a:rPr lang="en-US" altLang="zh-CN" i="1" dirty="0">
                <a:solidFill>
                  <a:srgbClr val="335CA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endParaRPr lang="zh-CN" altLang="en-US" i="1" dirty="0">
              <a:solidFill>
                <a:srgbClr val="335CA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altLang="zh-CN" sz="1800" i="1" kern="1200" smtClean="0">
                <a:solidFill>
                  <a:srgbClr val="335CA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fld id="{8A5E73F7-2163-47EF-AF62-472D0139BF14}" type="slidenum">
              <a:rPr lang="en-US" altLang="zh-CN" smtClean="0"/>
              <a:pPr/>
              <a:t>‹#›</a:t>
            </a:fld>
            <a:r>
              <a:rPr lang="zh-CN" altLang="en-US" dirty="0"/>
              <a:t> </a:t>
            </a:r>
            <a:r>
              <a:rPr lang="en-US" altLang="zh-CN" dirty="0"/>
              <a:t>/ 30</a:t>
            </a:r>
            <a:endParaRPr lang="zh-CN" altLang="en-US" dirty="0"/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672000" y="6499464"/>
            <a:ext cx="11520000" cy="0"/>
          </a:xfrm>
          <a:prstGeom prst="line">
            <a:avLst/>
          </a:prstGeom>
          <a:ln w="28575">
            <a:solidFill>
              <a:srgbClr val="4C79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灯片编号占位符 3">
            <a:extLst>
              <a:ext uri="{FF2B5EF4-FFF2-40B4-BE49-F238E27FC236}">
                <a16:creationId xmlns:a16="http://schemas.microsoft.com/office/drawing/2014/main" id="{82B9BC1B-8037-47B7-A268-3C15B408D6FC}"/>
              </a:ext>
            </a:extLst>
          </p:cNvPr>
          <p:cNvSpPr txBox="1">
            <a:spLocks/>
          </p:cNvSpPr>
          <p:nvPr userDrawn="1"/>
        </p:nvSpPr>
        <p:spPr>
          <a:xfrm>
            <a:off x="10533185" y="6551720"/>
            <a:ext cx="1658815" cy="306280"/>
          </a:xfrm>
          <a:prstGeom prst="rect">
            <a:avLst/>
          </a:prstGeom>
          <a:solidFill>
            <a:srgbClr val="2E5292"/>
          </a:solidFill>
          <a:ln w="19050">
            <a:solidFill>
              <a:srgbClr val="2E5292"/>
            </a:solidFill>
          </a:ln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ctr">
              <a:defRPr lang="en-US" altLang="zh-CN" sz="2000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E45F31-9B24-467D-98E6-6E7F86CBA6DD}" type="slidenum">
              <a:rPr lang="en-US" altLang="zh-CN" sz="1400" smtClean="0"/>
              <a:pPr/>
              <a:t>‹#›</a:t>
            </a:fld>
            <a:r>
              <a:rPr lang="en-US" altLang="zh-CN" sz="1400" dirty="0"/>
              <a:t> / (12)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33640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6" r:id="rId2"/>
    <p:sldLayoutId id="2147483667" r:id="rId3"/>
    <p:sldLayoutId id="2147483676" r:id="rId4"/>
    <p:sldLayoutId id="2147483672" r:id="rId5"/>
    <p:sldLayoutId id="2147483677" r:id="rId6"/>
    <p:sldLayoutId id="2147483678" r:id="rId7"/>
    <p:sldLayoutId id="2147483679" r:id="rId8"/>
    <p:sldLayoutId id="2147483680" r:id="rId9"/>
    <p:sldLayoutId id="2147483674" r:id="rId10"/>
    <p:sldLayoutId id="214748367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2996E2D-3A66-4C10-9C99-2989F5B43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72AC72-E15B-4E1F-89D4-572645953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FE5DCF-806F-4223-93FC-0C4515D1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1F3CE-041E-4D8D-935E-625BE1A7C622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54468A-161F-48B2-A888-18839158D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DDDB3A-5064-4C81-BFA7-A513B0F9AF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1A3E8-D6B3-4D8F-9DEB-0EB228B69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713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7" Type="http://schemas.openxmlformats.org/officeDocument/2006/relationships/image" Target="../media/image2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8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2.e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xxx@hit.edu.cn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27.jp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homepage.hit.edu.cn/pxwang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xcat.net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8561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"/>
          <p:cNvSpPr txBox="1">
            <a:spLocks/>
          </p:cNvSpPr>
          <p:nvPr/>
        </p:nvSpPr>
        <p:spPr>
          <a:xfrm>
            <a:off x="84881" y="683107"/>
            <a:ext cx="3810844" cy="5451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result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discussion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31E30F-8CFB-4CBA-920B-2D6FD9CBC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1837" y="139026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6B02C87-EEB6-48CF-A0BD-1256AE8030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671579"/>
              </p:ext>
            </p:extLst>
          </p:nvPr>
        </p:nvGraphicFramePr>
        <p:xfrm>
          <a:off x="4485860" y="772390"/>
          <a:ext cx="3917950" cy="299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26B02C87-EEB6-48CF-A0BD-1256AE8030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5860" y="772390"/>
                        <a:ext cx="3917950" cy="29924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C14E2E40-C7B0-4056-85FC-FBB8D5970A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806982"/>
              </p:ext>
            </p:extLst>
          </p:nvPr>
        </p:nvGraphicFramePr>
        <p:xfrm>
          <a:off x="7953458" y="754323"/>
          <a:ext cx="4027715" cy="3067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643438" imgH="2780559" progId="Origin95.Graph">
                  <p:embed/>
                </p:oleObj>
              </mc:Choice>
              <mc:Fallback>
                <p:oleObj name="Graph" r:id="rId4" imgW="3643438" imgH="2780559" progId="Origin95.Grap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C14E2E40-C7B0-4056-85FC-FBB8D5970A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3458" y="754323"/>
                        <a:ext cx="4027715" cy="30673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BBB7630C-1A77-402E-847D-E61B6A8034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7123491"/>
              </p:ext>
            </p:extLst>
          </p:nvPr>
        </p:nvGraphicFramePr>
        <p:xfrm>
          <a:off x="8063656" y="3733213"/>
          <a:ext cx="3762375" cy="2892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6" imgW="3602624" imgH="2767550" progId="Origin95.Graph">
                  <p:embed/>
                </p:oleObj>
              </mc:Choice>
              <mc:Fallback>
                <p:oleObj name="Graph" r:id="rId6" imgW="3602624" imgH="2767550" progId="Origin95.Grap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BBB7630C-1A77-402E-847D-E61B6A8034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3656" y="3733213"/>
                        <a:ext cx="3762375" cy="28923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674E893D-3A7F-435D-955E-366D794F165E}"/>
              </a:ext>
            </a:extLst>
          </p:cNvPr>
          <p:cNvSpPr/>
          <p:nvPr/>
        </p:nvSpPr>
        <p:spPr>
          <a:xfrm>
            <a:off x="4420595" y="3590082"/>
            <a:ext cx="39011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1. Energy loss coefficient under different CO mole fraction</a:t>
            </a:r>
            <a:endParaRPr lang="zh-CN" altLang="zh-CN" sz="16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0D3ED69-CC26-4325-956A-56948BFC17B1}"/>
              </a:ext>
            </a:extLst>
          </p:cNvPr>
          <p:cNvSpPr/>
          <p:nvPr/>
        </p:nvSpPr>
        <p:spPr>
          <a:xfrm>
            <a:off x="8012935" y="3612451"/>
            <a:ext cx="40554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2. mean energy vs reduced electric field</a:t>
            </a:r>
            <a:endParaRPr lang="zh-CN" altLang="zh-CN" sz="16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374E331-B8A6-4849-908B-7840402DC21C}"/>
              </a:ext>
            </a:extLst>
          </p:cNvPr>
          <p:cNvSpPr/>
          <p:nvPr/>
        </p:nvSpPr>
        <p:spPr>
          <a:xfrm>
            <a:off x="4746528" y="4843443"/>
            <a:ext cx="35341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3. The graph of the energy loss coefficient ratio versus the reduced electric field when the CO ratio is 0.3</a:t>
            </a:r>
            <a:endParaRPr lang="zh-CN" altLang="zh-CN" sz="16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3B928A6-8B44-4265-97DA-DC4020789A7B}"/>
              </a:ext>
            </a:extLst>
          </p:cNvPr>
          <p:cNvSpPr/>
          <p:nvPr/>
        </p:nvSpPr>
        <p:spPr>
          <a:xfrm>
            <a:off x="0" y="1228230"/>
            <a:ext cx="4678700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energy loss fraction of H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CO does not show a linear change with the change of the CO concentration in the mixed gas, and although the proportion of O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not changed, the energy dissipation with O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excitation still has a relatively significant drop.</a:t>
            </a:r>
            <a:endParaRPr lang="en-US" altLang="zh-CN" dirty="0">
              <a:solidFill>
                <a:srgbClr val="2E529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240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lower the proportion of CO, the higher the mean energy during discharge.</a:t>
            </a:r>
          </a:p>
          <a:p>
            <a:pPr marL="285750" indent="-285750">
              <a:spcBef>
                <a:spcPts val="2400"/>
              </a:spcBef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2E529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reduced electric field is lower than 20 Td, the H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in the mixed gas absorbs most of the discharge energy, and the energy loss coefficient ratio of H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CO is highly sensitive to the reduced electric field of the discharge.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zh-CN" altLang="en-US" dirty="0">
              <a:solidFill>
                <a:srgbClr val="2E529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2465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AD16765-585F-46C1-8E3E-074F4FFF990A}"/>
              </a:ext>
            </a:extLst>
          </p:cNvPr>
          <p:cNvSpPr/>
          <p:nvPr/>
        </p:nvSpPr>
        <p:spPr>
          <a:xfrm>
            <a:off x="447869" y="4894856"/>
            <a:ext cx="11157976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345D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&lt;Research team&gt;   &lt;Introduction&gt;        &lt;Model&gt;           &lt;Result&gt;        &lt;Cooperation&gt; </a:t>
            </a:r>
            <a:endParaRPr lang="zh-CN" altLang="en-US" sz="2000" b="1" dirty="0">
              <a:solidFill>
                <a:srgbClr val="345D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600" b="1" dirty="0">
              <a:solidFill>
                <a:srgbClr val="345D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A6A3D1-7ECF-43C9-81B0-7BBC858B39F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345DA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403" y="2936595"/>
            <a:ext cx="1476000" cy="1476000"/>
          </a:xfrm>
          <a:prstGeom prst="rect">
            <a:avLst/>
          </a:prstGeom>
          <a:solidFill>
            <a:srgbClr val="345DA6"/>
          </a:solidFill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F9A4B69-E191-430E-BE51-E02E7C16E50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345DA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289" y="2936595"/>
            <a:ext cx="1476000" cy="1476000"/>
          </a:xfrm>
          <a:prstGeom prst="rect">
            <a:avLst/>
          </a:prstGeom>
          <a:solidFill>
            <a:srgbClr val="345DA6"/>
          </a:solidFill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1F073A1-B6C7-4039-9A7D-0E64BC643CA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345DA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61" y="2936595"/>
            <a:ext cx="1476000" cy="1476000"/>
          </a:xfrm>
          <a:prstGeom prst="rect">
            <a:avLst/>
          </a:prstGeom>
          <a:solidFill>
            <a:srgbClr val="345DA6"/>
          </a:solidFill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56DC5E2-7BFC-424A-9321-EFC8FC9D97C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345DA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175" y="2936595"/>
            <a:ext cx="1476000" cy="1476000"/>
          </a:xfrm>
          <a:prstGeom prst="rect">
            <a:avLst/>
          </a:prstGeom>
          <a:solidFill>
            <a:srgbClr val="345DA6"/>
          </a:solidFill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303C41A-AB8D-402A-8C38-80942298386A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9766517" y="2936596"/>
            <a:ext cx="1476000" cy="1476000"/>
          </a:xfrm>
          <a:prstGeom prst="rect">
            <a:avLst/>
          </a:prstGeom>
          <a:solidFill>
            <a:srgbClr val="345DA6"/>
          </a:solidFill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ACC30D6-E521-448D-B170-55F99852CC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9EE45F31-9B24-467D-98E6-6E7F86CBA6DD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4906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CCDFCBF-51CF-41A4-B96A-F28E89ADD36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9EE45F31-9B24-467D-98E6-6E7F86CBA6DD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4" name="文本占位符 1"/>
          <p:cNvSpPr txBox="1">
            <a:spLocks/>
          </p:cNvSpPr>
          <p:nvPr/>
        </p:nvSpPr>
        <p:spPr>
          <a:xfrm>
            <a:off x="84880" y="683107"/>
            <a:ext cx="6011119" cy="5451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cooperation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contact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9839" y="1470375"/>
            <a:ext cx="10525125" cy="1443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 have research interests in gas phase chemical reactions, plasma-assisted combustion, and clean utilization of fuels, and looking forward to cooperating with you!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Contact Email: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hlinkClick r:id="rId2"/>
              </a:rPr>
              <a:t>xxx@hit.edu.cn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Tel: (+86)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1111111111111111111111111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3D26B65-BBBE-47C2-B328-CF5BDBE1DD0D}"/>
              </a:ext>
            </a:extLst>
          </p:cNvPr>
          <p:cNvSpPr/>
          <p:nvPr/>
        </p:nvSpPr>
        <p:spPr>
          <a:xfrm>
            <a:off x="2479249" y="3804998"/>
            <a:ext cx="2366128" cy="2029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0264B70-8F29-4A63-B14B-468A6478965C}"/>
              </a:ext>
            </a:extLst>
          </p:cNvPr>
          <p:cNvSpPr/>
          <p:nvPr/>
        </p:nvSpPr>
        <p:spPr>
          <a:xfrm>
            <a:off x="7082672" y="3804998"/>
            <a:ext cx="2366128" cy="2029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256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平行四边形 2"/>
          <p:cNvSpPr/>
          <p:nvPr/>
        </p:nvSpPr>
        <p:spPr>
          <a:xfrm flipV="1">
            <a:off x="447676" y="131445"/>
            <a:ext cx="198119" cy="576000"/>
          </a:xfrm>
          <a:prstGeom prst="parallelogram">
            <a:avLst>
              <a:gd name="adj" fmla="val 53557"/>
            </a:avLst>
          </a:prstGeom>
          <a:solidFill>
            <a:schemeClr val="bg1">
              <a:lumMod val="95000"/>
            </a:schemeClr>
          </a:solidFill>
          <a:ln>
            <a:solidFill>
              <a:srgbClr val="31589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7"/>
          <p:cNvSpPr>
            <a:spLocks noChangeArrowheads="1"/>
          </p:cNvSpPr>
          <p:nvPr/>
        </p:nvSpPr>
        <p:spPr bwMode="auto">
          <a:xfrm>
            <a:off x="4595263" y="1100059"/>
            <a:ext cx="2544286" cy="70788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4000" b="1" spc="6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内容提纲</a:t>
            </a:r>
          </a:p>
        </p:txBody>
      </p:sp>
      <p:sp>
        <p:nvSpPr>
          <p:cNvPr id="5" name="矩形 4"/>
          <p:cNvSpPr/>
          <p:nvPr/>
        </p:nvSpPr>
        <p:spPr>
          <a:xfrm>
            <a:off x="2434093" y="367328"/>
            <a:ext cx="6800850" cy="54673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1790700" cy="1504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2217896" y="1326723"/>
            <a:ext cx="7451410" cy="3535764"/>
            <a:chOff x="-820184" y="687284"/>
            <a:chExt cx="12145189" cy="5752959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524" t="3339" r="23399" b="2042"/>
            <a:stretch>
              <a:fillRect/>
            </a:stretch>
          </p:blipFill>
          <p:spPr>
            <a:xfrm>
              <a:off x="8492591" y="1230554"/>
              <a:ext cx="2832414" cy="4692242"/>
            </a:xfrm>
            <a:custGeom>
              <a:avLst/>
              <a:gdLst>
                <a:gd name="connsiteX0" fmla="*/ 654050 w 2832414"/>
                <a:gd name="connsiteY0" fmla="*/ 539342 h 4692242"/>
                <a:gd name="connsiteX1" fmla="*/ 1308100 w 2832414"/>
                <a:gd name="connsiteY1" fmla="*/ 1207459 h 4692242"/>
                <a:gd name="connsiteX2" fmla="*/ 1308100 w 2832414"/>
                <a:gd name="connsiteY2" fmla="*/ 4024125 h 4692242"/>
                <a:gd name="connsiteX3" fmla="*/ 654050 w 2832414"/>
                <a:gd name="connsiteY3" fmla="*/ 4692242 h 4692242"/>
                <a:gd name="connsiteX4" fmla="*/ 0 w 2832414"/>
                <a:gd name="connsiteY4" fmla="*/ 4024125 h 4692242"/>
                <a:gd name="connsiteX5" fmla="*/ 0 w 2832414"/>
                <a:gd name="connsiteY5" fmla="*/ 1207459 h 4692242"/>
                <a:gd name="connsiteX6" fmla="*/ 654050 w 2832414"/>
                <a:gd name="connsiteY6" fmla="*/ 539342 h 4692242"/>
                <a:gd name="connsiteX7" fmla="*/ 2178364 w 2832414"/>
                <a:gd name="connsiteY7" fmla="*/ 0 h 4692242"/>
                <a:gd name="connsiteX8" fmla="*/ 2832414 w 2832414"/>
                <a:gd name="connsiteY8" fmla="*/ 668117 h 4692242"/>
                <a:gd name="connsiteX9" fmla="*/ 2832414 w 2832414"/>
                <a:gd name="connsiteY9" fmla="*/ 3484783 h 4692242"/>
                <a:gd name="connsiteX10" fmla="*/ 2178364 w 2832414"/>
                <a:gd name="connsiteY10" fmla="*/ 4152900 h 4692242"/>
                <a:gd name="connsiteX11" fmla="*/ 1524314 w 2832414"/>
                <a:gd name="connsiteY11" fmla="*/ 3484783 h 4692242"/>
                <a:gd name="connsiteX12" fmla="*/ 1524314 w 2832414"/>
                <a:gd name="connsiteY12" fmla="*/ 668117 h 4692242"/>
                <a:gd name="connsiteX13" fmla="*/ 2178364 w 2832414"/>
                <a:gd name="connsiteY13" fmla="*/ 0 h 4692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32414" h="4692242">
                  <a:moveTo>
                    <a:pt x="654050" y="539342"/>
                  </a:moveTo>
                  <a:cubicBezTo>
                    <a:pt x="1015292" y="539342"/>
                    <a:pt x="1308100" y="838505"/>
                    <a:pt x="1308100" y="1207459"/>
                  </a:cubicBezTo>
                  <a:lnTo>
                    <a:pt x="1308100" y="4024125"/>
                  </a:lnTo>
                  <a:cubicBezTo>
                    <a:pt x="1308100" y="4393080"/>
                    <a:pt x="1015291" y="4692242"/>
                    <a:pt x="654050" y="4692242"/>
                  </a:cubicBezTo>
                  <a:cubicBezTo>
                    <a:pt x="292808" y="4692242"/>
                    <a:pt x="0" y="4393079"/>
                    <a:pt x="0" y="4024125"/>
                  </a:cubicBezTo>
                  <a:lnTo>
                    <a:pt x="0" y="1207459"/>
                  </a:lnTo>
                  <a:cubicBezTo>
                    <a:pt x="0" y="838505"/>
                    <a:pt x="292809" y="539342"/>
                    <a:pt x="654050" y="539342"/>
                  </a:cubicBezTo>
                  <a:close/>
                  <a:moveTo>
                    <a:pt x="2178364" y="0"/>
                  </a:moveTo>
                  <a:cubicBezTo>
                    <a:pt x="2539606" y="0"/>
                    <a:pt x="2832414" y="299163"/>
                    <a:pt x="2832414" y="668117"/>
                  </a:cubicBezTo>
                  <a:lnTo>
                    <a:pt x="2832414" y="3484783"/>
                  </a:lnTo>
                  <a:cubicBezTo>
                    <a:pt x="2832414" y="3853738"/>
                    <a:pt x="2539605" y="4152900"/>
                    <a:pt x="2178364" y="4152900"/>
                  </a:cubicBezTo>
                  <a:cubicBezTo>
                    <a:pt x="1817122" y="4152900"/>
                    <a:pt x="1524314" y="3853738"/>
                    <a:pt x="1524314" y="3484783"/>
                  </a:cubicBezTo>
                  <a:lnTo>
                    <a:pt x="1524314" y="668117"/>
                  </a:lnTo>
                  <a:cubicBezTo>
                    <a:pt x="1524314" y="299163"/>
                    <a:pt x="1817123" y="0"/>
                    <a:pt x="2178364" y="0"/>
                  </a:cubicBezTo>
                  <a:close/>
                </a:path>
              </a:pathLst>
            </a:cu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64" t="1896" r="31928" b="449"/>
            <a:stretch>
              <a:fillRect/>
            </a:stretch>
          </p:blipFill>
          <p:spPr>
            <a:xfrm>
              <a:off x="-820184" y="1653004"/>
              <a:ext cx="2842369" cy="4724459"/>
            </a:xfrm>
            <a:custGeom>
              <a:avLst/>
              <a:gdLst>
                <a:gd name="connsiteX0" fmla="*/ 654050 w 2842369"/>
                <a:gd name="connsiteY0" fmla="*/ 571559 h 4724459"/>
                <a:gd name="connsiteX1" fmla="*/ 1308100 w 2842369"/>
                <a:gd name="connsiteY1" fmla="*/ 1239676 h 4724459"/>
                <a:gd name="connsiteX2" fmla="*/ 1308100 w 2842369"/>
                <a:gd name="connsiteY2" fmla="*/ 4056342 h 4724459"/>
                <a:gd name="connsiteX3" fmla="*/ 654050 w 2842369"/>
                <a:gd name="connsiteY3" fmla="*/ 4724459 h 4724459"/>
                <a:gd name="connsiteX4" fmla="*/ 0 w 2842369"/>
                <a:gd name="connsiteY4" fmla="*/ 4056342 h 4724459"/>
                <a:gd name="connsiteX5" fmla="*/ 0 w 2842369"/>
                <a:gd name="connsiteY5" fmla="*/ 1239676 h 4724459"/>
                <a:gd name="connsiteX6" fmla="*/ 654050 w 2842369"/>
                <a:gd name="connsiteY6" fmla="*/ 571559 h 4724459"/>
                <a:gd name="connsiteX7" fmla="*/ 2188319 w 2842369"/>
                <a:gd name="connsiteY7" fmla="*/ 0 h 4724459"/>
                <a:gd name="connsiteX8" fmla="*/ 2842369 w 2842369"/>
                <a:gd name="connsiteY8" fmla="*/ 668117 h 4724459"/>
                <a:gd name="connsiteX9" fmla="*/ 2842369 w 2842369"/>
                <a:gd name="connsiteY9" fmla="*/ 3484783 h 4724459"/>
                <a:gd name="connsiteX10" fmla="*/ 2188319 w 2842369"/>
                <a:gd name="connsiteY10" fmla="*/ 4152900 h 4724459"/>
                <a:gd name="connsiteX11" fmla="*/ 1534269 w 2842369"/>
                <a:gd name="connsiteY11" fmla="*/ 3484783 h 4724459"/>
                <a:gd name="connsiteX12" fmla="*/ 1534269 w 2842369"/>
                <a:gd name="connsiteY12" fmla="*/ 668117 h 4724459"/>
                <a:gd name="connsiteX13" fmla="*/ 2188319 w 2842369"/>
                <a:gd name="connsiteY13" fmla="*/ 0 h 4724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42369" h="4724459">
                  <a:moveTo>
                    <a:pt x="654050" y="571559"/>
                  </a:moveTo>
                  <a:cubicBezTo>
                    <a:pt x="1015292" y="571559"/>
                    <a:pt x="1308100" y="870722"/>
                    <a:pt x="1308100" y="1239676"/>
                  </a:cubicBezTo>
                  <a:lnTo>
                    <a:pt x="1308100" y="4056342"/>
                  </a:lnTo>
                  <a:cubicBezTo>
                    <a:pt x="1308100" y="4425297"/>
                    <a:pt x="1015291" y="4724459"/>
                    <a:pt x="654050" y="4724459"/>
                  </a:cubicBezTo>
                  <a:cubicBezTo>
                    <a:pt x="292808" y="4724459"/>
                    <a:pt x="0" y="4425297"/>
                    <a:pt x="0" y="4056342"/>
                  </a:cubicBezTo>
                  <a:lnTo>
                    <a:pt x="0" y="1239676"/>
                  </a:lnTo>
                  <a:cubicBezTo>
                    <a:pt x="0" y="870721"/>
                    <a:pt x="292809" y="571559"/>
                    <a:pt x="654050" y="571559"/>
                  </a:cubicBezTo>
                  <a:close/>
                  <a:moveTo>
                    <a:pt x="2188319" y="0"/>
                  </a:moveTo>
                  <a:cubicBezTo>
                    <a:pt x="2549561" y="0"/>
                    <a:pt x="2842369" y="299163"/>
                    <a:pt x="2842369" y="668117"/>
                  </a:cubicBezTo>
                  <a:lnTo>
                    <a:pt x="2842369" y="3484783"/>
                  </a:lnTo>
                  <a:cubicBezTo>
                    <a:pt x="2842369" y="3853738"/>
                    <a:pt x="2549560" y="4152900"/>
                    <a:pt x="2188319" y="4152900"/>
                  </a:cubicBezTo>
                  <a:cubicBezTo>
                    <a:pt x="1827077" y="4152900"/>
                    <a:pt x="1534269" y="3853737"/>
                    <a:pt x="1534269" y="3484783"/>
                  </a:cubicBezTo>
                  <a:lnTo>
                    <a:pt x="1534269" y="668117"/>
                  </a:lnTo>
                  <a:cubicBezTo>
                    <a:pt x="1534269" y="299163"/>
                    <a:pt x="1827078" y="0"/>
                    <a:pt x="2188319" y="0"/>
                  </a:cubicBezTo>
                  <a:close/>
                </a:path>
              </a:pathLst>
            </a:cu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057" t="1824" r="42407" b="5343"/>
            <a:stretch>
              <a:fillRect/>
            </a:stretch>
          </p:blipFill>
          <p:spPr>
            <a:xfrm>
              <a:off x="5302955" y="1585784"/>
              <a:ext cx="2832414" cy="4854459"/>
            </a:xfrm>
            <a:custGeom>
              <a:avLst/>
              <a:gdLst>
                <a:gd name="connsiteX0" fmla="*/ 2178364 w 2832414"/>
                <a:gd name="connsiteY0" fmla="*/ 701559 h 4854459"/>
                <a:gd name="connsiteX1" fmla="*/ 2832414 w 2832414"/>
                <a:gd name="connsiteY1" fmla="*/ 1369676 h 4854459"/>
                <a:gd name="connsiteX2" fmla="*/ 2832414 w 2832414"/>
                <a:gd name="connsiteY2" fmla="*/ 4186342 h 4854459"/>
                <a:gd name="connsiteX3" fmla="*/ 2178364 w 2832414"/>
                <a:gd name="connsiteY3" fmla="*/ 4854459 h 4854459"/>
                <a:gd name="connsiteX4" fmla="*/ 1524314 w 2832414"/>
                <a:gd name="connsiteY4" fmla="*/ 4186342 h 4854459"/>
                <a:gd name="connsiteX5" fmla="*/ 1524314 w 2832414"/>
                <a:gd name="connsiteY5" fmla="*/ 1369676 h 4854459"/>
                <a:gd name="connsiteX6" fmla="*/ 2178364 w 2832414"/>
                <a:gd name="connsiteY6" fmla="*/ 701559 h 4854459"/>
                <a:gd name="connsiteX7" fmla="*/ 654050 w 2832414"/>
                <a:gd name="connsiteY7" fmla="*/ 0 h 4854459"/>
                <a:gd name="connsiteX8" fmla="*/ 1308100 w 2832414"/>
                <a:gd name="connsiteY8" fmla="*/ 668117 h 4854459"/>
                <a:gd name="connsiteX9" fmla="*/ 1308100 w 2832414"/>
                <a:gd name="connsiteY9" fmla="*/ 3484783 h 4854459"/>
                <a:gd name="connsiteX10" fmla="*/ 654050 w 2832414"/>
                <a:gd name="connsiteY10" fmla="*/ 4152900 h 4854459"/>
                <a:gd name="connsiteX11" fmla="*/ 0 w 2832414"/>
                <a:gd name="connsiteY11" fmla="*/ 3484783 h 4854459"/>
                <a:gd name="connsiteX12" fmla="*/ 0 w 2832414"/>
                <a:gd name="connsiteY12" fmla="*/ 668117 h 4854459"/>
                <a:gd name="connsiteX13" fmla="*/ 654050 w 2832414"/>
                <a:gd name="connsiteY13" fmla="*/ 0 h 4854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32414" h="4854459">
                  <a:moveTo>
                    <a:pt x="2178364" y="701559"/>
                  </a:moveTo>
                  <a:cubicBezTo>
                    <a:pt x="2539606" y="701559"/>
                    <a:pt x="2832414" y="1000722"/>
                    <a:pt x="2832414" y="1369676"/>
                  </a:cubicBezTo>
                  <a:lnTo>
                    <a:pt x="2832414" y="4186342"/>
                  </a:lnTo>
                  <a:cubicBezTo>
                    <a:pt x="2832414" y="4555297"/>
                    <a:pt x="2539606" y="4854459"/>
                    <a:pt x="2178364" y="4854459"/>
                  </a:cubicBezTo>
                  <a:cubicBezTo>
                    <a:pt x="1817123" y="4854459"/>
                    <a:pt x="1524314" y="4555296"/>
                    <a:pt x="1524314" y="4186342"/>
                  </a:cubicBezTo>
                  <a:lnTo>
                    <a:pt x="1524314" y="1369676"/>
                  </a:lnTo>
                  <a:cubicBezTo>
                    <a:pt x="1524314" y="1000722"/>
                    <a:pt x="1817123" y="701559"/>
                    <a:pt x="2178364" y="701559"/>
                  </a:cubicBezTo>
                  <a:close/>
                  <a:moveTo>
                    <a:pt x="654050" y="0"/>
                  </a:moveTo>
                  <a:cubicBezTo>
                    <a:pt x="1015292" y="0"/>
                    <a:pt x="1308100" y="299163"/>
                    <a:pt x="1308100" y="668117"/>
                  </a:cubicBezTo>
                  <a:lnTo>
                    <a:pt x="1308100" y="3484783"/>
                  </a:lnTo>
                  <a:cubicBezTo>
                    <a:pt x="1308100" y="3853737"/>
                    <a:pt x="1015291" y="4152900"/>
                    <a:pt x="654050" y="4152900"/>
                  </a:cubicBezTo>
                  <a:cubicBezTo>
                    <a:pt x="292808" y="4152900"/>
                    <a:pt x="0" y="3853737"/>
                    <a:pt x="0" y="3484783"/>
                  </a:cubicBezTo>
                  <a:lnTo>
                    <a:pt x="0" y="668117"/>
                  </a:lnTo>
                  <a:cubicBezTo>
                    <a:pt x="0" y="299163"/>
                    <a:pt x="292809" y="0"/>
                    <a:pt x="654050" y="0"/>
                  </a:cubicBezTo>
                  <a:close/>
                </a:path>
              </a:pathLst>
            </a:cu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766" t="4597" r="14509" b="2672"/>
            <a:stretch>
              <a:fillRect/>
            </a:stretch>
          </p:blipFill>
          <p:spPr>
            <a:xfrm>
              <a:off x="2235827" y="687284"/>
              <a:ext cx="2832414" cy="4641442"/>
            </a:xfrm>
            <a:custGeom>
              <a:avLst/>
              <a:gdLst>
                <a:gd name="connsiteX0" fmla="*/ 654050 w 2832414"/>
                <a:gd name="connsiteY0" fmla="*/ 488542 h 4641442"/>
                <a:gd name="connsiteX1" fmla="*/ 1308100 w 2832414"/>
                <a:gd name="connsiteY1" fmla="*/ 1156659 h 4641442"/>
                <a:gd name="connsiteX2" fmla="*/ 1308100 w 2832414"/>
                <a:gd name="connsiteY2" fmla="*/ 3973325 h 4641442"/>
                <a:gd name="connsiteX3" fmla="*/ 654050 w 2832414"/>
                <a:gd name="connsiteY3" fmla="*/ 4641442 h 4641442"/>
                <a:gd name="connsiteX4" fmla="*/ 0 w 2832414"/>
                <a:gd name="connsiteY4" fmla="*/ 3973325 h 4641442"/>
                <a:gd name="connsiteX5" fmla="*/ 0 w 2832414"/>
                <a:gd name="connsiteY5" fmla="*/ 1156659 h 4641442"/>
                <a:gd name="connsiteX6" fmla="*/ 654050 w 2832414"/>
                <a:gd name="connsiteY6" fmla="*/ 488542 h 4641442"/>
                <a:gd name="connsiteX7" fmla="*/ 2178364 w 2832414"/>
                <a:gd name="connsiteY7" fmla="*/ 0 h 4641442"/>
                <a:gd name="connsiteX8" fmla="*/ 2832414 w 2832414"/>
                <a:gd name="connsiteY8" fmla="*/ 668117 h 4641442"/>
                <a:gd name="connsiteX9" fmla="*/ 2832414 w 2832414"/>
                <a:gd name="connsiteY9" fmla="*/ 3484783 h 4641442"/>
                <a:gd name="connsiteX10" fmla="*/ 2178364 w 2832414"/>
                <a:gd name="connsiteY10" fmla="*/ 4152900 h 4641442"/>
                <a:gd name="connsiteX11" fmla="*/ 1524314 w 2832414"/>
                <a:gd name="connsiteY11" fmla="*/ 3484783 h 4641442"/>
                <a:gd name="connsiteX12" fmla="*/ 1524314 w 2832414"/>
                <a:gd name="connsiteY12" fmla="*/ 668117 h 4641442"/>
                <a:gd name="connsiteX13" fmla="*/ 2178364 w 2832414"/>
                <a:gd name="connsiteY13" fmla="*/ 0 h 464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32414" h="4641442">
                  <a:moveTo>
                    <a:pt x="654050" y="488542"/>
                  </a:moveTo>
                  <a:cubicBezTo>
                    <a:pt x="1015292" y="488542"/>
                    <a:pt x="1308100" y="787705"/>
                    <a:pt x="1308100" y="1156659"/>
                  </a:cubicBezTo>
                  <a:lnTo>
                    <a:pt x="1308100" y="3973325"/>
                  </a:lnTo>
                  <a:cubicBezTo>
                    <a:pt x="1308100" y="4342279"/>
                    <a:pt x="1015292" y="4641442"/>
                    <a:pt x="654050" y="4641442"/>
                  </a:cubicBezTo>
                  <a:cubicBezTo>
                    <a:pt x="292808" y="4641442"/>
                    <a:pt x="0" y="4342279"/>
                    <a:pt x="0" y="3973325"/>
                  </a:cubicBezTo>
                  <a:lnTo>
                    <a:pt x="0" y="1156659"/>
                  </a:lnTo>
                  <a:cubicBezTo>
                    <a:pt x="0" y="787705"/>
                    <a:pt x="292808" y="488542"/>
                    <a:pt x="654050" y="488542"/>
                  </a:cubicBezTo>
                  <a:close/>
                  <a:moveTo>
                    <a:pt x="2178364" y="0"/>
                  </a:moveTo>
                  <a:cubicBezTo>
                    <a:pt x="2539606" y="0"/>
                    <a:pt x="2832414" y="299163"/>
                    <a:pt x="2832414" y="668117"/>
                  </a:cubicBezTo>
                  <a:lnTo>
                    <a:pt x="2832414" y="3484783"/>
                  </a:lnTo>
                  <a:cubicBezTo>
                    <a:pt x="2832414" y="3853737"/>
                    <a:pt x="2539606" y="4152900"/>
                    <a:pt x="2178364" y="4152900"/>
                  </a:cubicBezTo>
                  <a:cubicBezTo>
                    <a:pt x="1817124" y="4152900"/>
                    <a:pt x="1524314" y="3853737"/>
                    <a:pt x="1524314" y="3484783"/>
                  </a:cubicBezTo>
                  <a:lnTo>
                    <a:pt x="1524314" y="668117"/>
                  </a:lnTo>
                  <a:cubicBezTo>
                    <a:pt x="1524314" y="299163"/>
                    <a:pt x="1817124" y="0"/>
                    <a:pt x="2178364" y="0"/>
                  </a:cubicBezTo>
                  <a:close/>
                </a:path>
              </a:pathLst>
            </a:custGeom>
          </p:spPr>
        </p:pic>
      </p:grpSp>
      <p:sp>
        <p:nvSpPr>
          <p:cNvPr id="13" name="矩形 12"/>
          <p:cNvSpPr/>
          <p:nvPr/>
        </p:nvSpPr>
        <p:spPr>
          <a:xfrm>
            <a:off x="4524375" y="773777"/>
            <a:ext cx="1674960" cy="149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47676" y="18330"/>
            <a:ext cx="10991850" cy="1077218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0"/>
                  <a:lumOff val="100000"/>
                </a:schemeClr>
              </a:gs>
              <a:gs pos="60000">
                <a:srgbClr val="345DA6"/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 wrap="square" rtlCol="0" anchor="ctr" anchorCtr="0"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Numerical study of the mechanism of plasma enhanced syngas combustion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032413"/>
            <a:ext cx="12192000" cy="939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498128" y="4682798"/>
            <a:ext cx="40005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6000" b="1" i="1" dirty="0">
              <a:solidFill>
                <a:srgbClr val="335CA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56496" y="4746397"/>
            <a:ext cx="6346546" cy="76944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az-Cyrl-AZ" altLang="zh-CN" sz="4400" b="1" i="1" dirty="0">
                <a:solidFill>
                  <a:srgbClr val="335CA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Спасибо за внимание </a:t>
            </a:r>
            <a:r>
              <a:rPr lang="zh-CN" altLang="en-US" sz="4400" b="1" i="1" dirty="0">
                <a:solidFill>
                  <a:srgbClr val="335CA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！</a:t>
            </a:r>
            <a:endParaRPr lang="zh-CN" altLang="en-US" sz="44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736428" y="5613105"/>
            <a:ext cx="10800000" cy="0"/>
          </a:xfrm>
          <a:prstGeom prst="line">
            <a:avLst/>
          </a:prstGeom>
          <a:ln w="28575">
            <a:solidFill>
              <a:srgbClr val="4C79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187740" y="5515838"/>
            <a:ext cx="411843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b="1" i="1" dirty="0">
                <a:solidFill>
                  <a:srgbClr val="335C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Thank you !</a:t>
            </a:r>
            <a:endParaRPr lang="zh-CN" altLang="en-US" sz="6000" dirty="0"/>
          </a:p>
        </p:txBody>
      </p:sp>
      <p:pic>
        <p:nvPicPr>
          <p:cNvPr id="19" name="17th">
            <a:hlinkClick r:id="" action="ppaction://media"/>
            <a:extLst>
              <a:ext uri="{FF2B5EF4-FFF2-40B4-BE49-F238E27FC236}">
                <a16:creationId xmlns:a16="http://schemas.microsoft.com/office/drawing/2014/main" id="{A0FF990C-3726-403E-8679-E337F5AF328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0952163" y="474120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62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48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AD16765-585F-46C1-8E3E-074F4FFF990A}"/>
              </a:ext>
            </a:extLst>
          </p:cNvPr>
          <p:cNvSpPr/>
          <p:nvPr/>
        </p:nvSpPr>
        <p:spPr>
          <a:xfrm>
            <a:off x="506027" y="4894856"/>
            <a:ext cx="11099818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345D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&lt;Research team&gt;   &lt;Introduction&gt;        &lt;Model&gt;           &lt;Result&gt;        &lt;Cooperation&gt; </a:t>
            </a:r>
            <a:endParaRPr lang="zh-CN" altLang="en-US" sz="2000" b="1" dirty="0">
              <a:solidFill>
                <a:srgbClr val="345D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600" b="1" dirty="0">
              <a:solidFill>
                <a:srgbClr val="345D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A6A3D1-7ECF-43C9-81B0-7BBC858B39F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345DA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403" y="2936595"/>
            <a:ext cx="1476000" cy="1476000"/>
          </a:xfrm>
          <a:prstGeom prst="rect">
            <a:avLst/>
          </a:prstGeom>
          <a:solidFill>
            <a:srgbClr val="345DA6"/>
          </a:solidFill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F9A4B69-E191-430E-BE51-E02E7C16E50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345DA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289" y="2936595"/>
            <a:ext cx="1476000" cy="1476000"/>
          </a:xfrm>
          <a:prstGeom prst="rect">
            <a:avLst/>
          </a:prstGeom>
          <a:solidFill>
            <a:srgbClr val="345DA6"/>
          </a:solidFill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1F073A1-B6C7-4039-9A7D-0E64BC643CA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61" y="2936595"/>
            <a:ext cx="1476000" cy="1476000"/>
          </a:xfrm>
          <a:prstGeom prst="rect">
            <a:avLst/>
          </a:prstGeom>
          <a:solidFill>
            <a:srgbClr val="345DA6"/>
          </a:solidFill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56DC5E2-7BFC-424A-9321-EFC8FC9D97C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345DA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175" y="2936595"/>
            <a:ext cx="1476000" cy="1476000"/>
          </a:xfrm>
          <a:prstGeom prst="rect">
            <a:avLst/>
          </a:prstGeom>
          <a:solidFill>
            <a:srgbClr val="345DA6"/>
          </a:solidFill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303C41A-AB8D-402A-8C38-80942298386A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345DA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9766517" y="2936596"/>
            <a:ext cx="1476000" cy="1476000"/>
          </a:xfrm>
          <a:prstGeom prst="rect">
            <a:avLst/>
          </a:prstGeom>
          <a:solidFill>
            <a:srgbClr val="345DA6"/>
          </a:solidFill>
        </p:spPr>
      </p:pic>
    </p:spTree>
    <p:extLst>
      <p:ext uri="{BB962C8B-B14F-4D97-AF65-F5344CB8AC3E}">
        <p14:creationId xmlns:p14="http://schemas.microsoft.com/office/powerpoint/2010/main" val="3252885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占位符 4">
            <a:extLst>
              <a:ext uri="{FF2B5EF4-FFF2-40B4-BE49-F238E27FC236}">
                <a16:creationId xmlns:a16="http://schemas.microsoft.com/office/drawing/2014/main" id="{13C16370-3760-4DBD-8D25-4DC01085DB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881" y="683107"/>
            <a:ext cx="2740025" cy="545123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p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sz="2400" dirty="0"/>
              <a:t> </a:t>
            </a:r>
            <a:r>
              <a:rPr lang="en-US" altLang="zh-CN" dirty="0"/>
              <a:t>Supervisor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E9A855-BBE6-4095-AF66-93F63CB60D5F}"/>
              </a:ext>
            </a:extLst>
          </p:cNvPr>
          <p:cNvSpPr txBox="1"/>
          <p:nvPr/>
        </p:nvSpPr>
        <p:spPr>
          <a:xfrm>
            <a:off x="3088433" y="1399592"/>
            <a:ext cx="771563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 of Harbin Institute of Technology, CHINA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 :   School of Energy Science and Engineering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            :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http://homepage.hit.edu.cn/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xxxxxx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E-mail          :    xxxxxxxxx@hit.edu.cn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占位符 4">
            <a:extLst>
              <a:ext uri="{FF2B5EF4-FFF2-40B4-BE49-F238E27FC236}">
                <a16:creationId xmlns:a16="http://schemas.microsoft.com/office/drawing/2014/main" id="{358283BB-50E2-496F-992C-EA097159ED3C}"/>
              </a:ext>
            </a:extLst>
          </p:cNvPr>
          <p:cNvSpPr txBox="1">
            <a:spLocks/>
          </p:cNvSpPr>
          <p:nvPr/>
        </p:nvSpPr>
        <p:spPr>
          <a:xfrm>
            <a:off x="84881" y="3737327"/>
            <a:ext cx="2740025" cy="5451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 </a:t>
            </a:r>
            <a:r>
              <a:rPr lang="en-US" altLang="zh-CN" dirty="0"/>
              <a:t>Reporter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A945120-6B37-46DC-84C9-0FBEBFB91E5F}"/>
              </a:ext>
            </a:extLst>
          </p:cNvPr>
          <p:cNvSpPr txBox="1"/>
          <p:nvPr/>
        </p:nvSpPr>
        <p:spPr>
          <a:xfrm>
            <a:off x="3088433" y="4282450"/>
            <a:ext cx="69654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student of Harbin Institute of Technology, CHINA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and Master student of Moscow Aviation Institute, RUSSIA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         :   School of Energy Science and Engineering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Interest  :   gas combustion and plasma assistant combustion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E-mail                   xxxxxxxxx@hit.edu.cn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EFD295B-FCF4-4052-9C88-39A6790F307A}"/>
              </a:ext>
            </a:extLst>
          </p:cNvPr>
          <p:cNvSpPr/>
          <p:nvPr/>
        </p:nvSpPr>
        <p:spPr>
          <a:xfrm>
            <a:off x="235670" y="1399592"/>
            <a:ext cx="2366128" cy="2029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1B2E515-B868-4180-A40E-6B44F9BEFE4F}"/>
              </a:ext>
            </a:extLst>
          </p:cNvPr>
          <p:cNvSpPr/>
          <p:nvPr/>
        </p:nvSpPr>
        <p:spPr>
          <a:xfrm>
            <a:off x="208369" y="4443704"/>
            <a:ext cx="2366128" cy="2029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591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AD16765-585F-46C1-8E3E-074F4FFF990A}"/>
              </a:ext>
            </a:extLst>
          </p:cNvPr>
          <p:cNvSpPr/>
          <p:nvPr/>
        </p:nvSpPr>
        <p:spPr>
          <a:xfrm>
            <a:off x="363894" y="4894856"/>
            <a:ext cx="11241951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345D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&lt;Research team&gt;   &lt;Introduction&gt;        &lt;Model&gt;           &lt;Result&gt;        &lt;Cooperation&gt; </a:t>
            </a:r>
            <a:endParaRPr lang="zh-CN" altLang="en-US" sz="2000" b="1" dirty="0">
              <a:solidFill>
                <a:srgbClr val="345D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600" b="1" dirty="0">
              <a:solidFill>
                <a:srgbClr val="345D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A6A3D1-7ECF-43C9-81B0-7BBC858B39F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345DA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403" y="2936595"/>
            <a:ext cx="1476000" cy="1476000"/>
          </a:xfrm>
          <a:prstGeom prst="rect">
            <a:avLst/>
          </a:prstGeom>
          <a:solidFill>
            <a:srgbClr val="345DA6"/>
          </a:solidFill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F9A4B69-E191-430E-BE51-E02E7C16E50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345DA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289" y="2936595"/>
            <a:ext cx="1476000" cy="1476000"/>
          </a:xfrm>
          <a:prstGeom prst="rect">
            <a:avLst/>
          </a:prstGeom>
          <a:solidFill>
            <a:srgbClr val="345DA6"/>
          </a:solidFill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1F073A1-B6C7-4039-9A7D-0E64BC643CA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345DA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61" y="2936595"/>
            <a:ext cx="1476000" cy="1476000"/>
          </a:xfrm>
          <a:prstGeom prst="rect">
            <a:avLst/>
          </a:prstGeom>
          <a:solidFill>
            <a:srgbClr val="345DA6"/>
          </a:solidFill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56DC5E2-7BFC-424A-9321-EFC8FC9D97C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175" y="2936595"/>
            <a:ext cx="1476000" cy="1476000"/>
          </a:xfrm>
          <a:prstGeom prst="rect">
            <a:avLst/>
          </a:prstGeom>
          <a:solidFill>
            <a:srgbClr val="345DA6"/>
          </a:solidFill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303C41A-AB8D-402A-8C38-80942298386A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345DA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9766517" y="2936596"/>
            <a:ext cx="1476000" cy="1476000"/>
          </a:xfrm>
          <a:prstGeom prst="rect">
            <a:avLst/>
          </a:prstGeom>
          <a:solidFill>
            <a:srgbClr val="345DA6"/>
          </a:solidFill>
        </p:spPr>
      </p:pic>
    </p:spTree>
    <p:extLst>
      <p:ext uri="{BB962C8B-B14F-4D97-AF65-F5344CB8AC3E}">
        <p14:creationId xmlns:p14="http://schemas.microsoft.com/office/powerpoint/2010/main" val="764993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07596A7-9A44-4593-AB1E-106647A2DF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881" y="683107"/>
            <a:ext cx="4291176" cy="545123"/>
          </a:xfrm>
        </p:spPr>
        <p:txBody>
          <a:bodyPr/>
          <a:lstStyle/>
          <a:p>
            <a:r>
              <a:rPr lang="en-US" altLang="zh-CN" dirty="0"/>
              <a:t> Research Background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434BAA7-2D45-4D27-9542-2E8FF44D10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22" y="1412710"/>
            <a:ext cx="3772035" cy="314336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CE02BF1-F700-4AC7-B38A-39ADE76F3F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448" y="1499732"/>
            <a:ext cx="3772036" cy="314336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37F36D0-0921-4A08-9F93-F03CEDA80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553" y="1637199"/>
            <a:ext cx="3958307" cy="2840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BD4B5286-C9A7-468E-9F80-E56E2F4F1482}"/>
              </a:ext>
            </a:extLst>
          </p:cNvPr>
          <p:cNvSpPr/>
          <p:nvPr/>
        </p:nvSpPr>
        <p:spPr>
          <a:xfrm>
            <a:off x="867648" y="4532926"/>
            <a:ext cx="28136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0" dirty="0">
                <a:solidFill>
                  <a:srgbClr val="000000"/>
                </a:solidFill>
                <a:latin typeface="+mn-lt"/>
                <a:cs typeface="+mn-ea"/>
                <a:sym typeface="+mn-lt"/>
              </a:rPr>
              <a:t>World coal consumption, 1978-2019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2A33195-8EB0-4648-969D-1527750840E3}"/>
              </a:ext>
            </a:extLst>
          </p:cNvPr>
          <p:cNvSpPr txBox="1"/>
          <p:nvPr/>
        </p:nvSpPr>
        <p:spPr>
          <a:xfrm>
            <a:off x="3944928" y="4522835"/>
            <a:ext cx="389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0" dirty="0">
                <a:latin typeface="+mn-lt"/>
                <a:cs typeface="+mn-ea"/>
                <a:sym typeface="+mn-lt"/>
              </a:rPr>
              <a:t>Global share of total energy supply by source, 2018</a:t>
            </a:r>
          </a:p>
          <a:p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C74F4DF-A48D-42CF-89C7-650ED6A4A504}"/>
              </a:ext>
            </a:extLst>
          </p:cNvPr>
          <p:cNvSpPr/>
          <p:nvPr/>
        </p:nvSpPr>
        <p:spPr>
          <a:xfrm>
            <a:off x="8113208" y="4507446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b="0" dirty="0">
                <a:solidFill>
                  <a:srgbClr val="000000"/>
                </a:solidFill>
                <a:latin typeface="+mn-lt"/>
                <a:cs typeface="+mn-ea"/>
                <a:sym typeface="+mn-lt"/>
              </a:rPr>
              <a:t>CO</a:t>
            </a:r>
            <a:r>
              <a:rPr lang="en-US" altLang="zh-CN" sz="1400" b="0" baseline="-25000" dirty="0">
                <a:solidFill>
                  <a:srgbClr val="000000"/>
                </a:solidFill>
                <a:latin typeface="+mn-lt"/>
                <a:cs typeface="+mn-ea"/>
                <a:sym typeface="+mn-lt"/>
              </a:rPr>
              <a:t>2</a:t>
            </a:r>
            <a:r>
              <a:rPr lang="en-US" altLang="zh-CN" sz="1400" b="0" dirty="0">
                <a:solidFill>
                  <a:srgbClr val="000000"/>
                </a:solidFill>
                <a:latin typeface="+mn-lt"/>
                <a:cs typeface="+mn-ea"/>
                <a:sym typeface="+mn-lt"/>
              </a:rPr>
              <a:t> emissions by energy source, China 1990-2017</a:t>
            </a:r>
          </a:p>
        </p:txBody>
      </p:sp>
      <p:sp>
        <p:nvSpPr>
          <p:cNvPr id="15" name="TextBox 52">
            <a:extLst>
              <a:ext uri="{FF2B5EF4-FFF2-40B4-BE49-F238E27FC236}">
                <a16:creationId xmlns:a16="http://schemas.microsoft.com/office/drawing/2014/main" id="{9F165929-F4E2-4C23-9ABD-4CF6C8D5FEC8}"/>
              </a:ext>
            </a:extLst>
          </p:cNvPr>
          <p:cNvSpPr txBox="1"/>
          <p:nvPr/>
        </p:nvSpPr>
        <p:spPr>
          <a:xfrm>
            <a:off x="464300" y="5150291"/>
            <a:ext cx="5529064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Coal is still the main fuel of the global energy system. Coal power accounts for nearly </a:t>
            </a:r>
            <a:r>
              <a:rPr lang="zh-CN" altLang="en-US" dirty="0">
                <a:solidFill>
                  <a:srgbClr val="FF0000"/>
                </a:solidFill>
              </a:rPr>
              <a:t>40%</a:t>
            </a:r>
            <a:r>
              <a:rPr lang="zh-CN" altLang="en-US" dirty="0"/>
              <a:t> of the world’s total power generation, and energy-related CO</a:t>
            </a:r>
            <a:r>
              <a:rPr lang="zh-CN" altLang="en-US" sz="1200" dirty="0"/>
              <a:t>2</a:t>
            </a:r>
            <a:r>
              <a:rPr lang="zh-CN" altLang="en-US" dirty="0"/>
              <a:t> emissions exceed </a:t>
            </a:r>
            <a:r>
              <a:rPr lang="zh-CN" altLang="en-US" dirty="0">
                <a:solidFill>
                  <a:srgbClr val="FF0000"/>
                </a:solidFill>
              </a:rPr>
              <a:t>40%</a:t>
            </a:r>
            <a:r>
              <a:rPr lang="zh-CN" altLang="en-US" dirty="0"/>
              <a:t>.</a:t>
            </a:r>
          </a:p>
        </p:txBody>
      </p:sp>
      <p:sp>
        <p:nvSpPr>
          <p:cNvPr id="16" name="TextBox 52">
            <a:extLst>
              <a:ext uri="{FF2B5EF4-FFF2-40B4-BE49-F238E27FC236}">
                <a16:creationId xmlns:a16="http://schemas.microsoft.com/office/drawing/2014/main" id="{AFCEDB32-A621-4151-AB49-E7558525D853}"/>
              </a:ext>
            </a:extLst>
          </p:cNvPr>
          <p:cNvSpPr txBox="1"/>
          <p:nvPr/>
        </p:nvSpPr>
        <p:spPr>
          <a:xfrm>
            <a:off x="6518243" y="5150290"/>
            <a:ext cx="5529064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In 2018, coal consumption accounted for </a:t>
            </a:r>
            <a:r>
              <a:rPr lang="zh-CN" altLang="en-US" dirty="0">
                <a:solidFill>
                  <a:srgbClr val="FF0000"/>
                </a:solidFill>
              </a:rPr>
              <a:t>58%</a:t>
            </a:r>
            <a:r>
              <a:rPr lang="zh-CN" altLang="en-US" dirty="0"/>
              <a:t> of my country’s primary energy consumption, and coal-fired CO</a:t>
            </a:r>
            <a:r>
              <a:rPr lang="zh-CN" altLang="en-US" sz="1200" dirty="0"/>
              <a:t>2</a:t>
            </a:r>
            <a:r>
              <a:rPr lang="zh-CN" altLang="en-US" dirty="0"/>
              <a:t> emissions accounted for more than </a:t>
            </a:r>
            <a:r>
              <a:rPr lang="zh-CN" altLang="en-US" dirty="0">
                <a:solidFill>
                  <a:srgbClr val="FF0000"/>
                </a:solidFill>
              </a:rPr>
              <a:t>75%</a:t>
            </a:r>
            <a:r>
              <a:rPr lang="zh-CN" altLang="en-US" dirty="0"/>
              <a:t> of </a:t>
            </a:r>
            <a:r>
              <a:rPr lang="en-US" altLang="zh-CN" dirty="0"/>
              <a:t>China</a:t>
            </a:r>
            <a:r>
              <a:rPr lang="zh-CN" altLang="en-US" dirty="0"/>
              <a:t> energy consumption carbon emissions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68642B32-B098-4FC3-9346-F555AD49D585}"/>
              </a:ext>
            </a:extLst>
          </p:cNvPr>
          <p:cNvSpPr>
            <a:spLocks noChangeAspect="1"/>
          </p:cNvSpPr>
          <p:nvPr/>
        </p:nvSpPr>
        <p:spPr bwMode="auto">
          <a:xfrm rot="16200000">
            <a:off x="6174233" y="5510706"/>
            <a:ext cx="177347" cy="539084"/>
          </a:xfrm>
          <a:prstGeom prst="downArrow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09445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07596A7-9A44-4593-AB1E-106647A2DF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881" y="683107"/>
            <a:ext cx="4291176" cy="545123"/>
          </a:xfrm>
        </p:spPr>
        <p:txBody>
          <a:bodyPr/>
          <a:lstStyle/>
          <a:p>
            <a:r>
              <a:rPr lang="en-US" altLang="zh-CN" dirty="0"/>
              <a:t> Research Background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1A2B319-82B2-46F1-A20C-E6B864EB9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520" y="1171494"/>
            <a:ext cx="2098512" cy="1431060"/>
          </a:xfrm>
          <a:prstGeom prst="rect">
            <a:avLst/>
          </a:prstGeom>
        </p:spPr>
      </p:pic>
      <p:sp>
        <p:nvSpPr>
          <p:cNvPr id="19" name="右弧形箭头 73">
            <a:extLst>
              <a:ext uri="{FF2B5EF4-FFF2-40B4-BE49-F238E27FC236}">
                <a16:creationId xmlns:a16="http://schemas.microsoft.com/office/drawing/2014/main" id="{FBD14A92-AA16-42E5-845F-D212C81942C1}"/>
              </a:ext>
            </a:extLst>
          </p:cNvPr>
          <p:cNvSpPr/>
          <p:nvPr/>
        </p:nvSpPr>
        <p:spPr bwMode="auto">
          <a:xfrm>
            <a:off x="755576" y="2051556"/>
            <a:ext cx="648072" cy="3240360"/>
          </a:xfrm>
          <a:prstGeom prst="curved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cs typeface="+mn-ea"/>
              <a:sym typeface="+mn-lt"/>
            </a:endParaRPr>
          </a:p>
        </p:txBody>
      </p:sp>
      <p:sp>
        <p:nvSpPr>
          <p:cNvPr id="20" name="TextBox 4">
            <a:extLst>
              <a:ext uri="{FF2B5EF4-FFF2-40B4-BE49-F238E27FC236}">
                <a16:creationId xmlns:a16="http://schemas.microsoft.com/office/drawing/2014/main" id="{BA1A0531-4096-42CA-BD51-588138DC0945}"/>
              </a:ext>
            </a:extLst>
          </p:cNvPr>
          <p:cNvSpPr txBox="1"/>
          <p:nvPr/>
        </p:nvSpPr>
        <p:spPr>
          <a:xfrm>
            <a:off x="1979712" y="4365104"/>
            <a:ext cx="2098512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Efficient and clean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E254D25D-349E-4F2C-B237-6BAAC2352727}"/>
              </a:ext>
            </a:extLst>
          </p:cNvPr>
          <p:cNvSpPr txBox="1"/>
          <p:nvPr/>
        </p:nvSpPr>
        <p:spPr>
          <a:xfrm>
            <a:off x="1979713" y="5157192"/>
            <a:ext cx="1379308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lt"/>
                <a:cs typeface="+mn-ea"/>
                <a:sym typeface="+mn-lt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Lower cost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0DAC0C20-8356-4630-9C2C-02CA3C76B418}"/>
              </a:ext>
            </a:extLst>
          </p:cNvPr>
          <p:cNvSpPr txBox="1"/>
          <p:nvPr/>
        </p:nvSpPr>
        <p:spPr>
          <a:xfrm>
            <a:off x="1979712" y="6011996"/>
            <a:ext cx="2592288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High resource utilization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3" name="TextBox 10">
            <a:extLst>
              <a:ext uri="{FF2B5EF4-FFF2-40B4-BE49-F238E27FC236}">
                <a16:creationId xmlns:a16="http://schemas.microsoft.com/office/drawing/2014/main" id="{36B51A7C-D6CF-4792-8FC6-56D3140F444A}"/>
              </a:ext>
            </a:extLst>
          </p:cNvPr>
          <p:cNvSpPr txBox="1"/>
          <p:nvPr/>
        </p:nvSpPr>
        <p:spPr>
          <a:xfrm>
            <a:off x="261998" y="4858127"/>
            <a:ext cx="553998" cy="1152128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  <a:latin typeface="+mn-lt"/>
                <a:cs typeface="+mn-ea"/>
                <a:sym typeface="+mn-lt"/>
              </a:rPr>
              <a:t>OCCSS</a:t>
            </a:r>
            <a:endParaRPr lang="zh-CN" altLang="en-US" sz="240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38AAE6C-9B74-4DF8-BDFD-31C2C3D14DBD}"/>
              </a:ext>
            </a:extLst>
          </p:cNvPr>
          <p:cNvCxnSpPr>
            <a:cxnSpLocks/>
            <a:stCxn id="23" idx="3"/>
            <a:endCxn id="20" idx="1"/>
          </p:cNvCxnSpPr>
          <p:nvPr/>
        </p:nvCxnSpPr>
        <p:spPr bwMode="auto">
          <a:xfrm flipV="1">
            <a:off x="815996" y="4549770"/>
            <a:ext cx="1163716" cy="88442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7E83BB6-B07B-46F0-8256-96C236A9CE98}"/>
              </a:ext>
            </a:extLst>
          </p:cNvPr>
          <p:cNvCxnSpPr>
            <a:cxnSpLocks/>
            <a:stCxn id="23" idx="3"/>
            <a:endCxn id="21" idx="1"/>
          </p:cNvCxnSpPr>
          <p:nvPr/>
        </p:nvCxnSpPr>
        <p:spPr bwMode="auto">
          <a:xfrm flipV="1">
            <a:off x="815996" y="5341858"/>
            <a:ext cx="1163717" cy="9233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DE80B9F-0588-41A3-8472-0610DCC3856D}"/>
              </a:ext>
            </a:extLst>
          </p:cNvPr>
          <p:cNvCxnSpPr>
            <a:cxnSpLocks/>
            <a:stCxn id="23" idx="3"/>
            <a:endCxn id="22" idx="1"/>
          </p:cNvCxnSpPr>
          <p:nvPr/>
        </p:nvCxnSpPr>
        <p:spPr bwMode="auto">
          <a:xfrm>
            <a:off x="815996" y="5434191"/>
            <a:ext cx="1163716" cy="76247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53">
            <a:extLst>
              <a:ext uri="{FF2B5EF4-FFF2-40B4-BE49-F238E27FC236}">
                <a16:creationId xmlns:a16="http://schemas.microsoft.com/office/drawing/2014/main" id="{BDC9FEC2-42B8-479A-83DA-566851F116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170" y="1619508"/>
            <a:ext cx="492443" cy="713145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txBody>
          <a:bodyPr vert="eaVert" wrap="square" rtlCol="0">
            <a:spAutoFit/>
          </a:bodyPr>
          <a:lstStyle>
            <a:lvl1pPr eaLnBrk="0" hangingPunct="0">
              <a:spcBef>
                <a:spcPct val="20000"/>
              </a:spcBef>
              <a:buClr>
                <a:srgbClr val="2D2D87"/>
              </a:buClr>
              <a:buFont typeface="Wingdings" pitchFamily="2" charset="2"/>
              <a:buChar char="n"/>
              <a:defRPr sz="3200">
                <a:solidFill>
                  <a:srgbClr val="CC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D2D87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D2D87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D2D87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D2D87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87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87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87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87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 Coal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F309F9F-9CEE-4A19-B4F0-C14C3B2E153B}"/>
              </a:ext>
            </a:extLst>
          </p:cNvPr>
          <p:cNvCxnSpPr>
            <a:cxnSpLocks/>
            <a:stCxn id="32" idx="3"/>
          </p:cNvCxnSpPr>
          <p:nvPr/>
        </p:nvCxnSpPr>
        <p:spPr bwMode="auto">
          <a:xfrm flipV="1">
            <a:off x="1680114" y="2884295"/>
            <a:ext cx="1235733" cy="55080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99628BF-DDB9-4BC4-B42D-17ACDF692CD8}"/>
              </a:ext>
            </a:extLst>
          </p:cNvPr>
          <p:cNvCxnSpPr>
            <a:cxnSpLocks/>
            <a:stCxn id="32" idx="3"/>
          </p:cNvCxnSpPr>
          <p:nvPr/>
        </p:nvCxnSpPr>
        <p:spPr bwMode="auto">
          <a:xfrm flipV="1">
            <a:off x="1680114" y="3410417"/>
            <a:ext cx="1235733" cy="2468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A1028E0-F746-44A9-8E49-C6A11F95B089}"/>
              </a:ext>
            </a:extLst>
          </p:cNvPr>
          <p:cNvCxnSpPr>
            <a:cxnSpLocks/>
            <a:stCxn id="32" idx="3"/>
          </p:cNvCxnSpPr>
          <p:nvPr/>
        </p:nvCxnSpPr>
        <p:spPr bwMode="auto">
          <a:xfrm>
            <a:off x="1680114" y="3435097"/>
            <a:ext cx="1235733" cy="44801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2" descr="d:\program files\360\360浏览器\360se6\User Data\temp\010.jpg">
            <a:extLst>
              <a:ext uri="{FF2B5EF4-FFF2-40B4-BE49-F238E27FC236}">
                <a16:creationId xmlns:a16="http://schemas.microsoft.com/office/drawing/2014/main" id="{141859F6-50A6-4D0A-B4E2-24500E103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3164971"/>
            <a:ext cx="576064" cy="768085"/>
          </a:xfrm>
          <a:prstGeom prst="rect">
            <a:avLst/>
          </a:prstGeom>
          <a:noFill/>
        </p:spPr>
      </p:pic>
      <p:sp>
        <p:nvSpPr>
          <p:cNvPr id="32" name="TextBox 54">
            <a:extLst>
              <a:ext uri="{FF2B5EF4-FFF2-40B4-BE49-F238E27FC236}">
                <a16:creationId xmlns:a16="http://schemas.microsoft.com/office/drawing/2014/main" id="{C9BF39F8-075F-42C4-9F55-37CFA365A248}"/>
              </a:ext>
            </a:extLst>
          </p:cNvPr>
          <p:cNvSpPr txBox="1"/>
          <p:nvPr/>
        </p:nvSpPr>
        <p:spPr>
          <a:xfrm>
            <a:off x="1187671" y="2859033"/>
            <a:ext cx="492443" cy="1152128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emission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7FCEB38-4705-409B-9246-DDB2E1E40E78}"/>
              </a:ext>
            </a:extLst>
          </p:cNvPr>
          <p:cNvSpPr txBox="1"/>
          <p:nvPr/>
        </p:nvSpPr>
        <p:spPr>
          <a:xfrm>
            <a:off x="2946015" y="2730448"/>
            <a:ext cx="219478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Greenhouse effect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F6412F6-9225-4C68-BC8F-7DA4CAA3F2B0}"/>
              </a:ext>
            </a:extLst>
          </p:cNvPr>
          <p:cNvSpPr txBox="1"/>
          <p:nvPr/>
        </p:nvSpPr>
        <p:spPr>
          <a:xfrm>
            <a:off x="2948410" y="3255098"/>
            <a:ext cx="218681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Water pollution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CDCEAC3-0907-4F35-99F8-E5CC5BA765FA}"/>
              </a:ext>
            </a:extLst>
          </p:cNvPr>
          <p:cNvSpPr txBox="1"/>
          <p:nvPr/>
        </p:nvSpPr>
        <p:spPr>
          <a:xfrm>
            <a:off x="2948410" y="3779748"/>
            <a:ext cx="219478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Waste of resources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6" name="爆炸形 1 29">
            <a:extLst>
              <a:ext uri="{FF2B5EF4-FFF2-40B4-BE49-F238E27FC236}">
                <a16:creationId xmlns:a16="http://schemas.microsoft.com/office/drawing/2014/main" id="{72C7C7A6-21B9-4DD3-930C-517E4EB25630}"/>
              </a:ext>
            </a:extLst>
          </p:cNvPr>
          <p:cNvSpPr/>
          <p:nvPr/>
        </p:nvSpPr>
        <p:spPr bwMode="auto">
          <a:xfrm>
            <a:off x="5285954" y="2343696"/>
            <a:ext cx="1800200" cy="1512168"/>
          </a:xfrm>
          <a:prstGeom prst="irregularSeal1">
            <a:avLst/>
          </a:prstGeo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8900000" scaled="0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cs typeface="+mn-ea"/>
              <a:sym typeface="+mn-lt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42C7776-A558-44F8-B0B3-6258D827C321}"/>
              </a:ext>
            </a:extLst>
          </p:cNvPr>
          <p:cNvSpPr txBox="1"/>
          <p:nvPr/>
        </p:nvSpPr>
        <p:spPr>
          <a:xfrm>
            <a:off x="5641562" y="2842850"/>
            <a:ext cx="1261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problem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99FDA6F-BBB0-4AFA-A655-25B4323365AB}"/>
              </a:ext>
            </a:extLst>
          </p:cNvPr>
          <p:cNvSpPr/>
          <p:nvPr/>
        </p:nvSpPr>
        <p:spPr>
          <a:xfrm>
            <a:off x="8552472" y="3925859"/>
            <a:ext cx="20871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OCCSS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system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BEF325C-E560-4BA5-99FA-74AE8B61C7BF}"/>
              </a:ext>
            </a:extLst>
          </p:cNvPr>
          <p:cNvSpPr txBox="1"/>
          <p:nvPr/>
        </p:nvSpPr>
        <p:spPr>
          <a:xfrm>
            <a:off x="4176679" y="4273352"/>
            <a:ext cx="7516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The thermal efficiency of the power plant can reach 53.4%, using deashed coal to remove impurities and pollutants before combustion</a:t>
            </a:r>
            <a:endParaRPr lang="en-US" altLang="zh-CN" sz="1600" b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9F57AD1-F10E-4D5D-B9F6-C514CAD8C677}"/>
              </a:ext>
            </a:extLst>
          </p:cNvPr>
          <p:cNvSpPr/>
          <p:nvPr/>
        </p:nvSpPr>
        <p:spPr>
          <a:xfrm>
            <a:off x="4041819" y="4891702"/>
            <a:ext cx="75164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Use H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O to adjust the flame temperature to reduce the size of the system by 2/5</a:t>
            </a:r>
            <a:endParaRPr lang="zh-CN" altLang="en-US" sz="1600" b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69F8BF7-3BD8-4E87-A25B-CE3A34C4175E}"/>
              </a:ext>
            </a:extLst>
          </p:cNvPr>
          <p:cNvSpPr/>
          <p:nvPr/>
        </p:nvSpPr>
        <p:spPr>
          <a:xfrm>
            <a:off x="4042928" y="5230256"/>
            <a:ext cx="80395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Doesn’t need the flue gas circulation equipment</a:t>
            </a:r>
            <a:endParaRPr lang="zh-CN" altLang="en-US" sz="1600" b="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5BBF20F-04F6-41DA-B523-41660A1EB0AA}"/>
              </a:ext>
            </a:extLst>
          </p:cNvPr>
          <p:cNvSpPr/>
          <p:nvPr/>
        </p:nvSpPr>
        <p:spPr>
          <a:xfrm>
            <a:off x="3605031" y="5537639"/>
            <a:ext cx="79919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rgbClr val="009999"/>
              </a:buClr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High-concentration CO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is directly obtained, and the capture cost is low</a:t>
            </a:r>
            <a:endParaRPr lang="en-US" altLang="zh-CN" sz="1600" b="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43" name="左大括号 42">
            <a:extLst>
              <a:ext uri="{FF2B5EF4-FFF2-40B4-BE49-F238E27FC236}">
                <a16:creationId xmlns:a16="http://schemas.microsoft.com/office/drawing/2014/main" id="{739489B7-AEC9-4125-9911-FAAB49B09802}"/>
              </a:ext>
            </a:extLst>
          </p:cNvPr>
          <p:cNvSpPr/>
          <p:nvPr/>
        </p:nvSpPr>
        <p:spPr bwMode="auto">
          <a:xfrm>
            <a:off x="3528593" y="4990476"/>
            <a:ext cx="152877" cy="818598"/>
          </a:xfrm>
          <a:prstGeom prst="lef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cs typeface="+mn-ea"/>
              <a:sym typeface="+mn-lt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FA908EE-C1EC-4EDE-B01B-ABB2AFE0528C}"/>
              </a:ext>
            </a:extLst>
          </p:cNvPr>
          <p:cNvSpPr txBox="1"/>
          <p:nvPr/>
        </p:nvSpPr>
        <p:spPr>
          <a:xfrm>
            <a:off x="4572000" y="6023111"/>
            <a:ext cx="7691271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2pPr lvl="1">
              <a:buClr>
                <a:srgbClr val="009999"/>
              </a:buClr>
              <a:defRPr sz="1600"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</a:lstStyle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Significantly reduce CO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emissions while obtaining high-purity CO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for utilization</a:t>
            </a:r>
            <a:endParaRPr lang="zh-CN" altLang="en-US" sz="1600" b="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60B5AE8-790E-4E5D-B37A-C528D7C29EDC}"/>
              </a:ext>
            </a:extLst>
          </p:cNvPr>
          <p:cNvSpPr txBox="1"/>
          <p:nvPr/>
        </p:nvSpPr>
        <p:spPr>
          <a:xfrm>
            <a:off x="2242228" y="1555507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Coal</a:t>
            </a:r>
          </a:p>
        </p:txBody>
      </p:sp>
      <p:grpSp>
        <p:nvGrpSpPr>
          <p:cNvPr id="45" name="Group 103">
            <a:extLst>
              <a:ext uri="{FF2B5EF4-FFF2-40B4-BE49-F238E27FC236}">
                <a16:creationId xmlns:a16="http://schemas.microsoft.com/office/drawing/2014/main" id="{6D1C13EB-E49C-4E6D-B9DC-4CA827B62245}"/>
              </a:ext>
            </a:extLst>
          </p:cNvPr>
          <p:cNvGrpSpPr>
            <a:grpSpLocks/>
          </p:cNvGrpSpPr>
          <p:nvPr/>
        </p:nvGrpSpPr>
        <p:grpSpPr bwMode="auto">
          <a:xfrm>
            <a:off x="6359681" y="650966"/>
            <a:ext cx="5569149" cy="3274893"/>
            <a:chOff x="158" y="1388"/>
            <a:chExt cx="3505" cy="2222"/>
          </a:xfrm>
        </p:grpSpPr>
        <p:sp>
          <p:nvSpPr>
            <p:cNvPr id="46" name="AutoShape 89">
              <a:extLst>
                <a:ext uri="{FF2B5EF4-FFF2-40B4-BE49-F238E27FC236}">
                  <a16:creationId xmlns:a16="http://schemas.microsoft.com/office/drawing/2014/main" id="{CD8C4560-06DD-4B7C-8434-64E02821F0B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88" y="1521"/>
              <a:ext cx="3375" cy="2089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Arc 88">
              <a:extLst>
                <a:ext uri="{FF2B5EF4-FFF2-40B4-BE49-F238E27FC236}">
                  <a16:creationId xmlns:a16="http://schemas.microsoft.com/office/drawing/2014/main" id="{8992270C-8A3D-48FE-A2E3-DFF4D681C2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8" y="1700"/>
              <a:ext cx="45" cy="206"/>
            </a:xfrm>
            <a:custGeom>
              <a:avLst/>
              <a:gdLst>
                <a:gd name="T0" fmla="*/ 0 w 21600"/>
                <a:gd name="T1" fmla="*/ 0 h 43069"/>
                <a:gd name="T2" fmla="*/ 0 w 21600"/>
                <a:gd name="T3" fmla="*/ 0 h 43069"/>
                <a:gd name="T4" fmla="*/ 0 w 21600"/>
                <a:gd name="T5" fmla="*/ 0 h 43069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069"/>
                <a:gd name="T11" fmla="*/ 21600 w 21600"/>
                <a:gd name="T12" fmla="*/ 43069 h 430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06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09"/>
                    <a:pt x="13319" y="41857"/>
                    <a:pt x="2376" y="43068"/>
                  </a:cubicBezTo>
                </a:path>
                <a:path w="21600" h="4306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09"/>
                    <a:pt x="13319" y="41857"/>
                    <a:pt x="2376" y="43068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Text Box 87">
              <a:extLst>
                <a:ext uri="{FF2B5EF4-FFF2-40B4-BE49-F238E27FC236}">
                  <a16:creationId xmlns:a16="http://schemas.microsoft.com/office/drawing/2014/main" id="{4E2EFF9E-1672-4402-A4D1-A28B21CC3E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7" y="3475"/>
              <a:ext cx="673" cy="1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73152" tIns="36576" rIns="73152" bIns="36576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charset="0"/>
                <a:buNone/>
              </a:pPr>
              <a:r>
                <a:rPr lang="en-US" altLang="zh-CN" sz="1200" b="1">
                  <a:latin typeface="Times New Roman" pitchFamily="18" charset="0"/>
                  <a:cs typeface="Times New Roman" pitchFamily="18" charset="0"/>
                </a:rPr>
                <a:t>Excess H</a:t>
              </a:r>
              <a:r>
                <a:rPr lang="en-US" altLang="zh-CN" sz="1200" b="1" baseline="-3000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1200" b="1">
                  <a:latin typeface="Times New Roman" pitchFamily="18" charset="0"/>
                  <a:cs typeface="Times New Roman" pitchFamily="18" charset="0"/>
                </a:rPr>
                <a:t>O</a:t>
              </a:r>
            </a:p>
          </p:txBody>
        </p:sp>
        <p:sp>
          <p:nvSpPr>
            <p:cNvPr id="49" name="Line 86">
              <a:extLst>
                <a:ext uri="{FF2B5EF4-FFF2-40B4-BE49-F238E27FC236}">
                  <a16:creationId xmlns:a16="http://schemas.microsoft.com/office/drawing/2014/main" id="{27D6E415-054E-4146-9B1F-4A0D1532BD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4" y="2438"/>
              <a:ext cx="3" cy="91"/>
            </a:xfrm>
            <a:prstGeom prst="line">
              <a:avLst/>
            </a:prstGeom>
            <a:noFill/>
            <a:ln w="25400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Text Box 85">
              <a:extLst>
                <a:ext uri="{FF2B5EF4-FFF2-40B4-BE49-F238E27FC236}">
                  <a16:creationId xmlns:a16="http://schemas.microsoft.com/office/drawing/2014/main" id="{7C80AE5E-444B-4CB1-986F-A7055D585F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9" y="1993"/>
              <a:ext cx="716" cy="2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73152" tIns="36576" rIns="73152" bIns="36576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r>
                <a:rPr lang="en-US" altLang="zh-CN" sz="1200" b="1">
                  <a:latin typeface="Times New Roman" pitchFamily="18" charset="0"/>
                  <a:cs typeface="Times New Roman" pitchFamily="18" charset="0"/>
                </a:rPr>
                <a:t>Advanced </a:t>
              </a:r>
            </a:p>
            <a:p>
              <a:pPr eaLnBrk="1" hangingPunct="1">
                <a:buFont typeface="Arial" charset="0"/>
                <a:buNone/>
              </a:pPr>
              <a:r>
                <a:rPr lang="en-US" altLang="zh-CN" sz="1200" b="1">
                  <a:latin typeface="Times New Roman" pitchFamily="18" charset="0"/>
                  <a:cs typeface="Times New Roman" pitchFamily="18" charset="0"/>
                </a:rPr>
                <a:t>Turbine</a:t>
              </a:r>
            </a:p>
          </p:txBody>
        </p:sp>
        <p:sp>
          <p:nvSpPr>
            <p:cNvPr id="51" name="AutoShape 84">
              <a:extLst>
                <a:ext uri="{FF2B5EF4-FFF2-40B4-BE49-F238E27FC236}">
                  <a16:creationId xmlns:a16="http://schemas.microsoft.com/office/drawing/2014/main" id="{12AAC8D0-BDE4-49EA-A67B-00A5F98A2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" y="2585"/>
              <a:ext cx="533" cy="312"/>
            </a:xfrm>
            <a:prstGeom prst="cube">
              <a:avLst>
                <a:gd name="adj" fmla="val 25000"/>
              </a:avLst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 sz="12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Line 83">
              <a:extLst>
                <a:ext uri="{FF2B5EF4-FFF2-40B4-BE49-F238E27FC236}">
                  <a16:creationId xmlns:a16="http://schemas.microsoft.com/office/drawing/2014/main" id="{4899F4C0-87FA-4BEA-B4C0-1FB01E3DC0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6" y="2068"/>
              <a:ext cx="4" cy="196"/>
            </a:xfrm>
            <a:prstGeom prst="line">
              <a:avLst/>
            </a:prstGeom>
            <a:noFill/>
            <a:ln w="25400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AutoShape 82">
              <a:extLst>
                <a:ext uri="{FF2B5EF4-FFF2-40B4-BE49-F238E27FC236}">
                  <a16:creationId xmlns:a16="http://schemas.microsoft.com/office/drawing/2014/main" id="{A23D0AA4-E68E-401E-9370-C3F83BB49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5" y="3341"/>
              <a:ext cx="268" cy="138"/>
            </a:xfrm>
            <a:prstGeom prst="triangle">
              <a:avLst>
                <a:gd name="adj" fmla="val 48056"/>
              </a:avLst>
            </a:prstGeom>
            <a:solidFill>
              <a:srgbClr val="00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 sz="12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Rectangle 81">
              <a:extLst>
                <a:ext uri="{FF2B5EF4-FFF2-40B4-BE49-F238E27FC236}">
                  <a16:creationId xmlns:a16="http://schemas.microsoft.com/office/drawing/2014/main" id="{E9BCC06B-3527-4D5A-9349-190215EEC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0" y="3156"/>
              <a:ext cx="161" cy="66"/>
            </a:xfrm>
            <a:prstGeom prst="rect">
              <a:avLst/>
            </a:prstGeom>
            <a:solidFill>
              <a:srgbClr val="00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 sz="12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AutoShape 80">
              <a:extLst>
                <a:ext uri="{FF2B5EF4-FFF2-40B4-BE49-F238E27FC236}">
                  <a16:creationId xmlns:a16="http://schemas.microsoft.com/office/drawing/2014/main" id="{2229616D-577C-48CE-B702-C9A796F0E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3" y="3153"/>
              <a:ext cx="207" cy="26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30 w 21600"/>
                <a:gd name="T25" fmla="*/ 3191 h 21600"/>
                <a:gd name="T26" fmla="*/ 18470 w 21600"/>
                <a:gd name="T27" fmla="*/ 18409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6900" y="10800"/>
                  </a:moveTo>
                  <a:cubicBezTo>
                    <a:pt x="6900" y="12954"/>
                    <a:pt x="8646" y="14700"/>
                    <a:pt x="10800" y="14700"/>
                  </a:cubicBezTo>
                  <a:cubicBezTo>
                    <a:pt x="12954" y="14700"/>
                    <a:pt x="14700" y="12954"/>
                    <a:pt x="14700" y="10800"/>
                  </a:cubicBezTo>
                  <a:cubicBezTo>
                    <a:pt x="14700" y="8646"/>
                    <a:pt x="12954" y="6900"/>
                    <a:pt x="10800" y="6900"/>
                  </a:cubicBezTo>
                  <a:cubicBezTo>
                    <a:pt x="8646" y="6900"/>
                    <a:pt x="6900" y="8646"/>
                    <a:pt x="6900" y="10800"/>
                  </a:cubicBezTo>
                  <a:close/>
                </a:path>
              </a:pathLst>
            </a:custGeom>
            <a:solidFill>
              <a:srgbClr val="00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79">
              <a:extLst>
                <a:ext uri="{FF2B5EF4-FFF2-40B4-BE49-F238E27FC236}">
                  <a16:creationId xmlns:a16="http://schemas.microsoft.com/office/drawing/2014/main" id="{41F9B86A-BAAD-492B-B89A-34F2B6B256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21" y="2842"/>
              <a:ext cx="26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78">
              <a:extLst>
                <a:ext uri="{FF2B5EF4-FFF2-40B4-BE49-F238E27FC236}">
                  <a16:creationId xmlns:a16="http://schemas.microsoft.com/office/drawing/2014/main" id="{D769663E-1525-48DC-BAE4-D620709FAC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22" y="2619"/>
              <a:ext cx="2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77">
              <a:extLst>
                <a:ext uri="{FF2B5EF4-FFF2-40B4-BE49-F238E27FC236}">
                  <a16:creationId xmlns:a16="http://schemas.microsoft.com/office/drawing/2014/main" id="{8D7D6B4C-17E1-43FF-8BCF-5F35E2A6E5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73" y="3178"/>
              <a:ext cx="51" cy="3"/>
            </a:xfrm>
            <a:prstGeom prst="line">
              <a:avLst/>
            </a:prstGeom>
            <a:noFill/>
            <a:ln w="2540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AutoShape 76">
              <a:extLst>
                <a:ext uri="{FF2B5EF4-FFF2-40B4-BE49-F238E27FC236}">
                  <a16:creationId xmlns:a16="http://schemas.microsoft.com/office/drawing/2014/main" id="{2987441C-42AF-4073-ADDC-C13140F55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" y="2711"/>
              <a:ext cx="168" cy="96"/>
            </a:xfrm>
            <a:prstGeom prst="leftArrow">
              <a:avLst>
                <a:gd name="adj1" fmla="val 50000"/>
                <a:gd name="adj2" fmla="val 43750"/>
              </a:avLst>
            </a:prstGeom>
            <a:solidFill>
              <a:srgbClr val="99CC00"/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 sz="12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Line 75">
              <a:extLst>
                <a:ext uri="{FF2B5EF4-FFF2-40B4-BE49-F238E27FC236}">
                  <a16:creationId xmlns:a16="http://schemas.microsoft.com/office/drawing/2014/main" id="{413E72AA-7CB0-426C-8440-4649870EAC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3" y="1788"/>
              <a:ext cx="2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Rectangle 74">
              <a:extLst>
                <a:ext uri="{FF2B5EF4-FFF2-40B4-BE49-F238E27FC236}">
                  <a16:creationId xmlns:a16="http://schemas.microsoft.com/office/drawing/2014/main" id="{B9443266-1153-4B81-81A7-A38569ABB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1" y="1687"/>
              <a:ext cx="361" cy="21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 sz="12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" name="Arc 73">
              <a:extLst>
                <a:ext uri="{FF2B5EF4-FFF2-40B4-BE49-F238E27FC236}">
                  <a16:creationId xmlns:a16="http://schemas.microsoft.com/office/drawing/2014/main" id="{37EA7B0A-5C43-4642-9142-5AC097FAA7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689" y="1700"/>
              <a:ext cx="42" cy="203"/>
            </a:xfrm>
            <a:custGeom>
              <a:avLst/>
              <a:gdLst>
                <a:gd name="T0" fmla="*/ 0 w 21600"/>
                <a:gd name="T1" fmla="*/ 0 h 42934"/>
                <a:gd name="T2" fmla="*/ 0 w 21600"/>
                <a:gd name="T3" fmla="*/ 0 h 42934"/>
                <a:gd name="T4" fmla="*/ 0 w 21600"/>
                <a:gd name="T5" fmla="*/ 0 h 42934"/>
                <a:gd name="T6" fmla="*/ 0 60000 65536"/>
                <a:gd name="T7" fmla="*/ 0 60000 65536"/>
                <a:gd name="T8" fmla="*/ 0 60000 65536"/>
                <a:gd name="T9" fmla="*/ 0 w 21600"/>
                <a:gd name="T10" fmla="*/ 0 h 42934"/>
                <a:gd name="T11" fmla="*/ 21600 w 21600"/>
                <a:gd name="T12" fmla="*/ 42934 h 429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2934" fill="none" extrusionOk="0">
                  <a:moveTo>
                    <a:pt x="2409" y="-1"/>
                  </a:moveTo>
                  <a:cubicBezTo>
                    <a:pt x="13337" y="1226"/>
                    <a:pt x="21600" y="10467"/>
                    <a:pt x="21600" y="21465"/>
                  </a:cubicBezTo>
                  <a:cubicBezTo>
                    <a:pt x="21600" y="32474"/>
                    <a:pt x="13319" y="41722"/>
                    <a:pt x="2376" y="42933"/>
                  </a:cubicBezTo>
                </a:path>
                <a:path w="21600" h="42934" stroke="0" extrusionOk="0">
                  <a:moveTo>
                    <a:pt x="2409" y="-1"/>
                  </a:moveTo>
                  <a:cubicBezTo>
                    <a:pt x="13337" y="1226"/>
                    <a:pt x="21600" y="10467"/>
                    <a:pt x="21600" y="21465"/>
                  </a:cubicBezTo>
                  <a:cubicBezTo>
                    <a:pt x="21600" y="32474"/>
                    <a:pt x="13319" y="41722"/>
                    <a:pt x="2376" y="42933"/>
                  </a:cubicBezTo>
                  <a:lnTo>
                    <a:pt x="0" y="21465"/>
                  </a:lnTo>
                  <a:lnTo>
                    <a:pt x="2409" y="-1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Rectangle 72">
              <a:extLst>
                <a:ext uri="{FF2B5EF4-FFF2-40B4-BE49-F238E27FC236}">
                  <a16:creationId xmlns:a16="http://schemas.microsoft.com/office/drawing/2014/main" id="{CD252E33-D7C4-4396-A77E-C7C08BED4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5" y="1903"/>
              <a:ext cx="442" cy="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 sz="12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Text Box 71">
              <a:extLst>
                <a:ext uri="{FF2B5EF4-FFF2-40B4-BE49-F238E27FC236}">
                  <a16:creationId xmlns:a16="http://schemas.microsoft.com/office/drawing/2014/main" id="{21C6D58C-043A-4A60-878E-C0191204A6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2648"/>
              <a:ext cx="472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152" tIns="36576" rIns="73152" bIns="36576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r>
                <a:rPr lang="en-US" altLang="zh-CN" sz="1200" b="1" dirty="0">
                  <a:latin typeface="Times New Roman" pitchFamily="18" charset="0"/>
                  <a:cs typeface="Times New Roman" pitchFamily="18" charset="0"/>
                </a:rPr>
                <a:t>Storage</a:t>
              </a:r>
            </a:p>
            <a:p>
              <a:pPr eaLnBrk="1" hangingPunct="1">
                <a:buFont typeface="Arial" charset="0"/>
                <a:buNone/>
              </a:pPr>
              <a:r>
                <a:rPr lang="en-US" altLang="zh-CN" sz="1200" b="1" dirty="0">
                  <a:latin typeface="Times New Roman" pitchFamily="18" charset="0"/>
                  <a:cs typeface="Times New Roman" pitchFamily="18" charset="0"/>
                </a:rPr>
                <a:t>/EOR</a:t>
              </a:r>
              <a:endParaRPr lang="zh-CN" altLang="en-US" sz="1200" b="1" dirty="0">
                <a:latin typeface="Times New Roman" pitchFamily="18" charset="0"/>
                <a:cs typeface="Times New Roman" pitchFamily="18" charset="0"/>
              </a:endParaRPr>
            </a:p>
            <a:p>
              <a:pPr eaLnBrk="1" hangingPunct="1">
                <a:buFont typeface="Arial" charset="0"/>
                <a:buNone/>
              </a:pPr>
              <a:endParaRPr lang="zh-CN" altLang="en-US" sz="12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Text Box 70">
              <a:extLst>
                <a:ext uri="{FF2B5EF4-FFF2-40B4-BE49-F238E27FC236}">
                  <a16:creationId xmlns:a16="http://schemas.microsoft.com/office/drawing/2014/main" id="{6FB2E436-903D-42A6-BF94-6C079E368E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3" y="2911"/>
              <a:ext cx="708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152" tIns="36576" rIns="73152" bIns="36576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charset="0"/>
                <a:buNone/>
              </a:pPr>
              <a:r>
                <a:rPr lang="en-US" altLang="zh-CN" sz="1200" b="1">
                  <a:latin typeface="Times New Roman" pitchFamily="18" charset="0"/>
                  <a:cs typeface="Times New Roman" pitchFamily="18" charset="0"/>
                </a:rPr>
                <a:t>CO</a:t>
              </a:r>
              <a:r>
                <a:rPr lang="en-US" altLang="zh-CN" sz="1200" b="1" baseline="-30000">
                  <a:latin typeface="Times New Roman" pitchFamily="18" charset="0"/>
                  <a:cs typeface="Times New Roman" pitchFamily="18" charset="0"/>
                </a:rPr>
                <a:t>2 </a:t>
              </a:r>
              <a:r>
                <a:rPr lang="en-US" altLang="zh-CN" sz="1200" b="1">
                  <a:latin typeface="Times New Roman" pitchFamily="18" charset="0"/>
                  <a:cs typeface="Times New Roman" pitchFamily="18" charset="0"/>
                </a:rPr>
                <a:t>Recovery</a:t>
              </a:r>
            </a:p>
          </p:txBody>
        </p:sp>
        <p:sp>
          <p:nvSpPr>
            <p:cNvPr id="66" name="AutoShape 69">
              <a:extLst>
                <a:ext uri="{FF2B5EF4-FFF2-40B4-BE49-F238E27FC236}">
                  <a16:creationId xmlns:a16="http://schemas.microsoft.com/office/drawing/2014/main" id="{33CF535D-D111-424B-93E9-47F276904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2532"/>
              <a:ext cx="295" cy="40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8080"/>
                </a:gs>
                <a:gs pos="100000">
                  <a:srgbClr val="CC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 sz="12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Text Box 68">
              <a:extLst>
                <a:ext uri="{FF2B5EF4-FFF2-40B4-BE49-F238E27FC236}">
                  <a16:creationId xmlns:a16="http://schemas.microsoft.com/office/drawing/2014/main" id="{588F73EC-C75D-4B48-AEEA-46C36A8249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2" y="2264"/>
              <a:ext cx="61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152" tIns="36576" rIns="73152" bIns="36576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charset="0"/>
                <a:buNone/>
              </a:pPr>
              <a:r>
                <a:rPr lang="en-US" altLang="zh-CN" sz="1200" b="1">
                  <a:latin typeface="Times New Roman" pitchFamily="18" charset="0"/>
                  <a:cs typeface="Times New Roman" pitchFamily="18" charset="0"/>
                </a:rPr>
                <a:t>Cycled H</a:t>
              </a:r>
              <a:r>
                <a:rPr lang="en-US" altLang="zh-CN" sz="1200" b="1" baseline="-3000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1200" b="1">
                  <a:latin typeface="Times New Roman" pitchFamily="18" charset="0"/>
                  <a:cs typeface="Times New Roman" pitchFamily="18" charset="0"/>
                </a:rPr>
                <a:t>O</a:t>
              </a:r>
            </a:p>
          </p:txBody>
        </p:sp>
        <p:sp>
          <p:nvSpPr>
            <p:cNvPr id="68" name="Line 67">
              <a:extLst>
                <a:ext uri="{FF2B5EF4-FFF2-40B4-BE49-F238E27FC236}">
                  <a16:creationId xmlns:a16="http://schemas.microsoft.com/office/drawing/2014/main" id="{4E84D1C1-5FA6-4F83-B33A-EA5860AFDD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83" y="2737"/>
              <a:ext cx="144" cy="1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66">
              <a:extLst>
                <a:ext uri="{FF2B5EF4-FFF2-40B4-BE49-F238E27FC236}">
                  <a16:creationId xmlns:a16="http://schemas.microsoft.com/office/drawing/2014/main" id="{6AC8358A-6E02-4F84-A93C-8A68621D19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83" y="2620"/>
              <a:ext cx="147" cy="1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65">
              <a:extLst>
                <a:ext uri="{FF2B5EF4-FFF2-40B4-BE49-F238E27FC236}">
                  <a16:creationId xmlns:a16="http://schemas.microsoft.com/office/drawing/2014/main" id="{C1B0F574-1E4A-45F0-B291-930327F026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5" y="2616"/>
              <a:ext cx="238" cy="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64">
              <a:extLst>
                <a:ext uri="{FF2B5EF4-FFF2-40B4-BE49-F238E27FC236}">
                  <a16:creationId xmlns:a16="http://schemas.microsoft.com/office/drawing/2014/main" id="{E56DEED0-E5C0-4433-8737-3816F08FEF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35" y="2735"/>
              <a:ext cx="491" cy="0"/>
            </a:xfrm>
            <a:prstGeom prst="line">
              <a:avLst/>
            </a:prstGeom>
            <a:noFill/>
            <a:ln w="38100">
              <a:solidFill>
                <a:srgbClr val="99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63">
              <a:extLst>
                <a:ext uri="{FF2B5EF4-FFF2-40B4-BE49-F238E27FC236}">
                  <a16:creationId xmlns:a16="http://schemas.microsoft.com/office/drawing/2014/main" id="{4F02331A-1D57-4F5C-BAED-D4EC25A729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86" y="2737"/>
              <a:ext cx="465" cy="0"/>
            </a:xfrm>
            <a:prstGeom prst="line">
              <a:avLst/>
            </a:prstGeom>
            <a:noFill/>
            <a:ln w="38100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AutoShape 62">
              <a:extLst>
                <a:ext uri="{FF2B5EF4-FFF2-40B4-BE49-F238E27FC236}">
                  <a16:creationId xmlns:a16="http://schemas.microsoft.com/office/drawing/2014/main" id="{E0A2B0F4-ADBB-4316-A3E1-D38E0EA1E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" y="3142"/>
              <a:ext cx="481" cy="264"/>
            </a:xfrm>
            <a:prstGeom prst="roundRect">
              <a:avLst>
                <a:gd name="adj" fmla="val 16667"/>
              </a:avLst>
            </a:prstGeom>
            <a:solidFill>
              <a:srgbClr val="33CC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 sz="12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Line 61">
              <a:extLst>
                <a:ext uri="{FF2B5EF4-FFF2-40B4-BE49-F238E27FC236}">
                  <a16:creationId xmlns:a16="http://schemas.microsoft.com/office/drawing/2014/main" id="{A76334A6-EECE-4BC2-8E2F-036769FB56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3" y="2947"/>
              <a:ext cx="1" cy="1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60">
              <a:extLst>
                <a:ext uri="{FF2B5EF4-FFF2-40B4-BE49-F238E27FC236}">
                  <a16:creationId xmlns:a16="http://schemas.microsoft.com/office/drawing/2014/main" id="{B6344C78-569A-486D-A20E-784B85DF18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00" y="3262"/>
              <a:ext cx="357" cy="1"/>
            </a:xfrm>
            <a:prstGeom prst="line">
              <a:avLst/>
            </a:prstGeom>
            <a:noFill/>
            <a:ln w="25400">
              <a:solidFill>
                <a:srgbClr val="00CC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59">
              <a:extLst>
                <a:ext uri="{FF2B5EF4-FFF2-40B4-BE49-F238E27FC236}">
                  <a16:creationId xmlns:a16="http://schemas.microsoft.com/office/drawing/2014/main" id="{9C0ADCAA-B08B-4466-A60F-D25AF9F263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76" y="3258"/>
              <a:ext cx="3" cy="230"/>
            </a:xfrm>
            <a:prstGeom prst="line">
              <a:avLst/>
            </a:prstGeom>
            <a:noFill/>
            <a:ln w="25400">
              <a:solidFill>
                <a:srgbClr val="00CC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58">
              <a:extLst>
                <a:ext uri="{FF2B5EF4-FFF2-40B4-BE49-F238E27FC236}">
                  <a16:creationId xmlns:a16="http://schemas.microsoft.com/office/drawing/2014/main" id="{7EE8D0E6-5B5A-4F2D-A193-9CCD90480B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10" y="2384"/>
              <a:ext cx="0" cy="484"/>
            </a:xfrm>
            <a:prstGeom prst="line">
              <a:avLst/>
            </a:prstGeom>
            <a:noFill/>
            <a:ln w="25400">
              <a:solidFill>
                <a:srgbClr val="00CC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Text Box 57">
              <a:extLst>
                <a:ext uri="{FF2B5EF4-FFF2-40B4-BE49-F238E27FC236}">
                  <a16:creationId xmlns:a16="http://schemas.microsoft.com/office/drawing/2014/main" id="{C1DAFB09-EBD8-4464-A60F-361426201E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3" y="3168"/>
              <a:ext cx="572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152" tIns="36576" rIns="73152" bIns="36576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charset="0"/>
                <a:buNone/>
              </a:pPr>
              <a:r>
                <a:rPr lang="en-US" altLang="zh-CN" sz="1200" b="1">
                  <a:latin typeface="Times New Roman" pitchFamily="18" charset="0"/>
                  <a:cs typeface="Times New Roman" pitchFamily="18" charset="0"/>
                </a:rPr>
                <a:t>Water Processor</a:t>
              </a:r>
            </a:p>
          </p:txBody>
        </p:sp>
        <p:sp>
          <p:nvSpPr>
            <p:cNvPr id="79" name="Oval 56">
              <a:extLst>
                <a:ext uri="{FF2B5EF4-FFF2-40B4-BE49-F238E27FC236}">
                  <a16:creationId xmlns:a16="http://schemas.microsoft.com/office/drawing/2014/main" id="{728D4A04-3E1A-45CB-885A-9042CF211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0" y="2193"/>
              <a:ext cx="268" cy="245"/>
            </a:xfrm>
            <a:prstGeom prst="ellipse">
              <a:avLst/>
            </a:prstGeom>
            <a:solidFill>
              <a:srgbClr val="0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 sz="12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" name="Line 55">
              <a:extLst>
                <a:ext uri="{FF2B5EF4-FFF2-40B4-BE49-F238E27FC236}">
                  <a16:creationId xmlns:a16="http://schemas.microsoft.com/office/drawing/2014/main" id="{A6DB8C23-A88D-4CE1-BAB1-4382B7B7D3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08" y="2321"/>
              <a:ext cx="152" cy="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54">
              <a:extLst>
                <a:ext uri="{FF2B5EF4-FFF2-40B4-BE49-F238E27FC236}">
                  <a16:creationId xmlns:a16="http://schemas.microsoft.com/office/drawing/2014/main" id="{2327DCAA-99AD-4189-B97F-DE905DD125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17" y="2260"/>
              <a:ext cx="135" cy="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53">
              <a:extLst>
                <a:ext uri="{FF2B5EF4-FFF2-40B4-BE49-F238E27FC236}">
                  <a16:creationId xmlns:a16="http://schemas.microsoft.com/office/drawing/2014/main" id="{E543F5D6-D347-4E86-9AF4-330D51B81B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73" y="2868"/>
              <a:ext cx="0" cy="310"/>
            </a:xfrm>
            <a:prstGeom prst="line">
              <a:avLst/>
            </a:prstGeom>
            <a:noFill/>
            <a:ln w="2540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52">
              <a:extLst>
                <a:ext uri="{FF2B5EF4-FFF2-40B4-BE49-F238E27FC236}">
                  <a16:creationId xmlns:a16="http://schemas.microsoft.com/office/drawing/2014/main" id="{6281EAFA-58C3-4AAB-B8D5-A2FDEC4D4F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3" y="2868"/>
              <a:ext cx="537" cy="1"/>
            </a:xfrm>
            <a:prstGeom prst="line">
              <a:avLst/>
            </a:prstGeom>
            <a:noFill/>
            <a:ln w="2540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51">
              <a:extLst>
                <a:ext uri="{FF2B5EF4-FFF2-40B4-BE49-F238E27FC236}">
                  <a16:creationId xmlns:a16="http://schemas.microsoft.com/office/drawing/2014/main" id="{786DD76C-B67C-4B89-93EF-CB4C4CA295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10" y="2385"/>
              <a:ext cx="450" cy="6"/>
            </a:xfrm>
            <a:prstGeom prst="line">
              <a:avLst/>
            </a:prstGeom>
            <a:noFill/>
            <a:ln w="2540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50">
              <a:extLst>
                <a:ext uri="{FF2B5EF4-FFF2-40B4-BE49-F238E27FC236}">
                  <a16:creationId xmlns:a16="http://schemas.microsoft.com/office/drawing/2014/main" id="{941821BF-5248-43C6-ADE3-017A2E9B54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3" y="2247"/>
              <a:ext cx="689" cy="1"/>
            </a:xfrm>
            <a:prstGeom prst="line">
              <a:avLst/>
            </a:prstGeom>
            <a:noFill/>
            <a:ln w="2540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Text Box 49">
              <a:extLst>
                <a:ext uri="{FF2B5EF4-FFF2-40B4-BE49-F238E27FC236}">
                  <a16:creationId xmlns:a16="http://schemas.microsoft.com/office/drawing/2014/main" id="{CE6C520C-DA2F-41B7-8E86-E8ABFFB1C4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2" y="2566"/>
              <a:ext cx="333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152" tIns="36576" rIns="73152" bIns="36576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r>
                <a:rPr lang="en-US" altLang="zh-CN" sz="1200" b="1">
                  <a:latin typeface="Times New Roman" pitchFamily="18" charset="0"/>
                  <a:cs typeface="Times New Roman" pitchFamily="18" charset="0"/>
                </a:rPr>
                <a:t>CO</a:t>
              </a:r>
              <a:r>
                <a:rPr lang="en-US" altLang="zh-CN" sz="1200" b="1" baseline="-3000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altLang="zh-CN" sz="12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7" name="Text Box 48">
              <a:extLst>
                <a:ext uri="{FF2B5EF4-FFF2-40B4-BE49-F238E27FC236}">
                  <a16:creationId xmlns:a16="http://schemas.microsoft.com/office/drawing/2014/main" id="{154EA301-B587-4B05-B3B8-F8396C4A2D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7" y="1388"/>
              <a:ext cx="285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152" tIns="36576" rIns="73152" bIns="36576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r>
                <a:rPr lang="en-US" altLang="zh-CN" sz="1200" b="1">
                  <a:latin typeface="Times New Roman" pitchFamily="18" charset="0"/>
                  <a:cs typeface="Times New Roman" pitchFamily="18" charset="0"/>
                </a:rPr>
                <a:t>O</a:t>
              </a:r>
              <a:r>
                <a:rPr lang="en-US" altLang="zh-CN" sz="1200" b="1" baseline="-3000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altLang="zh-CN" sz="12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Text Box 47">
              <a:extLst>
                <a:ext uri="{FF2B5EF4-FFF2-40B4-BE49-F238E27FC236}">
                  <a16:creationId xmlns:a16="http://schemas.microsoft.com/office/drawing/2014/main" id="{5E48F21F-DCC2-4419-9F2D-ABC3149CDD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" y="1569"/>
              <a:ext cx="742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576" rIns="0" bIns="36576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r>
                <a:rPr lang="en-US" altLang="zh-CN" sz="1200" b="1">
                  <a:latin typeface="Times New Roman" pitchFamily="18" charset="0"/>
                  <a:cs typeface="Times New Roman" pitchFamily="18" charset="0"/>
                </a:rPr>
                <a:t>Demineralization</a:t>
              </a:r>
            </a:p>
          </p:txBody>
        </p:sp>
        <p:sp>
          <p:nvSpPr>
            <p:cNvPr id="89" name="Text Box 46">
              <a:extLst>
                <a:ext uri="{FF2B5EF4-FFF2-40B4-BE49-F238E27FC236}">
                  <a16:creationId xmlns:a16="http://schemas.microsoft.com/office/drawing/2014/main" id="{5C2986F7-CFE8-49F0-B5F1-6918095F30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" y="1950"/>
              <a:ext cx="540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152" tIns="36576" rIns="73152" bIns="36576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r>
                <a:rPr lang="en-US" altLang="zh-CN" sz="1200" b="1">
                  <a:latin typeface="Times New Roman" pitchFamily="18" charset="0"/>
                  <a:cs typeface="Times New Roman" pitchFamily="18" charset="0"/>
                </a:rPr>
                <a:t>Hyper-coal</a:t>
              </a:r>
              <a:endParaRPr lang="zh-CN" altLang="en-US" sz="12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" name="AutoShape 45">
              <a:extLst>
                <a:ext uri="{FF2B5EF4-FFF2-40B4-BE49-F238E27FC236}">
                  <a16:creationId xmlns:a16="http://schemas.microsoft.com/office/drawing/2014/main" id="{C27A9925-2589-48A9-887C-19EE623D5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1741"/>
              <a:ext cx="330" cy="131"/>
            </a:xfrm>
            <a:prstGeom prst="rightArrow">
              <a:avLst>
                <a:gd name="adj1" fmla="val 50000"/>
                <a:gd name="adj2" fmla="val 62977"/>
              </a:avLst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 sz="12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1" name="Line 44">
              <a:extLst>
                <a:ext uri="{FF2B5EF4-FFF2-40B4-BE49-F238E27FC236}">
                  <a16:creationId xmlns:a16="http://schemas.microsoft.com/office/drawing/2014/main" id="{36846394-F20A-45FF-A230-A81C78BB8D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9" y="2247"/>
              <a:ext cx="856" cy="0"/>
            </a:xfrm>
            <a:prstGeom prst="line">
              <a:avLst/>
            </a:prstGeom>
            <a:noFill/>
            <a:ln w="2540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43">
              <a:extLst>
                <a:ext uri="{FF2B5EF4-FFF2-40B4-BE49-F238E27FC236}">
                  <a16:creationId xmlns:a16="http://schemas.microsoft.com/office/drawing/2014/main" id="{0186700B-4F60-40CE-AC9B-DB661355FD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8" y="1955"/>
              <a:ext cx="1" cy="292"/>
            </a:xfrm>
            <a:prstGeom prst="line">
              <a:avLst/>
            </a:prstGeom>
            <a:noFill/>
            <a:ln w="25400">
              <a:solidFill>
                <a:srgbClr val="00CC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42">
              <a:extLst>
                <a:ext uri="{FF2B5EF4-FFF2-40B4-BE49-F238E27FC236}">
                  <a16:creationId xmlns:a16="http://schemas.microsoft.com/office/drawing/2014/main" id="{848406EF-860B-443C-849F-0DEA4B1370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5" y="1955"/>
              <a:ext cx="0" cy="292"/>
            </a:xfrm>
            <a:prstGeom prst="line">
              <a:avLst/>
            </a:prstGeom>
            <a:noFill/>
            <a:ln w="25400">
              <a:solidFill>
                <a:srgbClr val="00CC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41">
              <a:extLst>
                <a:ext uri="{FF2B5EF4-FFF2-40B4-BE49-F238E27FC236}">
                  <a16:creationId xmlns:a16="http://schemas.microsoft.com/office/drawing/2014/main" id="{B1716041-0ED2-4739-B4B2-3C768282A4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25" y="1959"/>
              <a:ext cx="4" cy="296"/>
            </a:xfrm>
            <a:prstGeom prst="line">
              <a:avLst/>
            </a:prstGeom>
            <a:noFill/>
            <a:ln w="25400">
              <a:solidFill>
                <a:srgbClr val="00CC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40">
              <a:extLst>
                <a:ext uri="{FF2B5EF4-FFF2-40B4-BE49-F238E27FC236}">
                  <a16:creationId xmlns:a16="http://schemas.microsoft.com/office/drawing/2014/main" id="{2F04E76E-F0B8-495C-8FDA-EBC79D2FB3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71" y="1955"/>
              <a:ext cx="0" cy="300"/>
            </a:xfrm>
            <a:prstGeom prst="line">
              <a:avLst/>
            </a:prstGeom>
            <a:noFill/>
            <a:ln w="25400">
              <a:solidFill>
                <a:srgbClr val="00CC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39">
              <a:extLst>
                <a:ext uri="{FF2B5EF4-FFF2-40B4-BE49-F238E27FC236}">
                  <a16:creationId xmlns:a16="http://schemas.microsoft.com/office/drawing/2014/main" id="{46E14745-8561-4C21-B49A-0551E1818F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80" y="1897"/>
              <a:ext cx="2" cy="350"/>
            </a:xfrm>
            <a:prstGeom prst="line">
              <a:avLst/>
            </a:prstGeom>
            <a:noFill/>
            <a:ln w="25400">
              <a:solidFill>
                <a:srgbClr val="00CC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AutoShape 38">
              <a:extLst>
                <a:ext uri="{FF2B5EF4-FFF2-40B4-BE49-F238E27FC236}">
                  <a16:creationId xmlns:a16="http://schemas.microsoft.com/office/drawing/2014/main" id="{011DD4D5-D781-47D4-9AEA-49FD8B1C7DE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338" y="1660"/>
              <a:ext cx="52" cy="28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69 w 21600"/>
                <a:gd name="T13" fmla="*/ 4516 h 21600"/>
                <a:gd name="T14" fmla="*/ 17031 w 21600"/>
                <a:gd name="T15" fmla="*/ 1708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/>
            <a:lstStyle/>
            <a:p>
              <a:endParaRPr lang="en-US"/>
            </a:p>
          </p:txBody>
        </p:sp>
        <p:sp>
          <p:nvSpPr>
            <p:cNvPr id="98" name="Text Box 37">
              <a:extLst>
                <a:ext uri="{FF2B5EF4-FFF2-40B4-BE49-F238E27FC236}">
                  <a16:creationId xmlns:a16="http://schemas.microsoft.com/office/drawing/2014/main" id="{DCE15ACF-028B-4139-AB33-E7788C1355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1948"/>
              <a:ext cx="304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152" tIns="36576" rIns="73152" bIns="36576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r>
                <a:rPr lang="en-US" altLang="zh-CN" sz="1200" b="1">
                  <a:latin typeface="Times New Roman" pitchFamily="18" charset="0"/>
                  <a:cs typeface="Times New Roman" pitchFamily="18" charset="0"/>
                </a:rPr>
                <a:t>Grid</a:t>
              </a:r>
            </a:p>
          </p:txBody>
        </p:sp>
        <p:grpSp>
          <p:nvGrpSpPr>
            <p:cNvPr id="99" name="Group 14">
              <a:extLst>
                <a:ext uri="{FF2B5EF4-FFF2-40B4-BE49-F238E27FC236}">
                  <a16:creationId xmlns:a16="http://schemas.microsoft.com/office/drawing/2014/main" id="{53DDC013-F8F9-4AE0-AB9D-E7BD2C05BD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3" y="1678"/>
              <a:ext cx="789" cy="289"/>
              <a:chOff x="0" y="0"/>
              <a:chExt cx="1891" cy="756"/>
            </a:xfrm>
          </p:grpSpPr>
          <p:sp>
            <p:nvSpPr>
              <p:cNvPr id="115" name="Rectangle 36">
                <a:extLst>
                  <a:ext uri="{FF2B5EF4-FFF2-40B4-BE49-F238E27FC236}">
                    <a16:creationId xmlns:a16="http://schemas.microsoft.com/office/drawing/2014/main" id="{B81532A3-2C05-4CDF-A0AE-32B58E243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" y="62"/>
                <a:ext cx="1530" cy="541"/>
              </a:xfrm>
              <a:prstGeom prst="rect">
                <a:avLst/>
              </a:prstGeom>
              <a:gradFill rotWithShape="1">
                <a:gsLst>
                  <a:gs pos="0">
                    <a:srgbClr val="FF3300">
                      <a:alpha val="48000"/>
                    </a:srgbClr>
                  </a:gs>
                  <a:gs pos="100000">
                    <a:srgbClr val="66CCFF"/>
                  </a:gs>
                </a:gsLst>
                <a:lin ang="0" scaled="1"/>
              </a:gra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 sz="12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6" name="Rectangle 35">
                <a:extLst>
                  <a:ext uri="{FF2B5EF4-FFF2-40B4-BE49-F238E27FC236}">
                    <a16:creationId xmlns:a16="http://schemas.microsoft.com/office/drawing/2014/main" id="{0EAE598A-333C-4A73-A539-56C585732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" y="598"/>
                <a:ext cx="124" cy="15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 sz="12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7" name="Rectangle 34">
                <a:extLst>
                  <a:ext uri="{FF2B5EF4-FFF2-40B4-BE49-F238E27FC236}">
                    <a16:creationId xmlns:a16="http://schemas.microsoft.com/office/drawing/2014/main" id="{4F1CE251-EEFE-422B-9D58-BF109B74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7" y="598"/>
                <a:ext cx="124" cy="15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 sz="12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8" name="Rectangle 33">
                <a:extLst>
                  <a:ext uri="{FF2B5EF4-FFF2-40B4-BE49-F238E27FC236}">
                    <a16:creationId xmlns:a16="http://schemas.microsoft.com/office/drawing/2014/main" id="{CCACBFEE-3ED9-465B-871C-3D183505D1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0" y="598"/>
                <a:ext cx="125" cy="15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 sz="12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9" name="Rectangle 32">
                <a:extLst>
                  <a:ext uri="{FF2B5EF4-FFF2-40B4-BE49-F238E27FC236}">
                    <a16:creationId xmlns:a16="http://schemas.microsoft.com/office/drawing/2014/main" id="{A3813EB5-96C2-49EC-9E7D-F892B02D5F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0" y="598"/>
                <a:ext cx="125" cy="15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 sz="12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0" name="Rectangle 31">
                <a:extLst>
                  <a:ext uri="{FF2B5EF4-FFF2-40B4-BE49-F238E27FC236}">
                    <a16:creationId xmlns:a16="http://schemas.microsoft.com/office/drawing/2014/main" id="{9BEF2688-D0C6-49D7-8154-54C159DE46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7" y="18"/>
                <a:ext cx="154" cy="629"/>
              </a:xfrm>
              <a:prstGeom prst="rect">
                <a:avLst/>
              </a:prstGeom>
              <a:solidFill>
                <a:srgbClr val="80808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 sz="12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1" name="Line 30">
                <a:extLst>
                  <a:ext uri="{FF2B5EF4-FFF2-40B4-BE49-F238E27FC236}">
                    <a16:creationId xmlns:a16="http://schemas.microsoft.com/office/drawing/2014/main" id="{76CB1A1B-6F26-4628-A93D-892128F684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" y="0"/>
                <a:ext cx="124" cy="1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Line 29">
                <a:extLst>
                  <a:ext uri="{FF2B5EF4-FFF2-40B4-BE49-F238E27FC236}">
                    <a16:creationId xmlns:a16="http://schemas.microsoft.com/office/drawing/2014/main" id="{7F4364F6-F1FE-41E4-B31E-EE32F7482C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2" y="0"/>
                <a:ext cx="124" cy="1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Line 28">
                <a:extLst>
                  <a:ext uri="{FF2B5EF4-FFF2-40B4-BE49-F238E27FC236}">
                    <a16:creationId xmlns:a16="http://schemas.microsoft.com/office/drawing/2014/main" id="{137D0E2F-6B3F-4546-B6D7-C072150105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0" y="0"/>
                <a:ext cx="124" cy="1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Line 27">
                <a:extLst>
                  <a:ext uri="{FF2B5EF4-FFF2-40B4-BE49-F238E27FC236}">
                    <a16:creationId xmlns:a16="http://schemas.microsoft.com/office/drawing/2014/main" id="{C267AB71-8E00-44BB-B8E7-496AF0A69C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8" y="0"/>
                <a:ext cx="125" cy="1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Line 26">
                <a:extLst>
                  <a:ext uri="{FF2B5EF4-FFF2-40B4-BE49-F238E27FC236}">
                    <a16:creationId xmlns:a16="http://schemas.microsoft.com/office/drawing/2014/main" id="{E2AB9007-23DD-4BA4-97A5-3391D7E9B7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7" y="0"/>
                <a:ext cx="124" cy="1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AutoShape 25">
                <a:extLst>
                  <a:ext uri="{FF2B5EF4-FFF2-40B4-BE49-F238E27FC236}">
                    <a16:creationId xmlns:a16="http://schemas.microsoft.com/office/drawing/2014/main" id="{02CD7EA8-5ED0-4655-AA8C-BB702D7EC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274216">
                <a:off x="45" y="144"/>
                <a:ext cx="154" cy="98"/>
              </a:xfrm>
              <a:prstGeom prst="plaque">
                <a:avLst>
                  <a:gd name="adj" fmla="val 16667"/>
                </a:avLst>
              </a:prstGeom>
              <a:solidFill>
                <a:srgbClr val="0033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 sz="12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7" name="AutoShape 24">
                <a:extLst>
                  <a:ext uri="{FF2B5EF4-FFF2-40B4-BE49-F238E27FC236}">
                    <a16:creationId xmlns:a16="http://schemas.microsoft.com/office/drawing/2014/main" id="{F234B9C6-3EEB-4F7D-85ED-A3CF8B1FEA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" y="273"/>
                <a:ext cx="203" cy="131"/>
              </a:xfrm>
              <a:prstGeom prst="plaque">
                <a:avLst>
                  <a:gd name="adj" fmla="val 16667"/>
                </a:avLst>
              </a:prstGeom>
              <a:solidFill>
                <a:srgbClr val="0033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 sz="12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8" name="AutoShape 23">
                <a:extLst>
                  <a:ext uri="{FF2B5EF4-FFF2-40B4-BE49-F238E27FC236}">
                    <a16:creationId xmlns:a16="http://schemas.microsoft.com/office/drawing/2014/main" id="{197BBBB3-3ADD-4FA5-A9E2-8A67563EB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688496">
                <a:off x="0" y="423"/>
                <a:ext cx="229" cy="121"/>
              </a:xfrm>
              <a:prstGeom prst="flowChartTerminator">
                <a:avLst/>
              </a:prstGeom>
              <a:solidFill>
                <a:srgbClr val="0033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 sz="12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9" name="Rectangle 22">
                <a:extLst>
                  <a:ext uri="{FF2B5EF4-FFF2-40B4-BE49-F238E27FC236}">
                    <a16:creationId xmlns:a16="http://schemas.microsoft.com/office/drawing/2014/main" id="{B6CFD6D7-5E15-4FF5-973F-309EC87AB2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" y="39"/>
                <a:ext cx="154" cy="608"/>
              </a:xfrm>
              <a:prstGeom prst="rect">
                <a:avLst/>
              </a:prstGeom>
              <a:solidFill>
                <a:srgbClr val="80808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 sz="12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0" name="Line 21">
                <a:extLst>
                  <a:ext uri="{FF2B5EF4-FFF2-40B4-BE49-F238E27FC236}">
                    <a16:creationId xmlns:a16="http://schemas.microsoft.com/office/drawing/2014/main" id="{36C4C2E3-C228-4FF4-9801-C1FA053600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3" y="36"/>
                <a:ext cx="0" cy="54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Line 20">
                <a:extLst>
                  <a:ext uri="{FF2B5EF4-FFF2-40B4-BE49-F238E27FC236}">
                    <a16:creationId xmlns:a16="http://schemas.microsoft.com/office/drawing/2014/main" id="{9A9817E9-CB42-4D82-9D12-98537F2D24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3" y="36"/>
                <a:ext cx="0" cy="72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2" name="Group 15">
                <a:extLst>
                  <a:ext uri="{FF2B5EF4-FFF2-40B4-BE49-F238E27FC236}">
                    <a16:creationId xmlns:a16="http://schemas.microsoft.com/office/drawing/2014/main" id="{F8BA7449-D4D0-4492-B037-562ADD548F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9" y="32"/>
                <a:ext cx="1008" cy="552"/>
                <a:chOff x="0" y="0"/>
                <a:chExt cx="1008" cy="552"/>
              </a:xfrm>
            </p:grpSpPr>
            <p:sp>
              <p:nvSpPr>
                <p:cNvPr id="133" name="Line 19">
                  <a:extLst>
                    <a:ext uri="{FF2B5EF4-FFF2-40B4-BE49-F238E27FC236}">
                      <a16:creationId xmlns:a16="http://schemas.microsoft.com/office/drawing/2014/main" id="{F04D4334-E38F-4D47-B807-2841D6097A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0" y="17"/>
                  <a:ext cx="3" cy="535"/>
                </a:xfrm>
                <a:prstGeom prst="line">
                  <a:avLst/>
                </a:prstGeom>
                <a:noFill/>
                <a:ln w="12700">
                  <a:solidFill>
                    <a:srgbClr val="666699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" name="Line 18">
                  <a:extLst>
                    <a:ext uri="{FF2B5EF4-FFF2-40B4-BE49-F238E27FC236}">
                      <a16:creationId xmlns:a16="http://schemas.microsoft.com/office/drawing/2014/main" id="{779E6E30-2051-46AF-91CF-C42DB10196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18" y="0"/>
                  <a:ext cx="3" cy="535"/>
                </a:xfrm>
                <a:prstGeom prst="line">
                  <a:avLst/>
                </a:prstGeom>
                <a:noFill/>
                <a:ln w="12700">
                  <a:solidFill>
                    <a:srgbClr val="666699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" name="Line 17">
                  <a:extLst>
                    <a:ext uri="{FF2B5EF4-FFF2-40B4-BE49-F238E27FC236}">
                      <a16:creationId xmlns:a16="http://schemas.microsoft.com/office/drawing/2014/main" id="{ECE46249-6F02-4E6A-958A-56DFE11C49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81" y="10"/>
                  <a:ext cx="3" cy="535"/>
                </a:xfrm>
                <a:prstGeom prst="line">
                  <a:avLst/>
                </a:prstGeom>
                <a:noFill/>
                <a:ln w="12700">
                  <a:solidFill>
                    <a:srgbClr val="666699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" name="Line 16">
                  <a:extLst>
                    <a:ext uri="{FF2B5EF4-FFF2-40B4-BE49-F238E27FC236}">
                      <a16:creationId xmlns:a16="http://schemas.microsoft.com/office/drawing/2014/main" id="{4A01B2D7-ED81-4903-A999-D14285788B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005" y="1"/>
                  <a:ext cx="3" cy="535"/>
                </a:xfrm>
                <a:prstGeom prst="line">
                  <a:avLst/>
                </a:prstGeom>
                <a:noFill/>
                <a:ln w="12700">
                  <a:solidFill>
                    <a:srgbClr val="666699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00" name="Text Box 13">
              <a:extLst>
                <a:ext uri="{FF2B5EF4-FFF2-40B4-BE49-F238E27FC236}">
                  <a16:creationId xmlns:a16="http://schemas.microsoft.com/office/drawing/2014/main" id="{8ADC305F-4E98-4479-91B9-5BE590F7D1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1715"/>
              <a:ext cx="31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152" tIns="36576" rIns="73152" bIns="36576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r>
                <a:rPr lang="en-US" altLang="zh-CN" sz="1200" b="1">
                  <a:latin typeface="Times New Roman" pitchFamily="18" charset="0"/>
                  <a:cs typeface="Times New Roman" pitchFamily="18" charset="0"/>
                </a:rPr>
                <a:t>Coal</a:t>
              </a:r>
            </a:p>
          </p:txBody>
        </p:sp>
        <p:sp>
          <p:nvSpPr>
            <p:cNvPr id="101" name="AutoShape 12">
              <a:extLst>
                <a:ext uri="{FF2B5EF4-FFF2-40B4-BE49-F238E27FC236}">
                  <a16:creationId xmlns:a16="http://schemas.microsoft.com/office/drawing/2014/main" id="{55234E22-9985-458A-BD04-479C1C297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0" y="1752"/>
              <a:ext cx="310" cy="112"/>
            </a:xfrm>
            <a:prstGeom prst="rightArrow">
              <a:avLst>
                <a:gd name="adj1" fmla="val 50000"/>
                <a:gd name="adj2" fmla="val 69196"/>
              </a:avLst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 sz="12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" name="AutoShape 11">
              <a:extLst>
                <a:ext uri="{FF2B5EF4-FFF2-40B4-BE49-F238E27FC236}">
                  <a16:creationId xmlns:a16="http://schemas.microsoft.com/office/drawing/2014/main" id="{B3FEFB27-4B56-4893-8203-AC7A6FE0268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97401">
              <a:off x="980" y="1623"/>
              <a:ext cx="238" cy="67"/>
            </a:xfrm>
            <a:prstGeom prst="rightArrow">
              <a:avLst>
                <a:gd name="adj1" fmla="val 50000"/>
                <a:gd name="adj2" fmla="val 88806"/>
              </a:avLst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vert="eaVert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 sz="12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" name="AutoShape 10">
              <a:extLst>
                <a:ext uri="{FF2B5EF4-FFF2-40B4-BE49-F238E27FC236}">
                  <a16:creationId xmlns:a16="http://schemas.microsoft.com/office/drawing/2014/main" id="{490447E1-8746-47B3-B768-B68C3D3B4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" y="1763"/>
              <a:ext cx="189" cy="86"/>
            </a:xfrm>
            <a:prstGeom prst="rightArrow">
              <a:avLst>
                <a:gd name="adj1" fmla="val 50000"/>
                <a:gd name="adj2" fmla="val 54942"/>
              </a:avLst>
            </a:prstGeom>
            <a:solidFill>
              <a:srgbClr val="008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 sz="12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" name="AutoShape 9">
              <a:extLst>
                <a:ext uri="{FF2B5EF4-FFF2-40B4-BE49-F238E27FC236}">
                  <a16:creationId xmlns:a16="http://schemas.microsoft.com/office/drawing/2014/main" id="{33CD8E10-5DB8-44BE-BE06-5B6BA517C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1715"/>
              <a:ext cx="297" cy="21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8000"/>
                </a:gs>
                <a:gs pos="100000">
                  <a:srgbClr val="33CCCC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 sz="12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5" name="Line 8">
              <a:extLst>
                <a:ext uri="{FF2B5EF4-FFF2-40B4-BE49-F238E27FC236}">
                  <a16:creationId xmlns:a16="http://schemas.microsoft.com/office/drawing/2014/main" id="{505CB236-BD6B-47C6-BFA5-8078D555E9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6" y="1797"/>
              <a:ext cx="20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Line 7">
              <a:extLst>
                <a:ext uri="{FF2B5EF4-FFF2-40B4-BE49-F238E27FC236}">
                  <a16:creationId xmlns:a16="http://schemas.microsoft.com/office/drawing/2014/main" id="{619B2F2E-1D14-4397-B4BA-464C084820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83" y="2846"/>
              <a:ext cx="23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Text Box 6">
              <a:extLst>
                <a:ext uri="{FF2B5EF4-FFF2-40B4-BE49-F238E27FC236}">
                  <a16:creationId xmlns:a16="http://schemas.microsoft.com/office/drawing/2014/main" id="{891ED3F3-88D1-4E0B-BE20-CDA67D333B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2" y="2669"/>
              <a:ext cx="63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152" tIns="36576" rIns="73152" bIns="36576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charset="0"/>
                <a:buNone/>
              </a:pPr>
              <a:r>
                <a:rPr lang="en-US" altLang="zh-CN" sz="1200" b="1">
                  <a:latin typeface="Times New Roman" pitchFamily="18" charset="0"/>
                  <a:cs typeface="Times New Roman" pitchFamily="18" charset="0"/>
                </a:rPr>
                <a:t>Condenser</a:t>
              </a:r>
            </a:p>
          </p:txBody>
        </p:sp>
        <p:sp>
          <p:nvSpPr>
            <p:cNvPr id="108" name="Line 5">
              <a:extLst>
                <a:ext uri="{FF2B5EF4-FFF2-40B4-BE49-F238E27FC236}">
                  <a16:creationId xmlns:a16="http://schemas.microsoft.com/office/drawing/2014/main" id="{339E14CF-11FF-4575-B2FD-DE57294878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6" y="1818"/>
              <a:ext cx="21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AutoShape 4">
              <a:extLst>
                <a:ext uri="{FF2B5EF4-FFF2-40B4-BE49-F238E27FC236}">
                  <a16:creationId xmlns:a16="http://schemas.microsoft.com/office/drawing/2014/main" id="{E493A973-F93C-4A20-B35E-239DAAA261D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167" y="1660"/>
              <a:ext cx="519" cy="284"/>
            </a:xfrm>
            <a:custGeom>
              <a:avLst/>
              <a:gdLst>
                <a:gd name="T0" fmla="*/ 1 w 21600"/>
                <a:gd name="T1" fmla="*/ 0 h 21600"/>
                <a:gd name="T2" fmla="*/ 1 w 21600"/>
                <a:gd name="T3" fmla="*/ 0 h 21600"/>
                <a:gd name="T4" fmla="*/ 0 w 21600"/>
                <a:gd name="T5" fmla="*/ 0 h 21600"/>
                <a:gd name="T6" fmla="*/ 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95 w 21600"/>
                <a:gd name="T13" fmla="*/ 4487 h 21600"/>
                <a:gd name="T14" fmla="*/ 17105 w 21600"/>
                <a:gd name="T15" fmla="*/ 171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3366FF"/>
                </a:gs>
                <a:gs pos="100000">
                  <a:srgbClr val="33CCCC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vert="eaVert"/>
            <a:lstStyle/>
            <a:p>
              <a:endParaRPr lang="en-US"/>
            </a:p>
          </p:txBody>
        </p:sp>
        <p:sp>
          <p:nvSpPr>
            <p:cNvPr id="110" name="Text Box 3">
              <a:extLst>
                <a:ext uri="{FF2B5EF4-FFF2-40B4-BE49-F238E27FC236}">
                  <a16:creationId xmlns:a16="http://schemas.microsoft.com/office/drawing/2014/main" id="{177D26CA-59D7-4270-B778-15B62FEE59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4" y="1944"/>
              <a:ext cx="630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152" tIns="36576" rIns="73152" bIns="36576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r>
                <a:rPr lang="en-US" altLang="zh-CN" sz="1200" b="1">
                  <a:latin typeface="Times New Roman" pitchFamily="18" charset="0"/>
                  <a:cs typeface="Times New Roman" pitchFamily="18" charset="0"/>
                </a:rPr>
                <a:t>Generator</a:t>
              </a:r>
            </a:p>
          </p:txBody>
        </p:sp>
        <p:sp>
          <p:nvSpPr>
            <p:cNvPr id="111" name="Freeform 2">
              <a:extLst>
                <a:ext uri="{FF2B5EF4-FFF2-40B4-BE49-F238E27FC236}">
                  <a16:creationId xmlns:a16="http://schemas.microsoft.com/office/drawing/2014/main" id="{99BF0E5A-3010-479F-8059-3B75E60A3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" y="1840"/>
              <a:ext cx="56" cy="132"/>
            </a:xfrm>
            <a:custGeom>
              <a:avLst/>
              <a:gdLst>
                <a:gd name="T0" fmla="*/ 0 w 194"/>
                <a:gd name="T1" fmla="*/ 38 h 457"/>
                <a:gd name="T2" fmla="*/ 14 w 194"/>
                <a:gd name="T3" fmla="*/ 27 h 457"/>
                <a:gd name="T4" fmla="*/ 14 w 194"/>
                <a:gd name="T5" fmla="*/ 0 h 457"/>
                <a:gd name="T6" fmla="*/ 0 60000 65536"/>
                <a:gd name="T7" fmla="*/ 0 60000 65536"/>
                <a:gd name="T8" fmla="*/ 0 60000 65536"/>
                <a:gd name="T9" fmla="*/ 0 w 194"/>
                <a:gd name="T10" fmla="*/ 0 h 457"/>
                <a:gd name="T11" fmla="*/ 194 w 194"/>
                <a:gd name="T12" fmla="*/ 457 h 4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" h="457">
                  <a:moveTo>
                    <a:pt x="0" y="457"/>
                  </a:moveTo>
                  <a:cubicBezTo>
                    <a:pt x="69" y="427"/>
                    <a:pt x="138" y="398"/>
                    <a:pt x="166" y="322"/>
                  </a:cubicBezTo>
                  <a:cubicBezTo>
                    <a:pt x="194" y="246"/>
                    <a:pt x="93" y="23"/>
                    <a:pt x="166" y="0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22AD8739-15D8-4550-BE66-A4E93451468B}"/>
                </a:ext>
              </a:extLst>
            </p:cNvPr>
            <p:cNvCxnSpPr/>
            <p:nvPr/>
          </p:nvCxnSpPr>
          <p:spPr>
            <a:xfrm>
              <a:off x="3279" y="1658"/>
              <a:ext cx="169" cy="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任意多边形 203">
              <a:extLst>
                <a:ext uri="{FF2B5EF4-FFF2-40B4-BE49-F238E27FC236}">
                  <a16:creationId xmlns:a16="http://schemas.microsoft.com/office/drawing/2014/main" id="{A895BA11-731C-469E-BFD6-D71A5D7BC119}"/>
                </a:ext>
              </a:extLst>
            </p:cNvPr>
            <p:cNvSpPr/>
            <p:nvPr/>
          </p:nvSpPr>
          <p:spPr>
            <a:xfrm>
              <a:off x="3252" y="1568"/>
              <a:ext cx="141" cy="124"/>
            </a:xfrm>
            <a:custGeom>
              <a:avLst/>
              <a:gdLst>
                <a:gd name="connsiteX0" fmla="*/ 0 w 238125"/>
                <a:gd name="connsiteY0" fmla="*/ 209550 h 209550"/>
                <a:gd name="connsiteX1" fmla="*/ 95250 w 238125"/>
                <a:gd name="connsiteY1" fmla="*/ 104775 h 209550"/>
                <a:gd name="connsiteX2" fmla="*/ 123825 w 238125"/>
                <a:gd name="connsiteY2" fmla="*/ 19050 h 209550"/>
                <a:gd name="connsiteX3" fmla="*/ 238125 w 238125"/>
                <a:gd name="connsiteY3" fmla="*/ 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125" h="209550">
                  <a:moveTo>
                    <a:pt x="0" y="209550"/>
                  </a:moveTo>
                  <a:cubicBezTo>
                    <a:pt x="37306" y="173037"/>
                    <a:pt x="74613" y="136525"/>
                    <a:pt x="95250" y="104775"/>
                  </a:cubicBezTo>
                  <a:cubicBezTo>
                    <a:pt x="115887" y="73025"/>
                    <a:pt x="100013" y="36512"/>
                    <a:pt x="123825" y="19050"/>
                  </a:cubicBezTo>
                  <a:cubicBezTo>
                    <a:pt x="147637" y="1588"/>
                    <a:pt x="192881" y="794"/>
                    <a:pt x="238125" y="0"/>
                  </a:cubicBezTo>
                </a:path>
              </a:pathLst>
            </a:cu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163794"/>
                </a:solidFill>
              </a:endParaRPr>
            </a:p>
          </p:txBody>
        </p:sp>
        <p:sp>
          <p:nvSpPr>
            <p:cNvPr id="114" name="任意多边形 205">
              <a:extLst>
                <a:ext uri="{FF2B5EF4-FFF2-40B4-BE49-F238E27FC236}">
                  <a16:creationId xmlns:a16="http://schemas.microsoft.com/office/drawing/2014/main" id="{521BA833-5741-4A23-ABAF-17C60C89FCE2}"/>
                </a:ext>
              </a:extLst>
            </p:cNvPr>
            <p:cNvSpPr/>
            <p:nvPr/>
          </p:nvSpPr>
          <p:spPr>
            <a:xfrm>
              <a:off x="3419" y="1556"/>
              <a:ext cx="141" cy="124"/>
            </a:xfrm>
            <a:custGeom>
              <a:avLst/>
              <a:gdLst>
                <a:gd name="connsiteX0" fmla="*/ 0 w 238125"/>
                <a:gd name="connsiteY0" fmla="*/ 209550 h 209550"/>
                <a:gd name="connsiteX1" fmla="*/ 95250 w 238125"/>
                <a:gd name="connsiteY1" fmla="*/ 104775 h 209550"/>
                <a:gd name="connsiteX2" fmla="*/ 123825 w 238125"/>
                <a:gd name="connsiteY2" fmla="*/ 19050 h 209550"/>
                <a:gd name="connsiteX3" fmla="*/ 238125 w 238125"/>
                <a:gd name="connsiteY3" fmla="*/ 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125" h="209550">
                  <a:moveTo>
                    <a:pt x="0" y="209550"/>
                  </a:moveTo>
                  <a:cubicBezTo>
                    <a:pt x="37306" y="173037"/>
                    <a:pt x="74613" y="136525"/>
                    <a:pt x="95250" y="104775"/>
                  </a:cubicBezTo>
                  <a:cubicBezTo>
                    <a:pt x="115887" y="73025"/>
                    <a:pt x="100013" y="36512"/>
                    <a:pt x="123825" y="19050"/>
                  </a:cubicBezTo>
                  <a:cubicBezTo>
                    <a:pt x="147637" y="1588"/>
                    <a:pt x="192881" y="794"/>
                    <a:pt x="238125" y="0"/>
                  </a:cubicBezTo>
                </a:path>
              </a:pathLst>
            </a:cu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16379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070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AD16765-585F-46C1-8E3E-074F4FFF990A}"/>
              </a:ext>
            </a:extLst>
          </p:cNvPr>
          <p:cNvSpPr/>
          <p:nvPr/>
        </p:nvSpPr>
        <p:spPr>
          <a:xfrm>
            <a:off x="550506" y="4894856"/>
            <a:ext cx="11215396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345D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&lt;Research team&gt;   &lt;Introduction&gt;        &lt;Model&gt;           &lt;Result&gt;        &lt;Cooperation&gt; </a:t>
            </a:r>
            <a:endParaRPr lang="zh-CN" altLang="en-US" sz="2000" b="1" dirty="0">
              <a:solidFill>
                <a:srgbClr val="345D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600" b="1" dirty="0">
              <a:solidFill>
                <a:srgbClr val="345D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A6A3D1-7ECF-43C9-81B0-7BBC858B39F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345DA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403" y="2936595"/>
            <a:ext cx="1476000" cy="1476000"/>
          </a:xfrm>
          <a:prstGeom prst="rect">
            <a:avLst/>
          </a:prstGeom>
          <a:solidFill>
            <a:srgbClr val="345DA6"/>
          </a:solidFill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F9A4B69-E191-430E-BE51-E02E7C16E50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289" y="2936595"/>
            <a:ext cx="1476000" cy="1476000"/>
          </a:xfrm>
          <a:prstGeom prst="rect">
            <a:avLst/>
          </a:prstGeom>
          <a:solidFill>
            <a:srgbClr val="345DA6"/>
          </a:solidFill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1F073A1-B6C7-4039-9A7D-0E64BC643CA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345DA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61" y="2936595"/>
            <a:ext cx="1476000" cy="1476000"/>
          </a:xfrm>
          <a:prstGeom prst="rect">
            <a:avLst/>
          </a:prstGeom>
          <a:solidFill>
            <a:srgbClr val="345DA6"/>
          </a:solidFill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56DC5E2-7BFC-424A-9321-EFC8FC9D97C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345DA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175" y="2936595"/>
            <a:ext cx="1476000" cy="1476000"/>
          </a:xfrm>
          <a:prstGeom prst="rect">
            <a:avLst/>
          </a:prstGeom>
          <a:solidFill>
            <a:srgbClr val="345DA6"/>
          </a:solidFill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303C41A-AB8D-402A-8C38-80942298386A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345DA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9766517" y="2936596"/>
            <a:ext cx="1476000" cy="1476000"/>
          </a:xfrm>
          <a:prstGeom prst="rect">
            <a:avLst/>
          </a:prstGeom>
          <a:solidFill>
            <a:srgbClr val="345DA6"/>
          </a:solidFill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ACC30D6-E521-448D-B170-55F99852CC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9EE45F31-9B24-467D-98E6-6E7F86CBA6DD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6654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C463F1-3FA8-4D88-9B27-DF0475807D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881" y="683107"/>
            <a:ext cx="3414099" cy="545123"/>
          </a:xfrm>
        </p:spPr>
        <p:txBody>
          <a:bodyPr/>
          <a:lstStyle/>
          <a:p>
            <a:r>
              <a:rPr lang="en-US" altLang="zh-CN" dirty="0"/>
              <a:t> working</a:t>
            </a:r>
            <a:r>
              <a:rPr lang="zh-CN" altLang="en-US" dirty="0"/>
              <a:t> </a:t>
            </a:r>
            <a:r>
              <a:rPr lang="en-US" altLang="zh-CN" dirty="0"/>
              <a:t>condition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A482A1F-788B-4A38-9E49-6BB275514EF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9EE45F31-9B24-467D-98E6-6E7F86CBA6DD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7913F3D-ECE5-4BB0-A6DE-F81601412B0B}"/>
              </a:ext>
            </a:extLst>
          </p:cNvPr>
          <p:cNvSpPr txBox="1"/>
          <p:nvPr/>
        </p:nvSpPr>
        <p:spPr>
          <a:xfrm>
            <a:off x="408637" y="6183761"/>
            <a:ext cx="105536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000" indent="-360000"/>
            <a:r>
              <a:rPr lang="en-US" altLang="zh-CN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[1].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G. J. M.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Hagelaar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L. C. Pitchford, Solving the Boltzmann equation to obtain electron transport coefficients and rate coefficients for fluid models, Plasma Sources Sci. Technol. 2005, 14, 722-733.</a:t>
            </a:r>
            <a:endParaRPr lang="zh-CN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617F00F-2683-4D05-B186-CECD7609E4AE}"/>
              </a:ext>
            </a:extLst>
          </p:cNvPr>
          <p:cNvSpPr/>
          <p:nvPr/>
        </p:nvSpPr>
        <p:spPr>
          <a:xfrm>
            <a:off x="192832" y="1228230"/>
            <a:ext cx="109852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analyze the influence of H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and different syngas composition on the discharge, this research calculates six cases with different composition: CO: H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as 1: 5: 3: 1, 2: 4: 3: 1, 3: 3: 3: 1, 4: 2: 3: 1, 5: 1: 3: 1, 1: 1: 1: 0.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91B48862-A166-4E37-87DA-1A0EACD06260}"/>
              </a:ext>
            </a:extLst>
          </p:cNvPr>
          <p:cNvSpPr txBox="1">
            <a:spLocks/>
          </p:cNvSpPr>
          <p:nvPr/>
        </p:nvSpPr>
        <p:spPr>
          <a:xfrm>
            <a:off x="84881" y="1874561"/>
            <a:ext cx="3414099" cy="5451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cross section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9EC0D85-C6FB-4DC0-A54A-CB44CB0A64CA}"/>
              </a:ext>
            </a:extLst>
          </p:cNvPr>
          <p:cNvSpPr/>
          <p:nvPr/>
        </p:nvSpPr>
        <p:spPr>
          <a:xfrm>
            <a:off x="192832" y="2298313"/>
            <a:ext cx="113771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reaction collision cross section is from the </a:t>
            </a:r>
            <a:r>
              <a:rPr lang="en-US" altLang="zh-CN" i="1" u="sng" kern="100" dirty="0">
                <a:solidFill>
                  <a:srgbClr val="0563C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www.Lxcat.net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where H</a:t>
            </a:r>
            <a:r>
              <a:rPr lang="en-US" altLang="zh-CN" kern="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H</a:t>
            </a:r>
            <a:r>
              <a:rPr lang="en-US" altLang="zh-CN" kern="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are from the Morgan database, CO is from the Phelps database, and O</a:t>
            </a:r>
            <a:r>
              <a:rPr lang="en-US" altLang="zh-CN" kern="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from the </a:t>
            </a:r>
            <a:r>
              <a:rPr lang="en-US" altLang="zh-CN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Biagi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database. Contains a total of 60 collision reactions, include rotational excited, vibrational excited, electronical excited, attachment,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Dissociation and Ionization.</a:t>
            </a:r>
            <a:endParaRPr lang="zh-CN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2B499972-85FC-45E4-B834-A85BD9100153}"/>
              </a:ext>
            </a:extLst>
          </p:cNvPr>
          <p:cNvSpPr txBox="1">
            <a:spLocks/>
          </p:cNvSpPr>
          <p:nvPr/>
        </p:nvSpPr>
        <p:spPr>
          <a:xfrm>
            <a:off x="84881" y="3244363"/>
            <a:ext cx="4253854" cy="5451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software and parameters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3648AD4-103B-4C6F-9CB0-B71DDC6AE2F6}"/>
              </a:ext>
            </a:extLst>
          </p:cNvPr>
          <p:cNvSpPr/>
          <p:nvPr/>
        </p:nvSpPr>
        <p:spPr>
          <a:xfrm>
            <a:off x="174623" y="3732134"/>
            <a:ext cx="113771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research use the BOLSIG+ to calculate energy loss coefficient, mean energy of electron and Townsend coefficient. This software can be obtained from </a:t>
            </a:r>
            <a:r>
              <a:rPr lang="en-US" altLang="zh-CN" i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http://www.bolsig.laplace.univ-tlse.fr/</a:t>
            </a:r>
            <a:r>
              <a:rPr lang="en-US" altLang="zh-CN" i="1" u="sng" kern="1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freely.</a:t>
            </a:r>
            <a:endParaRPr lang="zh-CN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D09B1E6-8935-4F22-A092-55291CA26617}"/>
              </a:ext>
            </a:extLst>
          </p:cNvPr>
          <p:cNvSpPr/>
          <p:nvPr/>
        </p:nvSpPr>
        <p:spPr>
          <a:xfrm>
            <a:off x="174622" y="4378465"/>
            <a:ext cx="113771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a new parameter energy loss coefficient ratio(R</a:t>
            </a:r>
            <a:r>
              <a:rPr lang="en-US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to characterize the direction of electron energy deposition: </a:t>
            </a:r>
            <a:endParaRPr lang="zh-CN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5FCE575-3CA1-4B04-85B2-4EDBDD4FB278}"/>
                  </a:ext>
                </a:extLst>
              </p:cNvPr>
              <p:cNvSpPr/>
              <p:nvPr/>
            </p:nvSpPr>
            <p:spPr>
              <a:xfrm>
                <a:off x="1771648" y="5056471"/>
                <a:ext cx="1727332" cy="6753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5FCE575-3CA1-4B04-85B2-4EDBDD4FB2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648" y="5056471"/>
                <a:ext cx="1727332" cy="6753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D9397FC4-8885-46EC-9D12-245AAB740F3F}"/>
              </a:ext>
            </a:extLst>
          </p:cNvPr>
          <p:cNvSpPr/>
          <p:nvPr/>
        </p:nvSpPr>
        <p:spPr>
          <a:xfrm>
            <a:off x="4517274" y="4830442"/>
            <a:ext cx="59030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 them,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represents the initial mole fraction of the reactant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energy loss coefficient[1], which represents the energy loss per unit time of a certain collision process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471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AD16765-585F-46C1-8E3E-074F4FFF990A}"/>
              </a:ext>
            </a:extLst>
          </p:cNvPr>
          <p:cNvSpPr/>
          <p:nvPr/>
        </p:nvSpPr>
        <p:spPr>
          <a:xfrm>
            <a:off x="634482" y="4898736"/>
            <a:ext cx="1122329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345D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&lt;Research team&gt;   &lt;Introduction&gt;      &lt;Model&gt;           &lt;Result&gt;        &lt;Cooperation&gt; </a:t>
            </a:r>
            <a:endParaRPr lang="zh-CN" altLang="en-US" sz="2000" b="1" dirty="0">
              <a:solidFill>
                <a:srgbClr val="345D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>
              <a:solidFill>
                <a:srgbClr val="345D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600" b="1" dirty="0">
              <a:solidFill>
                <a:srgbClr val="345D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A6A3D1-7ECF-43C9-81B0-7BBC858B39F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403" y="2936595"/>
            <a:ext cx="1476000" cy="1476000"/>
          </a:xfrm>
          <a:prstGeom prst="rect">
            <a:avLst/>
          </a:prstGeom>
          <a:solidFill>
            <a:srgbClr val="345DA6"/>
          </a:solidFill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F9A4B69-E191-430E-BE51-E02E7C16E50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345DA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289" y="2936595"/>
            <a:ext cx="1476000" cy="1476000"/>
          </a:xfrm>
          <a:prstGeom prst="rect">
            <a:avLst/>
          </a:prstGeom>
          <a:solidFill>
            <a:srgbClr val="345DA6"/>
          </a:solidFill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1F073A1-B6C7-4039-9A7D-0E64BC643CA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345DA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61" y="2936595"/>
            <a:ext cx="1476000" cy="1476000"/>
          </a:xfrm>
          <a:prstGeom prst="rect">
            <a:avLst/>
          </a:prstGeom>
          <a:solidFill>
            <a:srgbClr val="345DA6"/>
          </a:solidFill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56DC5E2-7BFC-424A-9321-EFC8FC9D97C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345DA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175" y="2936595"/>
            <a:ext cx="1476000" cy="1476000"/>
          </a:xfrm>
          <a:prstGeom prst="rect">
            <a:avLst/>
          </a:prstGeom>
          <a:solidFill>
            <a:srgbClr val="345DA6"/>
          </a:solidFill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303C41A-AB8D-402A-8C38-80942298386A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345DA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9766517" y="2936596"/>
            <a:ext cx="1476000" cy="1476000"/>
          </a:xfrm>
          <a:prstGeom prst="rect">
            <a:avLst/>
          </a:prstGeom>
          <a:solidFill>
            <a:srgbClr val="345DA6"/>
          </a:solidFill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ACC30D6-E521-448D-B170-55F99852CC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9EE45F31-9B24-467D-98E6-6E7F86CBA6DD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019435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4354</TotalTime>
  <Words>916</Words>
  <Application>Microsoft Office PowerPoint</Application>
  <PresentationFormat>宽屏</PresentationFormat>
  <Paragraphs>92</Paragraphs>
  <Slides>13</Slides>
  <Notes>0</Notes>
  <HiddenSlides>0</HiddenSlides>
  <MMClips>1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等线</vt:lpstr>
      <vt:lpstr>等线 Light</vt:lpstr>
      <vt:lpstr>仿宋</vt:lpstr>
      <vt:lpstr>微软雅黑</vt:lpstr>
      <vt:lpstr>Arial</vt:lpstr>
      <vt:lpstr>Cambria Math</vt:lpstr>
      <vt:lpstr>Times New Roman</vt:lpstr>
      <vt:lpstr>Wingdings</vt:lpstr>
      <vt:lpstr>1_Office 主题​​</vt:lpstr>
      <vt:lpstr>自定义设计方案</vt:lpstr>
      <vt:lpstr>Graph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Y</dc:creator>
  <cp:lastModifiedBy>Zhang Y</cp:lastModifiedBy>
  <cp:revision>139</cp:revision>
  <dcterms:created xsi:type="dcterms:W3CDTF">2021-03-20T07:10:15Z</dcterms:created>
  <dcterms:modified xsi:type="dcterms:W3CDTF">2021-04-21T11:52:55Z</dcterms:modified>
</cp:coreProperties>
</file>