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20014-1B20-4C3F-A657-9AFA94406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7DEECE-99AE-488C-900F-D8EBEB7E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00684-F266-46D6-A38D-A8364994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27B40-9101-44B0-8F75-683196F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DABBA-3934-4F43-821D-6BC3ADCC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5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FF6F8-33D0-4707-A4C8-159722DE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69509-7638-484B-8BDE-CF915DB3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B15A9-9F5F-4A85-8B88-D1F77702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D2361-F0F4-42D9-9427-98B23AA1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AF1BF-57F4-483B-836A-800A0828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CE01F1-AFBB-4750-A965-9711A9430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4F8C95-2BE5-4F7A-8841-3302BCE57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F3286-F424-4D36-A9DD-EDCBCCAB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A9C2D-E917-474A-9D74-C02E9357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38256-CC77-4C2A-9ADA-A47CEF8B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A48E8-47A3-4E93-BA3E-3F73D854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2EBDD-671C-4878-9DC6-41D9B6E7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7200E-2572-4165-9FC2-A424205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C547E-5AE3-423F-A494-1F7A6A50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C7BAD-9D36-4B06-B985-4902D6BC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1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AAF5-758E-4C69-A50C-F9D34D5F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AB4DB-55E5-4436-BFC4-11BA400A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6AE9D-FF09-4184-94B0-BD4A7D69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CF2C8-BA4C-41E6-BEB1-47D98FD8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B4E7D-5FD4-4216-B3B9-A897707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D1AA1-AC24-41B4-9C48-D20C9BE2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9B933-963F-456C-9242-95EF7B02D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CDA78-4691-4C68-969E-37DAB1DF8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36E11-E31C-4AEC-B723-9E6D04E5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C74B9-8453-4604-A78B-F712F9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9C2DE-79D7-4DBA-B34B-B94B02FA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36F79-534D-4A7D-83F8-BB4D5509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94ACB-624A-4AA3-8674-67E84098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5D6C0-CE0B-4E65-B41C-6A5E7511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6361A-350B-404E-9280-AB3F9018D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6B4196-50CE-4BD0-AB5F-B9F5508A3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A2C43-580A-4BA1-916E-CC25A2B2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13297-C317-4F93-9C3F-66043251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32BF42-A4C9-46A0-8319-5B6ACAB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8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80A93-E8A5-47B9-AE81-5612A9E6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AF48AD-88BC-406D-9755-9D73F32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266DE-156E-4BF7-806C-A4C0042F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E853A-43B2-4D23-8FA6-895303C2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6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66B19-DED8-4D79-A0C4-92F8435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C0EA00-5E69-48A6-9689-0D26541D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CD5B21-DE29-4E23-8A38-4CA92ED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9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6E575-C173-48D1-BF7A-7CEF3DD7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2D058-9C21-44B4-823C-B7E158B9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ADD76-A3F7-49E6-A46D-9EDE4B86E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0C69A-9827-4E38-91A9-46A2EB91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BC46D-C4FF-4AEA-B1C8-D01F1320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863A8-18C2-44FF-B985-B91A38C2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15E58-65C7-4C0F-A68A-23068F13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1D5CF4-873B-4937-8BD9-5473C1548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B658D-4C63-4572-B159-F2ECB07A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A552D-B84A-4093-A967-A96366CC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376E9-81FC-4889-B0D6-D969A6E0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DF75F-DCD4-4FA0-8D0E-25BBDA7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5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DB8A8F-B67C-4549-B914-CCE9DA80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83D09-749C-40F0-939A-6CE94B16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03697-8329-4D89-A0D9-A7EE53DEE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EC7B-5598-4D97-B536-56CBB223458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8A39E-2CCC-47DC-B46D-A558DEF96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8A13-889E-42B9-94B4-613802EFC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819A-C1D6-4252-B621-BD0BA665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62B3662-947E-49E3-8DC5-42B5CD54C1C0}"/>
              </a:ext>
            </a:extLst>
          </p:cNvPr>
          <p:cNvSpPr/>
          <p:nvPr/>
        </p:nvSpPr>
        <p:spPr>
          <a:xfrm>
            <a:off x="2419708" y="2363386"/>
            <a:ext cx="3496561" cy="3361851"/>
          </a:xfrm>
          <a:prstGeom prst="roundRect">
            <a:avLst/>
          </a:prstGeom>
          <a:solidFill>
            <a:schemeClr val="accent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827F557-B257-460B-A8A3-8E1E84D2376F}"/>
              </a:ext>
            </a:extLst>
          </p:cNvPr>
          <p:cNvSpPr/>
          <p:nvPr/>
        </p:nvSpPr>
        <p:spPr>
          <a:xfrm>
            <a:off x="6111343" y="2359628"/>
            <a:ext cx="3496561" cy="3365609"/>
          </a:xfrm>
          <a:prstGeom prst="roundRect">
            <a:avLst/>
          </a:prstGeom>
          <a:solidFill>
            <a:schemeClr val="accent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F019AC-B4A9-4F04-BDAB-F9C9D29C69C0}"/>
              </a:ext>
            </a:extLst>
          </p:cNvPr>
          <p:cNvSpPr txBox="1"/>
          <p:nvPr/>
        </p:nvSpPr>
        <p:spPr>
          <a:xfrm>
            <a:off x="689876" y="638906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Structure of End-to-End Test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21BAD6-4B59-4DE6-A500-509497EE811B}"/>
              </a:ext>
            </a:extLst>
          </p:cNvPr>
          <p:cNvSpPr txBox="1"/>
          <p:nvPr/>
        </p:nvSpPr>
        <p:spPr>
          <a:xfrm>
            <a:off x="5148677" y="938726"/>
            <a:ext cx="153518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System Setup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37884-0E2D-4EC5-8ED5-0B5DB5866184}"/>
              </a:ext>
            </a:extLst>
          </p:cNvPr>
          <p:cNvSpPr txBox="1"/>
          <p:nvPr/>
        </p:nvSpPr>
        <p:spPr>
          <a:xfrm>
            <a:off x="4952184" y="1623844"/>
            <a:ext cx="19527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System Generator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60D055-6DE7-4BA4-BC1B-DC1E5045F0DD}"/>
              </a:ext>
            </a:extLst>
          </p:cNvPr>
          <p:cNvSpPr txBox="1"/>
          <p:nvPr/>
        </p:nvSpPr>
        <p:spPr>
          <a:xfrm>
            <a:off x="1324701" y="3563899"/>
            <a:ext cx="99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Sensor Planner</a:t>
            </a:r>
            <a:endParaRPr lang="zh-CN" altLang="en-US" b="1" dirty="0"/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85C37884-0E2D-4EC5-8ED5-0B5DB5866184}"/>
              </a:ext>
            </a:extLst>
          </p:cNvPr>
          <p:cNvSpPr txBox="1"/>
          <p:nvPr/>
        </p:nvSpPr>
        <p:spPr>
          <a:xfrm>
            <a:off x="9660234" y="370239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Simulation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407216-F7DB-413C-B13D-A274165E3A72}"/>
              </a:ext>
            </a:extLst>
          </p:cNvPr>
          <p:cNvSpPr txBox="1"/>
          <p:nvPr/>
        </p:nvSpPr>
        <p:spPr>
          <a:xfrm>
            <a:off x="3285977" y="2484971"/>
            <a:ext cx="172194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Kalman Planner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C75651-1BDC-487C-B889-9863DEC6655D}"/>
              </a:ext>
            </a:extLst>
          </p:cNvPr>
          <p:cNvSpPr txBox="1"/>
          <p:nvPr/>
        </p:nvSpPr>
        <p:spPr>
          <a:xfrm>
            <a:off x="3537649" y="3379233"/>
            <a:ext cx="121860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Ut Planner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2DC221-EAEF-47E7-A753-C5997AE9646F}"/>
              </a:ext>
            </a:extLst>
          </p:cNvPr>
          <p:cNvSpPr txBox="1"/>
          <p:nvPr/>
        </p:nvSpPr>
        <p:spPr>
          <a:xfrm>
            <a:off x="2878013" y="4273495"/>
            <a:ext cx="253787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n-d Hypothesis Testing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DB055-41E6-4F43-83DF-AD527C50ABE1}"/>
              </a:ext>
            </a:extLst>
          </p:cNvPr>
          <p:cNvSpPr txBox="1"/>
          <p:nvPr/>
        </p:nvSpPr>
        <p:spPr>
          <a:xfrm>
            <a:off x="6461830" y="2484971"/>
            <a:ext cx="285356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Generate Sequential Data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62BD18-BFA9-4B7E-A7E0-4BBA4465F13C}"/>
              </a:ext>
            </a:extLst>
          </p:cNvPr>
          <p:cNvSpPr txBox="1"/>
          <p:nvPr/>
        </p:nvSpPr>
        <p:spPr>
          <a:xfrm>
            <a:off x="7324995" y="3155667"/>
            <a:ext cx="112723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C0E721-6BDD-422A-82AA-4D5B6D1ED7EC}"/>
              </a:ext>
            </a:extLst>
          </p:cNvPr>
          <p:cNvSpPr txBox="1"/>
          <p:nvPr/>
        </p:nvSpPr>
        <p:spPr>
          <a:xfrm>
            <a:off x="7179122" y="3826363"/>
            <a:ext cx="141897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KF estimator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9711E9-9B07-446A-9069-6BC467BC428A}"/>
              </a:ext>
            </a:extLst>
          </p:cNvPr>
          <p:cNvSpPr txBox="1"/>
          <p:nvPr/>
        </p:nvSpPr>
        <p:spPr>
          <a:xfrm>
            <a:off x="6977945" y="4497059"/>
            <a:ext cx="182133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Decision Making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6763E5-8E8C-4093-A9E8-782D14C6F2B6}"/>
              </a:ext>
            </a:extLst>
          </p:cNvPr>
          <p:cNvSpPr txBox="1"/>
          <p:nvPr/>
        </p:nvSpPr>
        <p:spPr>
          <a:xfrm>
            <a:off x="2621533" y="5167756"/>
            <a:ext cx="30508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Error Probability by sampling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CDE086-7D3E-4229-A1F4-681456D802A0}"/>
              </a:ext>
            </a:extLst>
          </p:cNvPr>
          <p:cNvSpPr txBox="1"/>
          <p:nvPr/>
        </p:nvSpPr>
        <p:spPr>
          <a:xfrm>
            <a:off x="6399261" y="5167756"/>
            <a:ext cx="29787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Error Probability by statistics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2F49CF-D873-4887-821D-F559CA515E05}"/>
              </a:ext>
            </a:extLst>
          </p:cNvPr>
          <p:cNvGrpSpPr/>
          <p:nvPr/>
        </p:nvGrpSpPr>
        <p:grpSpPr>
          <a:xfrm>
            <a:off x="4975048" y="6289396"/>
            <a:ext cx="2028406" cy="523220"/>
            <a:chOff x="4966065" y="6010869"/>
            <a:chExt cx="2028406" cy="523220"/>
          </a:xfrm>
        </p:grpSpPr>
        <p:sp>
          <p:nvSpPr>
            <p:cNvPr id="25" name="流程图: 数据 24">
              <a:extLst>
                <a:ext uri="{FF2B5EF4-FFF2-40B4-BE49-F238E27FC236}">
                  <a16:creationId xmlns:a16="http://schemas.microsoft.com/office/drawing/2014/main" id="{FF69633A-397D-4BC1-AC92-3D5DFF6F559D}"/>
                </a:ext>
              </a:extLst>
            </p:cNvPr>
            <p:cNvSpPr/>
            <p:nvPr/>
          </p:nvSpPr>
          <p:spPr>
            <a:xfrm>
              <a:off x="4966065" y="6031803"/>
              <a:ext cx="2028406" cy="492837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6EB17D-2EE2-4CDA-ABDA-E6DF5EB5B122}"/>
                </a:ext>
              </a:extLst>
            </p:cNvPr>
            <p:cNvSpPr txBox="1"/>
            <p:nvPr/>
          </p:nvSpPr>
          <p:spPr>
            <a:xfrm>
              <a:off x="5110599" y="6010869"/>
              <a:ext cx="16113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b="1" dirty="0">
                  <a:solidFill>
                    <a:schemeClr val="tx1"/>
                  </a:solidFill>
                </a:rPr>
                <a:t>Output:</a:t>
              </a:r>
            </a:p>
            <a:p>
              <a:r>
                <a:rPr lang="en-US" altLang="zh-CN" sz="1400" b="1" dirty="0">
                  <a:solidFill>
                    <a:schemeClr val="tx1"/>
                  </a:solidFill>
                </a:rPr>
                <a:t>Error Comparison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63FA87-C307-4B4B-A2CD-78950B0AAA4D}"/>
              </a:ext>
            </a:extLst>
          </p:cNvPr>
          <p:cNvGrpSpPr/>
          <p:nvPr/>
        </p:nvGrpSpPr>
        <p:grpSpPr>
          <a:xfrm>
            <a:off x="4936008" y="48115"/>
            <a:ext cx="2325365" cy="563825"/>
            <a:chOff x="5012863" y="233973"/>
            <a:chExt cx="2325365" cy="563825"/>
          </a:xfrm>
        </p:grpSpPr>
        <p:sp>
          <p:nvSpPr>
            <p:cNvPr id="9" name="流程图: 数据 8">
              <a:extLst>
                <a:ext uri="{FF2B5EF4-FFF2-40B4-BE49-F238E27FC236}">
                  <a16:creationId xmlns:a16="http://schemas.microsoft.com/office/drawing/2014/main" id="{32EEFDC8-15DD-4906-962E-DCD38037D28F}"/>
                </a:ext>
              </a:extLst>
            </p:cNvPr>
            <p:cNvSpPr/>
            <p:nvPr/>
          </p:nvSpPr>
          <p:spPr>
            <a:xfrm>
              <a:off x="5012863" y="248319"/>
              <a:ext cx="2325365" cy="549479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267EDE8-0003-4C6F-A6A2-146727ECAD51}"/>
                </a:ext>
              </a:extLst>
            </p:cNvPr>
            <p:cNvSpPr txBox="1"/>
            <p:nvPr/>
          </p:nvSpPr>
          <p:spPr>
            <a:xfrm>
              <a:off x="5336131" y="233973"/>
              <a:ext cx="1550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/>
                <a:t>Input: </a:t>
              </a:r>
            </a:p>
            <a:p>
              <a:pPr algn="ctr"/>
              <a:r>
                <a:rPr lang="en-US" altLang="zh-CN" sz="1400" b="1" dirty="0"/>
                <a:t>Basic SM Params</a:t>
              </a:r>
              <a:endParaRPr lang="zh-CN" altLang="en-US" sz="1400" b="1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BCC5D4F-45B5-40C2-924B-63315FC51016}"/>
              </a:ext>
            </a:extLst>
          </p:cNvPr>
          <p:cNvSpPr txBox="1"/>
          <p:nvPr/>
        </p:nvSpPr>
        <p:spPr>
          <a:xfrm>
            <a:off x="9317495" y="298902"/>
            <a:ext cx="28745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SM</a:t>
            </a:r>
            <a:r>
              <a:rPr lang="en-US" altLang="zh-CN" sz="1400" dirty="0"/>
              <a:t>: system model</a:t>
            </a:r>
          </a:p>
          <a:p>
            <a:r>
              <a:rPr lang="en-US" altLang="zh-CN" sz="1400" b="1" dirty="0"/>
              <a:t>U</a:t>
            </a:r>
            <a:r>
              <a:rPr lang="en-US" altLang="zh-CN" sz="1400" dirty="0"/>
              <a:t>: event hypothesis</a:t>
            </a:r>
          </a:p>
          <a:p>
            <a:r>
              <a:rPr lang="en-US" altLang="zh-CN" sz="1400" b="1" dirty="0"/>
              <a:t>T</a:t>
            </a:r>
            <a:r>
              <a:rPr lang="en-US" altLang="zh-CN" sz="1400" dirty="0"/>
              <a:t>: simulation time</a:t>
            </a:r>
          </a:p>
          <a:p>
            <a:r>
              <a:rPr lang="en-US" altLang="zh-CN" sz="1400" b="1" dirty="0" err="1"/>
              <a:t>uts</a:t>
            </a:r>
            <a:r>
              <a:rPr lang="en-US" altLang="zh-CN" sz="1400" dirty="0"/>
              <a:t>: sequential </a:t>
            </a:r>
            <a:r>
              <a:rPr lang="en-US" altLang="zh-CN" sz="1400" dirty="0" err="1"/>
              <a:t>ut</a:t>
            </a:r>
            <a:endParaRPr lang="en-US" altLang="zh-CN" sz="1400" dirty="0"/>
          </a:p>
          <a:p>
            <a:r>
              <a:rPr lang="en-US" altLang="zh-CN" sz="1400" b="1" dirty="0"/>
              <a:t>y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Ax+Bu+w</a:t>
            </a:r>
            <a:endParaRPr lang="en-US" altLang="zh-CN" sz="1400" dirty="0"/>
          </a:p>
          <a:p>
            <a:r>
              <a:rPr lang="en-US" altLang="zh-CN" sz="1400" b="1" dirty="0"/>
              <a:t>z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Hx+v</a:t>
            </a:r>
            <a:endParaRPr lang="en-US" altLang="zh-CN" sz="1400" dirty="0"/>
          </a:p>
          <a:p>
            <a:r>
              <a:rPr lang="en-US" altLang="zh-CN" sz="1400" b="1" dirty="0" err="1"/>
              <a:t>x_est</a:t>
            </a:r>
            <a:r>
              <a:rPr lang="en-US" altLang="zh-CN" sz="1400" dirty="0"/>
              <a:t>: updated </a:t>
            </a:r>
            <a:r>
              <a:rPr lang="en-US" altLang="zh-CN" sz="1400" dirty="0" err="1"/>
              <a:t>x|z</a:t>
            </a:r>
            <a:endParaRPr lang="en-US" altLang="zh-CN" sz="1400" dirty="0"/>
          </a:p>
          <a:p>
            <a:r>
              <a:rPr lang="en-US" altLang="zh-CN" sz="1400" b="1" dirty="0"/>
              <a:t>pdf</a:t>
            </a:r>
            <a:r>
              <a:rPr lang="en-US" altLang="zh-CN" sz="1400" dirty="0"/>
              <a:t>: probability density function</a:t>
            </a:r>
          </a:p>
          <a:p>
            <a:r>
              <a:rPr lang="en-US" altLang="zh-CN" sz="1400" b="1" dirty="0"/>
              <a:t>Prob(</a:t>
            </a:r>
            <a:r>
              <a:rPr lang="en-US" altLang="zh-CN" sz="1400" b="1" dirty="0" err="1"/>
              <a:t>mi|mi</a:t>
            </a:r>
            <a:r>
              <a:rPr lang="en-US" altLang="zh-CN" sz="1400" b="1" dirty="0"/>
              <a:t>):</a:t>
            </a:r>
            <a:r>
              <a:rPr lang="zh-CN" altLang="en-US" sz="1400" dirty="0"/>
              <a:t> </a:t>
            </a:r>
            <a:r>
              <a:rPr lang="en-US" altLang="zh-CN" sz="1400" dirty="0"/>
              <a:t>mi correctly detected</a:t>
            </a:r>
          </a:p>
          <a:p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5025DD-C083-4E02-A7E2-F66742ED791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146951" y="2862557"/>
            <a:ext cx="0" cy="5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97D6D6-AE33-4B46-83B0-80CF22B2290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07287" y="1308058"/>
            <a:ext cx="8982" cy="3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22698BA-F290-4069-9E3E-36FEFCE9D9FB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4863177" y="1297989"/>
            <a:ext cx="370210" cy="1760585"/>
          </a:xfrm>
          <a:prstGeom prst="bentConnector3">
            <a:avLst>
              <a:gd name="adj1" fmla="val 44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CF1E0BD-BDA4-4DB8-8471-2B67C38C2F3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16200000" flipH="1">
            <a:off x="6710873" y="1210877"/>
            <a:ext cx="366452" cy="1931050"/>
          </a:xfrm>
          <a:prstGeom prst="bentConnector3">
            <a:avLst>
              <a:gd name="adj1" fmla="val 449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A3A66A3-514C-46C5-95DA-A9FDBE9B6C14}"/>
              </a:ext>
            </a:extLst>
          </p:cNvPr>
          <p:cNvSpPr txBox="1"/>
          <p:nvPr/>
        </p:nvSpPr>
        <p:spPr>
          <a:xfrm>
            <a:off x="5448759" y="2149683"/>
            <a:ext cx="9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SM/T/U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C7754E-D3DD-4F1D-AD75-CC0858A7FA10}"/>
              </a:ext>
            </a:extLst>
          </p:cNvPr>
          <p:cNvSpPr txBox="1"/>
          <p:nvPr/>
        </p:nvSpPr>
        <p:spPr>
          <a:xfrm>
            <a:off x="5489306" y="1306618"/>
            <a:ext cx="119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SM params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D4F32FB-1BFD-43B9-8243-137F121F22DC}"/>
              </a:ext>
            </a:extLst>
          </p:cNvPr>
          <p:cNvCxnSpPr>
            <a:cxnSpLocks/>
          </p:cNvCxnSpPr>
          <p:nvPr/>
        </p:nvCxnSpPr>
        <p:spPr>
          <a:xfrm>
            <a:off x="4146947" y="3745460"/>
            <a:ext cx="0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724401F-C6E2-4237-A421-A4365F2439E3}"/>
              </a:ext>
            </a:extLst>
          </p:cNvPr>
          <p:cNvCxnSpPr>
            <a:cxnSpLocks/>
          </p:cNvCxnSpPr>
          <p:nvPr/>
        </p:nvCxnSpPr>
        <p:spPr>
          <a:xfrm>
            <a:off x="4144882" y="4642827"/>
            <a:ext cx="0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176532D-8CFB-401B-A5BD-E0F25430157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88611" y="2848093"/>
            <a:ext cx="0" cy="3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5873B4E-7EB4-47BB-82C2-0E210B3007EF}"/>
              </a:ext>
            </a:extLst>
          </p:cNvPr>
          <p:cNvCxnSpPr>
            <a:cxnSpLocks/>
          </p:cNvCxnSpPr>
          <p:nvPr/>
        </p:nvCxnSpPr>
        <p:spPr>
          <a:xfrm>
            <a:off x="7885638" y="3536157"/>
            <a:ext cx="0" cy="3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DE43FCA-C014-44D1-BD46-5D848079E8A1}"/>
              </a:ext>
            </a:extLst>
          </p:cNvPr>
          <p:cNvCxnSpPr>
            <a:cxnSpLocks/>
          </p:cNvCxnSpPr>
          <p:nvPr/>
        </p:nvCxnSpPr>
        <p:spPr>
          <a:xfrm>
            <a:off x="7866977" y="4195695"/>
            <a:ext cx="0" cy="3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29C0E51-144A-4ACB-89C7-BD2862131F8C}"/>
              </a:ext>
            </a:extLst>
          </p:cNvPr>
          <p:cNvCxnSpPr>
            <a:cxnSpLocks/>
          </p:cNvCxnSpPr>
          <p:nvPr/>
        </p:nvCxnSpPr>
        <p:spPr>
          <a:xfrm>
            <a:off x="7855670" y="4866391"/>
            <a:ext cx="0" cy="3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ABC15211-2F23-4C3B-9B05-B76481E97E49}"/>
              </a:ext>
            </a:extLst>
          </p:cNvPr>
          <p:cNvCxnSpPr>
            <a:stCxn id="28" idx="2"/>
            <a:endCxn id="22" idx="0"/>
          </p:cNvCxnSpPr>
          <p:nvPr/>
        </p:nvCxnSpPr>
        <p:spPr>
          <a:xfrm rot="5400000">
            <a:off x="6610359" y="5040130"/>
            <a:ext cx="564159" cy="1934372"/>
          </a:xfrm>
          <a:prstGeom prst="bentConnector3">
            <a:avLst>
              <a:gd name="adj1" fmla="val 69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A3A13E8-EE69-4393-963A-E7DD62BBBC9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16200000" flipH="1">
            <a:off x="4764541" y="5128684"/>
            <a:ext cx="564159" cy="1757263"/>
          </a:xfrm>
          <a:prstGeom prst="bentConnector3">
            <a:avLst>
              <a:gd name="adj1" fmla="val 69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5472B6-5DCA-4AD5-983C-670EB1D75713}"/>
              </a:ext>
            </a:extLst>
          </p:cNvPr>
          <p:cNvSpPr txBox="1"/>
          <p:nvPr/>
        </p:nvSpPr>
        <p:spPr>
          <a:xfrm>
            <a:off x="3455447" y="2928035"/>
            <a:ext cx="9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 err="1"/>
              <a:t>P_x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BF37658-0321-43AB-A2B1-B445381BD2AD}"/>
              </a:ext>
            </a:extLst>
          </p:cNvPr>
          <p:cNvSpPr txBox="1"/>
          <p:nvPr/>
        </p:nvSpPr>
        <p:spPr>
          <a:xfrm>
            <a:off x="3427582" y="3836506"/>
            <a:ext cx="9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 err="1"/>
              <a:t>Σ_ut</a:t>
            </a:r>
            <a:endParaRPr lang="zh-CN" altLang="en-US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13B6824-0A7C-4708-BDED-06820D13B515}"/>
              </a:ext>
            </a:extLst>
          </p:cNvPr>
          <p:cNvSpPr txBox="1"/>
          <p:nvPr/>
        </p:nvSpPr>
        <p:spPr>
          <a:xfrm>
            <a:off x="2924869" y="4742587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 err="1"/>
              <a:t>nd</a:t>
            </a:r>
            <a:r>
              <a:rPr lang="en-US" altLang="zh-CN" b="1" dirty="0"/>
              <a:t> ~ N(μ</a:t>
            </a:r>
            <a:r>
              <a:rPr lang="zh-CN" altLang="en-US" b="1" dirty="0"/>
              <a:t>，</a:t>
            </a:r>
            <a:r>
              <a:rPr lang="en-US" altLang="zh-CN" b="1" dirty="0"/>
              <a:t>Σ)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C734F0F-A48B-4492-B900-57AF8875B455}"/>
              </a:ext>
            </a:extLst>
          </p:cNvPr>
          <p:cNvSpPr txBox="1"/>
          <p:nvPr/>
        </p:nvSpPr>
        <p:spPr>
          <a:xfrm>
            <a:off x="4808428" y="5838197"/>
            <a:ext cx="257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/>
              <a:t>Prob(</a:t>
            </a:r>
            <a:r>
              <a:rPr lang="en-US" altLang="zh-CN" b="1" dirty="0" err="1"/>
              <a:t>m_i|m_i</a:t>
            </a:r>
            <a:r>
              <a:rPr lang="en-US" altLang="zh-CN" b="1" dirty="0"/>
              <a:t>) /Prob(</a:t>
            </a:r>
            <a:r>
              <a:rPr lang="en-US" altLang="zh-CN" b="1" dirty="0" err="1"/>
              <a:t>m_j|m_i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EA5BC28-136F-4A5D-8783-72F9703DA479}"/>
              </a:ext>
            </a:extLst>
          </p:cNvPr>
          <p:cNvSpPr txBox="1"/>
          <p:nvPr/>
        </p:nvSpPr>
        <p:spPr>
          <a:xfrm>
            <a:off x="7021952" y="2803703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 err="1"/>
              <a:t>uts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9E8465A-7CA5-48A8-AF4A-C9DA81CC59C5}"/>
              </a:ext>
            </a:extLst>
          </p:cNvPr>
          <p:cNvSpPr txBox="1"/>
          <p:nvPr/>
        </p:nvSpPr>
        <p:spPr>
          <a:xfrm>
            <a:off x="6809700" y="3480812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/>
              <a:t>z (T), y (T) 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791A6D-7C9D-451F-92B7-B01F52DA9C12}"/>
              </a:ext>
            </a:extLst>
          </p:cNvPr>
          <p:cNvSpPr txBox="1"/>
          <p:nvPr/>
        </p:nvSpPr>
        <p:spPr>
          <a:xfrm>
            <a:off x="6792309" y="4174761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 err="1"/>
              <a:t>x_est</a:t>
            </a:r>
            <a:r>
              <a:rPr lang="en-US" altLang="zh-CN" b="1" dirty="0"/>
              <a:t>, </a:t>
            </a:r>
            <a:r>
              <a:rPr lang="en-US" altLang="zh-CN" b="1" dirty="0" err="1"/>
              <a:t>Σx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C3F805-9B55-4E9D-8C3A-5B2D7B1CA36B}"/>
              </a:ext>
            </a:extLst>
          </p:cNvPr>
          <p:cNvSpPr txBox="1"/>
          <p:nvPr/>
        </p:nvSpPr>
        <p:spPr>
          <a:xfrm>
            <a:off x="6753387" y="4840543"/>
            <a:ext cx="12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b="1" dirty="0"/>
              <a:t>pdf(</a:t>
            </a:r>
            <a:r>
              <a:rPr lang="en-US" altLang="zh-CN" b="1" dirty="0" err="1"/>
              <a:t>ut|zt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FC8B742-08BB-42AA-9079-FA48B6AF0D0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916269" y="606716"/>
            <a:ext cx="6728" cy="3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7C6261-DD43-457B-A8F8-B95C58959A2C}"/>
              </a:ext>
            </a:extLst>
          </p:cNvPr>
          <p:cNvSpPr txBox="1"/>
          <p:nvPr/>
        </p:nvSpPr>
        <p:spPr>
          <a:xfrm>
            <a:off x="689876" y="63890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End-to-End Test Usage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B0F4C-1278-4ECE-B63C-FFB1F40060CF}"/>
              </a:ext>
            </a:extLst>
          </p:cNvPr>
          <p:cNvSpPr txBox="1"/>
          <p:nvPr/>
        </p:nvSpPr>
        <p:spPr>
          <a:xfrm>
            <a:off x="689876" y="1474237"/>
            <a:ext cx="10842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entrance of the end-to-end test is in E2E_test/E2E_validation.py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Set basic parameters of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/>
              <a:t>A/B/H/Q/R numerical range</a:t>
            </a:r>
            <a:r>
              <a:rPr lang="en-US" altLang="zh-CN" dirty="0"/>
              <a:t>. Please be careful about the value, because we would iterate the A/B/H/Q/R for many times. If it too small/large, the value of those matrix would be explode or vanish.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/>
              <a:t>Mode</a:t>
            </a:r>
            <a:r>
              <a:rPr lang="en-US" altLang="zh-CN" dirty="0"/>
              <a:t>: 1d/</a:t>
            </a:r>
            <a:r>
              <a:rPr lang="en-US" altLang="zh-CN" dirty="0" err="1"/>
              <a:t>nd</a:t>
            </a:r>
            <a:r>
              <a:rPr lang="en-US" altLang="zh-CN" dirty="0"/>
              <a:t>. Since 1d have more convenient realization, so we separately realize 1d test. Of course you can omit the option and just choose </a:t>
            </a:r>
            <a:r>
              <a:rPr lang="en-US" altLang="zh-CN" dirty="0" err="1"/>
              <a:t>nd</a:t>
            </a:r>
            <a:r>
              <a:rPr lang="en-US" altLang="zh-CN" dirty="0"/>
              <a:t> mode.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/>
              <a:t>num</a:t>
            </a:r>
            <a:r>
              <a:rPr lang="en-US" altLang="zh-CN" dirty="0"/>
              <a:t>: numbers of system models. Please note that this num of different from params – </a:t>
            </a:r>
            <a:r>
              <a:rPr lang="en-US" altLang="zh-CN" i="1" dirty="0"/>
              <a:t>trials</a:t>
            </a:r>
            <a:r>
              <a:rPr lang="en-US" altLang="zh-CN" dirty="0"/>
              <a:t>. </a:t>
            </a:r>
            <a:r>
              <a:rPr lang="en-US" altLang="zh-CN" b="1" i="1" dirty="0"/>
              <a:t>num</a:t>
            </a:r>
            <a:r>
              <a:rPr lang="en-US" altLang="zh-CN" dirty="0"/>
              <a:t> means how many models we try to iterate. </a:t>
            </a:r>
            <a:r>
              <a:rPr lang="en-US" altLang="zh-CN" b="1" i="1" dirty="0"/>
              <a:t>trials</a:t>
            </a:r>
            <a:r>
              <a:rPr lang="en-US" altLang="zh-CN" dirty="0"/>
              <a:t> means each model we test many times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E23E9E-1D89-421C-8623-138C975A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85" y="2995128"/>
            <a:ext cx="1894896" cy="1480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4E51FC-8C3C-44A2-891D-5D0BE0FA1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85" y="5167556"/>
            <a:ext cx="1708284" cy="414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ED8C4B-8427-4E2C-8381-61A54C14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985" y="6183906"/>
            <a:ext cx="1585114" cy="4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7C6261-DD43-457B-A8F8-B95C58959A2C}"/>
              </a:ext>
            </a:extLst>
          </p:cNvPr>
          <p:cNvSpPr txBox="1"/>
          <p:nvPr/>
        </p:nvSpPr>
        <p:spPr>
          <a:xfrm>
            <a:off x="689876" y="63890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End-to-End Test Usage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B0F4C-1278-4ECE-B63C-FFB1F40060CF}"/>
              </a:ext>
            </a:extLst>
          </p:cNvPr>
          <p:cNvSpPr txBox="1"/>
          <p:nvPr/>
        </p:nvSpPr>
        <p:spPr>
          <a:xfrm>
            <a:off x="689876" y="1474237"/>
            <a:ext cx="10842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Set basic parameters of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nHy</a:t>
            </a:r>
            <a:r>
              <a:rPr lang="en-US" altLang="zh-CN" dirty="0"/>
              <a:t>:  means the hypothesis of u. For example, </a:t>
            </a:r>
            <a:r>
              <a:rPr lang="en-US" altLang="zh-CN" dirty="0" err="1"/>
              <a:t>nHy</a:t>
            </a:r>
            <a:r>
              <a:rPr lang="en-US" altLang="zh-CN" dirty="0"/>
              <a:t> = 3 means u can be 0/1/2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nd</a:t>
            </a:r>
            <a:r>
              <a:rPr lang="en-US" altLang="zh-CN" b="1" i="1" dirty="0"/>
              <a:t>: </a:t>
            </a:r>
            <a:r>
              <a:rPr lang="en-US" altLang="zh-CN" dirty="0"/>
              <a:t>means dimension of </a:t>
            </a:r>
            <a:r>
              <a:rPr lang="en-US" altLang="zh-CN" dirty="0" err="1"/>
              <a:t>nd</a:t>
            </a:r>
            <a:r>
              <a:rPr lang="en-US" altLang="zh-CN" dirty="0"/>
              <a:t> means z is n </a:t>
            </a:r>
            <a:r>
              <a:rPr lang="en-US" altLang="zh-CN" dirty="0" err="1"/>
              <a:t>dimentions</a:t>
            </a:r>
            <a:r>
              <a:rPr lang="en-US" altLang="zh-CN" dirty="0"/>
              <a:t> (or x contains n sensors).</a:t>
            </a:r>
            <a:r>
              <a:rPr lang="zh-CN" altLang="en-US" dirty="0"/>
              <a:t> 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i="1" dirty="0"/>
              <a:t>dx/</a:t>
            </a:r>
            <a:r>
              <a:rPr lang="en-US" altLang="zh-CN" b="1" i="1" dirty="0" err="1"/>
              <a:t>dz</a:t>
            </a:r>
            <a:r>
              <a:rPr lang="en-US" altLang="zh-CN" dirty="0"/>
              <a:t>: dx means the dimension of state X, </a:t>
            </a:r>
            <a:r>
              <a:rPr lang="en-US" altLang="zh-CN" dirty="0" err="1"/>
              <a:t>dz</a:t>
            </a:r>
            <a:r>
              <a:rPr lang="en-US" altLang="zh-CN" dirty="0"/>
              <a:t> means the dimension of observation Z. Typically, dx could be equal to dz. However, it is not strict corresponding relationship between dx and dz.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3. How to run this test(take </a:t>
            </a:r>
            <a:r>
              <a:rPr lang="en-US" altLang="zh-CN" dirty="0" err="1"/>
              <a:t>spyder</a:t>
            </a:r>
            <a:r>
              <a:rPr lang="en-US" altLang="zh-CN" dirty="0"/>
              <a:t> IDE as example):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After you set those parameters, add path into your system: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 E2E_test and run it: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7C0D2B-58D0-4746-BC46-B51D0023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62" y="2976562"/>
            <a:ext cx="952500" cy="904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4976B4-435D-4606-9960-AB410826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62" y="5486726"/>
            <a:ext cx="2152650" cy="361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BCE02E-2A25-4548-95BE-6D8FF1EF7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62" y="4630202"/>
            <a:ext cx="15240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7C6261-DD43-457B-A8F8-B95C58959A2C}"/>
              </a:ext>
            </a:extLst>
          </p:cNvPr>
          <p:cNvSpPr txBox="1"/>
          <p:nvPr/>
        </p:nvSpPr>
        <p:spPr>
          <a:xfrm>
            <a:off x="689876" y="63890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Test result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B0F4C-1278-4ECE-B63C-FFB1F40060CF}"/>
              </a:ext>
            </a:extLst>
          </p:cNvPr>
          <p:cNvSpPr txBox="1"/>
          <p:nvPr/>
        </p:nvSpPr>
        <p:spPr>
          <a:xfrm>
            <a:off x="689876" y="1166327"/>
            <a:ext cx="1084276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We set params as follows with 5000 trials in each model iteration: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Num=100; </a:t>
            </a:r>
            <a:r>
              <a:rPr lang="en-US" altLang="zh-CN" dirty="0" err="1"/>
              <a:t>nHy</a:t>
            </a:r>
            <a:r>
              <a:rPr lang="en-US" altLang="zh-CN" dirty="0"/>
              <a:t>=4, </a:t>
            </a:r>
            <a:r>
              <a:rPr lang="en-US" altLang="zh-CN" dirty="0" err="1"/>
              <a:t>nd</a:t>
            </a:r>
            <a:r>
              <a:rPr lang="en-US" altLang="zh-CN" dirty="0"/>
              <a:t>=3;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Then </a:t>
            </a:r>
            <a:r>
              <a:rPr lang="en-US" altLang="zh-CN" dirty="0" err="1"/>
              <a:t>Prob_D</a:t>
            </a:r>
            <a:r>
              <a:rPr lang="en-US" altLang="zh-CN" dirty="0"/>
              <a:t> comparison between sensor planner and simulation result is: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Mean error of the comparison is 0.02721, which is acceptable and should be considered that our simulation can demonstrate the theoretical sensor planner.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7BF472-C66E-4517-8CC9-966ABD9B2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9218" r="9343" b="6342"/>
          <a:stretch/>
        </p:blipFill>
        <p:spPr>
          <a:xfrm>
            <a:off x="1762562" y="2092795"/>
            <a:ext cx="7488594" cy="39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3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496</Words>
  <Application>Microsoft Office PowerPoint</Application>
  <PresentationFormat>宽屏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lcwuzhenhua@163.com</dc:creator>
  <cp:lastModifiedBy>lcwuzhenhua@163.com</cp:lastModifiedBy>
  <cp:revision>21</cp:revision>
  <dcterms:created xsi:type="dcterms:W3CDTF">2021-03-14T15:25:15Z</dcterms:created>
  <dcterms:modified xsi:type="dcterms:W3CDTF">2021-03-16T01:11:24Z</dcterms:modified>
</cp:coreProperties>
</file>