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285" r:id="rId3"/>
    <p:sldId id="286" r:id="rId4"/>
    <p:sldId id="298" r:id="rId5"/>
    <p:sldId id="291" r:id="rId6"/>
    <p:sldId id="282" r:id="rId7"/>
    <p:sldId id="292" r:id="rId8"/>
    <p:sldId id="290" r:id="rId9"/>
    <p:sldId id="263" r:id="rId10"/>
    <p:sldId id="264" r:id="rId11"/>
    <p:sldId id="274" r:id="rId12"/>
    <p:sldId id="275" r:id="rId13"/>
    <p:sldId id="271" r:id="rId14"/>
    <p:sldId id="279" r:id="rId15"/>
    <p:sldId id="289" r:id="rId16"/>
    <p:sldId id="294" r:id="rId17"/>
    <p:sldId id="281" r:id="rId18"/>
    <p:sldId id="295" r:id="rId19"/>
    <p:sldId id="284" r:id="rId20"/>
    <p:sldId id="29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C5B01-CBED-F142-AD56-B395BB30D047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5DD58-44AE-804E-A632-5D9ACA1E6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6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3B771-AA4B-D743-9033-E80F6C4F1DDC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3F11E-33DE-844F-9736-57A435F9E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421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3F11E-33DE-844F-9736-57A435F9E3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4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F61B-3DD9-4A43-84AC-FBB0D6A2E326}" type="datetime1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1ACD-BA9A-C74E-B8EC-C9304212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3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A9E1-00BA-2247-B59E-DA98E38FC5F1}" type="datetime1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1ACD-BA9A-C74E-B8EC-C9304212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9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4C9A-DE60-5C4A-9607-137551B39094}" type="datetime1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1ACD-BA9A-C74E-B8EC-C9304212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3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10D0-215B-6A46-A892-3405D4456AF8}" type="datetime1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1ACD-BA9A-C74E-B8EC-C9304212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8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23CD-2B36-BB44-AD51-ECDAF255D7B8}" type="datetime1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1ACD-BA9A-C74E-B8EC-C9304212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4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9C50-1685-0444-A57F-C022CE0A847C}" type="datetime1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1ACD-BA9A-C74E-B8EC-C9304212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8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C4DE-5762-454E-BD6B-3716FA679609}" type="datetime1">
              <a:rPr lang="en-US" smtClean="0"/>
              <a:t>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1ACD-BA9A-C74E-B8EC-C9304212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3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7D34-22BA-3940-BC90-419E85170B48}" type="datetime1">
              <a:rPr lang="en-US" smtClean="0"/>
              <a:t>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1ACD-BA9A-C74E-B8EC-C9304212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4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449D-261E-A849-BE11-5209BC927F0E}" type="datetime1">
              <a:rPr lang="en-US" smtClean="0"/>
              <a:t>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1ACD-BA9A-C74E-B8EC-C9304212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4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F450-B8EB-DB40-B625-94FD9E1ACC5F}" type="datetime1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1ACD-BA9A-C74E-B8EC-C9304212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0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36A2-8EBD-2D49-A4B9-4E6B12CC2F92}" type="datetime1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1ACD-BA9A-C74E-B8EC-C9304212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9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D5D7-A683-4B45-8D82-4480EB9AEF5D}" type="datetime1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B1ACD-BA9A-C74E-B8EC-C93042121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7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i="1" spc="50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UNET: Massive Scale DNN on Spark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88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91"/>
          <p:cNvSpPr/>
          <p:nvPr/>
        </p:nvSpPr>
        <p:spPr>
          <a:xfrm>
            <a:off x="251672" y="887244"/>
            <a:ext cx="1619480" cy="13973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538614" y="4986407"/>
            <a:ext cx="1619480" cy="13973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itle 1"/>
          <p:cNvSpPr txBox="1">
            <a:spLocks/>
          </p:cNvSpPr>
          <p:nvPr/>
        </p:nvSpPr>
        <p:spPr>
          <a:xfrm>
            <a:off x="-94568" y="-38219"/>
            <a:ext cx="9411891" cy="1110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 smtClean="0"/>
              <a:t>Data / Model Parallel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6882538" y="1032755"/>
            <a:ext cx="1619480" cy="13973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7034938" y="1185155"/>
            <a:ext cx="1619480" cy="13973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7187338" y="1337555"/>
            <a:ext cx="1619480" cy="139730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8" name="Rounded Rectangle 97"/>
          <p:cNvSpPr/>
          <p:nvPr/>
        </p:nvSpPr>
        <p:spPr>
          <a:xfrm>
            <a:off x="3680260" y="5124423"/>
            <a:ext cx="1619480" cy="1463408"/>
          </a:xfrm>
          <a:prstGeom prst="roundRect">
            <a:avLst/>
          </a:prstGeom>
          <a:solidFill>
            <a:schemeClr val="accent5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3832660" y="5276823"/>
            <a:ext cx="1619480" cy="146340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0" name="Rounded Rectangle 99"/>
          <p:cNvSpPr/>
          <p:nvPr/>
        </p:nvSpPr>
        <p:spPr>
          <a:xfrm>
            <a:off x="406385" y="1001027"/>
            <a:ext cx="1619480" cy="1546953"/>
          </a:xfrm>
          <a:prstGeom prst="roundRect">
            <a:avLst/>
          </a:prstGeom>
          <a:solidFill>
            <a:schemeClr val="accent5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3950447" y="2547981"/>
            <a:ext cx="1207647" cy="12111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558785" y="1153427"/>
            <a:ext cx="1619480" cy="154695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6" name="Oval 105"/>
          <p:cNvSpPr/>
          <p:nvPr/>
        </p:nvSpPr>
        <p:spPr>
          <a:xfrm>
            <a:off x="4299333" y="6266773"/>
            <a:ext cx="220337" cy="241575"/>
          </a:xfrm>
          <a:prstGeom prst="ellipse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7442790" y="2299041"/>
            <a:ext cx="220337" cy="241575"/>
          </a:xfrm>
          <a:prstGeom prst="ellipse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101" idx="3"/>
            <a:endCxn id="96" idx="1"/>
          </p:cNvCxnSpPr>
          <p:nvPr/>
        </p:nvCxnSpPr>
        <p:spPr>
          <a:xfrm flipV="1">
            <a:off x="5158094" y="1883807"/>
            <a:ext cx="1876844" cy="1269773"/>
          </a:xfrm>
          <a:prstGeom prst="straightConnector1">
            <a:avLst/>
          </a:prstGeom>
          <a:ln>
            <a:solidFill>
              <a:schemeClr val="accent6"/>
            </a:solidFill>
            <a:prstDash val="dash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2" idx="3"/>
            <a:endCxn id="101" idx="1"/>
          </p:cNvCxnSpPr>
          <p:nvPr/>
        </p:nvCxnSpPr>
        <p:spPr>
          <a:xfrm>
            <a:off x="2178265" y="1926904"/>
            <a:ext cx="1772182" cy="1226676"/>
          </a:xfrm>
          <a:prstGeom prst="straightConnector1">
            <a:avLst/>
          </a:prstGeom>
          <a:ln>
            <a:solidFill>
              <a:schemeClr val="accent6"/>
            </a:solidFill>
            <a:prstDash val="dash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98" idx="0"/>
            <a:endCxn id="101" idx="2"/>
          </p:cNvCxnSpPr>
          <p:nvPr/>
        </p:nvCxnSpPr>
        <p:spPr>
          <a:xfrm flipV="1">
            <a:off x="4490000" y="3759179"/>
            <a:ext cx="64271" cy="1365244"/>
          </a:xfrm>
          <a:prstGeom prst="straightConnector1">
            <a:avLst/>
          </a:prstGeom>
          <a:ln>
            <a:solidFill>
              <a:schemeClr val="accent6"/>
            </a:solidFill>
            <a:prstDash val="dash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96" idx="1"/>
            <a:endCxn id="98" idx="0"/>
          </p:cNvCxnSpPr>
          <p:nvPr/>
        </p:nvCxnSpPr>
        <p:spPr>
          <a:xfrm flipH="1">
            <a:off x="4490000" y="1883807"/>
            <a:ext cx="2544938" cy="3240616"/>
          </a:xfrm>
          <a:prstGeom prst="straightConnector1">
            <a:avLst/>
          </a:prstGeom>
          <a:ln w="50800"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02" idx="3"/>
            <a:endCxn id="98" idx="0"/>
          </p:cNvCxnSpPr>
          <p:nvPr/>
        </p:nvCxnSpPr>
        <p:spPr>
          <a:xfrm>
            <a:off x="2178265" y="1926904"/>
            <a:ext cx="2311735" cy="3197519"/>
          </a:xfrm>
          <a:prstGeom prst="straightConnector1">
            <a:avLst/>
          </a:prstGeom>
          <a:ln w="50800"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02" idx="3"/>
            <a:endCxn id="96" idx="1"/>
          </p:cNvCxnSpPr>
          <p:nvPr/>
        </p:nvCxnSpPr>
        <p:spPr>
          <a:xfrm flipV="1">
            <a:off x="2178265" y="1883807"/>
            <a:ext cx="4856673" cy="43097"/>
          </a:xfrm>
          <a:prstGeom prst="straightConnector1">
            <a:avLst/>
          </a:prstGeom>
          <a:ln w="50800"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105315" y="2928133"/>
            <a:ext cx="1125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</a:rPr>
              <a:t>Solver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3957427" y="5389626"/>
            <a:ext cx="112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Model1_3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7376684" y="1506075"/>
            <a:ext cx="112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Model1_2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697067" y="1256263"/>
            <a:ext cx="112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Model1_1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845231" y="1774503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1232223" y="2042973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4862424" y="5929434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7607297" y="1975486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8060859" y="1975486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1322772" y="1653715"/>
            <a:ext cx="220337" cy="241575"/>
          </a:xfrm>
          <a:prstGeom prst="ellipse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4299333" y="5829830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1603657" y="2042973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7951864" y="2324663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/>
          <p:cNvSpPr/>
          <p:nvPr/>
        </p:nvSpPr>
        <p:spPr>
          <a:xfrm>
            <a:off x="7329732" y="3238604"/>
            <a:ext cx="1431459" cy="13973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 smtClean="0">
                <a:solidFill>
                  <a:schemeClr val="tx1"/>
                </a:solidFill>
                <a:latin typeface="Symbol" charset="2"/>
                <a:cs typeface="Symbol" charset="2"/>
              </a:rPr>
              <a:t>Q</a:t>
            </a:r>
            <a:endParaRPr lang="en-US" sz="3600" b="1" i="1" dirty="0">
              <a:solidFill>
                <a:schemeClr val="tx1"/>
              </a:solidFill>
              <a:latin typeface="Symbol" charset="2"/>
              <a:cs typeface="Symbol" charset="2"/>
            </a:endParaRPr>
          </a:p>
        </p:txBody>
      </p:sp>
      <p:sp>
        <p:nvSpPr>
          <p:cNvPr id="143" name="Left Bracket 142"/>
          <p:cNvSpPr/>
          <p:nvPr/>
        </p:nvSpPr>
        <p:spPr>
          <a:xfrm>
            <a:off x="7689163" y="3729477"/>
            <a:ext cx="111316" cy="51183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4" name="Right Bracket 143"/>
          <p:cNvSpPr/>
          <p:nvPr/>
        </p:nvSpPr>
        <p:spPr>
          <a:xfrm>
            <a:off x="8245939" y="3688965"/>
            <a:ext cx="171693" cy="522734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7728023" y="3311537"/>
            <a:ext cx="8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PS_2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06" name="Rounded Rectangle 405"/>
          <p:cNvSpPr/>
          <p:nvPr/>
        </p:nvSpPr>
        <p:spPr>
          <a:xfrm>
            <a:off x="6087889" y="5255703"/>
            <a:ext cx="1431459" cy="13973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 smtClean="0">
                <a:solidFill>
                  <a:schemeClr val="tx1"/>
                </a:solidFill>
                <a:latin typeface="Symbol" charset="2"/>
                <a:cs typeface="Symbol" charset="2"/>
              </a:rPr>
              <a:t>Q</a:t>
            </a:r>
            <a:endParaRPr lang="en-US" sz="3600" b="1" i="1" dirty="0">
              <a:solidFill>
                <a:schemeClr val="tx1"/>
              </a:solidFill>
              <a:latin typeface="Symbol" charset="2"/>
              <a:cs typeface="Symbol" charset="2"/>
            </a:endParaRPr>
          </a:p>
        </p:txBody>
      </p:sp>
      <p:sp>
        <p:nvSpPr>
          <p:cNvPr id="407" name="Left Bracket 406"/>
          <p:cNvSpPr/>
          <p:nvPr/>
        </p:nvSpPr>
        <p:spPr>
          <a:xfrm>
            <a:off x="6447320" y="5746576"/>
            <a:ext cx="111316" cy="51183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08" name="Right Bracket 407"/>
          <p:cNvSpPr/>
          <p:nvPr/>
        </p:nvSpPr>
        <p:spPr>
          <a:xfrm>
            <a:off x="7004096" y="5706064"/>
            <a:ext cx="171693" cy="522734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TextBox 408"/>
          <p:cNvSpPr txBox="1"/>
          <p:nvPr/>
        </p:nvSpPr>
        <p:spPr>
          <a:xfrm>
            <a:off x="6486180" y="5328636"/>
            <a:ext cx="8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PS_3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10" name="Rounded Rectangle 409"/>
          <p:cNvSpPr/>
          <p:nvPr/>
        </p:nvSpPr>
        <p:spPr>
          <a:xfrm>
            <a:off x="667277" y="3237584"/>
            <a:ext cx="1431459" cy="13973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 smtClean="0">
                <a:solidFill>
                  <a:schemeClr val="tx1"/>
                </a:solidFill>
                <a:latin typeface="Symbol" charset="2"/>
                <a:cs typeface="Symbol" charset="2"/>
              </a:rPr>
              <a:t>Q</a:t>
            </a:r>
            <a:endParaRPr lang="en-US" sz="3600" b="1" i="1" dirty="0">
              <a:solidFill>
                <a:schemeClr val="tx1"/>
              </a:solidFill>
              <a:latin typeface="Symbol" charset="2"/>
              <a:cs typeface="Symbol" charset="2"/>
            </a:endParaRPr>
          </a:p>
        </p:txBody>
      </p:sp>
      <p:sp>
        <p:nvSpPr>
          <p:cNvPr id="411" name="Left Bracket 410"/>
          <p:cNvSpPr/>
          <p:nvPr/>
        </p:nvSpPr>
        <p:spPr>
          <a:xfrm>
            <a:off x="1026708" y="3728457"/>
            <a:ext cx="111316" cy="51183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12" name="Right Bracket 411"/>
          <p:cNvSpPr/>
          <p:nvPr/>
        </p:nvSpPr>
        <p:spPr>
          <a:xfrm>
            <a:off x="1583484" y="3687945"/>
            <a:ext cx="171693" cy="522734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TextBox 412"/>
          <p:cNvSpPr txBox="1"/>
          <p:nvPr/>
        </p:nvSpPr>
        <p:spPr>
          <a:xfrm>
            <a:off x="1065568" y="3310517"/>
            <a:ext cx="8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PS_1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14" name="TextBox 413"/>
          <p:cNvSpPr txBox="1"/>
          <p:nvPr/>
        </p:nvSpPr>
        <p:spPr>
          <a:xfrm>
            <a:off x="160609" y="5049874"/>
            <a:ext cx="30272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One Solver RDD 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    (1 partition)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One Parameter Server RDD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    (3 Partitions)</a:t>
            </a:r>
            <a:endParaRPr lang="en-US" sz="1600" b="1" dirty="0">
              <a:solidFill>
                <a:schemeClr val="tx2"/>
              </a:solidFill>
            </a:endParaRPr>
          </a:p>
          <a:p>
            <a:r>
              <a:rPr lang="en-US" sz="1600" b="1" dirty="0" smtClean="0">
                <a:solidFill>
                  <a:schemeClr val="tx2"/>
                </a:solidFill>
              </a:rPr>
              <a:t>Three Replicated Model RDD </a:t>
            </a:r>
          </a:p>
          <a:p>
            <a:r>
              <a:rPr lang="en-US" sz="1600" b="1" dirty="0" smtClean="0">
                <a:solidFill>
                  <a:schemeClr val="tx2"/>
                </a:solidFill>
              </a:rPr>
              <a:t>    (3 Partitions Each)</a:t>
            </a:r>
          </a:p>
        </p:txBody>
      </p:sp>
      <p:cxnSp>
        <p:nvCxnSpPr>
          <p:cNvPr id="418" name="Straight Arrow Connector 417"/>
          <p:cNvCxnSpPr>
            <a:stCxn id="99" idx="3"/>
            <a:endCxn id="406" idx="1"/>
          </p:cNvCxnSpPr>
          <p:nvPr/>
        </p:nvCxnSpPr>
        <p:spPr>
          <a:xfrm flipV="1">
            <a:off x="5452140" y="5954355"/>
            <a:ext cx="635749" cy="54172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>
            <a:stCxn id="102" idx="2"/>
            <a:endCxn id="410" idx="0"/>
          </p:cNvCxnSpPr>
          <p:nvPr/>
        </p:nvCxnSpPr>
        <p:spPr>
          <a:xfrm>
            <a:off x="1368525" y="2700380"/>
            <a:ext cx="14482" cy="537204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/>
          <p:cNvCxnSpPr>
            <a:stCxn id="97" idx="2"/>
            <a:endCxn id="142" idx="0"/>
          </p:cNvCxnSpPr>
          <p:nvPr/>
        </p:nvCxnSpPr>
        <p:spPr>
          <a:xfrm>
            <a:off x="7997078" y="2734859"/>
            <a:ext cx="48384" cy="503745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885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49" y="274638"/>
            <a:ext cx="8229600" cy="11430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</a:t>
            </a:r>
            <a:r>
              <a:rPr lang="en-US" dirty="0" smtClean="0"/>
              <a:t>imple Network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538385" y="1417638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perspectiveLef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relaxedInset"/>
            </a:sp3d>
          </a:bodyPr>
          <a:lstStyle/>
          <a:p>
            <a:pPr algn="ctr"/>
            <a:endParaRPr 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1538385" y="2059075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65167" y="2567220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28573" y="1843790"/>
            <a:ext cx="220337" cy="241575"/>
          </a:xfrm>
          <a:prstGeom prst="ellipse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64525" y="3895433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5" idx="6"/>
            <a:endCxn id="8" idx="2"/>
          </p:cNvCxnSpPr>
          <p:nvPr/>
        </p:nvCxnSpPr>
        <p:spPr>
          <a:xfrm>
            <a:off x="1758722" y="1538426"/>
            <a:ext cx="1369851" cy="426152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6"/>
            <a:endCxn id="8" idx="2"/>
          </p:cNvCxnSpPr>
          <p:nvPr/>
        </p:nvCxnSpPr>
        <p:spPr>
          <a:xfrm flipV="1">
            <a:off x="1785504" y="1964578"/>
            <a:ext cx="1343069" cy="72343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99989" y="2814057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32257" y="4992267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6" idx="6"/>
            <a:endCxn id="8" idx="2"/>
          </p:cNvCxnSpPr>
          <p:nvPr/>
        </p:nvCxnSpPr>
        <p:spPr>
          <a:xfrm flipV="1">
            <a:off x="1758722" y="1964578"/>
            <a:ext cx="1369851" cy="21528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6"/>
            <a:endCxn id="12" idx="2"/>
          </p:cNvCxnSpPr>
          <p:nvPr/>
        </p:nvCxnSpPr>
        <p:spPr>
          <a:xfrm>
            <a:off x="3348910" y="1964578"/>
            <a:ext cx="1751079" cy="970267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6"/>
            <a:endCxn id="9" idx="2"/>
          </p:cNvCxnSpPr>
          <p:nvPr/>
        </p:nvCxnSpPr>
        <p:spPr>
          <a:xfrm>
            <a:off x="3348910" y="1964578"/>
            <a:ext cx="1815615" cy="2051643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6"/>
            <a:endCxn id="13" idx="2"/>
          </p:cNvCxnSpPr>
          <p:nvPr/>
        </p:nvCxnSpPr>
        <p:spPr>
          <a:xfrm>
            <a:off x="3348910" y="1964578"/>
            <a:ext cx="1783347" cy="3148477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565167" y="3562880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565167" y="4053771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565167" y="3055632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133434" y="2826494"/>
            <a:ext cx="220337" cy="241575"/>
          </a:xfrm>
          <a:prstGeom prst="ellipse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129399" y="3932984"/>
            <a:ext cx="220337" cy="241575"/>
          </a:xfrm>
          <a:prstGeom prst="ellipse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73655" y="5027645"/>
            <a:ext cx="220337" cy="241575"/>
          </a:xfrm>
          <a:prstGeom prst="ellipse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565167" y="5485179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565167" y="4774619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27" idx="6"/>
            <a:endCxn id="34" idx="2"/>
          </p:cNvCxnSpPr>
          <p:nvPr/>
        </p:nvCxnSpPr>
        <p:spPr>
          <a:xfrm>
            <a:off x="1785504" y="3683668"/>
            <a:ext cx="1343895" cy="370104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7" idx="7"/>
            <a:endCxn id="33" idx="2"/>
          </p:cNvCxnSpPr>
          <p:nvPr/>
        </p:nvCxnSpPr>
        <p:spPr>
          <a:xfrm flipV="1">
            <a:off x="1753236" y="2947282"/>
            <a:ext cx="1380198" cy="650976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9" idx="6"/>
            <a:endCxn id="33" idx="2"/>
          </p:cNvCxnSpPr>
          <p:nvPr/>
        </p:nvCxnSpPr>
        <p:spPr>
          <a:xfrm flipV="1">
            <a:off x="1785504" y="2947282"/>
            <a:ext cx="1347930" cy="229138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" idx="6"/>
            <a:endCxn id="33" idx="2"/>
          </p:cNvCxnSpPr>
          <p:nvPr/>
        </p:nvCxnSpPr>
        <p:spPr>
          <a:xfrm>
            <a:off x="1785504" y="2688008"/>
            <a:ext cx="1347930" cy="259274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0" idx="6"/>
            <a:endCxn id="34" idx="2"/>
          </p:cNvCxnSpPr>
          <p:nvPr/>
        </p:nvCxnSpPr>
        <p:spPr>
          <a:xfrm flipV="1">
            <a:off x="1785504" y="4053772"/>
            <a:ext cx="1343895" cy="84163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8" idx="6"/>
            <a:endCxn id="34" idx="2"/>
          </p:cNvCxnSpPr>
          <p:nvPr/>
        </p:nvCxnSpPr>
        <p:spPr>
          <a:xfrm flipV="1">
            <a:off x="1785504" y="4053772"/>
            <a:ext cx="1343895" cy="12078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" idx="6"/>
            <a:endCxn id="33" idx="2"/>
          </p:cNvCxnSpPr>
          <p:nvPr/>
        </p:nvCxnSpPr>
        <p:spPr>
          <a:xfrm>
            <a:off x="1758722" y="2179863"/>
            <a:ext cx="1374712" cy="767419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29" idx="6"/>
            <a:endCxn id="34" idx="2"/>
          </p:cNvCxnSpPr>
          <p:nvPr/>
        </p:nvCxnSpPr>
        <p:spPr>
          <a:xfrm>
            <a:off x="1785504" y="3176420"/>
            <a:ext cx="1343895" cy="877352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39" idx="6"/>
            <a:endCxn id="37" idx="2"/>
          </p:cNvCxnSpPr>
          <p:nvPr/>
        </p:nvCxnSpPr>
        <p:spPr>
          <a:xfrm flipV="1">
            <a:off x="1785504" y="5148433"/>
            <a:ext cx="1288151" cy="45753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0" idx="6"/>
            <a:endCxn id="37" idx="2"/>
          </p:cNvCxnSpPr>
          <p:nvPr/>
        </p:nvCxnSpPr>
        <p:spPr>
          <a:xfrm>
            <a:off x="1785504" y="4895407"/>
            <a:ext cx="1288151" cy="253026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28" idx="6"/>
            <a:endCxn id="37" idx="2"/>
          </p:cNvCxnSpPr>
          <p:nvPr/>
        </p:nvCxnSpPr>
        <p:spPr>
          <a:xfrm>
            <a:off x="1785504" y="4174559"/>
            <a:ext cx="1288151" cy="973874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7" idx="6"/>
            <a:endCxn id="13" idx="2"/>
          </p:cNvCxnSpPr>
          <p:nvPr/>
        </p:nvCxnSpPr>
        <p:spPr>
          <a:xfrm flipV="1">
            <a:off x="3293992" y="5113055"/>
            <a:ext cx="1838265" cy="3537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34" idx="6"/>
            <a:endCxn id="13" idx="2"/>
          </p:cNvCxnSpPr>
          <p:nvPr/>
        </p:nvCxnSpPr>
        <p:spPr>
          <a:xfrm>
            <a:off x="3349736" y="4053772"/>
            <a:ext cx="1782521" cy="1059283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33" idx="6"/>
            <a:endCxn id="9" idx="2"/>
          </p:cNvCxnSpPr>
          <p:nvPr/>
        </p:nvCxnSpPr>
        <p:spPr>
          <a:xfrm>
            <a:off x="3353771" y="2947282"/>
            <a:ext cx="1810754" cy="1068939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37" idx="6"/>
            <a:endCxn id="9" idx="2"/>
          </p:cNvCxnSpPr>
          <p:nvPr/>
        </p:nvCxnSpPr>
        <p:spPr>
          <a:xfrm flipV="1">
            <a:off x="3293992" y="4016221"/>
            <a:ext cx="1870533" cy="113221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33" idx="6"/>
            <a:endCxn id="12" idx="2"/>
          </p:cNvCxnSpPr>
          <p:nvPr/>
        </p:nvCxnSpPr>
        <p:spPr>
          <a:xfrm flipV="1">
            <a:off x="3353771" y="2934845"/>
            <a:ext cx="1746218" cy="12437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33" idx="6"/>
            <a:endCxn id="13" idx="2"/>
          </p:cNvCxnSpPr>
          <p:nvPr/>
        </p:nvCxnSpPr>
        <p:spPr>
          <a:xfrm>
            <a:off x="3353771" y="2947282"/>
            <a:ext cx="1778486" cy="2165773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37" idx="6"/>
            <a:endCxn id="12" idx="2"/>
          </p:cNvCxnSpPr>
          <p:nvPr/>
        </p:nvCxnSpPr>
        <p:spPr>
          <a:xfrm flipV="1">
            <a:off x="3293992" y="2934845"/>
            <a:ext cx="1805997" cy="221358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34" idx="6"/>
            <a:endCxn id="9" idx="2"/>
          </p:cNvCxnSpPr>
          <p:nvPr/>
        </p:nvCxnSpPr>
        <p:spPr>
          <a:xfrm flipV="1">
            <a:off x="3349736" y="4016221"/>
            <a:ext cx="1814789" cy="3755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34" idx="6"/>
            <a:endCxn id="12" idx="2"/>
          </p:cNvCxnSpPr>
          <p:nvPr/>
        </p:nvCxnSpPr>
        <p:spPr>
          <a:xfrm flipV="1">
            <a:off x="3349736" y="2934845"/>
            <a:ext cx="1750253" cy="1118927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7879822" y="3508809"/>
            <a:ext cx="220337" cy="241575"/>
          </a:xfrm>
          <a:prstGeom prst="ellipse">
            <a:avLst/>
          </a:prstGeom>
          <a:solidFill>
            <a:srgbClr val="3366FF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>
            <a:stCxn id="220" idx="5"/>
            <a:endCxn id="129" idx="1"/>
          </p:cNvCxnSpPr>
          <p:nvPr/>
        </p:nvCxnSpPr>
        <p:spPr>
          <a:xfrm>
            <a:off x="6309595" y="2507870"/>
            <a:ext cx="1602495" cy="1036317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222" idx="6"/>
            <a:endCxn id="129" idx="2"/>
          </p:cNvCxnSpPr>
          <p:nvPr/>
        </p:nvCxnSpPr>
        <p:spPr>
          <a:xfrm>
            <a:off x="6419764" y="3495541"/>
            <a:ext cx="1460058" cy="134056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221" idx="5"/>
            <a:endCxn id="129" idx="3"/>
          </p:cNvCxnSpPr>
          <p:nvPr/>
        </p:nvCxnSpPr>
        <p:spPr>
          <a:xfrm flipV="1">
            <a:off x="6422513" y="3715006"/>
            <a:ext cx="1489577" cy="697254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Oval 219"/>
          <p:cNvSpPr/>
          <p:nvPr/>
        </p:nvSpPr>
        <p:spPr>
          <a:xfrm>
            <a:off x="6121526" y="2301673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 rot="18000000">
            <a:off x="6199427" y="4316232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6199427" y="3374753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5108108" y="1808412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Connector 235"/>
          <p:cNvCxnSpPr>
            <a:stCxn id="37" idx="6"/>
            <a:endCxn id="223" idx="2"/>
          </p:cNvCxnSpPr>
          <p:nvPr/>
        </p:nvCxnSpPr>
        <p:spPr>
          <a:xfrm flipV="1">
            <a:off x="3293992" y="1929200"/>
            <a:ext cx="1814116" cy="3219233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33" idx="6"/>
            <a:endCxn id="223" idx="2"/>
          </p:cNvCxnSpPr>
          <p:nvPr/>
        </p:nvCxnSpPr>
        <p:spPr>
          <a:xfrm flipV="1">
            <a:off x="3353771" y="1929200"/>
            <a:ext cx="1754337" cy="101808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34" idx="6"/>
            <a:endCxn id="223" idx="2"/>
          </p:cNvCxnSpPr>
          <p:nvPr/>
        </p:nvCxnSpPr>
        <p:spPr>
          <a:xfrm flipV="1">
            <a:off x="3349736" y="1929200"/>
            <a:ext cx="1758372" cy="212457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8" idx="6"/>
            <a:endCxn id="223" idx="2"/>
          </p:cNvCxnSpPr>
          <p:nvPr/>
        </p:nvCxnSpPr>
        <p:spPr>
          <a:xfrm flipV="1">
            <a:off x="3348910" y="1929200"/>
            <a:ext cx="1759198" cy="3537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223" idx="6"/>
            <a:endCxn id="220" idx="2"/>
          </p:cNvCxnSpPr>
          <p:nvPr/>
        </p:nvCxnSpPr>
        <p:spPr>
          <a:xfrm>
            <a:off x="5328445" y="1929200"/>
            <a:ext cx="793081" cy="49326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12" idx="6"/>
            <a:endCxn id="220" idx="2"/>
          </p:cNvCxnSpPr>
          <p:nvPr/>
        </p:nvCxnSpPr>
        <p:spPr>
          <a:xfrm flipV="1">
            <a:off x="5320326" y="2422461"/>
            <a:ext cx="801200" cy="512384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stCxn id="9" idx="6"/>
            <a:endCxn id="220" idx="2"/>
          </p:cNvCxnSpPr>
          <p:nvPr/>
        </p:nvCxnSpPr>
        <p:spPr>
          <a:xfrm flipV="1">
            <a:off x="5384862" y="2422461"/>
            <a:ext cx="736664" cy="159376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3" idx="6"/>
            <a:endCxn id="220" idx="2"/>
          </p:cNvCxnSpPr>
          <p:nvPr/>
        </p:nvCxnSpPr>
        <p:spPr>
          <a:xfrm flipV="1">
            <a:off x="5352594" y="2422461"/>
            <a:ext cx="768932" cy="2690594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stCxn id="223" idx="6"/>
            <a:endCxn id="222" idx="2"/>
          </p:cNvCxnSpPr>
          <p:nvPr/>
        </p:nvCxnSpPr>
        <p:spPr>
          <a:xfrm>
            <a:off x="5328445" y="1929200"/>
            <a:ext cx="870982" cy="156634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stCxn id="12" idx="6"/>
            <a:endCxn id="222" idx="2"/>
          </p:cNvCxnSpPr>
          <p:nvPr/>
        </p:nvCxnSpPr>
        <p:spPr>
          <a:xfrm>
            <a:off x="5320326" y="2934845"/>
            <a:ext cx="879101" cy="560696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9" idx="6"/>
            <a:endCxn id="222" idx="2"/>
          </p:cNvCxnSpPr>
          <p:nvPr/>
        </p:nvCxnSpPr>
        <p:spPr>
          <a:xfrm flipV="1">
            <a:off x="5384862" y="3495541"/>
            <a:ext cx="814565" cy="52068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>
            <a:stCxn id="12" idx="6"/>
            <a:endCxn id="221" idx="1"/>
          </p:cNvCxnSpPr>
          <p:nvPr/>
        </p:nvCxnSpPr>
        <p:spPr>
          <a:xfrm>
            <a:off x="5320326" y="2934845"/>
            <a:ext cx="876352" cy="1526934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stCxn id="223" idx="5"/>
            <a:endCxn id="221" idx="1"/>
          </p:cNvCxnSpPr>
          <p:nvPr/>
        </p:nvCxnSpPr>
        <p:spPr>
          <a:xfrm>
            <a:off x="5296177" y="2014609"/>
            <a:ext cx="900501" cy="244717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13" idx="6"/>
            <a:endCxn id="222" idx="2"/>
          </p:cNvCxnSpPr>
          <p:nvPr/>
        </p:nvCxnSpPr>
        <p:spPr>
          <a:xfrm flipV="1">
            <a:off x="5352594" y="3495541"/>
            <a:ext cx="846833" cy="1617514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stCxn id="13" idx="6"/>
            <a:endCxn id="221" idx="1"/>
          </p:cNvCxnSpPr>
          <p:nvPr/>
        </p:nvCxnSpPr>
        <p:spPr>
          <a:xfrm flipV="1">
            <a:off x="5352594" y="4461779"/>
            <a:ext cx="844084" cy="651276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>
            <a:stCxn id="9" idx="6"/>
            <a:endCxn id="221" idx="1"/>
          </p:cNvCxnSpPr>
          <p:nvPr/>
        </p:nvCxnSpPr>
        <p:spPr>
          <a:xfrm>
            <a:off x="5384862" y="4016221"/>
            <a:ext cx="811816" cy="44555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8" name="TextBox 457"/>
          <p:cNvSpPr txBox="1"/>
          <p:nvPr/>
        </p:nvSpPr>
        <p:spPr>
          <a:xfrm>
            <a:off x="1385550" y="5862251"/>
            <a:ext cx="768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Convolutional              Fully Mesh                    </a:t>
            </a:r>
            <a:r>
              <a:rPr lang="en-US" b="1" dirty="0" err="1" smtClean="0"/>
              <a:t>Softmax</a:t>
            </a:r>
            <a:r>
              <a:rPr lang="en-US" b="1" dirty="0" smtClean="0"/>
              <a:t>                Facility Master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935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27" grpId="0" animBg="1"/>
      <p:bldP spid="28" grpId="0" animBg="1"/>
      <p:bldP spid="29" grpId="0" animBg="1"/>
      <p:bldP spid="33" grpId="0" animBg="1"/>
      <p:bldP spid="34" grpId="0" animBg="1"/>
      <p:bldP spid="37" grpId="0" animBg="1"/>
      <p:bldP spid="39" grpId="0" animBg="1"/>
      <p:bldP spid="40" grpId="0" animBg="1"/>
      <p:bldP spid="129" grpId="0" animBg="1"/>
      <p:bldP spid="220" grpId="0" animBg="1"/>
      <p:bldP spid="221" grpId="0" animBg="1"/>
      <p:bldP spid="222" grpId="0" animBg="1"/>
      <p:bldP spid="2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214652" cy="45259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       </a:t>
            </a:r>
            <a:r>
              <a:rPr lang="en-US" dirty="0" err="1" smtClean="0"/>
              <a:t>ParamMgr.Node</a:t>
            </a:r>
            <a:r>
              <a:rPr lang="en-US" dirty="0" smtClean="0"/>
              <a:t> for fully meshed layer</a:t>
            </a:r>
            <a:endParaRPr lang="en-US" dirty="0"/>
          </a:p>
          <a:p>
            <a:pPr lvl="1">
              <a:buFont typeface="Wingdings" charset="2"/>
              <a:buChar char="v"/>
            </a:pPr>
            <a:r>
              <a:rPr lang="en-US" dirty="0" smtClean="0"/>
              <a:t>Managed by individual node.</a:t>
            </a:r>
          </a:p>
          <a:p>
            <a:pPr lvl="1"/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       </a:t>
            </a:r>
            <a:r>
              <a:rPr lang="en-US" dirty="0" err="1" smtClean="0"/>
              <a:t>ParamMgr.Group</a:t>
            </a:r>
            <a:r>
              <a:rPr lang="en-US" dirty="0" smtClean="0"/>
              <a:t> for convolutional layer</a:t>
            </a:r>
            <a:endParaRPr lang="en-US" dirty="0"/>
          </a:p>
          <a:p>
            <a:pPr lvl="1">
              <a:buFont typeface="Wingdings" charset="2"/>
              <a:buChar char="v"/>
            </a:pPr>
            <a:r>
              <a:rPr lang="en-US" dirty="0" smtClean="0"/>
              <a:t>Shared by all nodes in the group, and managed by the group. The group gather/scatter the parameters from its members, which may locate in different executors.</a:t>
            </a:r>
          </a:p>
          <a:p>
            <a:pPr lvl="1"/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       </a:t>
            </a:r>
            <a:r>
              <a:rPr lang="en-US" dirty="0" err="1" smtClean="0"/>
              <a:t>ParamMgr.Const</a:t>
            </a:r>
            <a:r>
              <a:rPr lang="en-US" dirty="0" smtClean="0"/>
              <a:t> for </a:t>
            </a:r>
            <a:r>
              <a:rPr lang="en-US" dirty="0" err="1" smtClean="0"/>
              <a:t>softmax</a:t>
            </a:r>
            <a:r>
              <a:rPr lang="en-US" dirty="0" smtClean="0"/>
              <a:t> master layer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The parameters are constant.</a:t>
            </a:r>
            <a:endParaRPr lang="en-US" dirty="0"/>
          </a:p>
        </p:txBody>
      </p:sp>
      <p:cxnSp>
        <p:nvCxnSpPr>
          <p:cNvPr id="186" name="Straight Connector 185"/>
          <p:cNvCxnSpPr/>
          <p:nvPr/>
        </p:nvCxnSpPr>
        <p:spPr>
          <a:xfrm>
            <a:off x="845354" y="3065619"/>
            <a:ext cx="514537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815414" y="1822531"/>
            <a:ext cx="557306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858183" y="5333548"/>
            <a:ext cx="486374" cy="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599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3773250" y="2457745"/>
            <a:ext cx="1358424" cy="397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Symbol" charset="2"/>
                <a:cs typeface="Symbol" charset="2"/>
              </a:rPr>
              <a:t>q</a:t>
            </a:r>
            <a:r>
              <a:rPr lang="en-US" sz="3200" i="1" baseline="-25000" dirty="0" smtClean="0">
                <a:cs typeface="Symbol" charset="2"/>
              </a:rPr>
              <a:t>i,</a:t>
            </a:r>
            <a:r>
              <a:rPr lang="en-US" sz="3200" i="1" baseline="-25000" dirty="0" smtClean="0">
                <a:latin typeface="Symbol" charset="2"/>
                <a:cs typeface="Symbol" charset="2"/>
              </a:rPr>
              <a:t>1</a:t>
            </a:r>
          </a:p>
          <a:p>
            <a:r>
              <a:rPr lang="en-US" sz="3200" i="1" dirty="0">
                <a:latin typeface="Symbol" charset="2"/>
                <a:cs typeface="Symbol" charset="2"/>
              </a:rPr>
              <a:t>q</a:t>
            </a:r>
            <a:r>
              <a:rPr lang="en-US" sz="3200" i="1" baseline="-25000" dirty="0" smtClean="0">
                <a:cs typeface="Symbol" charset="2"/>
              </a:rPr>
              <a:t>i,</a:t>
            </a:r>
            <a:r>
              <a:rPr lang="en-US" sz="3200" i="1" baseline="-25000" dirty="0" smtClean="0">
                <a:latin typeface="Symbol" charset="2"/>
                <a:cs typeface="Symbol" charset="2"/>
              </a:rPr>
              <a:t>2</a:t>
            </a:r>
            <a:endParaRPr lang="en-US" sz="3200" i="1" baseline="-25000" dirty="0">
              <a:cs typeface="Symbol" charset="2"/>
            </a:endParaRPr>
          </a:p>
          <a:p>
            <a:endParaRPr lang="en-US" sz="3200" i="1" baseline="-25000" dirty="0" smtClean="0">
              <a:latin typeface="+mj-lt"/>
              <a:cs typeface="Symbol" charset="2"/>
            </a:endParaRPr>
          </a:p>
          <a:p>
            <a:endParaRPr lang="en-US" sz="3200" i="1" baseline="-25000" dirty="0">
              <a:latin typeface="+mj-lt"/>
              <a:cs typeface="Symbol" charset="2"/>
            </a:endParaRPr>
          </a:p>
          <a:p>
            <a:r>
              <a:rPr lang="en-US" sz="3200" i="1" dirty="0">
                <a:latin typeface="Symbol" charset="2"/>
                <a:cs typeface="Symbol" charset="2"/>
              </a:rPr>
              <a:t>q</a:t>
            </a:r>
            <a:r>
              <a:rPr lang="en-US" sz="3200" i="1" baseline="-25000" dirty="0" smtClean="0">
                <a:cs typeface="Symbol" charset="2"/>
              </a:rPr>
              <a:t>i,</a:t>
            </a:r>
            <a:r>
              <a:rPr lang="en-US" sz="3200" i="1" baseline="-25000" dirty="0" smtClean="0">
                <a:latin typeface="Symbol" charset="2"/>
                <a:cs typeface="Symbol" charset="2"/>
              </a:rPr>
              <a:t>3</a:t>
            </a:r>
            <a:endParaRPr lang="en-US" sz="3200" i="1" baseline="-25000" dirty="0">
              <a:cs typeface="Symbol" charset="2"/>
            </a:endParaRPr>
          </a:p>
          <a:p>
            <a:r>
              <a:rPr lang="en-US" sz="3200" i="1" dirty="0">
                <a:latin typeface="Symbol" charset="2"/>
                <a:cs typeface="Symbol" charset="2"/>
              </a:rPr>
              <a:t>q</a:t>
            </a:r>
            <a:r>
              <a:rPr lang="en-US" sz="3200" i="1" baseline="-25000" dirty="0" smtClean="0">
                <a:cs typeface="Symbol" charset="2"/>
              </a:rPr>
              <a:t>i,</a:t>
            </a:r>
            <a:r>
              <a:rPr lang="en-US" sz="3200" i="1" baseline="-25000" dirty="0" smtClean="0">
                <a:latin typeface="Symbol" charset="2"/>
                <a:cs typeface="Symbol" charset="2"/>
              </a:rPr>
              <a:t>4</a:t>
            </a:r>
          </a:p>
          <a:p>
            <a:endParaRPr lang="en-US" sz="3200" i="1" baseline="30000" dirty="0">
              <a:cs typeface="Symbol" charset="2"/>
            </a:endParaRPr>
          </a:p>
          <a:p>
            <a:endParaRPr lang="en-US" sz="2000" i="1" dirty="0" smtClean="0">
              <a:cs typeface="Symbol" charset="2"/>
            </a:endParaRPr>
          </a:p>
          <a:p>
            <a:pPr algn="ctr"/>
            <a:r>
              <a:rPr lang="en-US" sz="2000" i="1" dirty="0" smtClean="0">
                <a:cs typeface="Symbol" charset="2"/>
              </a:rPr>
              <a:t>Node </a:t>
            </a:r>
            <a:r>
              <a:rPr lang="en-US" sz="2000" i="1" dirty="0" err="1" smtClean="0">
                <a:cs typeface="Symbol" charset="2"/>
              </a:rPr>
              <a:t>Params</a:t>
            </a:r>
            <a:endParaRPr lang="en-US" sz="2000" i="1" baseline="-25000" dirty="0">
              <a:cs typeface="Symbol" charset="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85942" y="56667"/>
            <a:ext cx="11027093" cy="1110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 smtClean="0"/>
              <a:t>Parameter Type (Link vs. Node)</a:t>
            </a:r>
          </a:p>
        </p:txBody>
      </p:sp>
      <p:sp>
        <p:nvSpPr>
          <p:cNvPr id="7" name="Oval 6"/>
          <p:cNvSpPr/>
          <p:nvPr/>
        </p:nvSpPr>
        <p:spPr>
          <a:xfrm>
            <a:off x="1648554" y="2560647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48554" y="3725709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48554" y="4899450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61125" y="3725709"/>
            <a:ext cx="220337" cy="241575"/>
          </a:xfrm>
          <a:prstGeom prst="ellipse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00937" y="3931906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7" idx="6"/>
            <a:endCxn id="10" idx="2"/>
          </p:cNvCxnSpPr>
          <p:nvPr/>
        </p:nvCxnSpPr>
        <p:spPr>
          <a:xfrm>
            <a:off x="1868891" y="2681435"/>
            <a:ext cx="2292234" cy="116506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6"/>
            <a:endCxn id="10" idx="2"/>
          </p:cNvCxnSpPr>
          <p:nvPr/>
        </p:nvCxnSpPr>
        <p:spPr>
          <a:xfrm flipV="1">
            <a:off x="1868891" y="3846497"/>
            <a:ext cx="2292234" cy="117374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800937" y="2560647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800937" y="4899450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8" idx="6"/>
            <a:endCxn id="10" idx="2"/>
          </p:cNvCxnSpPr>
          <p:nvPr/>
        </p:nvCxnSpPr>
        <p:spPr>
          <a:xfrm>
            <a:off x="1868891" y="3846497"/>
            <a:ext cx="229223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6"/>
            <a:endCxn id="22" idx="2"/>
          </p:cNvCxnSpPr>
          <p:nvPr/>
        </p:nvCxnSpPr>
        <p:spPr>
          <a:xfrm flipV="1">
            <a:off x="4381462" y="2681435"/>
            <a:ext cx="2419475" cy="116506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6"/>
            <a:endCxn id="12" idx="2"/>
          </p:cNvCxnSpPr>
          <p:nvPr/>
        </p:nvCxnSpPr>
        <p:spPr>
          <a:xfrm>
            <a:off x="4381462" y="3846497"/>
            <a:ext cx="2419475" cy="20619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6"/>
            <a:endCxn id="23" idx="2"/>
          </p:cNvCxnSpPr>
          <p:nvPr/>
        </p:nvCxnSpPr>
        <p:spPr>
          <a:xfrm>
            <a:off x="4381462" y="3846497"/>
            <a:ext cx="2419475" cy="117374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057346" y="2383362"/>
            <a:ext cx="1574784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Symbol" charset="2"/>
                <a:cs typeface="Symbol" charset="2"/>
              </a:rPr>
              <a:t>q</a:t>
            </a:r>
            <a:r>
              <a:rPr lang="en-US" sz="3200" i="1" baseline="-25000" dirty="0" smtClean="0">
                <a:latin typeface="Symbol" charset="2"/>
                <a:cs typeface="Symbol" charset="2"/>
              </a:rPr>
              <a:t>1,</a:t>
            </a:r>
            <a:r>
              <a:rPr lang="en-US" sz="3200" i="1" baseline="-25000" dirty="0" smtClean="0">
                <a:latin typeface="+mj-lt"/>
                <a:cs typeface="Symbol" charset="2"/>
              </a:rPr>
              <a:t>I </a:t>
            </a:r>
            <a:r>
              <a:rPr lang="en-US" sz="3200" i="1" baseline="30000" dirty="0" smtClean="0">
                <a:latin typeface="+mj-lt"/>
                <a:cs typeface="Symbol" charset="2"/>
              </a:rPr>
              <a:t>l</a:t>
            </a:r>
          </a:p>
          <a:p>
            <a:endParaRPr lang="en-US" sz="3200" i="1" baseline="30000" dirty="0">
              <a:latin typeface="+mj-lt"/>
              <a:cs typeface="Symbol" charset="2"/>
            </a:endParaRPr>
          </a:p>
          <a:p>
            <a:endParaRPr lang="en-US" sz="3200" i="1" baseline="30000" dirty="0" smtClean="0">
              <a:latin typeface="+mj-lt"/>
              <a:cs typeface="Symbol" charset="2"/>
            </a:endParaRPr>
          </a:p>
          <a:p>
            <a:r>
              <a:rPr lang="en-US" sz="3200" i="1" dirty="0" smtClean="0">
                <a:latin typeface="Symbol" charset="2"/>
                <a:cs typeface="Symbol" charset="2"/>
              </a:rPr>
              <a:t>q</a:t>
            </a:r>
            <a:r>
              <a:rPr lang="en-US" sz="3200" i="1" baseline="-25000" dirty="0" smtClean="0">
                <a:latin typeface="Symbol" charset="2"/>
                <a:cs typeface="Symbol" charset="2"/>
              </a:rPr>
              <a:t>2,</a:t>
            </a:r>
            <a:r>
              <a:rPr lang="en-US" sz="3200" i="1" baseline="-25000" dirty="0">
                <a:cs typeface="Symbol" charset="2"/>
              </a:rPr>
              <a:t>I </a:t>
            </a:r>
            <a:r>
              <a:rPr lang="en-US" sz="3200" i="1" baseline="30000" dirty="0">
                <a:cs typeface="Symbol" charset="2"/>
              </a:rPr>
              <a:t>l</a:t>
            </a:r>
          </a:p>
          <a:p>
            <a:endParaRPr lang="en-US" sz="3200" i="1" baseline="30000" dirty="0">
              <a:latin typeface="+mj-lt"/>
              <a:cs typeface="Symbol" charset="2"/>
            </a:endParaRPr>
          </a:p>
          <a:p>
            <a:r>
              <a:rPr lang="en-US" sz="3200" i="1" dirty="0" smtClean="0">
                <a:latin typeface="Symbol" charset="2"/>
                <a:cs typeface="Symbol" charset="2"/>
              </a:rPr>
              <a:t>q</a:t>
            </a:r>
            <a:r>
              <a:rPr lang="en-US" sz="3200" i="1" baseline="-25000" dirty="0">
                <a:latin typeface="Symbol" charset="2"/>
                <a:cs typeface="Symbol" charset="2"/>
              </a:rPr>
              <a:t>3</a:t>
            </a:r>
            <a:r>
              <a:rPr lang="en-US" sz="3200" i="1" baseline="-25000" dirty="0" smtClean="0">
                <a:latin typeface="Symbol" charset="2"/>
                <a:cs typeface="Symbol" charset="2"/>
              </a:rPr>
              <a:t>,</a:t>
            </a:r>
            <a:r>
              <a:rPr lang="en-US" sz="3200" i="1" baseline="-25000" dirty="0">
                <a:cs typeface="Symbol" charset="2"/>
              </a:rPr>
              <a:t>I </a:t>
            </a:r>
            <a:r>
              <a:rPr lang="en-US" sz="3200" i="1" baseline="30000" dirty="0">
                <a:cs typeface="Symbol" charset="2"/>
              </a:rPr>
              <a:t>l</a:t>
            </a:r>
          </a:p>
          <a:p>
            <a:endParaRPr lang="en-US" sz="3200" i="1" baseline="30000" dirty="0">
              <a:latin typeface="+mj-lt"/>
              <a:cs typeface="Symbol" charset="2"/>
            </a:endParaRPr>
          </a:p>
          <a:p>
            <a:endParaRPr lang="en-US" sz="3200" i="1" baseline="30000" dirty="0" smtClean="0">
              <a:latin typeface="+mj-lt"/>
              <a:cs typeface="Symbol" charset="2"/>
            </a:endParaRPr>
          </a:p>
          <a:p>
            <a:endParaRPr lang="en-US" sz="3200" i="1" baseline="30000" dirty="0" smtClean="0">
              <a:latin typeface="+mj-lt"/>
              <a:cs typeface="Symbol" charset="2"/>
            </a:endParaRPr>
          </a:p>
          <a:p>
            <a:pPr algn="ctr"/>
            <a:r>
              <a:rPr lang="en-US" sz="3200" i="1" baseline="30000" dirty="0" smtClean="0">
                <a:latin typeface="+mj-lt"/>
                <a:cs typeface="Symbol" charset="2"/>
              </a:rPr>
              <a:t>Left-link </a:t>
            </a:r>
            <a:r>
              <a:rPr lang="en-US" sz="3200" i="1" baseline="30000" dirty="0" err="1" smtClean="0">
                <a:latin typeface="+mj-lt"/>
                <a:cs typeface="Symbol" charset="2"/>
              </a:rPr>
              <a:t>Params</a:t>
            </a:r>
            <a:endParaRPr lang="en-US" sz="3200" i="1" baseline="30000" dirty="0" smtClean="0">
              <a:latin typeface="+mj-lt"/>
              <a:cs typeface="Symbol" charset="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596303" y="2474068"/>
            <a:ext cx="1864990" cy="452431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Symbol" charset="2"/>
                <a:cs typeface="Symbol" charset="2"/>
              </a:rPr>
              <a:t>q</a:t>
            </a:r>
            <a:r>
              <a:rPr lang="en-US" sz="3200" i="1" baseline="-25000" dirty="0" smtClean="0">
                <a:cs typeface="Symbol" charset="2"/>
              </a:rPr>
              <a:t>i,</a:t>
            </a:r>
            <a:r>
              <a:rPr lang="en-US" sz="3200" i="1" baseline="-25000" dirty="0" smtClean="0">
                <a:latin typeface="Symbol" charset="2"/>
                <a:cs typeface="Symbol" charset="2"/>
              </a:rPr>
              <a:t>1</a:t>
            </a:r>
            <a:r>
              <a:rPr lang="en-US" sz="3200" i="1" baseline="30000" dirty="0" smtClean="0">
                <a:cs typeface="Symbol" charset="2"/>
              </a:rPr>
              <a:t>l+1</a:t>
            </a:r>
          </a:p>
          <a:p>
            <a:endParaRPr lang="en-US" sz="3200" i="1" baseline="30000" dirty="0">
              <a:latin typeface="+mj-lt"/>
              <a:cs typeface="Symbol" charset="2"/>
            </a:endParaRPr>
          </a:p>
          <a:p>
            <a:endParaRPr lang="en-US" sz="3200" i="1" baseline="30000" dirty="0" smtClean="0">
              <a:latin typeface="+mj-lt"/>
              <a:cs typeface="Symbol" charset="2"/>
            </a:endParaRPr>
          </a:p>
          <a:p>
            <a:r>
              <a:rPr lang="en-US" sz="3200" i="1" dirty="0" smtClean="0">
                <a:latin typeface="Symbol" charset="2"/>
                <a:cs typeface="Symbol" charset="2"/>
              </a:rPr>
              <a:t>q</a:t>
            </a:r>
            <a:r>
              <a:rPr lang="en-US" sz="3200" i="1" baseline="-25000" dirty="0" smtClean="0">
                <a:cs typeface="Symbol" charset="2"/>
              </a:rPr>
              <a:t>i,</a:t>
            </a:r>
            <a:r>
              <a:rPr lang="en-US" sz="3200" i="1" baseline="-25000" dirty="0" smtClean="0">
                <a:latin typeface="Symbol" charset="2"/>
                <a:cs typeface="Symbol" charset="2"/>
              </a:rPr>
              <a:t>2</a:t>
            </a:r>
            <a:r>
              <a:rPr lang="en-US" sz="3200" i="1" baseline="30000" dirty="0" smtClean="0">
                <a:cs typeface="Symbol" charset="2"/>
              </a:rPr>
              <a:t>l</a:t>
            </a:r>
            <a:r>
              <a:rPr lang="en-US" sz="3200" i="1" baseline="30000" dirty="0">
                <a:cs typeface="Symbol" charset="2"/>
              </a:rPr>
              <a:t>+1</a:t>
            </a:r>
          </a:p>
          <a:p>
            <a:endParaRPr lang="en-US" sz="3200" i="1" baseline="30000" dirty="0">
              <a:latin typeface="+mj-lt"/>
              <a:cs typeface="Symbol" charset="2"/>
            </a:endParaRPr>
          </a:p>
          <a:p>
            <a:r>
              <a:rPr lang="en-US" sz="3200" i="1" dirty="0">
                <a:latin typeface="Symbol" charset="2"/>
                <a:cs typeface="Symbol" charset="2"/>
              </a:rPr>
              <a:t>q</a:t>
            </a:r>
            <a:r>
              <a:rPr lang="en-US" sz="3200" i="1" baseline="-25000" dirty="0" smtClean="0">
                <a:cs typeface="Symbol" charset="2"/>
              </a:rPr>
              <a:t>i,</a:t>
            </a:r>
            <a:r>
              <a:rPr lang="en-US" sz="3200" i="1" baseline="-25000" dirty="0">
                <a:latin typeface="Symbol" charset="2"/>
                <a:cs typeface="Symbol" charset="2"/>
              </a:rPr>
              <a:t>3</a:t>
            </a:r>
            <a:r>
              <a:rPr lang="en-US" sz="3200" i="1" baseline="30000" dirty="0" smtClean="0">
                <a:cs typeface="Symbol" charset="2"/>
              </a:rPr>
              <a:t>l</a:t>
            </a:r>
            <a:r>
              <a:rPr lang="en-US" sz="3200" i="1" baseline="30000" dirty="0">
                <a:cs typeface="Symbol" charset="2"/>
              </a:rPr>
              <a:t>+1</a:t>
            </a:r>
          </a:p>
          <a:p>
            <a:endParaRPr lang="en-US" sz="3200" i="1" baseline="-25000" dirty="0" smtClean="0">
              <a:latin typeface="+mj-lt"/>
              <a:cs typeface="Symbol" charset="2"/>
            </a:endParaRPr>
          </a:p>
          <a:p>
            <a:endParaRPr lang="en-US" sz="3200" i="1" baseline="-25000" dirty="0">
              <a:latin typeface="+mj-lt"/>
              <a:cs typeface="Symbol" charset="2"/>
            </a:endParaRPr>
          </a:p>
          <a:p>
            <a:pPr algn="ctr"/>
            <a:r>
              <a:rPr lang="en-US" sz="3200" i="1" baseline="-25000" dirty="0" smtClean="0">
                <a:latin typeface="+mj-lt"/>
                <a:cs typeface="Symbol" charset="2"/>
              </a:rPr>
              <a:t>Right-link </a:t>
            </a:r>
            <a:r>
              <a:rPr lang="en-US" sz="3200" i="1" baseline="-25000" dirty="0" err="1" smtClean="0">
                <a:latin typeface="+mj-lt"/>
                <a:cs typeface="Symbol" charset="2"/>
              </a:rPr>
              <a:t>Params</a:t>
            </a:r>
            <a:endParaRPr lang="en-US" sz="3200" i="1" baseline="-25000" dirty="0" smtClean="0">
              <a:latin typeface="+mj-lt"/>
              <a:cs typeface="Symbol" charset="2"/>
            </a:endParaRPr>
          </a:p>
          <a:p>
            <a:endParaRPr lang="en-US" sz="3200" i="1" baseline="-25000" dirty="0">
              <a:latin typeface="+mj-lt"/>
              <a:cs typeface="Symbol" charset="2"/>
            </a:endParaRPr>
          </a:p>
          <a:p>
            <a:endParaRPr lang="en-US" sz="3200" i="1" baseline="-25000" dirty="0">
              <a:latin typeface="+mj-lt"/>
              <a:cs typeface="Symbol" charset="2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57200" y="1045987"/>
            <a:ext cx="7875260" cy="1337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</a:pPr>
            <a:r>
              <a:rPr lang="en-US" sz="1800" i="1" dirty="0" smtClean="0">
                <a:cs typeface="Symbol" charset="2"/>
              </a:rPr>
              <a:t>Each parameter is associated with either a link or a node.</a:t>
            </a:r>
          </a:p>
          <a:p>
            <a:pPr marL="342900" indent="-342900" algn="l">
              <a:buAutoNum type="arabicPeriod"/>
            </a:pPr>
            <a:r>
              <a:rPr lang="en-US" sz="1800" i="1" dirty="0" smtClean="0">
                <a:cs typeface="Symbol" charset="2"/>
              </a:rPr>
              <a:t>Each node/link may have multiple parameters associated.</a:t>
            </a:r>
          </a:p>
          <a:p>
            <a:pPr marL="342900" indent="-342900" algn="l">
              <a:buAutoNum type="arabicPeriod"/>
            </a:pPr>
            <a:r>
              <a:rPr lang="en-US" sz="1800" i="1" dirty="0" smtClean="0">
                <a:cs typeface="Symbol" charset="2"/>
              </a:rPr>
              <a:t>Link parameters are managed by upstream.</a:t>
            </a:r>
          </a:p>
          <a:p>
            <a:pPr marL="342900" indent="-342900" algn="l">
              <a:buAutoNum type="arabicPeriod"/>
            </a:pPr>
            <a:r>
              <a:rPr lang="en-US" sz="1800" i="1" dirty="0" smtClean="0">
                <a:cs typeface="Symbol" charset="2"/>
              </a:rPr>
              <a:t>Each category of parameters may be managed by either the node or the group.</a:t>
            </a:r>
          </a:p>
          <a:p>
            <a:pPr algn="l"/>
            <a:endParaRPr lang="en-US" dirty="0"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05563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20844"/>
            <a:ext cx="8229600" cy="2393307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The DNN network is organized by layers</a:t>
            </a:r>
          </a:p>
          <a:p>
            <a:r>
              <a:rPr lang="en-US" dirty="0" smtClean="0"/>
              <a:t>Each layer is defined as three-dimension cube by (x, y, z). </a:t>
            </a:r>
          </a:p>
          <a:p>
            <a:r>
              <a:rPr lang="en-US" dirty="0" smtClean="0"/>
              <a:t>Each dimension can be arbitrarily partitioned, defined as (</a:t>
            </a:r>
            <a:r>
              <a:rPr lang="en-US" dirty="0" err="1" smtClean="0">
                <a:latin typeface="Symbol" charset="2"/>
                <a:cs typeface="Symbol" charset="2"/>
              </a:rPr>
              <a:t>s</a:t>
            </a:r>
            <a:r>
              <a:rPr lang="en-US" baseline="-25000" dirty="0" err="1" smtClean="0">
                <a:cs typeface="Symbol" charset="2"/>
              </a:rPr>
              <a:t>x</a:t>
            </a:r>
            <a:r>
              <a:rPr lang="en-US" dirty="0" smtClean="0">
                <a:latin typeface="Symbol" charset="2"/>
                <a:cs typeface="Symbol" charset="2"/>
              </a:rPr>
              <a:t>, </a:t>
            </a:r>
            <a:r>
              <a:rPr lang="en-US" dirty="0" err="1" smtClean="0">
                <a:latin typeface="Symbol" charset="2"/>
                <a:cs typeface="Symbol" charset="2"/>
              </a:rPr>
              <a:t>s</a:t>
            </a:r>
            <a:r>
              <a:rPr lang="en-US" baseline="-25000" dirty="0" err="1" smtClean="0">
                <a:cs typeface="Symbol" charset="2"/>
              </a:rPr>
              <a:t>y</a:t>
            </a:r>
            <a:r>
              <a:rPr lang="en-US" dirty="0" smtClean="0">
                <a:latin typeface="Symbol" charset="2"/>
                <a:cs typeface="Symbol" charset="2"/>
              </a:rPr>
              <a:t>, </a:t>
            </a:r>
            <a:r>
              <a:rPr lang="en-US" dirty="0" err="1" smtClean="0">
                <a:latin typeface="Symbol" charset="2"/>
                <a:cs typeface="Symbol" charset="2"/>
              </a:rPr>
              <a:t>s</a:t>
            </a:r>
            <a:r>
              <a:rPr lang="en-US" baseline="-25000" dirty="0" err="1" smtClean="0">
                <a:cs typeface="Symbol" charset="2"/>
              </a:rPr>
              <a:t>z</a:t>
            </a:r>
            <a:r>
              <a:rPr lang="en-US" dirty="0" smtClean="0">
                <a:cs typeface="Symbol" charset="2"/>
              </a:rPr>
              <a:t>)</a:t>
            </a:r>
            <a:r>
              <a:rPr lang="en-US" dirty="0" smtClean="0"/>
              <a:t>,  </a:t>
            </a:r>
            <a:r>
              <a:rPr lang="en-US" dirty="0" smtClean="0">
                <a:latin typeface="Symbol" charset="2"/>
                <a:cs typeface="Symbol" charset="2"/>
              </a:rPr>
              <a:t>s </a:t>
            </a:r>
            <a:r>
              <a:rPr lang="en-US" dirty="0" smtClean="0">
                <a:cs typeface="Symbol" charset="2"/>
              </a:rPr>
              <a:t>specifies the number of partitions of one dimension.</a:t>
            </a:r>
          </a:p>
          <a:p>
            <a:r>
              <a:rPr lang="en-US" dirty="0" smtClean="0">
                <a:cs typeface="Symbol" charset="2"/>
              </a:rPr>
              <a:t>One layer can be in multiple executors, and one partition is the basic unit to be distributed in executors.</a:t>
            </a:r>
            <a:endParaRPr lang="en-US" dirty="0">
              <a:cs typeface="Symbol" charset="2"/>
            </a:endParaRPr>
          </a:p>
        </p:txBody>
      </p:sp>
      <p:sp>
        <p:nvSpPr>
          <p:cNvPr id="4" name="Cube 3"/>
          <p:cNvSpPr/>
          <p:nvPr/>
        </p:nvSpPr>
        <p:spPr>
          <a:xfrm>
            <a:off x="3542653" y="1576050"/>
            <a:ext cx="2706958" cy="1949807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171283" y="2063502"/>
            <a:ext cx="0" cy="1462355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171283" y="1576050"/>
            <a:ext cx="500338" cy="487452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90799" y="2063502"/>
            <a:ext cx="12829" cy="1462355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003628" y="1576050"/>
            <a:ext cx="489061" cy="487452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42653" y="3089723"/>
            <a:ext cx="2219506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762159" y="2602272"/>
            <a:ext cx="487452" cy="487451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99237" y="1819776"/>
            <a:ext cx="2232277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31514" y="1819776"/>
            <a:ext cx="0" cy="1456886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541105" y="2575067"/>
            <a:ext cx="2219506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760611" y="2087616"/>
            <a:ext cx="487452" cy="487451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60683" y="3551512"/>
            <a:ext cx="186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(</a:t>
            </a:r>
            <a:r>
              <a:rPr lang="en-US" dirty="0" err="1" smtClean="0">
                <a:latin typeface="Symbol" charset="2"/>
                <a:cs typeface="Symbol" charset="2"/>
              </a:rPr>
              <a:t>s</a:t>
            </a:r>
            <a:r>
              <a:rPr lang="en-US" baseline="-25000" dirty="0" err="1" smtClean="0"/>
              <a:t>x</a:t>
            </a:r>
            <a:r>
              <a:rPr lang="en-US" dirty="0" smtClean="0"/>
              <a:t>=3)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737235" y="2445662"/>
            <a:ext cx="96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(</a:t>
            </a:r>
            <a:r>
              <a:rPr lang="en-US" dirty="0" err="1" smtClean="0">
                <a:latin typeface="Symbol" charset="2"/>
                <a:cs typeface="Symbol" charset="2"/>
              </a:rPr>
              <a:t>s</a:t>
            </a:r>
            <a:r>
              <a:rPr lang="en-US" baseline="-25000" dirty="0" err="1" smtClean="0"/>
              <a:t>z</a:t>
            </a:r>
            <a:r>
              <a:rPr lang="en-US" dirty="0" smtClean="0"/>
              <a:t>=3)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007298" y="2313433"/>
            <a:ext cx="186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 (</a:t>
            </a:r>
            <a:r>
              <a:rPr lang="en-US" dirty="0" err="1" smtClean="0">
                <a:latin typeface="Symbol" charset="2"/>
                <a:cs typeface="Symbol" charset="2"/>
              </a:rPr>
              <a:t>s</a:t>
            </a:r>
            <a:r>
              <a:rPr lang="en-US" baseline="-25000" dirty="0" err="1"/>
              <a:t>y</a:t>
            </a:r>
            <a:r>
              <a:rPr lang="en-US" dirty="0" smtClean="0"/>
              <a:t>=2)</a:t>
            </a:r>
            <a:endParaRPr lang="en-US" dirty="0"/>
          </a:p>
        </p:txBody>
      </p:sp>
      <p:sp>
        <p:nvSpPr>
          <p:cNvPr id="52" name="Cube 51"/>
          <p:cNvSpPr/>
          <p:nvPr/>
        </p:nvSpPr>
        <p:spPr>
          <a:xfrm>
            <a:off x="1993143" y="1819776"/>
            <a:ext cx="744092" cy="782496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Arrow 52"/>
          <p:cNvSpPr/>
          <p:nvPr/>
        </p:nvSpPr>
        <p:spPr>
          <a:xfrm>
            <a:off x="2737235" y="2087616"/>
            <a:ext cx="689956" cy="35804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Font typeface="Wingdings" charset="2"/>
              <a:buChar char="Ø"/>
            </a:pPr>
            <a:r>
              <a:rPr lang="en-US" dirty="0" smtClean="0"/>
              <a:t>Layer: logical group in deep neuron net.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/>
              <a:t>Group: logical unit having similar input/output topology and functionality. A group can further have subgroups.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/>
              <a:t>Node: the basic computation unit provide neuron functionality. 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/>
              <a:t>Connection: define the network topology between layers, such as fully meshed, convolutional, tiled convolutional, etc.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/>
              <a:t>Adaptors: mapping the remote upstream/down stream neuron to local neuron in the topology defined by connections. 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/>
              <a:t>Function: define the activation of each neuron.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/>
              <a:t>Master: provide central aggregation and scatter for </a:t>
            </a:r>
            <a:r>
              <a:rPr lang="en-US" dirty="0" err="1" smtClean="0"/>
              <a:t>softmax</a:t>
            </a:r>
            <a:r>
              <a:rPr lang="en-US" dirty="0" smtClean="0"/>
              <a:t> neuron.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/>
              <a:t>Solver: central place to drive the model training and monitoring.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/>
              <a:t>Parameter Server: the server used by neuron to update/retrieve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32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3327339" y="4765133"/>
            <a:ext cx="1477396" cy="185881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214779" y="4765133"/>
            <a:ext cx="1477396" cy="185881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5564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Neuron does not need to keep the inputs from upstream, but only keeps the aggregation record.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The calculation is associative in both forward/backward path (through function split trick).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The link gradient is calculated and updated in the upstream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Memory overhead is O(N + M), N is the neuron size and M is the parameter size.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390820" y="5560926"/>
            <a:ext cx="220337" cy="241575"/>
          </a:xfrm>
          <a:prstGeom prst="ellipse">
            <a:avLst/>
          </a:prstGeom>
          <a:solidFill>
            <a:schemeClr val="accent2">
              <a:alpha val="51000"/>
            </a:schemeClr>
          </a:solidFill>
          <a:ln>
            <a:prstDash val="dash"/>
          </a:ln>
          <a:effectLst>
            <a:innerShdw blurRad="63500" dist="508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ot"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91671" y="5573753"/>
            <a:ext cx="220337" cy="241575"/>
          </a:xfrm>
          <a:prstGeom prst="ellipse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68939" y="5573753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1" idx="6"/>
            <a:endCxn id="10" idx="2"/>
          </p:cNvCxnSpPr>
          <p:nvPr/>
        </p:nvCxnSpPr>
        <p:spPr>
          <a:xfrm flipV="1">
            <a:off x="4512008" y="5681714"/>
            <a:ext cx="878812" cy="1282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 rot="20700000">
            <a:off x="6048574" y="4875991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20700000">
            <a:off x="6087060" y="6189756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0" idx="6"/>
            <a:endCxn id="22" idx="2"/>
          </p:cNvCxnSpPr>
          <p:nvPr/>
        </p:nvCxnSpPr>
        <p:spPr>
          <a:xfrm flipV="1">
            <a:off x="5611157" y="5025293"/>
            <a:ext cx="441171" cy="65642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6"/>
            <a:endCxn id="12" idx="2"/>
          </p:cNvCxnSpPr>
          <p:nvPr/>
        </p:nvCxnSpPr>
        <p:spPr>
          <a:xfrm>
            <a:off x="5611157" y="5681714"/>
            <a:ext cx="457782" cy="1282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6"/>
            <a:endCxn id="23" idx="2"/>
          </p:cNvCxnSpPr>
          <p:nvPr/>
        </p:nvCxnSpPr>
        <p:spPr>
          <a:xfrm>
            <a:off x="5611157" y="5681714"/>
            <a:ext cx="479657" cy="65734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47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5564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Neuron forwards same output to its upstream/downstream neurons.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Receiving neurons compute the input or update the gradient.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Neuron forwards its output to the executors only if it hosts neurons requesting </a:t>
            </a:r>
            <a:r>
              <a:rPr lang="en-US" dirty="0"/>
              <a:t>it.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Neuron forwards its output to an executor only once </a:t>
            </a:r>
            <a:r>
              <a:rPr lang="en-US" dirty="0"/>
              <a:t>regardless of the number of neurons requesting it.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31724" y="4346627"/>
            <a:ext cx="1477396" cy="18588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19164" y="4346627"/>
            <a:ext cx="1477396" cy="18588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95205" y="5142420"/>
            <a:ext cx="220337" cy="241575"/>
          </a:xfrm>
          <a:prstGeom prst="ellipse">
            <a:avLst/>
          </a:prstGeom>
          <a:solidFill>
            <a:schemeClr val="bg2">
              <a:lumMod val="10000"/>
              <a:alpha val="51000"/>
            </a:schemeClr>
          </a:solidFill>
          <a:ln>
            <a:prstDash val="dash"/>
          </a:ln>
          <a:effectLst>
            <a:innerShdw blurRad="63500" dist="508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ot"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255625" y="5166888"/>
            <a:ext cx="220337" cy="2415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607680" y="5128466"/>
            <a:ext cx="220337" cy="24157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prstDash val="dot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20700000">
            <a:off x="3580171" y="4457485"/>
            <a:ext cx="220337" cy="24157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prstDash val="dot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20700000">
            <a:off x="3635189" y="5771250"/>
            <a:ext cx="220337" cy="24157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prstDash val="dot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990638" y="4346627"/>
            <a:ext cx="1477396" cy="18588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878078" y="4346627"/>
            <a:ext cx="1477396" cy="18588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08658" y="5142420"/>
            <a:ext cx="220337" cy="241575"/>
          </a:xfrm>
          <a:prstGeom prst="ellipse">
            <a:avLst/>
          </a:prstGeom>
          <a:solidFill>
            <a:schemeClr val="accent2">
              <a:lumMod val="50000"/>
              <a:alpha val="51000"/>
            </a:schemeClr>
          </a:solidFill>
          <a:ln>
            <a:prstDash val="dash"/>
          </a:ln>
          <a:effectLst>
            <a:innerShdw blurRad="63500" dist="508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ot"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4" name="Straight Arrow Connector 63"/>
          <p:cNvCxnSpPr>
            <a:stCxn id="18" idx="6"/>
            <a:endCxn id="17" idx="2"/>
          </p:cNvCxnSpPr>
          <p:nvPr/>
        </p:nvCxnSpPr>
        <p:spPr>
          <a:xfrm flipV="1">
            <a:off x="1475962" y="5263208"/>
            <a:ext cx="1219243" cy="2446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50" idx="2"/>
            <a:endCxn id="33" idx="6"/>
          </p:cNvCxnSpPr>
          <p:nvPr/>
        </p:nvCxnSpPr>
        <p:spPr>
          <a:xfrm flipH="1" flipV="1">
            <a:off x="6228995" y="5263208"/>
            <a:ext cx="1317697" cy="415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6"/>
            <a:endCxn id="21" idx="2"/>
          </p:cNvCxnSpPr>
          <p:nvPr/>
        </p:nvCxnSpPr>
        <p:spPr>
          <a:xfrm flipV="1">
            <a:off x="2915542" y="4606787"/>
            <a:ext cx="668383" cy="656421"/>
          </a:xfrm>
          <a:prstGeom prst="line">
            <a:avLst/>
          </a:prstGeom>
          <a:ln>
            <a:solidFill>
              <a:schemeClr val="tx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7" idx="6"/>
            <a:endCxn id="19" idx="2"/>
          </p:cNvCxnSpPr>
          <p:nvPr/>
        </p:nvCxnSpPr>
        <p:spPr>
          <a:xfrm flipV="1">
            <a:off x="2915542" y="5249254"/>
            <a:ext cx="692138" cy="13954"/>
          </a:xfrm>
          <a:prstGeom prst="line">
            <a:avLst/>
          </a:prstGeom>
          <a:ln>
            <a:solidFill>
              <a:schemeClr val="tx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7" idx="6"/>
            <a:endCxn id="24" idx="1"/>
          </p:cNvCxnSpPr>
          <p:nvPr/>
        </p:nvCxnSpPr>
        <p:spPr>
          <a:xfrm>
            <a:off x="2915542" y="5263208"/>
            <a:ext cx="732464" cy="566492"/>
          </a:xfrm>
          <a:prstGeom prst="line">
            <a:avLst/>
          </a:prstGeom>
          <a:ln>
            <a:solidFill>
              <a:schemeClr val="tx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33" idx="2"/>
            <a:endCxn id="148" idx="7"/>
          </p:cNvCxnSpPr>
          <p:nvPr/>
        </p:nvCxnSpPr>
        <p:spPr>
          <a:xfrm flipH="1">
            <a:off x="5435580" y="5263208"/>
            <a:ext cx="573078" cy="601870"/>
          </a:xfrm>
          <a:prstGeom prst="line">
            <a:avLst/>
          </a:prstGeom>
          <a:ln>
            <a:solidFill>
              <a:schemeClr val="tx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33" idx="2"/>
            <a:endCxn id="147" idx="6"/>
          </p:cNvCxnSpPr>
          <p:nvPr/>
        </p:nvCxnSpPr>
        <p:spPr>
          <a:xfrm flipH="1">
            <a:off x="5432136" y="5263208"/>
            <a:ext cx="576522" cy="24468"/>
          </a:xfrm>
          <a:prstGeom prst="line">
            <a:avLst/>
          </a:prstGeom>
          <a:ln>
            <a:solidFill>
              <a:schemeClr val="tx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3" idx="2"/>
            <a:endCxn id="149" idx="5"/>
          </p:cNvCxnSpPr>
          <p:nvPr/>
        </p:nvCxnSpPr>
        <p:spPr>
          <a:xfrm flipH="1" flipV="1">
            <a:off x="5371210" y="4639284"/>
            <a:ext cx="637448" cy="623924"/>
          </a:xfrm>
          <a:prstGeom prst="line">
            <a:avLst/>
          </a:prstGeom>
          <a:ln>
            <a:solidFill>
              <a:schemeClr val="tx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1291337" y="5829700"/>
            <a:ext cx="220337" cy="2415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226967" y="4433087"/>
            <a:ext cx="220337" cy="2415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112"/>
          <p:cNvCxnSpPr>
            <a:stCxn id="111" idx="6"/>
            <a:endCxn id="17" idx="2"/>
          </p:cNvCxnSpPr>
          <p:nvPr/>
        </p:nvCxnSpPr>
        <p:spPr>
          <a:xfrm flipV="1">
            <a:off x="1511674" y="5263208"/>
            <a:ext cx="1183531" cy="68728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2" idx="6"/>
            <a:endCxn id="17" idx="2"/>
          </p:cNvCxnSpPr>
          <p:nvPr/>
        </p:nvCxnSpPr>
        <p:spPr>
          <a:xfrm>
            <a:off x="1447304" y="4553875"/>
            <a:ext cx="1247901" cy="709333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52" idx="1"/>
            <a:endCxn id="33" idx="6"/>
          </p:cNvCxnSpPr>
          <p:nvPr/>
        </p:nvCxnSpPr>
        <p:spPr>
          <a:xfrm flipH="1" flipV="1">
            <a:off x="6228995" y="5263208"/>
            <a:ext cx="1358023" cy="58460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51" idx="2"/>
            <a:endCxn id="33" idx="6"/>
          </p:cNvCxnSpPr>
          <p:nvPr/>
        </p:nvCxnSpPr>
        <p:spPr>
          <a:xfrm flipH="1">
            <a:off x="6228995" y="4624896"/>
            <a:ext cx="1293942" cy="63831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5211799" y="5166888"/>
            <a:ext cx="220337" cy="2415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5247511" y="5829700"/>
            <a:ext cx="220337" cy="2415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5183141" y="4433087"/>
            <a:ext cx="220337" cy="2415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7546692" y="5146575"/>
            <a:ext cx="220337" cy="241575"/>
          </a:xfrm>
          <a:prstGeom prst="ellipse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 rot="20700000">
            <a:off x="7519183" y="4475594"/>
            <a:ext cx="220337" cy="241575"/>
          </a:xfrm>
          <a:prstGeom prst="ellipse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 rot="20700000">
            <a:off x="7574201" y="5789359"/>
            <a:ext cx="220337" cy="241575"/>
          </a:xfrm>
          <a:prstGeom prst="ellipse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78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4" grpId="0" animBg="1"/>
      <p:bldP spid="33" grpId="0" animBg="1"/>
      <p:bldP spid="111" grpId="0" animBg="1"/>
      <p:bldP spid="112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Memory: O</a:t>
            </a:r>
            <a:r>
              <a:rPr lang="en-US" dirty="0"/>
              <a:t>(M+N) independent of network partition mechanism.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M: the number of parameters</a:t>
            </a:r>
          </a:p>
          <a:p>
            <a:pPr lvl="1">
              <a:buFont typeface="Wingdings" charset="2"/>
              <a:buChar char="v"/>
            </a:pPr>
            <a:r>
              <a:rPr lang="en-US" dirty="0"/>
              <a:t>N: The number of nodes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Communication: O(N)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Realized by 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Each node managing its outgoing link parameter instead of incoming link parameter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The trick to split the function across the layers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82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480010" y="5799132"/>
            <a:ext cx="8301138" cy="5443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76902" y="4616858"/>
            <a:ext cx="8301138" cy="5443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486753" y="4030652"/>
            <a:ext cx="8301138" cy="5443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483118" y="5206160"/>
            <a:ext cx="8301138" cy="5443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21476" cy="2002112"/>
          </a:xfrm>
        </p:spPr>
        <p:txBody>
          <a:bodyPr>
            <a:normAutofit fontScale="6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 err="1" smtClean="0"/>
              <a:t>MicroBatch</a:t>
            </a:r>
            <a:r>
              <a:rPr lang="en-US" dirty="0" smtClean="0"/>
              <a:t>: The number of training examples in one pipeline stage</a:t>
            </a:r>
          </a:p>
          <a:p>
            <a:pPr>
              <a:buFont typeface="Wingdings" charset="2"/>
              <a:buChar char="Ø"/>
            </a:pPr>
            <a:r>
              <a:rPr lang="en-US" dirty="0" err="1" smtClean="0"/>
              <a:t>max_buf</a:t>
            </a:r>
            <a:r>
              <a:rPr lang="en-US" dirty="0" smtClean="0"/>
              <a:t>: the length of the </a:t>
            </a:r>
            <a:r>
              <a:rPr lang="en-US" dirty="0" err="1" smtClean="0"/>
              <a:t>pipleline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/>
              <a:t>Batch algorithms: Significantly improve the performance when the training data set is big enough to fully populate the pipeline.</a:t>
            </a:r>
          </a:p>
          <a:p>
            <a:pPr>
              <a:buFont typeface="Wingdings" charset="2"/>
              <a:buChar char="Ø"/>
            </a:pPr>
            <a:r>
              <a:rPr lang="en-US" dirty="0"/>
              <a:t>SGD: the improvement is limited, because the pipeline cannot be fully </a:t>
            </a:r>
            <a:r>
              <a:rPr lang="en-US" dirty="0" smtClean="0"/>
              <a:t>populated if the </a:t>
            </a:r>
            <a:r>
              <a:rPr lang="en-US" dirty="0" err="1" smtClean="0"/>
              <a:t>miniBatch</a:t>
            </a:r>
            <a:r>
              <a:rPr lang="en-US" dirty="0" smtClean="0"/>
              <a:t> size is not big enough.</a:t>
            </a:r>
            <a:endParaRPr lang="en-US" dirty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4251074"/>
            <a:ext cx="1373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Executor 4</a:t>
            </a:r>
          </a:p>
          <a:p>
            <a:endParaRPr lang="en-US" dirty="0"/>
          </a:p>
          <a:p>
            <a:r>
              <a:rPr lang="en-US" dirty="0" smtClean="0"/>
              <a:t>Executor 3</a:t>
            </a:r>
          </a:p>
          <a:p>
            <a:endParaRPr lang="en-US" dirty="0"/>
          </a:p>
          <a:p>
            <a:r>
              <a:rPr lang="en-US" dirty="0" smtClean="0"/>
              <a:t>Executor 2</a:t>
            </a:r>
          </a:p>
          <a:p>
            <a:endParaRPr lang="en-US" dirty="0"/>
          </a:p>
          <a:p>
            <a:r>
              <a:rPr lang="en-US" dirty="0" smtClean="0"/>
              <a:t>Executor 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028607" y="5942682"/>
            <a:ext cx="1720407" cy="298034"/>
          </a:xfrm>
          <a:prstGeom prst="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Micro Batch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+4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95946" y="5372379"/>
            <a:ext cx="1720407" cy="29803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Micro Batch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+3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99054" y="4808107"/>
            <a:ext cx="1720407" cy="298034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Micro Batch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+2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66393" y="4251073"/>
            <a:ext cx="1720407" cy="298034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Micro Batch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+1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16960" y="4837273"/>
            <a:ext cx="1720407" cy="298034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Micro Batch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+1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412593" y="5347322"/>
            <a:ext cx="1720407" cy="298034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Micro Batch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+1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62358" y="5938080"/>
            <a:ext cx="1720407" cy="298034"/>
          </a:xfrm>
          <a:prstGeom prst="rect">
            <a:avLst/>
          </a:prstGeom>
          <a:solidFill>
            <a:schemeClr val="accent5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Micro Batch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+1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216960" y="5331973"/>
            <a:ext cx="1720407" cy="298034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Micro Batch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+2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470635" y="5957913"/>
            <a:ext cx="1720407" cy="298034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Micro Batch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+2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243405" y="5970871"/>
            <a:ext cx="1720407" cy="29803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Micro Batch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+3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6966393" y="3369070"/>
            <a:ext cx="32661" cy="343385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158381" y="3376253"/>
            <a:ext cx="32661" cy="343385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379393" y="3407715"/>
            <a:ext cx="32661" cy="343385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587985" y="3379503"/>
            <a:ext cx="32661" cy="343385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54817" y="3602313"/>
            <a:ext cx="602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 </a:t>
            </a:r>
            <a:r>
              <a:rPr lang="en-US" dirty="0" smtClean="0"/>
              <a:t>                                T</a:t>
            </a:r>
            <a:r>
              <a:rPr lang="en-US" baseline="-25000" dirty="0" smtClean="0"/>
              <a:t>2</a:t>
            </a:r>
            <a:r>
              <a:rPr lang="en-US" dirty="0" smtClean="0"/>
              <a:t>                              T</a:t>
            </a:r>
            <a:r>
              <a:rPr lang="en-US" baseline="-25000" dirty="0" smtClean="0"/>
              <a:t>3</a:t>
            </a:r>
            <a:r>
              <a:rPr lang="en-US" dirty="0" smtClean="0"/>
              <a:t>                               T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844064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creen Shot 2015-07-08 at 9.39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9" y="1891466"/>
            <a:ext cx="9144000" cy="42485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Neural Net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1008" y="1736367"/>
            <a:ext cx="765860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Input Layer          Hidden Layer 1      Hidden Layer 2      Hidden Layer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6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21476" cy="200211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Easy extensible through Adaptors</a:t>
            </a:r>
            <a:r>
              <a:rPr lang="en-US" dirty="0" smtClean="0"/>
              <a:t>.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Adaptor is used to mapping global status to its local status.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Fully Meshed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(Tiled) Convolutional</a:t>
            </a:r>
          </a:p>
          <a:p>
            <a:pPr>
              <a:buFont typeface="Wingdings" charset="2"/>
              <a:buChar char="Ø"/>
            </a:pPr>
            <a:r>
              <a:rPr lang="en-US" dirty="0" err="1" smtClean="0"/>
              <a:t>NonShared</a:t>
            </a:r>
            <a:r>
              <a:rPr lang="en-US" dirty="0" smtClean="0"/>
              <a:t> Convolutional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2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</a:t>
            </a:r>
            <a:endParaRPr lang="en-US" dirty="0"/>
          </a:p>
        </p:txBody>
      </p:sp>
      <p:pic>
        <p:nvPicPr>
          <p:cNvPr id="10" name="Picture 9" descr="Screen Shot 2015-07-08 at 9.3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7794"/>
            <a:ext cx="9144000" cy="29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11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Wingdings" charset="2"/>
              <a:buChar char="Ø"/>
            </a:pPr>
            <a:r>
              <a:rPr lang="en-US" dirty="0" smtClean="0"/>
              <a:t>Components: Solver, Parameter Server, Model Splits.</a:t>
            </a:r>
            <a:endParaRPr lang="en-US" dirty="0" smtClean="0"/>
          </a:p>
          <a:p>
            <a:pPr algn="just">
              <a:buFont typeface="Wingdings" charset="2"/>
              <a:buChar char="Ø"/>
            </a:pPr>
            <a:r>
              <a:rPr lang="en-US" dirty="0" smtClean="0"/>
              <a:t>Massive Scale: Data Parallel </a:t>
            </a:r>
            <a:r>
              <a:rPr lang="en-US" dirty="0" smtClean="0"/>
              <a:t>&amp; Model Parallel</a:t>
            </a:r>
            <a:r>
              <a:rPr lang="en-US" dirty="0" smtClean="0"/>
              <a:t>.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/>
              <a:t>Train Method: </a:t>
            </a:r>
            <a:r>
              <a:rPr lang="en-US" dirty="0" err="1" smtClean="0"/>
              <a:t>Async</a:t>
            </a:r>
            <a:r>
              <a:rPr lang="en-US" dirty="0"/>
              <a:t> </a:t>
            </a:r>
            <a:r>
              <a:rPr lang="en-US" dirty="0" smtClean="0"/>
              <a:t>and Sync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/>
              <a:t>Algorithms: RBM, DA, SGD, </a:t>
            </a:r>
            <a:r>
              <a:rPr lang="en-US" dirty="0" smtClean="0"/>
              <a:t>CNN, LSTM, </a:t>
            </a:r>
            <a:r>
              <a:rPr lang="en-US" dirty="0" err="1" smtClean="0"/>
              <a:t>AdaGrad</a:t>
            </a:r>
            <a:r>
              <a:rPr lang="en-US" dirty="0" smtClean="0"/>
              <a:t>, L1/L2, L-BFGS. CG, etc.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/>
              <a:t>Extensibility: Can be extended to any algorithm that can be modeled as data flow.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/>
              <a:t>Highly optimized with lock free implementation, and software pipeline maximizing the performance.</a:t>
            </a:r>
          </a:p>
          <a:p>
            <a:pPr algn="just">
              <a:buFont typeface="Wingdings" charset="2"/>
              <a:buChar char="Ø"/>
            </a:pPr>
            <a:r>
              <a:rPr lang="en-US" dirty="0" smtClean="0"/>
              <a:t>Highly flexible and </a:t>
            </a:r>
            <a:r>
              <a:rPr lang="en-US" dirty="0" err="1" smtClean="0"/>
              <a:t>modulized</a:t>
            </a:r>
            <a:r>
              <a:rPr lang="en-US" dirty="0" smtClean="0"/>
              <a:t> to support arbitrary 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5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91"/>
          <p:cNvSpPr/>
          <p:nvPr/>
        </p:nvSpPr>
        <p:spPr>
          <a:xfrm>
            <a:off x="251672" y="887244"/>
            <a:ext cx="1619480" cy="13973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538614" y="4986407"/>
            <a:ext cx="1619480" cy="13973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itle 1"/>
          <p:cNvSpPr txBox="1">
            <a:spLocks/>
          </p:cNvSpPr>
          <p:nvPr/>
        </p:nvSpPr>
        <p:spPr>
          <a:xfrm>
            <a:off x="-94568" y="-38219"/>
            <a:ext cx="9411891" cy="1110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 smtClean="0"/>
              <a:t>Architecture: Data / Model Parallel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6882538" y="1032755"/>
            <a:ext cx="1619480" cy="13973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7034938" y="1185155"/>
            <a:ext cx="1619480" cy="13973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7187338" y="1337555"/>
            <a:ext cx="1619480" cy="139730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8" name="Rounded Rectangle 97"/>
          <p:cNvSpPr/>
          <p:nvPr/>
        </p:nvSpPr>
        <p:spPr>
          <a:xfrm>
            <a:off x="3680260" y="5124423"/>
            <a:ext cx="1619480" cy="1463408"/>
          </a:xfrm>
          <a:prstGeom prst="roundRect">
            <a:avLst/>
          </a:prstGeom>
          <a:solidFill>
            <a:schemeClr val="accent5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3832660" y="5276823"/>
            <a:ext cx="1619480" cy="146340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0" name="Rounded Rectangle 99"/>
          <p:cNvSpPr/>
          <p:nvPr/>
        </p:nvSpPr>
        <p:spPr>
          <a:xfrm>
            <a:off x="406385" y="1001027"/>
            <a:ext cx="1619480" cy="1546953"/>
          </a:xfrm>
          <a:prstGeom prst="roundRect">
            <a:avLst/>
          </a:prstGeom>
          <a:solidFill>
            <a:schemeClr val="accent5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3950447" y="2547981"/>
            <a:ext cx="1207647" cy="12111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558785" y="1153427"/>
            <a:ext cx="1619480" cy="154695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6" name="Oval 105"/>
          <p:cNvSpPr/>
          <p:nvPr/>
        </p:nvSpPr>
        <p:spPr>
          <a:xfrm>
            <a:off x="4299333" y="6266773"/>
            <a:ext cx="220337" cy="241575"/>
          </a:xfrm>
          <a:prstGeom prst="ellipse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7442790" y="2299041"/>
            <a:ext cx="220337" cy="241575"/>
          </a:xfrm>
          <a:prstGeom prst="ellipse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101" idx="3"/>
            <a:endCxn id="96" idx="1"/>
          </p:cNvCxnSpPr>
          <p:nvPr/>
        </p:nvCxnSpPr>
        <p:spPr>
          <a:xfrm flipV="1">
            <a:off x="5158094" y="1883807"/>
            <a:ext cx="1876844" cy="1269773"/>
          </a:xfrm>
          <a:prstGeom prst="straightConnector1">
            <a:avLst/>
          </a:prstGeom>
          <a:ln>
            <a:solidFill>
              <a:schemeClr val="accent6"/>
            </a:solidFill>
            <a:prstDash val="dash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2" idx="3"/>
            <a:endCxn id="101" idx="1"/>
          </p:cNvCxnSpPr>
          <p:nvPr/>
        </p:nvCxnSpPr>
        <p:spPr>
          <a:xfrm>
            <a:off x="2178265" y="1926904"/>
            <a:ext cx="1772182" cy="1226676"/>
          </a:xfrm>
          <a:prstGeom prst="straightConnector1">
            <a:avLst/>
          </a:prstGeom>
          <a:ln>
            <a:solidFill>
              <a:schemeClr val="accent6"/>
            </a:solidFill>
            <a:prstDash val="dash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98" idx="0"/>
            <a:endCxn id="101" idx="2"/>
          </p:cNvCxnSpPr>
          <p:nvPr/>
        </p:nvCxnSpPr>
        <p:spPr>
          <a:xfrm flipV="1">
            <a:off x="4490000" y="3759179"/>
            <a:ext cx="64271" cy="1365244"/>
          </a:xfrm>
          <a:prstGeom prst="straightConnector1">
            <a:avLst/>
          </a:prstGeom>
          <a:ln>
            <a:solidFill>
              <a:schemeClr val="accent6"/>
            </a:solidFill>
            <a:prstDash val="dash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96" idx="1"/>
            <a:endCxn id="98" idx="0"/>
          </p:cNvCxnSpPr>
          <p:nvPr/>
        </p:nvCxnSpPr>
        <p:spPr>
          <a:xfrm flipH="1">
            <a:off x="4490000" y="1883807"/>
            <a:ext cx="2544938" cy="3240616"/>
          </a:xfrm>
          <a:prstGeom prst="straightConnector1">
            <a:avLst/>
          </a:prstGeom>
          <a:ln w="50800"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02" idx="3"/>
            <a:endCxn id="98" idx="0"/>
          </p:cNvCxnSpPr>
          <p:nvPr/>
        </p:nvCxnSpPr>
        <p:spPr>
          <a:xfrm>
            <a:off x="2178265" y="1926904"/>
            <a:ext cx="2311735" cy="3197519"/>
          </a:xfrm>
          <a:prstGeom prst="straightConnector1">
            <a:avLst/>
          </a:prstGeom>
          <a:ln w="50800"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02" idx="3"/>
            <a:endCxn id="96" idx="1"/>
          </p:cNvCxnSpPr>
          <p:nvPr/>
        </p:nvCxnSpPr>
        <p:spPr>
          <a:xfrm flipV="1">
            <a:off x="2178265" y="1883807"/>
            <a:ext cx="4856673" cy="43097"/>
          </a:xfrm>
          <a:prstGeom prst="straightConnector1">
            <a:avLst/>
          </a:prstGeom>
          <a:ln w="50800"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105315" y="2928133"/>
            <a:ext cx="1125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</a:rPr>
              <a:t>Solver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3957427" y="5389626"/>
            <a:ext cx="112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Model1_3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7376684" y="1506075"/>
            <a:ext cx="112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Model1_2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697067" y="1256263"/>
            <a:ext cx="1125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Model1_1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845231" y="1774503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1232223" y="2042973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4862424" y="5929434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7607297" y="1975486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8060859" y="1975486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1322772" y="1653715"/>
            <a:ext cx="220337" cy="241575"/>
          </a:xfrm>
          <a:prstGeom prst="ellipse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4299333" y="5829830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1603657" y="2042973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7951864" y="2324663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/>
          <p:cNvSpPr/>
          <p:nvPr/>
        </p:nvSpPr>
        <p:spPr>
          <a:xfrm>
            <a:off x="7329732" y="3238604"/>
            <a:ext cx="1431459" cy="13973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 smtClean="0">
                <a:solidFill>
                  <a:schemeClr val="tx1"/>
                </a:solidFill>
                <a:latin typeface="Symbol" charset="2"/>
                <a:cs typeface="Symbol" charset="2"/>
              </a:rPr>
              <a:t>Q</a:t>
            </a:r>
            <a:endParaRPr lang="en-US" sz="3600" b="1" i="1" dirty="0">
              <a:solidFill>
                <a:schemeClr val="tx1"/>
              </a:solidFill>
              <a:latin typeface="Symbol" charset="2"/>
              <a:cs typeface="Symbol" charset="2"/>
            </a:endParaRPr>
          </a:p>
        </p:txBody>
      </p:sp>
      <p:sp>
        <p:nvSpPr>
          <p:cNvPr id="143" name="Left Bracket 142"/>
          <p:cNvSpPr/>
          <p:nvPr/>
        </p:nvSpPr>
        <p:spPr>
          <a:xfrm>
            <a:off x="7689163" y="3729477"/>
            <a:ext cx="111316" cy="51183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4" name="Right Bracket 143"/>
          <p:cNvSpPr/>
          <p:nvPr/>
        </p:nvSpPr>
        <p:spPr>
          <a:xfrm>
            <a:off x="8245939" y="3688965"/>
            <a:ext cx="171693" cy="522734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7728023" y="3311537"/>
            <a:ext cx="8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PS_2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06" name="Rounded Rectangle 405"/>
          <p:cNvSpPr/>
          <p:nvPr/>
        </p:nvSpPr>
        <p:spPr>
          <a:xfrm>
            <a:off x="6087889" y="5255703"/>
            <a:ext cx="1431459" cy="13973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 smtClean="0">
                <a:solidFill>
                  <a:schemeClr val="tx1"/>
                </a:solidFill>
                <a:latin typeface="Symbol" charset="2"/>
                <a:cs typeface="Symbol" charset="2"/>
              </a:rPr>
              <a:t>Q</a:t>
            </a:r>
            <a:endParaRPr lang="en-US" sz="3600" b="1" i="1" dirty="0">
              <a:solidFill>
                <a:schemeClr val="tx1"/>
              </a:solidFill>
              <a:latin typeface="Symbol" charset="2"/>
              <a:cs typeface="Symbol" charset="2"/>
            </a:endParaRPr>
          </a:p>
        </p:txBody>
      </p:sp>
      <p:sp>
        <p:nvSpPr>
          <p:cNvPr id="407" name="Left Bracket 406"/>
          <p:cNvSpPr/>
          <p:nvPr/>
        </p:nvSpPr>
        <p:spPr>
          <a:xfrm>
            <a:off x="6447320" y="5746576"/>
            <a:ext cx="111316" cy="51183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08" name="Right Bracket 407"/>
          <p:cNvSpPr/>
          <p:nvPr/>
        </p:nvSpPr>
        <p:spPr>
          <a:xfrm>
            <a:off x="7004096" y="5706064"/>
            <a:ext cx="171693" cy="522734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TextBox 408"/>
          <p:cNvSpPr txBox="1"/>
          <p:nvPr/>
        </p:nvSpPr>
        <p:spPr>
          <a:xfrm>
            <a:off x="6486180" y="5328636"/>
            <a:ext cx="8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PS_3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10" name="Rounded Rectangle 409"/>
          <p:cNvSpPr/>
          <p:nvPr/>
        </p:nvSpPr>
        <p:spPr>
          <a:xfrm>
            <a:off x="667277" y="3237584"/>
            <a:ext cx="1431459" cy="13973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 smtClean="0">
                <a:solidFill>
                  <a:schemeClr val="tx1"/>
                </a:solidFill>
                <a:latin typeface="Symbol" charset="2"/>
                <a:cs typeface="Symbol" charset="2"/>
              </a:rPr>
              <a:t>Q</a:t>
            </a:r>
            <a:endParaRPr lang="en-US" sz="3600" b="1" i="1" dirty="0">
              <a:solidFill>
                <a:schemeClr val="tx1"/>
              </a:solidFill>
              <a:latin typeface="Symbol" charset="2"/>
              <a:cs typeface="Symbol" charset="2"/>
            </a:endParaRPr>
          </a:p>
        </p:txBody>
      </p:sp>
      <p:sp>
        <p:nvSpPr>
          <p:cNvPr id="411" name="Left Bracket 410"/>
          <p:cNvSpPr/>
          <p:nvPr/>
        </p:nvSpPr>
        <p:spPr>
          <a:xfrm>
            <a:off x="1026708" y="3728457"/>
            <a:ext cx="111316" cy="51183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12" name="Right Bracket 411"/>
          <p:cNvSpPr/>
          <p:nvPr/>
        </p:nvSpPr>
        <p:spPr>
          <a:xfrm>
            <a:off x="1583484" y="3687945"/>
            <a:ext cx="171693" cy="522734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TextBox 412"/>
          <p:cNvSpPr txBox="1"/>
          <p:nvPr/>
        </p:nvSpPr>
        <p:spPr>
          <a:xfrm>
            <a:off x="1065568" y="3310517"/>
            <a:ext cx="8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PS_1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14" name="TextBox 413"/>
          <p:cNvSpPr txBox="1"/>
          <p:nvPr/>
        </p:nvSpPr>
        <p:spPr>
          <a:xfrm>
            <a:off x="160609" y="5049874"/>
            <a:ext cx="30272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One Solver RDD 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    (1 partition)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One Parameter Server RDD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    (3 Partitions)</a:t>
            </a:r>
            <a:endParaRPr lang="en-US" sz="1600" b="1" dirty="0">
              <a:solidFill>
                <a:schemeClr val="tx2"/>
              </a:solidFill>
            </a:endParaRPr>
          </a:p>
          <a:p>
            <a:r>
              <a:rPr lang="en-US" sz="1600" b="1" dirty="0" smtClean="0">
                <a:solidFill>
                  <a:schemeClr val="tx2"/>
                </a:solidFill>
              </a:rPr>
              <a:t>Three Replicated Model RDD </a:t>
            </a:r>
          </a:p>
          <a:p>
            <a:r>
              <a:rPr lang="en-US" sz="1600" b="1" dirty="0" smtClean="0">
                <a:solidFill>
                  <a:schemeClr val="tx2"/>
                </a:solidFill>
              </a:rPr>
              <a:t>    (3 Partitions Each)</a:t>
            </a:r>
          </a:p>
        </p:txBody>
      </p:sp>
      <p:cxnSp>
        <p:nvCxnSpPr>
          <p:cNvPr id="418" name="Straight Arrow Connector 417"/>
          <p:cNvCxnSpPr>
            <a:stCxn id="99" idx="3"/>
            <a:endCxn id="406" idx="1"/>
          </p:cNvCxnSpPr>
          <p:nvPr/>
        </p:nvCxnSpPr>
        <p:spPr>
          <a:xfrm flipV="1">
            <a:off x="5452140" y="5954355"/>
            <a:ext cx="635749" cy="54172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>
            <a:stCxn id="102" idx="2"/>
            <a:endCxn id="410" idx="0"/>
          </p:cNvCxnSpPr>
          <p:nvPr/>
        </p:nvCxnSpPr>
        <p:spPr>
          <a:xfrm>
            <a:off x="1368525" y="2700380"/>
            <a:ext cx="14482" cy="537204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/>
          <p:cNvCxnSpPr>
            <a:stCxn id="97" idx="2"/>
            <a:endCxn id="142" idx="0"/>
          </p:cNvCxnSpPr>
          <p:nvPr/>
        </p:nvCxnSpPr>
        <p:spPr>
          <a:xfrm>
            <a:off x="7997078" y="2734859"/>
            <a:ext cx="48384" cy="503745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073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Component: Models &amp; Parameter server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Multiple models trained independently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Each model fits one splits of training data, and calculates the sub-gradient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Asynchronously, each model update/retrieve parameters to/from parameter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3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ounded Rectangle 343"/>
          <p:cNvSpPr/>
          <p:nvPr/>
        </p:nvSpPr>
        <p:spPr>
          <a:xfrm>
            <a:off x="3746494" y="1640133"/>
            <a:ext cx="2151920" cy="21060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3" name="Rounded Rectangle 342"/>
          <p:cNvSpPr/>
          <p:nvPr/>
        </p:nvSpPr>
        <p:spPr>
          <a:xfrm>
            <a:off x="3594094" y="1487733"/>
            <a:ext cx="2151920" cy="21060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538518" y="4220826"/>
            <a:ext cx="2176099" cy="20069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ounded Rectangle 128"/>
          <p:cNvSpPr/>
          <p:nvPr/>
        </p:nvSpPr>
        <p:spPr>
          <a:xfrm>
            <a:off x="3441694" y="1335333"/>
            <a:ext cx="2151920" cy="210603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Arrow Connector 61"/>
          <p:cNvCxnSpPr>
            <a:stCxn id="129" idx="2"/>
            <a:endCxn id="169" idx="0"/>
          </p:cNvCxnSpPr>
          <p:nvPr/>
        </p:nvCxnSpPr>
        <p:spPr>
          <a:xfrm flipH="1">
            <a:off x="1626568" y="3441366"/>
            <a:ext cx="2891086" cy="779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3" idx="2"/>
            <a:endCxn id="200" idx="0"/>
          </p:cNvCxnSpPr>
          <p:nvPr/>
        </p:nvCxnSpPr>
        <p:spPr>
          <a:xfrm>
            <a:off x="4670054" y="3593766"/>
            <a:ext cx="168075" cy="653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44" idx="2"/>
            <a:endCxn id="231" idx="0"/>
          </p:cNvCxnSpPr>
          <p:nvPr/>
        </p:nvCxnSpPr>
        <p:spPr>
          <a:xfrm>
            <a:off x="4822454" y="3746166"/>
            <a:ext cx="3029408" cy="514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itle 1"/>
          <p:cNvSpPr txBox="1">
            <a:spLocks/>
          </p:cNvSpPr>
          <p:nvPr/>
        </p:nvSpPr>
        <p:spPr>
          <a:xfrm>
            <a:off x="0" y="28013"/>
            <a:ext cx="9144001" cy="1110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 smtClean="0"/>
              <a:t>Data Parallel </a:t>
            </a:r>
          </a:p>
          <a:p>
            <a:r>
              <a:rPr lang="en-US" altLang="ja-JP" sz="3600" b="1" dirty="0" smtClean="0"/>
              <a:t>(2 replicated Models with 1 Parameter Server)</a:t>
            </a:r>
            <a:endParaRPr lang="en-US" altLang="ja-JP" sz="3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532562" y="6378220"/>
            <a:ext cx="219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   Parameter Server</a:t>
            </a:r>
            <a:endParaRPr lang="en-US" b="1" dirty="0"/>
          </a:p>
        </p:txBody>
      </p:sp>
      <p:sp>
        <p:nvSpPr>
          <p:cNvPr id="173" name="Oval 172"/>
          <p:cNvSpPr/>
          <p:nvPr/>
        </p:nvSpPr>
        <p:spPr>
          <a:xfrm>
            <a:off x="840314" y="4707785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849165" y="5028293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856071" y="5356167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396645" y="5023714"/>
            <a:ext cx="220337" cy="241575"/>
          </a:xfrm>
          <a:prstGeom prst="ellipse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1425945" y="5689233"/>
            <a:ext cx="220337" cy="241575"/>
          </a:xfrm>
          <a:prstGeom prst="ellipse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2048846" y="5036541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Connector 178"/>
          <p:cNvCxnSpPr>
            <a:stCxn id="173" idx="6"/>
            <a:endCxn id="176" idx="2"/>
          </p:cNvCxnSpPr>
          <p:nvPr/>
        </p:nvCxnSpPr>
        <p:spPr>
          <a:xfrm>
            <a:off x="1060651" y="4828573"/>
            <a:ext cx="335994" cy="31592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5" idx="6"/>
            <a:endCxn id="176" idx="2"/>
          </p:cNvCxnSpPr>
          <p:nvPr/>
        </p:nvCxnSpPr>
        <p:spPr>
          <a:xfrm flipV="1">
            <a:off x="1076408" y="5144502"/>
            <a:ext cx="320237" cy="3324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87" idx="6"/>
            <a:endCxn id="177" idx="2"/>
          </p:cNvCxnSpPr>
          <p:nvPr/>
        </p:nvCxnSpPr>
        <p:spPr>
          <a:xfrm flipV="1">
            <a:off x="1070749" y="5810021"/>
            <a:ext cx="355196" cy="773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75" idx="6"/>
            <a:endCxn id="177" idx="2"/>
          </p:cNvCxnSpPr>
          <p:nvPr/>
        </p:nvCxnSpPr>
        <p:spPr>
          <a:xfrm>
            <a:off x="1076408" y="5476955"/>
            <a:ext cx="349537" cy="33306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85" idx="6"/>
            <a:endCxn id="178" idx="2"/>
          </p:cNvCxnSpPr>
          <p:nvPr/>
        </p:nvCxnSpPr>
        <p:spPr>
          <a:xfrm>
            <a:off x="1626568" y="4459567"/>
            <a:ext cx="422278" cy="69776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7" idx="6"/>
            <a:endCxn id="178" idx="2"/>
          </p:cNvCxnSpPr>
          <p:nvPr/>
        </p:nvCxnSpPr>
        <p:spPr>
          <a:xfrm flipV="1">
            <a:off x="1646282" y="5157329"/>
            <a:ext cx="402564" cy="65269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1406231" y="4338779"/>
            <a:ext cx="220337" cy="241575"/>
          </a:xfrm>
          <a:prstGeom prst="ellipse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849165" y="4365545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850412" y="5696963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2028481" y="4338779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 rot="20700000">
            <a:off x="2066967" y="5652544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/>
          <p:cNvCxnSpPr>
            <a:stCxn id="186" idx="6"/>
            <a:endCxn id="185" idx="2"/>
          </p:cNvCxnSpPr>
          <p:nvPr/>
        </p:nvCxnSpPr>
        <p:spPr>
          <a:xfrm flipV="1">
            <a:off x="1069502" y="4459567"/>
            <a:ext cx="336729" cy="2676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173" idx="6"/>
            <a:endCxn id="185" idx="2"/>
          </p:cNvCxnSpPr>
          <p:nvPr/>
        </p:nvCxnSpPr>
        <p:spPr>
          <a:xfrm flipV="1">
            <a:off x="1060651" y="4459567"/>
            <a:ext cx="345580" cy="36900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74" idx="6"/>
            <a:endCxn id="176" idx="2"/>
          </p:cNvCxnSpPr>
          <p:nvPr/>
        </p:nvCxnSpPr>
        <p:spPr>
          <a:xfrm flipV="1">
            <a:off x="1069502" y="5144502"/>
            <a:ext cx="327143" cy="45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76" idx="6"/>
            <a:endCxn id="188" idx="2"/>
          </p:cNvCxnSpPr>
          <p:nvPr/>
        </p:nvCxnSpPr>
        <p:spPr>
          <a:xfrm flipV="1">
            <a:off x="1616982" y="4459567"/>
            <a:ext cx="411499" cy="6849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185" idx="6"/>
            <a:endCxn id="188" idx="2"/>
          </p:cNvCxnSpPr>
          <p:nvPr/>
        </p:nvCxnSpPr>
        <p:spPr>
          <a:xfrm>
            <a:off x="1626568" y="4459567"/>
            <a:ext cx="40191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77" idx="6"/>
            <a:endCxn id="188" idx="2"/>
          </p:cNvCxnSpPr>
          <p:nvPr/>
        </p:nvCxnSpPr>
        <p:spPr>
          <a:xfrm flipV="1">
            <a:off x="1646282" y="4459567"/>
            <a:ext cx="382199" cy="135045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76" idx="6"/>
            <a:endCxn id="178" idx="2"/>
          </p:cNvCxnSpPr>
          <p:nvPr/>
        </p:nvCxnSpPr>
        <p:spPr>
          <a:xfrm>
            <a:off x="1616982" y="5144502"/>
            <a:ext cx="431864" cy="1282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85" idx="6"/>
            <a:endCxn id="189" idx="2"/>
          </p:cNvCxnSpPr>
          <p:nvPr/>
        </p:nvCxnSpPr>
        <p:spPr>
          <a:xfrm>
            <a:off x="1626568" y="4459567"/>
            <a:ext cx="444153" cy="13422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76" idx="6"/>
            <a:endCxn id="189" idx="2"/>
          </p:cNvCxnSpPr>
          <p:nvPr/>
        </p:nvCxnSpPr>
        <p:spPr>
          <a:xfrm>
            <a:off x="1616982" y="5144502"/>
            <a:ext cx="453739" cy="65734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177" idx="6"/>
            <a:endCxn id="189" idx="2"/>
          </p:cNvCxnSpPr>
          <p:nvPr/>
        </p:nvCxnSpPr>
        <p:spPr>
          <a:xfrm flipV="1">
            <a:off x="1646282" y="5801846"/>
            <a:ext cx="424439" cy="81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Rounded Rectangle 199"/>
          <p:cNvSpPr/>
          <p:nvPr/>
        </p:nvSpPr>
        <p:spPr>
          <a:xfrm>
            <a:off x="3756859" y="4247710"/>
            <a:ext cx="2162540" cy="19645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 smtClean="0">
                <a:solidFill>
                  <a:schemeClr val="tx1"/>
                </a:solidFill>
                <a:latin typeface="Symbol" charset="2"/>
                <a:cs typeface="Symbol" charset="2"/>
              </a:rPr>
              <a:t>Q</a:t>
            </a:r>
            <a:endParaRPr lang="en-US" sz="3600" b="1" i="1" dirty="0">
              <a:solidFill>
                <a:schemeClr val="tx1"/>
              </a:solidFill>
              <a:latin typeface="Symbol" charset="2"/>
              <a:cs typeface="Symbol" charset="2"/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6779692" y="4260668"/>
            <a:ext cx="2144340" cy="19721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TextBox 268"/>
          <p:cNvSpPr txBox="1"/>
          <p:nvPr/>
        </p:nvSpPr>
        <p:spPr>
          <a:xfrm>
            <a:off x="6825714" y="6350608"/>
            <a:ext cx="219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Model</a:t>
            </a:r>
            <a:r>
              <a:rPr lang="en-US" b="1" baseline="-25000" dirty="0" err="1" smtClean="0"/>
              <a:t>Y</a:t>
            </a:r>
            <a:endParaRPr lang="en-US" b="1" baseline="-25000" dirty="0"/>
          </a:p>
        </p:txBody>
      </p:sp>
      <p:sp>
        <p:nvSpPr>
          <p:cNvPr id="270" name="TextBox 269"/>
          <p:cNvSpPr txBox="1"/>
          <p:nvPr/>
        </p:nvSpPr>
        <p:spPr>
          <a:xfrm>
            <a:off x="404281" y="6378220"/>
            <a:ext cx="219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Model</a:t>
            </a:r>
            <a:r>
              <a:rPr lang="en-US" b="1" baseline="-25000" dirty="0" err="1" smtClean="0"/>
              <a:t>X</a:t>
            </a:r>
            <a:endParaRPr lang="en-US" b="1" baseline="-25000" dirty="0"/>
          </a:p>
        </p:txBody>
      </p:sp>
      <p:cxnSp>
        <p:nvCxnSpPr>
          <p:cNvPr id="272" name="Curved Connector 271"/>
          <p:cNvCxnSpPr>
            <a:stCxn id="169" idx="3"/>
            <a:endCxn id="200" idx="1"/>
          </p:cNvCxnSpPr>
          <p:nvPr/>
        </p:nvCxnSpPr>
        <p:spPr>
          <a:xfrm>
            <a:off x="2714617" y="5224291"/>
            <a:ext cx="1042242" cy="5674"/>
          </a:xfrm>
          <a:prstGeom prst="bentConnector3">
            <a:avLst>
              <a:gd name="adj1" fmla="val 50000"/>
            </a:avLst>
          </a:prstGeom>
          <a:ln w="76200" cmpd="tri"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6" name="Curved Connector 275"/>
          <p:cNvCxnSpPr>
            <a:stCxn id="200" idx="3"/>
            <a:endCxn id="231" idx="1"/>
          </p:cNvCxnSpPr>
          <p:nvPr/>
        </p:nvCxnSpPr>
        <p:spPr>
          <a:xfrm>
            <a:off x="5919399" y="5229965"/>
            <a:ext cx="860293" cy="16771"/>
          </a:xfrm>
          <a:prstGeom prst="curvedConnector3">
            <a:avLst>
              <a:gd name="adj1" fmla="val 50000"/>
            </a:avLst>
          </a:prstGeom>
          <a:ln w="76200" cmpd="tri"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6" name="Curved Connector 271"/>
          <p:cNvCxnSpPr/>
          <p:nvPr/>
        </p:nvCxnSpPr>
        <p:spPr>
          <a:xfrm>
            <a:off x="129936" y="1860468"/>
            <a:ext cx="932667" cy="2899"/>
          </a:xfrm>
          <a:prstGeom prst="bentConnector3">
            <a:avLst>
              <a:gd name="adj1" fmla="val 50000"/>
            </a:avLst>
          </a:prstGeom>
          <a:ln w="76200" cmpd="tri"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780140" y="1664942"/>
            <a:ext cx="219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Parameter Sync</a:t>
            </a:r>
            <a:endParaRPr lang="en-US" b="1" dirty="0"/>
          </a:p>
        </p:txBody>
      </p:sp>
      <p:sp>
        <p:nvSpPr>
          <p:cNvPr id="159" name="Oval 158"/>
          <p:cNvSpPr/>
          <p:nvPr/>
        </p:nvSpPr>
        <p:spPr>
          <a:xfrm>
            <a:off x="3828986" y="1904421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837837" y="2224929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3844743" y="2552803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4385317" y="2220350"/>
            <a:ext cx="220337" cy="241575"/>
          </a:xfrm>
          <a:prstGeom prst="ellipse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4414617" y="2885869"/>
            <a:ext cx="220337" cy="241575"/>
          </a:xfrm>
          <a:prstGeom prst="ellipse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5037518" y="2233177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2" name="Straight Connector 261"/>
          <p:cNvCxnSpPr>
            <a:stCxn id="159" idx="6"/>
            <a:endCxn id="162" idx="2"/>
          </p:cNvCxnSpPr>
          <p:nvPr/>
        </p:nvCxnSpPr>
        <p:spPr>
          <a:xfrm>
            <a:off x="4049323" y="2025209"/>
            <a:ext cx="335994" cy="31592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61" idx="6"/>
            <a:endCxn id="162" idx="2"/>
          </p:cNvCxnSpPr>
          <p:nvPr/>
        </p:nvCxnSpPr>
        <p:spPr>
          <a:xfrm flipV="1">
            <a:off x="4065080" y="2341138"/>
            <a:ext cx="320237" cy="3324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273" idx="6"/>
            <a:endCxn id="163" idx="2"/>
          </p:cNvCxnSpPr>
          <p:nvPr/>
        </p:nvCxnSpPr>
        <p:spPr>
          <a:xfrm flipV="1">
            <a:off x="4059421" y="3006657"/>
            <a:ext cx="355196" cy="773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stCxn id="161" idx="6"/>
            <a:endCxn id="163" idx="2"/>
          </p:cNvCxnSpPr>
          <p:nvPr/>
        </p:nvCxnSpPr>
        <p:spPr>
          <a:xfrm>
            <a:off x="4065080" y="2673591"/>
            <a:ext cx="349537" cy="33306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268" idx="6"/>
            <a:endCxn id="164" idx="2"/>
          </p:cNvCxnSpPr>
          <p:nvPr/>
        </p:nvCxnSpPr>
        <p:spPr>
          <a:xfrm>
            <a:off x="4615240" y="1656203"/>
            <a:ext cx="422278" cy="69776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stCxn id="163" idx="6"/>
            <a:endCxn id="164" idx="2"/>
          </p:cNvCxnSpPr>
          <p:nvPr/>
        </p:nvCxnSpPr>
        <p:spPr>
          <a:xfrm flipV="1">
            <a:off x="4634954" y="2353965"/>
            <a:ext cx="402564" cy="65269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8" name="Oval 267"/>
          <p:cNvSpPr/>
          <p:nvPr/>
        </p:nvSpPr>
        <p:spPr>
          <a:xfrm>
            <a:off x="4394903" y="1535415"/>
            <a:ext cx="220337" cy="241575"/>
          </a:xfrm>
          <a:prstGeom prst="ellipse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3837837" y="1562181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3839084" y="2893599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5017153" y="1535415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 rot="20700000">
            <a:off x="5055639" y="2849180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>
            <a:stCxn id="271" idx="6"/>
            <a:endCxn id="268" idx="2"/>
          </p:cNvCxnSpPr>
          <p:nvPr/>
        </p:nvCxnSpPr>
        <p:spPr>
          <a:xfrm flipV="1">
            <a:off x="4058174" y="1656203"/>
            <a:ext cx="336729" cy="2676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159" idx="6"/>
            <a:endCxn id="268" idx="2"/>
          </p:cNvCxnSpPr>
          <p:nvPr/>
        </p:nvCxnSpPr>
        <p:spPr>
          <a:xfrm flipV="1">
            <a:off x="4049323" y="1656203"/>
            <a:ext cx="345580" cy="36900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>
            <a:stCxn id="160" idx="6"/>
            <a:endCxn id="162" idx="2"/>
          </p:cNvCxnSpPr>
          <p:nvPr/>
        </p:nvCxnSpPr>
        <p:spPr>
          <a:xfrm flipV="1">
            <a:off x="4058174" y="2341138"/>
            <a:ext cx="327143" cy="45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stCxn id="162" idx="6"/>
            <a:endCxn id="274" idx="2"/>
          </p:cNvCxnSpPr>
          <p:nvPr/>
        </p:nvCxnSpPr>
        <p:spPr>
          <a:xfrm flipV="1">
            <a:off x="4605654" y="1656203"/>
            <a:ext cx="411499" cy="6849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268" idx="6"/>
            <a:endCxn id="274" idx="2"/>
          </p:cNvCxnSpPr>
          <p:nvPr/>
        </p:nvCxnSpPr>
        <p:spPr>
          <a:xfrm>
            <a:off x="4615240" y="1656203"/>
            <a:ext cx="40191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>
            <a:stCxn id="163" idx="6"/>
            <a:endCxn id="274" idx="2"/>
          </p:cNvCxnSpPr>
          <p:nvPr/>
        </p:nvCxnSpPr>
        <p:spPr>
          <a:xfrm flipV="1">
            <a:off x="4634954" y="1656203"/>
            <a:ext cx="382199" cy="135045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62" idx="6"/>
            <a:endCxn id="164" idx="2"/>
          </p:cNvCxnSpPr>
          <p:nvPr/>
        </p:nvCxnSpPr>
        <p:spPr>
          <a:xfrm>
            <a:off x="4605654" y="2341138"/>
            <a:ext cx="431864" cy="1282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268" idx="6"/>
            <a:endCxn id="275" idx="2"/>
          </p:cNvCxnSpPr>
          <p:nvPr/>
        </p:nvCxnSpPr>
        <p:spPr>
          <a:xfrm>
            <a:off x="4615240" y="1656203"/>
            <a:ext cx="444153" cy="13422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stCxn id="162" idx="6"/>
            <a:endCxn id="275" idx="2"/>
          </p:cNvCxnSpPr>
          <p:nvPr/>
        </p:nvCxnSpPr>
        <p:spPr>
          <a:xfrm>
            <a:off x="4605654" y="2341138"/>
            <a:ext cx="453739" cy="65734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stCxn id="163" idx="6"/>
            <a:endCxn id="275" idx="2"/>
          </p:cNvCxnSpPr>
          <p:nvPr/>
        </p:nvCxnSpPr>
        <p:spPr>
          <a:xfrm flipV="1">
            <a:off x="4634954" y="2998482"/>
            <a:ext cx="424439" cy="81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6" name="Oval 315"/>
          <p:cNvSpPr/>
          <p:nvPr/>
        </p:nvSpPr>
        <p:spPr>
          <a:xfrm>
            <a:off x="7065608" y="4689232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/>
          <p:cNvSpPr/>
          <p:nvPr/>
        </p:nvSpPr>
        <p:spPr>
          <a:xfrm>
            <a:off x="7074459" y="5009740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>
            <a:off x="7081365" y="5337614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>
            <a:off x="7621939" y="5005161"/>
            <a:ext cx="220337" cy="241575"/>
          </a:xfrm>
          <a:prstGeom prst="ellipse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>
            <a:off x="7651239" y="5670680"/>
            <a:ext cx="220337" cy="241575"/>
          </a:xfrm>
          <a:prstGeom prst="ellipse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>
            <a:off x="8274140" y="5017988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2" name="Straight Connector 321"/>
          <p:cNvCxnSpPr>
            <a:stCxn id="316" idx="6"/>
            <a:endCxn id="319" idx="2"/>
          </p:cNvCxnSpPr>
          <p:nvPr/>
        </p:nvCxnSpPr>
        <p:spPr>
          <a:xfrm>
            <a:off x="7285945" y="4810020"/>
            <a:ext cx="335994" cy="31592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stCxn id="318" idx="6"/>
            <a:endCxn id="319" idx="2"/>
          </p:cNvCxnSpPr>
          <p:nvPr/>
        </p:nvCxnSpPr>
        <p:spPr>
          <a:xfrm flipV="1">
            <a:off x="7301702" y="5125949"/>
            <a:ext cx="320237" cy="3324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>
            <a:stCxn id="330" idx="6"/>
            <a:endCxn id="320" idx="2"/>
          </p:cNvCxnSpPr>
          <p:nvPr/>
        </p:nvCxnSpPr>
        <p:spPr>
          <a:xfrm flipV="1">
            <a:off x="7296043" y="5791468"/>
            <a:ext cx="355196" cy="773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>
            <a:stCxn id="318" idx="6"/>
            <a:endCxn id="320" idx="2"/>
          </p:cNvCxnSpPr>
          <p:nvPr/>
        </p:nvCxnSpPr>
        <p:spPr>
          <a:xfrm>
            <a:off x="7301702" y="5458402"/>
            <a:ext cx="349537" cy="33306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>
            <a:stCxn id="328" idx="6"/>
            <a:endCxn id="321" idx="2"/>
          </p:cNvCxnSpPr>
          <p:nvPr/>
        </p:nvCxnSpPr>
        <p:spPr>
          <a:xfrm>
            <a:off x="7851862" y="4441014"/>
            <a:ext cx="422278" cy="69776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>
            <a:stCxn id="320" idx="6"/>
            <a:endCxn id="321" idx="2"/>
          </p:cNvCxnSpPr>
          <p:nvPr/>
        </p:nvCxnSpPr>
        <p:spPr>
          <a:xfrm flipV="1">
            <a:off x="7871576" y="5138776"/>
            <a:ext cx="402564" cy="65269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8" name="Oval 327"/>
          <p:cNvSpPr/>
          <p:nvPr/>
        </p:nvSpPr>
        <p:spPr>
          <a:xfrm>
            <a:off x="7631525" y="4320226"/>
            <a:ext cx="220337" cy="241575"/>
          </a:xfrm>
          <a:prstGeom prst="ellipse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7074459" y="4346992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/>
          <p:cNvSpPr/>
          <p:nvPr/>
        </p:nvSpPr>
        <p:spPr>
          <a:xfrm>
            <a:off x="7075706" y="5678410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/>
          <p:cNvSpPr/>
          <p:nvPr/>
        </p:nvSpPr>
        <p:spPr>
          <a:xfrm>
            <a:off x="8253775" y="4320226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/>
          <p:cNvSpPr/>
          <p:nvPr/>
        </p:nvSpPr>
        <p:spPr>
          <a:xfrm rot="20700000">
            <a:off x="8292261" y="5633991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3" name="Straight Connector 332"/>
          <p:cNvCxnSpPr>
            <a:stCxn id="329" idx="6"/>
            <a:endCxn id="328" idx="2"/>
          </p:cNvCxnSpPr>
          <p:nvPr/>
        </p:nvCxnSpPr>
        <p:spPr>
          <a:xfrm flipV="1">
            <a:off x="7294796" y="4441014"/>
            <a:ext cx="336729" cy="2676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>
            <a:stCxn id="316" idx="6"/>
            <a:endCxn id="328" idx="2"/>
          </p:cNvCxnSpPr>
          <p:nvPr/>
        </p:nvCxnSpPr>
        <p:spPr>
          <a:xfrm flipV="1">
            <a:off x="7285945" y="4441014"/>
            <a:ext cx="345580" cy="36900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>
            <a:stCxn id="317" idx="6"/>
            <a:endCxn id="319" idx="2"/>
          </p:cNvCxnSpPr>
          <p:nvPr/>
        </p:nvCxnSpPr>
        <p:spPr>
          <a:xfrm flipV="1">
            <a:off x="7294796" y="5125949"/>
            <a:ext cx="327143" cy="45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>
            <a:stCxn id="319" idx="6"/>
            <a:endCxn id="331" idx="2"/>
          </p:cNvCxnSpPr>
          <p:nvPr/>
        </p:nvCxnSpPr>
        <p:spPr>
          <a:xfrm flipV="1">
            <a:off x="7842276" y="4441014"/>
            <a:ext cx="411499" cy="6849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328" idx="6"/>
            <a:endCxn id="331" idx="2"/>
          </p:cNvCxnSpPr>
          <p:nvPr/>
        </p:nvCxnSpPr>
        <p:spPr>
          <a:xfrm>
            <a:off x="7851862" y="4441014"/>
            <a:ext cx="40191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>
            <a:stCxn id="320" idx="6"/>
            <a:endCxn id="331" idx="2"/>
          </p:cNvCxnSpPr>
          <p:nvPr/>
        </p:nvCxnSpPr>
        <p:spPr>
          <a:xfrm flipV="1">
            <a:off x="7871576" y="4441014"/>
            <a:ext cx="382199" cy="135045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>
            <a:stCxn id="319" idx="6"/>
            <a:endCxn id="321" idx="2"/>
          </p:cNvCxnSpPr>
          <p:nvPr/>
        </p:nvCxnSpPr>
        <p:spPr>
          <a:xfrm>
            <a:off x="7842276" y="5125949"/>
            <a:ext cx="431864" cy="1282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>
            <a:stCxn id="328" idx="6"/>
            <a:endCxn id="332" idx="2"/>
          </p:cNvCxnSpPr>
          <p:nvPr/>
        </p:nvCxnSpPr>
        <p:spPr>
          <a:xfrm>
            <a:off x="7851862" y="4441014"/>
            <a:ext cx="444153" cy="13422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>
            <a:stCxn id="319" idx="6"/>
            <a:endCxn id="332" idx="2"/>
          </p:cNvCxnSpPr>
          <p:nvPr/>
        </p:nvCxnSpPr>
        <p:spPr>
          <a:xfrm>
            <a:off x="7842276" y="5125949"/>
            <a:ext cx="453739" cy="65734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>
            <a:stCxn id="320" idx="6"/>
            <a:endCxn id="332" idx="2"/>
          </p:cNvCxnSpPr>
          <p:nvPr/>
        </p:nvCxnSpPr>
        <p:spPr>
          <a:xfrm flipV="1">
            <a:off x="7871576" y="5783293"/>
            <a:ext cx="424439" cy="81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Left Bracket 67"/>
          <p:cNvSpPr/>
          <p:nvPr/>
        </p:nvSpPr>
        <p:spPr>
          <a:xfrm>
            <a:off x="4398276" y="4811449"/>
            <a:ext cx="158255" cy="871404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9" name="Right Bracket 68"/>
          <p:cNvSpPr/>
          <p:nvPr/>
        </p:nvSpPr>
        <p:spPr>
          <a:xfrm>
            <a:off x="5137147" y="4811449"/>
            <a:ext cx="244092" cy="889957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1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268" grpId="0" animBg="1"/>
      <p:bldP spid="271" grpId="0" animBg="1"/>
      <p:bldP spid="273" grpId="0" animBg="1"/>
      <p:bldP spid="274" grpId="0" animBg="1"/>
      <p:bldP spid="27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8" grpId="0" animBg="1"/>
      <p:bldP spid="329" grpId="0" animBg="1"/>
      <p:bldP spid="330" grpId="0" animBg="1"/>
      <p:bldP spid="331" grpId="0" animBg="1"/>
      <p:bldP spid="3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Model is huge, and cannot be hold in one machine.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Training is computational heavy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Model partitioned into multiple splits.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Each split may </a:t>
            </a:r>
            <a:r>
              <a:rPr lang="en-US" dirty="0" smtClean="0"/>
              <a:t>located in </a:t>
            </a:r>
            <a:r>
              <a:rPr lang="en-US" dirty="0" smtClean="0"/>
              <a:t>different physical machines.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82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/>
          </p:cNvSpPr>
          <p:nvPr/>
        </p:nvSpPr>
        <p:spPr>
          <a:xfrm>
            <a:off x="-785942" y="56667"/>
            <a:ext cx="11027093" cy="1110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 smtClean="0"/>
              <a:t>Model Parallel</a:t>
            </a:r>
          </a:p>
          <a:p>
            <a:r>
              <a:rPr lang="en-US" altLang="ja-JP" sz="3600" b="1" dirty="0" smtClean="0"/>
              <a:t>(3 Partitions)</a:t>
            </a:r>
            <a:endParaRPr lang="en-US" altLang="ja-JP" sz="3600" b="1" dirty="0"/>
          </a:p>
        </p:txBody>
      </p:sp>
      <p:sp>
        <p:nvSpPr>
          <p:cNvPr id="97" name="Rounded Rectangle 96"/>
          <p:cNvSpPr/>
          <p:nvPr/>
        </p:nvSpPr>
        <p:spPr>
          <a:xfrm rot="20700000">
            <a:off x="4309060" y="1419877"/>
            <a:ext cx="1619480" cy="139730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9" name="Rounded Rectangle 98"/>
          <p:cNvSpPr/>
          <p:nvPr/>
        </p:nvSpPr>
        <p:spPr>
          <a:xfrm rot="900000">
            <a:off x="6960518" y="3467955"/>
            <a:ext cx="1619480" cy="146340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1" name="Rounded Rectangle 100"/>
          <p:cNvSpPr/>
          <p:nvPr/>
        </p:nvSpPr>
        <p:spPr>
          <a:xfrm>
            <a:off x="796124" y="2902123"/>
            <a:ext cx="1683931" cy="216960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 rot="2700000">
            <a:off x="3810163" y="4965021"/>
            <a:ext cx="1619480" cy="154695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6" name="Oval 105"/>
          <p:cNvSpPr/>
          <p:nvPr/>
        </p:nvSpPr>
        <p:spPr>
          <a:xfrm>
            <a:off x="7427191" y="4457905"/>
            <a:ext cx="220337" cy="241575"/>
          </a:xfrm>
          <a:prstGeom prst="ellipse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4564512" y="2381363"/>
            <a:ext cx="220337" cy="241575"/>
          </a:xfrm>
          <a:prstGeom prst="ellipse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101" idx="3"/>
            <a:endCxn id="97" idx="1"/>
          </p:cNvCxnSpPr>
          <p:nvPr/>
        </p:nvCxnSpPr>
        <p:spPr>
          <a:xfrm flipV="1">
            <a:off x="2480055" y="2328105"/>
            <a:ext cx="1856596" cy="1658819"/>
          </a:xfrm>
          <a:prstGeom prst="straightConnector1">
            <a:avLst/>
          </a:prstGeom>
          <a:ln>
            <a:solidFill>
              <a:schemeClr val="accent6"/>
            </a:solidFill>
            <a:prstDash val="dash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1" idx="3"/>
            <a:endCxn id="102" idx="1"/>
          </p:cNvCxnSpPr>
          <p:nvPr/>
        </p:nvCxnSpPr>
        <p:spPr>
          <a:xfrm>
            <a:off x="2480055" y="3986924"/>
            <a:ext cx="1567275" cy="1179001"/>
          </a:xfrm>
          <a:prstGeom prst="straightConnector1">
            <a:avLst/>
          </a:prstGeom>
          <a:ln>
            <a:solidFill>
              <a:schemeClr val="accent6"/>
            </a:solidFill>
            <a:prstDash val="dash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1" idx="3"/>
            <a:endCxn id="99" idx="1"/>
          </p:cNvCxnSpPr>
          <p:nvPr/>
        </p:nvCxnSpPr>
        <p:spPr>
          <a:xfrm>
            <a:off x="2480055" y="3986924"/>
            <a:ext cx="4508054" cy="3159"/>
          </a:xfrm>
          <a:prstGeom prst="straightConnector1">
            <a:avLst/>
          </a:prstGeom>
          <a:ln>
            <a:solidFill>
              <a:schemeClr val="accent6"/>
            </a:solidFill>
            <a:prstDash val="dash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97" idx="2"/>
            <a:endCxn id="99" idx="1"/>
          </p:cNvCxnSpPr>
          <p:nvPr/>
        </p:nvCxnSpPr>
        <p:spPr>
          <a:xfrm>
            <a:off x="5299624" y="2793375"/>
            <a:ext cx="1688485" cy="1196708"/>
          </a:xfrm>
          <a:prstGeom prst="straightConnector1">
            <a:avLst/>
          </a:prstGeom>
          <a:ln w="50800"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02" idx="0"/>
            <a:endCxn id="99" idx="1"/>
          </p:cNvCxnSpPr>
          <p:nvPr/>
        </p:nvCxnSpPr>
        <p:spPr>
          <a:xfrm flipV="1">
            <a:off x="5166833" y="3990083"/>
            <a:ext cx="1821276" cy="1201484"/>
          </a:xfrm>
          <a:prstGeom prst="straightConnector1">
            <a:avLst/>
          </a:prstGeom>
          <a:ln w="50800"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02" idx="0"/>
            <a:endCxn id="97" idx="2"/>
          </p:cNvCxnSpPr>
          <p:nvPr/>
        </p:nvCxnSpPr>
        <p:spPr>
          <a:xfrm flipV="1">
            <a:off x="5166833" y="2793375"/>
            <a:ext cx="132791" cy="2398192"/>
          </a:xfrm>
          <a:prstGeom prst="straightConnector1">
            <a:avLst/>
          </a:prstGeom>
          <a:ln w="50800"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796975" y="1824857"/>
            <a:ext cx="2583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Data Communication: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	</a:t>
            </a:r>
            <a:r>
              <a:rPr lang="en-US" sz="1600" b="1" dirty="0" smtClean="0">
                <a:solidFill>
                  <a:schemeClr val="tx2"/>
                </a:solidFill>
              </a:rPr>
              <a:t>node-level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	</a:t>
            </a:r>
            <a:r>
              <a:rPr lang="en-US" sz="1600" b="1" dirty="0" smtClean="0">
                <a:solidFill>
                  <a:schemeClr val="tx2"/>
                </a:solidFill>
              </a:rPr>
              <a:t>group-level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303001" y="1134604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Control RPC traffic</a:t>
            </a:r>
          </a:p>
        </p:txBody>
      </p:sp>
      <p:cxnSp>
        <p:nvCxnSpPr>
          <p:cNvPr id="131" name="Straight Arrow Connector 130"/>
          <p:cNvCxnSpPr/>
          <p:nvPr/>
        </p:nvCxnSpPr>
        <p:spPr>
          <a:xfrm flipV="1">
            <a:off x="236784" y="1319270"/>
            <a:ext cx="755846" cy="1"/>
          </a:xfrm>
          <a:prstGeom prst="straightConnector1">
            <a:avLst/>
          </a:prstGeom>
          <a:ln>
            <a:solidFill>
              <a:schemeClr val="accent6"/>
            </a:solidFill>
            <a:prstDash val="dash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255983" y="1905426"/>
            <a:ext cx="805745" cy="0"/>
          </a:xfrm>
          <a:prstGeom prst="straightConnector1">
            <a:avLst/>
          </a:prstGeom>
          <a:ln w="50800"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992630" y="1720760"/>
            <a:ext cx="33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2"/>
                </a:solidFill>
              </a:rPr>
              <a:t>Netty</a:t>
            </a:r>
            <a:r>
              <a:rPr lang="en-US" b="1" dirty="0" smtClean="0">
                <a:solidFill>
                  <a:schemeClr val="tx2"/>
                </a:solidFill>
              </a:rPr>
              <a:t> based Data Traffic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192188" y="2838245"/>
            <a:ext cx="112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Master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085285" y="3580758"/>
            <a:ext cx="112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Executor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498406" y="1588397"/>
            <a:ext cx="112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Executor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3948445" y="5067857"/>
            <a:ext cx="112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Executor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4096609" y="5586097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4483601" y="5854567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7990282" y="4120566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4729019" y="2057808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5182581" y="2057808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4574150" y="5465309"/>
            <a:ext cx="220337" cy="241575"/>
          </a:xfrm>
          <a:prstGeom prst="ellipse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7427191" y="4020962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4855035" y="5854567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5073586" y="2406985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09018" y="3624804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917869" y="3945312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924775" y="4273186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439431" y="3940733"/>
            <a:ext cx="220337" cy="241575"/>
          </a:xfrm>
          <a:prstGeom prst="ellipse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520567" y="4606252"/>
            <a:ext cx="220337" cy="241575"/>
          </a:xfrm>
          <a:prstGeom prst="ellipse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117550" y="3953560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66" idx="6"/>
            <a:endCxn id="70" idx="2"/>
          </p:cNvCxnSpPr>
          <p:nvPr/>
        </p:nvCxnSpPr>
        <p:spPr>
          <a:xfrm>
            <a:off x="1129355" y="3745592"/>
            <a:ext cx="310076" cy="31592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9" idx="6"/>
            <a:endCxn id="70" idx="2"/>
          </p:cNvCxnSpPr>
          <p:nvPr/>
        </p:nvCxnSpPr>
        <p:spPr>
          <a:xfrm flipV="1">
            <a:off x="1145112" y="4061521"/>
            <a:ext cx="294319" cy="3324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81" idx="6"/>
            <a:endCxn id="71" idx="2"/>
          </p:cNvCxnSpPr>
          <p:nvPr/>
        </p:nvCxnSpPr>
        <p:spPr>
          <a:xfrm flipV="1">
            <a:off x="1139453" y="4727040"/>
            <a:ext cx="381114" cy="773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9" idx="6"/>
            <a:endCxn id="71" idx="2"/>
          </p:cNvCxnSpPr>
          <p:nvPr/>
        </p:nvCxnSpPr>
        <p:spPr>
          <a:xfrm>
            <a:off x="1145112" y="4393974"/>
            <a:ext cx="375455" cy="33306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9" idx="6"/>
            <a:endCxn id="72" idx="2"/>
          </p:cNvCxnSpPr>
          <p:nvPr/>
        </p:nvCxnSpPr>
        <p:spPr>
          <a:xfrm>
            <a:off x="1695272" y="3376586"/>
            <a:ext cx="422278" cy="69776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1" idx="6"/>
            <a:endCxn id="72" idx="2"/>
          </p:cNvCxnSpPr>
          <p:nvPr/>
        </p:nvCxnSpPr>
        <p:spPr>
          <a:xfrm flipV="1">
            <a:off x="1740904" y="4074348"/>
            <a:ext cx="376646" cy="65269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474935" y="3255798"/>
            <a:ext cx="220337" cy="241575"/>
          </a:xfrm>
          <a:prstGeom prst="ellipse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17869" y="3282564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919116" y="4613982"/>
            <a:ext cx="220337" cy="241575"/>
          </a:xfrm>
          <a:prstGeom prst="ellipse">
            <a:avLst/>
          </a:prstGeom>
          <a:solidFill>
            <a:schemeClr val="accent6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097185" y="3255798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rot="20700000">
            <a:off x="2135671" y="4569563"/>
            <a:ext cx="220337" cy="241575"/>
          </a:xfrm>
          <a:prstGeom prst="ellipse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>
            <a:stCxn id="80" idx="6"/>
            <a:endCxn id="79" idx="2"/>
          </p:cNvCxnSpPr>
          <p:nvPr/>
        </p:nvCxnSpPr>
        <p:spPr>
          <a:xfrm flipV="1">
            <a:off x="1138206" y="3376586"/>
            <a:ext cx="336729" cy="2676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6" idx="6"/>
            <a:endCxn id="79" idx="2"/>
          </p:cNvCxnSpPr>
          <p:nvPr/>
        </p:nvCxnSpPr>
        <p:spPr>
          <a:xfrm flipV="1">
            <a:off x="1129355" y="3376586"/>
            <a:ext cx="345580" cy="36900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8" idx="6"/>
            <a:endCxn id="70" idx="2"/>
          </p:cNvCxnSpPr>
          <p:nvPr/>
        </p:nvCxnSpPr>
        <p:spPr>
          <a:xfrm flipV="1">
            <a:off x="1138206" y="4061521"/>
            <a:ext cx="301225" cy="45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0" idx="6"/>
            <a:endCxn id="82" idx="2"/>
          </p:cNvCxnSpPr>
          <p:nvPr/>
        </p:nvCxnSpPr>
        <p:spPr>
          <a:xfrm flipV="1">
            <a:off x="1659768" y="3376586"/>
            <a:ext cx="437417" cy="6849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9" idx="6"/>
            <a:endCxn id="82" idx="2"/>
          </p:cNvCxnSpPr>
          <p:nvPr/>
        </p:nvCxnSpPr>
        <p:spPr>
          <a:xfrm>
            <a:off x="1695272" y="3376586"/>
            <a:ext cx="40191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1" idx="6"/>
            <a:endCxn id="82" idx="2"/>
          </p:cNvCxnSpPr>
          <p:nvPr/>
        </p:nvCxnSpPr>
        <p:spPr>
          <a:xfrm flipV="1">
            <a:off x="1740904" y="3376586"/>
            <a:ext cx="356281" cy="135045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0" idx="6"/>
            <a:endCxn id="72" idx="2"/>
          </p:cNvCxnSpPr>
          <p:nvPr/>
        </p:nvCxnSpPr>
        <p:spPr>
          <a:xfrm>
            <a:off x="1659768" y="4061521"/>
            <a:ext cx="457782" cy="1282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9" idx="6"/>
            <a:endCxn id="83" idx="2"/>
          </p:cNvCxnSpPr>
          <p:nvPr/>
        </p:nvCxnSpPr>
        <p:spPr>
          <a:xfrm>
            <a:off x="1695272" y="3376586"/>
            <a:ext cx="444153" cy="134227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70" idx="6"/>
            <a:endCxn id="83" idx="2"/>
          </p:cNvCxnSpPr>
          <p:nvPr/>
        </p:nvCxnSpPr>
        <p:spPr>
          <a:xfrm>
            <a:off x="1659768" y="4061521"/>
            <a:ext cx="479657" cy="65734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71" idx="6"/>
            <a:endCxn id="83" idx="2"/>
          </p:cNvCxnSpPr>
          <p:nvPr/>
        </p:nvCxnSpPr>
        <p:spPr>
          <a:xfrm flipV="1">
            <a:off x="1740904" y="4718865"/>
            <a:ext cx="398521" cy="81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53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66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15353</TotalTime>
  <Words>1042</Words>
  <Application>Microsoft Macintosh PowerPoint</Application>
  <PresentationFormat>On-screen Show (4:3)</PresentationFormat>
  <Paragraphs>187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UNET: Massive Scale DNN on Spark</vt:lpstr>
      <vt:lpstr>Deep Neural Net</vt:lpstr>
      <vt:lpstr>Convolutional Neural Net</vt:lpstr>
      <vt:lpstr>Overview_x0013_</vt:lpstr>
      <vt:lpstr>PowerPoint Presentation</vt:lpstr>
      <vt:lpstr>Data Parallel</vt:lpstr>
      <vt:lpstr>PowerPoint Presentation</vt:lpstr>
      <vt:lpstr>Model Parallel</vt:lpstr>
      <vt:lpstr>PowerPoint Presentation</vt:lpstr>
      <vt:lpstr>PowerPoint Presentation</vt:lpstr>
      <vt:lpstr>A Simple Network</vt:lpstr>
      <vt:lpstr>Parameter Management</vt:lpstr>
      <vt:lpstr>PowerPoint Presentation</vt:lpstr>
      <vt:lpstr>Network Partitioning</vt:lpstr>
      <vt:lpstr>Software Components</vt:lpstr>
      <vt:lpstr>Memory Overhead</vt:lpstr>
      <vt:lpstr>Network Overhead</vt:lpstr>
      <vt:lpstr>Complexity</vt:lpstr>
      <vt:lpstr>Distributed Pipeline</vt:lpstr>
      <vt:lpstr>Connections</vt:lpstr>
    </vt:vector>
  </TitlesOfParts>
  <Company>Hortonworks,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UNET: Distributed Large Scale Machine Learning</dc:title>
  <dc:creator>Zhan Zhang</dc:creator>
  <cp:lastModifiedBy>Zhan Zhang</cp:lastModifiedBy>
  <cp:revision>60</cp:revision>
  <dcterms:created xsi:type="dcterms:W3CDTF">2015-06-25T05:56:54Z</dcterms:created>
  <dcterms:modified xsi:type="dcterms:W3CDTF">2016-02-02T07:43:54Z</dcterms:modified>
</cp:coreProperties>
</file>