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56" r:id="rId3"/>
    <p:sldId id="273" r:id="rId4"/>
    <p:sldId id="275" r:id="rId5"/>
    <p:sldId id="259" r:id="rId6"/>
    <p:sldId id="257" r:id="rId7"/>
    <p:sldId id="261" r:id="rId8"/>
    <p:sldId id="263" r:id="rId9"/>
    <p:sldId id="264" r:id="rId10"/>
    <p:sldId id="269" r:id="rId11"/>
    <p:sldId id="270" r:id="rId12"/>
    <p:sldId id="271" r:id="rId13"/>
    <p:sldId id="27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7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00FF4-D1CB-44E4-B7FF-A3137D467E89}" type="datetimeFigureOut">
              <a:rPr lang="zh-CN" altLang="en-US" smtClean="0"/>
              <a:t>2013/4/9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0F809-F742-4E30-AA25-59C2F7D26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2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0F809-F742-4E30-AA25-59C2F7D26E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2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0F809-F742-4E30-AA25-59C2F7D26E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27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0F809-F742-4E30-AA25-59C2F7D26E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2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0F809-F742-4E30-AA25-59C2F7D26E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2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7.jpe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image" Target="../media/image10.jpeg"/><Relationship Id="rId7" Type="http://schemas.openxmlformats.org/officeDocument/2006/relationships/slide" Target="slide8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gif"/><Relationship Id="rId4" Type="http://schemas.openxmlformats.org/officeDocument/2006/relationships/image" Target="../media/image13.png"/><Relationship Id="rId9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3.jpeg"/><Relationship Id="rId7" Type="http://schemas.openxmlformats.org/officeDocument/2006/relationships/image" Target="../media/image4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5.gif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5.gif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7.jpeg"/><Relationship Id="rId18" Type="http://schemas.openxmlformats.org/officeDocument/2006/relationships/image" Target="../media/image11.jpeg"/><Relationship Id="rId3" Type="http://schemas.openxmlformats.org/officeDocument/2006/relationships/image" Target="../media/image3.jpeg"/><Relationship Id="rId7" Type="http://schemas.openxmlformats.org/officeDocument/2006/relationships/slide" Target="slide12.xml"/><Relationship Id="rId12" Type="http://schemas.openxmlformats.org/officeDocument/2006/relationships/slide" Target="slide7.xml"/><Relationship Id="rId1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image" Target="../media/image6.png"/><Relationship Id="rId5" Type="http://schemas.openxmlformats.org/officeDocument/2006/relationships/slide" Target="slide3.xml"/><Relationship Id="rId15" Type="http://schemas.openxmlformats.org/officeDocument/2006/relationships/slide" Target="slide6.xml"/><Relationship Id="rId10" Type="http://schemas.openxmlformats.org/officeDocument/2006/relationships/slide" Target="slide5.xml"/><Relationship Id="rId4" Type="http://schemas.openxmlformats.org/officeDocument/2006/relationships/image" Target="../media/image4.jpg"/><Relationship Id="rId9" Type="http://schemas.openxmlformats.org/officeDocument/2006/relationships/image" Target="../media/image5.gif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4.emf"/><Relationship Id="rId18" Type="http://schemas.openxmlformats.org/officeDocument/2006/relationships/slide" Target="slide12.xml"/><Relationship Id="rId3" Type="http://schemas.openxmlformats.org/officeDocument/2006/relationships/image" Target="../media/image3.jpeg"/><Relationship Id="rId7" Type="http://schemas.openxmlformats.org/officeDocument/2006/relationships/slide" Target="slide4.xml"/><Relationship Id="rId12" Type="http://schemas.openxmlformats.org/officeDocument/2006/relationships/image" Target="../media/image13.png"/><Relationship Id="rId1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gif"/><Relationship Id="rId15" Type="http://schemas.openxmlformats.org/officeDocument/2006/relationships/image" Target="../media/image16.emf"/><Relationship Id="rId10" Type="http://schemas.openxmlformats.org/officeDocument/2006/relationships/image" Target="../media/image10.jpeg"/><Relationship Id="rId4" Type="http://schemas.openxmlformats.org/officeDocument/2006/relationships/image" Target="../media/image4.jpg"/><Relationship Id="rId9" Type="http://schemas.openxmlformats.org/officeDocument/2006/relationships/image" Target="../media/image8.png"/><Relationship Id="rId1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18.emf"/><Relationship Id="rId18" Type="http://schemas.openxmlformats.org/officeDocument/2006/relationships/slide" Target="slide12.xml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3.png"/><Relationship Id="rId1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gif"/><Relationship Id="rId15" Type="http://schemas.openxmlformats.org/officeDocument/2006/relationships/image" Target="../media/image20.emf"/><Relationship Id="rId10" Type="http://schemas.openxmlformats.org/officeDocument/2006/relationships/image" Target="../media/image9.jpeg"/><Relationship Id="rId4" Type="http://schemas.openxmlformats.org/officeDocument/2006/relationships/image" Target="../media/image4.jpg"/><Relationship Id="rId9" Type="http://schemas.openxmlformats.org/officeDocument/2006/relationships/image" Target="../media/image8.png"/><Relationship Id="rId1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jpg"/><Relationship Id="rId7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5" Type="http://schemas.openxmlformats.org/officeDocument/2006/relationships/slide" Target="slide2.xml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png"/><Relationship Id="rId18" Type="http://schemas.openxmlformats.org/officeDocument/2006/relationships/image" Target="../media/image34.jpeg"/><Relationship Id="rId3" Type="http://schemas.openxmlformats.org/officeDocument/2006/relationships/image" Target="../media/image12.png"/><Relationship Id="rId7" Type="http://schemas.openxmlformats.org/officeDocument/2006/relationships/image" Target="../media/image9.jpeg"/><Relationship Id="rId12" Type="http://schemas.openxmlformats.org/officeDocument/2006/relationships/image" Target="../media/image28.jpeg"/><Relationship Id="rId17" Type="http://schemas.openxmlformats.org/officeDocument/2006/relationships/image" Target="../media/image33.emf"/><Relationship Id="rId2" Type="http://schemas.openxmlformats.org/officeDocument/2006/relationships/image" Target="../media/image3.jpeg"/><Relationship Id="rId16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27.emf"/><Relationship Id="rId5" Type="http://schemas.openxmlformats.org/officeDocument/2006/relationships/image" Target="../media/image13.png"/><Relationship Id="rId15" Type="http://schemas.openxmlformats.org/officeDocument/2006/relationships/image" Target="../media/image31.emf"/><Relationship Id="rId10" Type="http://schemas.openxmlformats.org/officeDocument/2006/relationships/image" Target="../media/image26.emf"/><Relationship Id="rId19" Type="http://schemas.openxmlformats.org/officeDocument/2006/relationships/image" Target="../media/image35.jpeg"/><Relationship Id="rId4" Type="http://schemas.openxmlformats.org/officeDocument/2006/relationships/image" Target="../media/image23.jpg"/><Relationship Id="rId9" Type="http://schemas.openxmlformats.org/officeDocument/2006/relationships/image" Target="../media/image25.emf"/><Relationship Id="rId14" Type="http://schemas.openxmlformats.org/officeDocument/2006/relationships/image" Target="../media/image3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13.png"/><Relationship Id="rId7" Type="http://schemas.openxmlformats.org/officeDocument/2006/relationships/image" Target="../media/image37.emf"/><Relationship Id="rId12" Type="http://schemas.openxmlformats.org/officeDocument/2006/relationships/image" Target="../media/image3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11" Type="http://schemas.openxmlformats.org/officeDocument/2006/relationships/image" Target="../media/image23.jpg"/><Relationship Id="rId5" Type="http://schemas.openxmlformats.org/officeDocument/2006/relationships/image" Target="../media/image25.emf"/><Relationship Id="rId10" Type="http://schemas.openxmlformats.org/officeDocument/2006/relationships/image" Target="../media/image9.jpeg"/><Relationship Id="rId4" Type="http://schemas.openxmlformats.org/officeDocument/2006/relationships/image" Target="../media/image12.png"/><Relationship Id="rId9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jpg"/><Relationship Id="rId7" Type="http://schemas.openxmlformats.org/officeDocument/2006/relationships/image" Target="../media/image4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5.emf"/><Relationship Id="rId10" Type="http://schemas.openxmlformats.org/officeDocument/2006/relationships/image" Target="../media/image9.jpeg"/><Relationship Id="rId4" Type="http://schemas.openxmlformats.org/officeDocument/2006/relationships/image" Target="../media/image40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0.png"/><Relationship Id="rId7" Type="http://schemas.openxmlformats.org/officeDocument/2006/relationships/image" Target="../media/image43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12.png"/><Relationship Id="rId4" Type="http://schemas.openxmlformats.org/officeDocument/2006/relationships/image" Target="../media/image25.emf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2" t="48234" r="46740" b="48110"/>
          <a:stretch/>
        </p:blipFill>
        <p:spPr>
          <a:xfrm>
            <a:off x="251520" y="188640"/>
            <a:ext cx="1088572" cy="8853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1" y="2025151"/>
            <a:ext cx="4680519" cy="31320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6255" y="314096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用户名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11960" y="3140968"/>
            <a:ext cx="28083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56255" y="386104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密    码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1960" y="3839172"/>
            <a:ext cx="28083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08588" y="2319263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基样检索库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hlinkClick r:id="rId4" action="ppaction://hlinksldjump"/>
          </p:cNvPr>
          <p:cNvSpPr/>
          <p:nvPr/>
        </p:nvSpPr>
        <p:spPr>
          <a:xfrm>
            <a:off x="4566787" y="4437112"/>
            <a:ext cx="1229349" cy="5040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</a:t>
            </a:r>
          </a:p>
        </p:txBody>
      </p:sp>
    </p:spTree>
    <p:extLst>
      <p:ext uri="{BB962C8B-B14F-4D97-AF65-F5344CB8AC3E}">
        <p14:creationId xmlns:p14="http://schemas.microsoft.com/office/powerpoint/2010/main" val="199661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09"/>
            <a:ext cx="9144000" cy="74602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4837" y="798820"/>
            <a:ext cx="778542" cy="39793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718213" y="428113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86371" y="171130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外套 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569796" y="171130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衬衫 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549096" y="171130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小衫 </a:t>
            </a:r>
            <a:endParaRPr lang="zh-CN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598473" y="171130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风衣 </a:t>
            </a:r>
            <a:endParaRPr lang="zh-CN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627511" y="1691564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大衣 </a:t>
            </a:r>
            <a:endParaRPr lang="zh-CN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676702" y="1721085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棉衣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羽绒服 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64650" y="1721085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皮衣 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458989" y="6539855"/>
            <a:ext cx="1486759" cy="307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经典款</a:t>
            </a:r>
          </a:p>
        </p:txBody>
      </p:sp>
      <p:sp>
        <p:nvSpPr>
          <p:cNvPr id="34" name="矩形 33"/>
          <p:cNvSpPr/>
          <p:nvPr/>
        </p:nvSpPr>
        <p:spPr>
          <a:xfrm>
            <a:off x="4647448" y="6474155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历年畅销款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02256" y="65626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系列</a:t>
            </a:r>
            <a:endParaRPr lang="zh-CN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912729" y="650406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年份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1397" y="2710129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衣   身</a:t>
            </a:r>
            <a:endParaRPr lang="zh-CN" altLang="en-US" sz="1400" b="1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458989" y="3655525"/>
            <a:ext cx="82559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31640" y="2195620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廓         形</a:t>
            </a:r>
            <a:endParaRPr lang="zh-CN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331640" y="32593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331724" y="255566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宽松风格</a:t>
            </a:r>
            <a:endParaRPr lang="zh-CN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33381" y="2915700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片         数</a:t>
            </a:r>
            <a:endParaRPr lang="zh-CN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665857" y="2178689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</a:t>
            </a:r>
            <a:endParaRPr lang="zh-CN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691044" y="217868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X</a:t>
            </a:r>
            <a:endParaRPr lang="zh-CN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711408" y="216484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702840" y="216484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</a:t>
            </a:r>
            <a:endParaRPr lang="zh-CN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756777" y="2503231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贴体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B=84~95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446089" y="2503397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较宽松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B=95~105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665857" y="2512689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宽松（</a:t>
            </a:r>
            <a:r>
              <a:rPr lang="en-US" altLang="zh-CN" sz="1200" dirty="0" smtClean="0"/>
              <a:t>B&gt;105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610925" y="2901010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590382" y="2901009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613378" y="290100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666932" y="290101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多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218490" y="33123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省道</a:t>
            </a:r>
            <a:endParaRPr lang="zh-CN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131205" y="33123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折裥</a:t>
            </a:r>
            <a:endParaRPr lang="zh-CN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977796" y="331231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抽摺</a:t>
            </a:r>
            <a:endParaRPr lang="zh-CN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804248" y="32840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约克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7567" y="33027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分割</a:t>
            </a:r>
            <a:endParaRPr lang="zh-CN" altLang="en-US" sz="1200" dirty="0"/>
          </a:p>
        </p:txBody>
      </p:sp>
      <p:sp>
        <p:nvSpPr>
          <p:cNvPr id="64" name="圆角矩形 63"/>
          <p:cNvSpPr/>
          <p:nvPr/>
        </p:nvSpPr>
        <p:spPr>
          <a:xfrm>
            <a:off x="3066432" y="3302714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3574091" y="3299156"/>
            <a:ext cx="254461" cy="22661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51397" y="391617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领   型</a:t>
            </a:r>
            <a:endParaRPr lang="zh-CN" altLang="en-US" sz="1400" b="1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495501" y="4564245"/>
            <a:ext cx="82068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86371" y="379054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无领</a:t>
            </a:r>
            <a:endParaRPr lang="zh-CN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336912" y="420414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立领</a:t>
            </a:r>
            <a:endParaRPr lang="zh-CN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613484" y="41843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翻立领</a:t>
            </a:r>
            <a:endParaRPr lang="zh-CN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917557" y="42086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翻折领</a:t>
            </a:r>
            <a:endParaRPr lang="zh-CN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3385487" y="37948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驳折领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207149" y="42152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坦领</a:t>
            </a:r>
            <a:endParaRPr lang="zh-CN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345008" y="37939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连帽</a:t>
            </a:r>
            <a:endParaRPr lang="zh-CN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67544" y="527503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衣   袖</a:t>
            </a:r>
            <a:endParaRPr lang="zh-CN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331640" y="463625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袖型</a:t>
            </a:r>
            <a:endParaRPr lang="zh-CN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351897" y="496245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片数</a:t>
            </a:r>
            <a:endParaRPr lang="zh-CN" altLang="en-US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331640" y="53747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长短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31640" y="57475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541953" y="463625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无袖</a:t>
            </a:r>
            <a:endParaRPr lang="zh-CN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2673833" y="463625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装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444147" y="46524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连身袖</a:t>
            </a:r>
            <a:endParaRPr lang="zh-CN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5548046" y="46799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插肩袖</a:t>
            </a:r>
            <a:endParaRPr lang="zh-CN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715258" y="50127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一片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79354" y="50147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二</a:t>
            </a:r>
            <a:r>
              <a:rPr lang="zh-CN" altLang="en-US" sz="1200" dirty="0" smtClean="0"/>
              <a:t>片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443450" y="50147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多片</a:t>
            </a:r>
            <a:endParaRPr lang="zh-CN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2715258" y="53747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无袖</a:t>
            </a:r>
            <a:endParaRPr lang="zh-CN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579354" y="53648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短袖</a:t>
            </a:r>
            <a:endParaRPr lang="zh-CN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411125" y="535252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五分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560058" y="535252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七分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603690" y="53365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长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5488050" y="57686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喇叭袖</a:t>
            </a:r>
            <a:endParaRPr lang="zh-CN" altLang="en-US" sz="1200" dirty="0"/>
          </a:p>
        </p:txBody>
      </p:sp>
      <p:sp>
        <p:nvSpPr>
          <p:cNvPr id="100" name="矩形 99"/>
          <p:cNvSpPr/>
          <p:nvPr/>
        </p:nvSpPr>
        <p:spPr>
          <a:xfrm>
            <a:off x="4479938" y="574759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泡泡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4483133" y="6094837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灯笼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2" name="矩形 101"/>
          <p:cNvSpPr/>
          <p:nvPr/>
        </p:nvSpPr>
        <p:spPr>
          <a:xfrm>
            <a:off x="2679738" y="6094837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蝙蝠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4" name="矩形 103"/>
          <p:cNvSpPr/>
          <p:nvPr/>
        </p:nvSpPr>
        <p:spPr>
          <a:xfrm>
            <a:off x="3547029" y="6094837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羊腿袖</a:t>
            </a:r>
          </a:p>
        </p:txBody>
      </p:sp>
      <p:sp>
        <p:nvSpPr>
          <p:cNvPr id="105" name="矩形 104"/>
          <p:cNvSpPr/>
          <p:nvPr/>
        </p:nvSpPr>
        <p:spPr>
          <a:xfrm>
            <a:off x="2679738" y="575804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直身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6" name="矩形 105"/>
          <p:cNvSpPr/>
          <p:nvPr/>
        </p:nvSpPr>
        <p:spPr>
          <a:xfrm>
            <a:off x="3547029" y="575804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弯身袖</a:t>
            </a:r>
            <a:endParaRPr lang="zh-CN" altLang="en-US" sz="1200" dirty="0"/>
          </a:p>
        </p:txBody>
      </p:sp>
      <p:cxnSp>
        <p:nvCxnSpPr>
          <p:cNvPr id="107" name="直接连接符 106"/>
          <p:cNvCxnSpPr/>
          <p:nvPr/>
        </p:nvCxnSpPr>
        <p:spPr>
          <a:xfrm>
            <a:off x="495501" y="6436453"/>
            <a:ext cx="820689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94349" y="1683925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品    类</a:t>
            </a:r>
            <a:endParaRPr lang="zh-CN" altLang="en-US" sz="1400" b="1" dirty="0"/>
          </a:p>
        </p:txBody>
      </p:sp>
      <p:cxnSp>
        <p:nvCxnSpPr>
          <p:cNvPr id="109" name="直接连接符 108"/>
          <p:cNvCxnSpPr/>
          <p:nvPr/>
        </p:nvCxnSpPr>
        <p:spPr>
          <a:xfrm>
            <a:off x="425016" y="2143357"/>
            <a:ext cx="82773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179512" y="1624175"/>
            <a:ext cx="8707670" cy="526120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11560" y="663223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617275" y="65755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3" name="直接连接符 112"/>
          <p:cNvCxnSpPr/>
          <p:nvPr/>
        </p:nvCxnSpPr>
        <p:spPr>
          <a:xfrm flipH="1" flipV="1">
            <a:off x="4355977" y="6436454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2616781" y="58603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483768" y="336106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239576" y="387154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005610" y="337214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851285" y="337214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678653" y="337214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483768" y="295644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493442" y="295644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501554" y="295644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508104" y="295644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483768" y="259640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294674" y="2587115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641273" y="2574044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502189" y="2287373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491880" y="2287373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499992" y="2287373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509666" y="2287373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487889" y="18043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477580" y="18043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491880" y="18043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499992" y="18043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520337" y="18043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6528449" y="181283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39055" y="1833839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5491245" y="475579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373701" y="472926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491184" y="472926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610925" y="472926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610925" y="508930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3493442" y="508930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339117" y="508930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610925" y="54283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3493442" y="54283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357538" y="54283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491245" y="54283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6517778" y="54283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493442" y="58603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357538" y="58603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365650" y="58603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2610925" y="616942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487586" y="616942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4351682" y="616942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113505" y="4028067"/>
            <a:ext cx="760656" cy="1346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270499" y="40126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圆领</a:t>
            </a:r>
            <a:endParaRPr lang="zh-CN" alt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277497" y="42521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方领</a:t>
            </a:r>
            <a:endParaRPr lang="zh-CN" alt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285584" y="47849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船</a:t>
            </a:r>
            <a:r>
              <a:rPr lang="zh-CN" altLang="en-US" sz="1200" dirty="0" smtClean="0"/>
              <a:t>领</a:t>
            </a:r>
            <a:endParaRPr lang="zh-CN" alt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308971" y="451896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</a:t>
            </a:r>
            <a:r>
              <a:rPr lang="zh-CN" altLang="en-US" sz="1200" dirty="0" smtClean="0"/>
              <a:t>领</a:t>
            </a:r>
            <a:endParaRPr lang="zh-CN" alt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292161" y="50352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其它</a:t>
            </a:r>
            <a:endParaRPr lang="zh-CN" altLang="en-US" sz="1200" dirty="0"/>
          </a:p>
        </p:txBody>
      </p:sp>
      <p:sp>
        <p:nvSpPr>
          <p:cNvPr id="171" name="矩形 170"/>
          <p:cNvSpPr/>
          <p:nvPr/>
        </p:nvSpPr>
        <p:spPr>
          <a:xfrm>
            <a:off x="5898918" y="4036898"/>
            <a:ext cx="744455" cy="9314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110439" y="4063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两片</a:t>
            </a:r>
            <a:endParaRPr lang="zh-CN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099634" y="437571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三片</a:t>
            </a:r>
            <a:endParaRPr lang="zh-CN" alt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099634" y="46457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其他</a:t>
            </a:r>
            <a:endParaRPr lang="zh-CN" altLang="en-US" sz="1200" dirty="0"/>
          </a:p>
        </p:txBody>
      </p:sp>
      <p:sp>
        <p:nvSpPr>
          <p:cNvPr id="176" name="矩形 175"/>
          <p:cNvSpPr/>
          <p:nvPr/>
        </p:nvSpPr>
        <p:spPr>
          <a:xfrm>
            <a:off x="1458797" y="387154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066182" y="3533977"/>
            <a:ext cx="766627" cy="10136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183147" y="3595420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肩     部</a:t>
            </a:r>
            <a:endParaRPr lang="zh-CN" alt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216209" y="378685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袖    窿</a:t>
            </a:r>
            <a:endParaRPr lang="zh-CN" alt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3202659" y="42530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不规则</a:t>
            </a:r>
            <a:endParaRPr lang="zh-CN" altLang="en-US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3216448" y="404078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领    围</a:t>
            </a:r>
            <a:endParaRPr lang="zh-CN" altLang="en-US" sz="1200" dirty="0"/>
          </a:p>
        </p:txBody>
      </p:sp>
      <p:sp>
        <p:nvSpPr>
          <p:cNvPr id="182" name="矩形 181"/>
          <p:cNvSpPr/>
          <p:nvPr/>
        </p:nvSpPr>
        <p:spPr>
          <a:xfrm>
            <a:off x="4123093" y="337214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203213" y="387154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458797" y="426013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3995936" y="428113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220072" y="428113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6514059" y="4803891"/>
            <a:ext cx="1290145" cy="17735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6759479" y="4835289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2012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189" name="矩形 188"/>
          <p:cNvSpPr/>
          <p:nvPr/>
        </p:nvSpPr>
        <p:spPr>
          <a:xfrm>
            <a:off x="6759479" y="5123629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2012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190" name="矩形 189"/>
          <p:cNvSpPr/>
          <p:nvPr/>
        </p:nvSpPr>
        <p:spPr>
          <a:xfrm>
            <a:off x="6741450" y="5690401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2011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191" name="矩形 190"/>
          <p:cNvSpPr/>
          <p:nvPr/>
        </p:nvSpPr>
        <p:spPr>
          <a:xfrm>
            <a:off x="6741450" y="5394042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2011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192" name="矩形 191"/>
          <p:cNvSpPr/>
          <p:nvPr/>
        </p:nvSpPr>
        <p:spPr>
          <a:xfrm>
            <a:off x="6741450" y="5978125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2010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193" name="矩形 192"/>
          <p:cNvSpPr/>
          <p:nvPr/>
        </p:nvSpPr>
        <p:spPr>
          <a:xfrm>
            <a:off x="6741450" y="6266465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2010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194" name="矩形 193"/>
          <p:cNvSpPr/>
          <p:nvPr/>
        </p:nvSpPr>
        <p:spPr>
          <a:xfrm>
            <a:off x="2189049" y="409811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2189050" y="435695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2189048" y="460667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2182477" y="489128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189051" y="515698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2183630" y="4577929"/>
            <a:ext cx="1911409" cy="1983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2327679" y="4643071"/>
            <a:ext cx="1369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ELEGANT PROSPER</a:t>
            </a:r>
            <a:endParaRPr lang="zh-CN" altLang="en-US" sz="1200" dirty="0"/>
          </a:p>
        </p:txBody>
      </p:sp>
      <p:sp>
        <p:nvSpPr>
          <p:cNvPr id="201" name="矩形 200"/>
          <p:cNvSpPr/>
          <p:nvPr/>
        </p:nvSpPr>
        <p:spPr>
          <a:xfrm>
            <a:off x="2330631" y="5000209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EP</a:t>
            </a:r>
            <a:endParaRPr lang="zh-CN" altLang="en-US" sz="1200" dirty="0"/>
          </a:p>
        </p:txBody>
      </p:sp>
      <p:sp>
        <p:nvSpPr>
          <p:cNvPr id="202" name="矩形 201"/>
          <p:cNvSpPr/>
          <p:nvPr/>
        </p:nvSpPr>
        <p:spPr>
          <a:xfrm>
            <a:off x="2330631" y="5422385"/>
            <a:ext cx="743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EP.JEANS</a:t>
            </a:r>
            <a:endParaRPr lang="zh-CN" altLang="en-US" sz="1200" dirty="0"/>
          </a:p>
        </p:txBody>
      </p:sp>
      <p:sp>
        <p:nvSpPr>
          <p:cNvPr id="203" name="矩形 202"/>
          <p:cNvSpPr/>
          <p:nvPr/>
        </p:nvSpPr>
        <p:spPr>
          <a:xfrm>
            <a:off x="2330631" y="5813783"/>
            <a:ext cx="956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EP LEATHER </a:t>
            </a:r>
            <a:endParaRPr lang="zh-CN" altLang="en-US" sz="1200" dirty="0"/>
          </a:p>
        </p:txBody>
      </p:sp>
      <p:sp>
        <p:nvSpPr>
          <p:cNvPr id="204" name="矩形 203"/>
          <p:cNvSpPr/>
          <p:nvPr/>
        </p:nvSpPr>
        <p:spPr>
          <a:xfrm>
            <a:off x="2330631" y="6205181"/>
            <a:ext cx="11015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EP ACCESSORY</a:t>
            </a:r>
            <a:endParaRPr lang="zh-CN" altLang="en-US" sz="1200" dirty="0"/>
          </a:p>
        </p:txBody>
      </p:sp>
      <p:sp>
        <p:nvSpPr>
          <p:cNvPr id="205" name="矩形 204"/>
          <p:cNvSpPr/>
          <p:nvPr/>
        </p:nvSpPr>
        <p:spPr>
          <a:xfrm>
            <a:off x="3126637" y="365215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126637" y="3868175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3126637" y="410520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3126637" y="433109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6019848" y="418127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6007721" y="445491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6013464" y="472283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2255671" y="47198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2255671" y="513086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2255671" y="551190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2255671" y="592295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2255671" y="630399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6639746" y="489760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6639746" y="518564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6639746" y="545267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6639746" y="576170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6639746" y="604973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6639746" y="631676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2" name="圆角矩形 231"/>
          <p:cNvSpPr/>
          <p:nvPr/>
        </p:nvSpPr>
        <p:spPr>
          <a:xfrm>
            <a:off x="10018402" y="1345669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3" name="图片 23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10549429" y="1356123"/>
            <a:ext cx="254461" cy="226614"/>
          </a:xfrm>
          <a:prstGeom prst="rect">
            <a:avLst/>
          </a:prstGeom>
        </p:spPr>
      </p:pic>
      <p:sp>
        <p:nvSpPr>
          <p:cNvPr id="234" name="圆角矩形 233"/>
          <p:cNvSpPr/>
          <p:nvPr/>
        </p:nvSpPr>
        <p:spPr>
          <a:xfrm>
            <a:off x="2110932" y="3791223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5" name="图片 2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2627784" y="3787322"/>
            <a:ext cx="254461" cy="226614"/>
          </a:xfrm>
          <a:prstGeom prst="rect">
            <a:avLst/>
          </a:prstGeom>
        </p:spPr>
      </p:pic>
      <p:sp>
        <p:nvSpPr>
          <p:cNvPr id="236" name="圆角矩形 235"/>
          <p:cNvSpPr/>
          <p:nvPr/>
        </p:nvSpPr>
        <p:spPr>
          <a:xfrm>
            <a:off x="4048613" y="3792754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7" name="图片 23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4572000" y="3793915"/>
            <a:ext cx="254461" cy="226614"/>
          </a:xfrm>
          <a:prstGeom prst="rect">
            <a:avLst/>
          </a:prstGeom>
        </p:spPr>
      </p:pic>
      <p:sp>
        <p:nvSpPr>
          <p:cNvPr id="238" name="圆角矩形 237"/>
          <p:cNvSpPr/>
          <p:nvPr/>
        </p:nvSpPr>
        <p:spPr>
          <a:xfrm>
            <a:off x="5873970" y="3801274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9" name="图片 23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6386812" y="3802866"/>
            <a:ext cx="254461" cy="226614"/>
          </a:xfrm>
          <a:prstGeom prst="rect">
            <a:avLst/>
          </a:prstGeom>
        </p:spPr>
      </p:pic>
      <p:sp>
        <p:nvSpPr>
          <p:cNvPr id="241" name="圆角矩形 240"/>
          <p:cNvSpPr/>
          <p:nvPr/>
        </p:nvSpPr>
        <p:spPr>
          <a:xfrm>
            <a:off x="2189051" y="6562658"/>
            <a:ext cx="1900568" cy="25643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42" name="图片 24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3795116" y="6555317"/>
            <a:ext cx="296188" cy="263775"/>
          </a:xfrm>
          <a:prstGeom prst="rect">
            <a:avLst/>
          </a:prstGeom>
        </p:spPr>
      </p:pic>
      <p:sp>
        <p:nvSpPr>
          <p:cNvPr id="243" name="圆角矩形 242"/>
          <p:cNvSpPr/>
          <p:nvPr/>
        </p:nvSpPr>
        <p:spPr>
          <a:xfrm>
            <a:off x="6516216" y="6578710"/>
            <a:ext cx="1287988" cy="24038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4048613" y="4001686"/>
            <a:ext cx="735612" cy="1087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161372" y="407002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西装领</a:t>
            </a:r>
            <a:endParaRPr lang="zh-CN" alt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4180130" y="43042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枪驳领</a:t>
            </a:r>
            <a:endParaRPr lang="zh-CN" alt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176130" y="456280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青果领</a:t>
            </a:r>
            <a:endParaRPr lang="zh-CN" alt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4153688" y="4803891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其     他</a:t>
            </a:r>
            <a:endParaRPr lang="zh-CN" altLang="en-US" sz="1200" dirty="0"/>
          </a:p>
        </p:txBody>
      </p:sp>
      <p:sp>
        <p:nvSpPr>
          <p:cNvPr id="209" name="矩形 208"/>
          <p:cNvSpPr/>
          <p:nvPr/>
        </p:nvSpPr>
        <p:spPr>
          <a:xfrm>
            <a:off x="4071810" y="413677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4079557" y="438607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4081562" y="46156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4081562" y="488088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7522448" y="6586776"/>
            <a:ext cx="296188" cy="263775"/>
          </a:xfrm>
          <a:prstGeom prst="rect">
            <a:avLst/>
          </a:prstGeom>
        </p:spPr>
      </p:pic>
      <p:sp>
        <p:nvSpPr>
          <p:cNvPr id="227" name="矩形 226"/>
          <p:cNvSpPr/>
          <p:nvPr/>
        </p:nvSpPr>
        <p:spPr>
          <a:xfrm>
            <a:off x="0" y="1196752"/>
            <a:ext cx="9144000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分类信息：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3754" y="12797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装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025842" y="12797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毛衫</a:t>
            </a:r>
          </a:p>
        </p:txBody>
      </p:sp>
      <p:sp>
        <p:nvSpPr>
          <p:cNvPr id="7" name="矩形 6"/>
          <p:cNvSpPr/>
          <p:nvPr/>
        </p:nvSpPr>
        <p:spPr>
          <a:xfrm>
            <a:off x="1351897" y="1260618"/>
            <a:ext cx="646394" cy="322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441666" y="12797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上装</a:t>
            </a:r>
            <a:endParaRPr lang="zh-CN" altLang="en-US" sz="1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03509" y="1511073"/>
            <a:ext cx="1351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8" name="直接连接符 227"/>
          <p:cNvCxnSpPr/>
          <p:nvPr/>
        </p:nvCxnSpPr>
        <p:spPr>
          <a:xfrm>
            <a:off x="4856" y="1196752"/>
            <a:ext cx="91391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cxnSp>
        <p:nvCxnSpPr>
          <p:cNvPr id="229" name="直接连接符 228"/>
          <p:cNvCxnSpPr/>
          <p:nvPr/>
        </p:nvCxnSpPr>
        <p:spPr>
          <a:xfrm>
            <a:off x="35496" y="1556792"/>
            <a:ext cx="91391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Picture 2" descr="C:\Users\Administrator\Documents\360截图\360截图2013032212305925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9" y="805039"/>
            <a:ext cx="187421" cy="63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2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1" grpId="1" animBg="1"/>
      <p:bldP spid="162" grpId="0"/>
      <p:bldP spid="162" grpId="1"/>
      <p:bldP spid="163" grpId="0"/>
      <p:bldP spid="163" grpId="1"/>
      <p:bldP spid="164" grpId="0"/>
      <p:bldP spid="164" grpId="1"/>
      <p:bldP spid="165" grpId="0"/>
      <p:bldP spid="165" grpId="1"/>
      <p:bldP spid="166" grpId="0"/>
      <p:bldP spid="166" grpId="1"/>
      <p:bldP spid="171" grpId="0" animBg="1"/>
      <p:bldP spid="171" grpId="1" animBg="1"/>
      <p:bldP spid="172" grpId="0"/>
      <p:bldP spid="172" grpId="1"/>
      <p:bldP spid="173" grpId="0"/>
      <p:bldP spid="173" grpId="1"/>
      <p:bldP spid="174" grpId="0"/>
      <p:bldP spid="174" grpId="1"/>
      <p:bldP spid="177" grpId="0" animBg="1"/>
      <p:bldP spid="177" grpId="1" animBg="1"/>
      <p:bldP spid="178" grpId="0"/>
      <p:bldP spid="178" grpId="1"/>
      <p:bldP spid="179" grpId="0"/>
      <p:bldP spid="179" grpId="1"/>
      <p:bldP spid="180" grpId="0"/>
      <p:bldP spid="180" grpId="1"/>
      <p:bldP spid="181" grpId="0"/>
      <p:bldP spid="181" grpId="1"/>
      <p:bldP spid="187" grpId="0" animBg="1"/>
      <p:bldP spid="187" grpId="1" animBg="1"/>
      <p:bldP spid="188" grpId="0"/>
      <p:bldP spid="188" grpId="1"/>
      <p:bldP spid="189" grpId="0"/>
      <p:bldP spid="189" grpId="1"/>
      <p:bldP spid="190" grpId="0"/>
      <p:bldP spid="190" grpId="1"/>
      <p:bldP spid="191" grpId="0"/>
      <p:bldP spid="191" grpId="1"/>
      <p:bldP spid="192" grpId="0"/>
      <p:bldP spid="192" grpId="1"/>
      <p:bldP spid="193" grpId="0"/>
      <p:bldP spid="193" grpId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/>
      <p:bldP spid="200" grpId="1"/>
      <p:bldP spid="201" grpId="0"/>
      <p:bldP spid="201" grpId="1"/>
      <p:bldP spid="202" grpId="0"/>
      <p:bldP spid="202" grpId="1"/>
      <p:bldP spid="203" grpId="0"/>
      <p:bldP spid="203" grpId="1"/>
      <p:bldP spid="204" grpId="0"/>
      <p:bldP spid="204" grpId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167" grpId="0" animBg="1"/>
      <p:bldP spid="167" grpId="1" animBg="1"/>
      <p:bldP spid="168" grpId="0"/>
      <p:bldP spid="168" grpId="1"/>
      <p:bldP spid="169" grpId="0"/>
      <p:bldP spid="169" grpId="1"/>
      <p:bldP spid="170" grpId="0"/>
      <p:bldP spid="170" grpId="1"/>
      <p:bldP spid="175" grpId="0"/>
      <p:bldP spid="175" grpId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27384"/>
            <a:ext cx="9144000" cy="685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40167"/>
              </p:ext>
            </p:extLst>
          </p:nvPr>
        </p:nvGraphicFramePr>
        <p:xfrm>
          <a:off x="3752489" y="4869160"/>
          <a:ext cx="21602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16"/>
                <a:gridCol w="1055924"/>
              </a:tblGrid>
              <a:tr h="27065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生产总数</a:t>
                      </a:r>
                      <a:endParaRPr lang="zh-CN" alt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659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销售总数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-18392" y="764704"/>
            <a:ext cx="9162392" cy="3053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款式信息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8989" y="-140006"/>
            <a:ext cx="1486759" cy="307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经典款</a:t>
            </a:r>
          </a:p>
        </p:txBody>
      </p:sp>
      <p:sp>
        <p:nvSpPr>
          <p:cNvPr id="5" name="矩形 4"/>
          <p:cNvSpPr/>
          <p:nvPr/>
        </p:nvSpPr>
        <p:spPr>
          <a:xfrm>
            <a:off x="4647448" y="-205706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历年畅销款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2256" y="-1172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系列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912729" y="-1757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年份</a:t>
            </a:r>
            <a:endParaRPr lang="zh-CN" altLang="en-US" sz="1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95501" y="-243408"/>
            <a:ext cx="820689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11560" y="-4762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17275" y="-1043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4355977" y="-243407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189051" y="-117203"/>
            <a:ext cx="1900568" cy="25643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3795116" y="-124544"/>
            <a:ext cx="296188" cy="263775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6516216" y="-101151"/>
            <a:ext cx="1287988" cy="24038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7522448" y="-93085"/>
            <a:ext cx="296188" cy="2637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77787" y="-603448"/>
            <a:ext cx="8707670" cy="79644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2228" y="26852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四开身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47864" y="2685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肩部分割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4789" y="2882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西装领</a:t>
            </a:r>
            <a:endParaRPr lang="zh-CN" altLang="en-US" sz="14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38" y="271502"/>
            <a:ext cx="150910" cy="1509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058" y="271502"/>
            <a:ext cx="150910" cy="1509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54" y="263627"/>
            <a:ext cx="150910" cy="15091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64088" y="28529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两片袖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66" y="260648"/>
            <a:ext cx="150910" cy="15091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67157" y="2636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外套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6235" y="2636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已选</a:t>
            </a:r>
            <a:r>
              <a:rPr lang="zh-CN" altLang="en-US" sz="1400" b="1" dirty="0" smtClean="0"/>
              <a:t>信息：</a:t>
            </a:r>
            <a:endParaRPr lang="zh-CN" altLang="en-US" sz="1400" b="1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34" y="260648"/>
            <a:ext cx="150910" cy="15091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251520" y="620688"/>
            <a:ext cx="873055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598789" y="1181821"/>
            <a:ext cx="1161001" cy="2419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02130" y="1552756"/>
            <a:ext cx="1161001" cy="2419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8938" y="150358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大货编号：</a:t>
            </a:r>
            <a:endParaRPr lang="en-US" altLang="zh-CN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520" y="11429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样板编号：</a:t>
            </a:r>
            <a:endParaRPr lang="en-US" altLang="zh-CN" sz="1400" b="1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4" y="1175650"/>
            <a:ext cx="203108" cy="203108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55" y="1542060"/>
            <a:ext cx="203108" cy="203108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563242" y="2256338"/>
            <a:ext cx="1161001" cy="2834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73491" y="2231987"/>
            <a:ext cx="718389" cy="320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上传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82" y="2729870"/>
            <a:ext cx="150910" cy="15091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839151" y="2772193"/>
            <a:ext cx="58706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预览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7607" y="19126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款式图：</a:t>
            </a:r>
            <a:endParaRPr lang="en-US" altLang="zh-CN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545195" y="269694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xxxxxxxxx</a:t>
            </a:r>
            <a:endParaRPr lang="zh-CN" altLang="en-US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683568" y="226489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添加文件：</a:t>
            </a:r>
            <a:endParaRPr lang="en-US" altLang="zh-CN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47445" y="27431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已上传：</a:t>
            </a:r>
            <a:endParaRPr lang="en-US" altLang="zh-CN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7607" y="30833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成衣照片：</a:t>
            </a:r>
            <a:endParaRPr lang="en-US" altLang="zh-CN" sz="1400" b="1" dirty="0"/>
          </a:p>
        </p:txBody>
      </p:sp>
      <p:sp>
        <p:nvSpPr>
          <p:cNvPr id="49" name="矩形 48"/>
          <p:cNvSpPr/>
          <p:nvPr/>
        </p:nvSpPr>
        <p:spPr>
          <a:xfrm>
            <a:off x="1563241" y="3491899"/>
            <a:ext cx="1161001" cy="2834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73490" y="3467548"/>
            <a:ext cx="718389" cy="320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上传</a:t>
            </a: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81" y="3965431"/>
            <a:ext cx="150910" cy="150910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2839150" y="4007754"/>
            <a:ext cx="58706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预览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45194" y="39325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xxxxxxxxx</a:t>
            </a:r>
            <a:endParaRPr lang="zh-CN" altLang="en-US" u="sng" dirty="0"/>
          </a:p>
        </p:txBody>
      </p:sp>
      <p:sp>
        <p:nvSpPr>
          <p:cNvPr id="54" name="TextBox 53"/>
          <p:cNvSpPr txBox="1"/>
          <p:nvPr/>
        </p:nvSpPr>
        <p:spPr>
          <a:xfrm>
            <a:off x="683567" y="35004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添加文件：</a:t>
            </a:r>
            <a:endParaRPr lang="en-US" altLang="zh-CN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47444" y="39786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已上传：</a:t>
            </a:r>
            <a:endParaRPr lang="en-US" altLang="zh-CN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58938" y="432690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版型图</a:t>
            </a:r>
            <a:r>
              <a:rPr lang="zh-CN" altLang="en-US" sz="1400" b="1" dirty="0" smtClean="0"/>
              <a:t>：</a:t>
            </a:r>
            <a:endParaRPr lang="en-US" altLang="zh-CN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1497582" y="4735488"/>
            <a:ext cx="1161001" cy="2834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707831" y="4711137"/>
            <a:ext cx="718389" cy="320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上传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22" y="5209020"/>
            <a:ext cx="150910" cy="150910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2773491" y="5251343"/>
            <a:ext cx="58706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预览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79535" y="517609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xxxxxxxxx</a:t>
            </a:r>
            <a:endParaRPr lang="zh-CN" altLang="en-US" u="sng" dirty="0"/>
          </a:p>
        </p:txBody>
      </p:sp>
      <p:sp>
        <p:nvSpPr>
          <p:cNvPr id="62" name="TextBox 61"/>
          <p:cNvSpPr txBox="1"/>
          <p:nvPr/>
        </p:nvSpPr>
        <p:spPr>
          <a:xfrm>
            <a:off x="617908" y="474404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添加文件：</a:t>
            </a:r>
            <a:endParaRPr lang="en-US" altLang="zh-CN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81785" y="52222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已上传：</a:t>
            </a:r>
            <a:endParaRPr lang="en-US" altLang="zh-CN" sz="1200" b="1" dirty="0"/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96469"/>
              </p:ext>
            </p:extLst>
          </p:nvPr>
        </p:nvGraphicFramePr>
        <p:xfrm>
          <a:off x="3996010" y="1667348"/>
          <a:ext cx="1817176" cy="1740543"/>
        </p:xfrm>
        <a:graphic>
          <a:graphicData uri="http://schemas.openxmlformats.org/drawingml/2006/table">
            <a:tbl>
              <a:tblPr/>
              <a:tblGrid>
                <a:gridCol w="1161325"/>
                <a:gridCol w="655851"/>
              </a:tblGrid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部位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尺寸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后中长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胸围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7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腰围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12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6" name="矩形 65"/>
          <p:cNvSpPr/>
          <p:nvPr/>
        </p:nvSpPr>
        <p:spPr>
          <a:xfrm>
            <a:off x="6546648" y="1533777"/>
            <a:ext cx="2338809" cy="13923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300192" y="11818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工艺简述：</a:t>
            </a:r>
            <a:endParaRPr lang="zh-CN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6300192" y="303550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工艺</a:t>
            </a:r>
            <a:r>
              <a:rPr lang="zh-CN" altLang="en-US" sz="1400" dirty="0" smtClean="0"/>
              <a:t>单文件：</a:t>
            </a:r>
            <a:endParaRPr lang="en-US" altLang="zh-CN" sz="14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256096" y="43839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辅料卡</a:t>
            </a:r>
            <a:r>
              <a:rPr lang="zh-CN" altLang="en-US" sz="1400" dirty="0" smtClean="0"/>
              <a:t>文件：</a:t>
            </a:r>
            <a:endParaRPr lang="en-US" altLang="zh-CN" sz="1400" dirty="0" smtClean="0"/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78" y="1234155"/>
            <a:ext cx="203108" cy="203108"/>
          </a:xfrm>
          <a:prstGeom prst="rect">
            <a:avLst/>
          </a:prstGeom>
        </p:spPr>
      </p:pic>
      <p:cxnSp>
        <p:nvCxnSpPr>
          <p:cNvPr id="71" name="直接连接符 70"/>
          <p:cNvCxnSpPr/>
          <p:nvPr/>
        </p:nvCxnSpPr>
        <p:spPr>
          <a:xfrm flipV="1">
            <a:off x="3635896" y="1052736"/>
            <a:ext cx="0" cy="45096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2935" y="1052736"/>
            <a:ext cx="282067" cy="4529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基本信息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012160" y="1059631"/>
            <a:ext cx="305082" cy="4529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工艺要求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50718" y="1163292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尺寸表（</a:t>
            </a:r>
            <a:r>
              <a:rPr lang="en-US" altLang="zh-CN" sz="1400" b="1" dirty="0" smtClean="0"/>
              <a:t>cm</a:t>
            </a:r>
            <a:r>
              <a:rPr lang="zh-CN" altLang="en-US" sz="1400" b="1" dirty="0" smtClean="0"/>
              <a:t>）：</a:t>
            </a:r>
            <a:endParaRPr lang="en-US" altLang="zh-CN" sz="1400" b="1" dirty="0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71" y="2716996"/>
            <a:ext cx="150910" cy="150910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03" y="2014125"/>
            <a:ext cx="150910" cy="15091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03" y="2374165"/>
            <a:ext cx="150910" cy="150910"/>
          </a:xfrm>
          <a:prstGeom prst="rect">
            <a:avLst/>
          </a:prstGeom>
        </p:spPr>
      </p:pic>
      <p:sp>
        <p:nvSpPr>
          <p:cNvPr id="86" name="矩形 85"/>
          <p:cNvSpPr/>
          <p:nvPr/>
        </p:nvSpPr>
        <p:spPr>
          <a:xfrm>
            <a:off x="4444176" y="3131665"/>
            <a:ext cx="682107" cy="2488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7173518" y="3436003"/>
            <a:ext cx="1133103" cy="2935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316416" y="3411653"/>
            <a:ext cx="609869" cy="3658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上传</a:t>
            </a: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158" y="3909536"/>
            <a:ext cx="150910" cy="15091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7155471" y="3876611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xxxxxxxxx</a:t>
            </a:r>
            <a:endParaRPr lang="zh-CN" altLang="en-US" u="sng" dirty="0"/>
          </a:p>
        </p:txBody>
      </p:sp>
      <p:sp>
        <p:nvSpPr>
          <p:cNvPr id="92" name="TextBox 91"/>
          <p:cNvSpPr txBox="1"/>
          <p:nvPr/>
        </p:nvSpPr>
        <p:spPr>
          <a:xfrm>
            <a:off x="6293844" y="344456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添加文件：</a:t>
            </a:r>
            <a:endParaRPr lang="en-US" altLang="zh-CN" sz="1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357721" y="39227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已上传：</a:t>
            </a:r>
            <a:endParaRPr lang="en-US" altLang="zh-CN" sz="1200" b="1" dirty="0"/>
          </a:p>
        </p:txBody>
      </p:sp>
      <p:sp>
        <p:nvSpPr>
          <p:cNvPr id="94" name="矩形 93"/>
          <p:cNvSpPr/>
          <p:nvPr/>
        </p:nvSpPr>
        <p:spPr>
          <a:xfrm>
            <a:off x="7245526" y="4747146"/>
            <a:ext cx="1133103" cy="2935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388425" y="4722796"/>
            <a:ext cx="580720" cy="320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上传</a:t>
            </a:r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166" y="5220679"/>
            <a:ext cx="150910" cy="15091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7227479" y="5187754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xxxxxxxxx</a:t>
            </a:r>
            <a:endParaRPr lang="zh-CN" altLang="en-US" u="sng" dirty="0"/>
          </a:p>
        </p:txBody>
      </p:sp>
      <p:sp>
        <p:nvSpPr>
          <p:cNvPr id="98" name="TextBox 97"/>
          <p:cNvSpPr txBox="1"/>
          <p:nvPr/>
        </p:nvSpPr>
        <p:spPr>
          <a:xfrm>
            <a:off x="6365852" y="475570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添加文件：</a:t>
            </a:r>
            <a:endParaRPr lang="en-US" altLang="zh-CN" sz="12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429729" y="5233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已上传：</a:t>
            </a:r>
            <a:endParaRPr lang="en-US" altLang="zh-CN" sz="1200" b="1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3661723" y="4744047"/>
            <a:ext cx="2350437" cy="1165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6310210" y="3029152"/>
            <a:ext cx="2749742" cy="634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6275559" y="4327994"/>
            <a:ext cx="2683426" cy="641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35496" y="1052736"/>
            <a:ext cx="91391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 flipV="1">
            <a:off x="6002679" y="1059631"/>
            <a:ext cx="9481" cy="446755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4444175" y="3411313"/>
            <a:ext cx="682107" cy="15684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529130" y="34525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肩宽</a:t>
            </a:r>
            <a:endParaRPr lang="zh-CN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529130" y="372954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袖肥</a:t>
            </a:r>
            <a:endParaRPr lang="zh-CN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4529130" y="397752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袖长</a:t>
            </a:r>
            <a:endParaRPr lang="zh-CN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4516184" y="42220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背宽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29129" y="44768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胸宽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444175" y="47027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自定义</a:t>
            </a: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4890039" y="3152095"/>
            <a:ext cx="267296" cy="238044"/>
          </a:xfrm>
          <a:prstGeom prst="rect">
            <a:avLst/>
          </a:prstGeom>
        </p:spPr>
      </p:pic>
      <p:sp>
        <p:nvSpPr>
          <p:cNvPr id="118" name="矩形 117"/>
          <p:cNvSpPr/>
          <p:nvPr/>
        </p:nvSpPr>
        <p:spPr>
          <a:xfrm>
            <a:off x="-180528" y="764704"/>
            <a:ext cx="9577064" cy="486243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-7564" y="5649890"/>
            <a:ext cx="1843260" cy="515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上传样板文件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827141" y="5770714"/>
            <a:ext cx="1161001" cy="2834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947467" y="577927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添加文件：</a:t>
            </a:r>
            <a:endParaRPr lang="en-US" altLang="zh-CN" sz="1200" b="1" dirty="0"/>
          </a:p>
        </p:txBody>
      </p:sp>
      <p:cxnSp>
        <p:nvCxnSpPr>
          <p:cNvPr id="123" name="直接连接符 122"/>
          <p:cNvCxnSpPr/>
          <p:nvPr/>
        </p:nvCxnSpPr>
        <p:spPr>
          <a:xfrm flipV="1">
            <a:off x="-44180" y="6165304"/>
            <a:ext cx="9104132" cy="184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4035699" y="5738291"/>
            <a:ext cx="1008160" cy="3382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上传</a:t>
            </a:r>
            <a:endParaRPr lang="zh-CN" alt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748074" y="6470379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用户名：</a:t>
            </a:r>
            <a:r>
              <a:rPr lang="en-US" altLang="zh-CN" sz="1400" dirty="0" smtClean="0"/>
              <a:t>xxx</a:t>
            </a:r>
            <a:endParaRPr lang="zh-CN" altLang="en-US" sz="1400" dirty="0"/>
          </a:p>
        </p:txBody>
      </p:sp>
      <p:pic>
        <p:nvPicPr>
          <p:cNvPr id="127" name="图片 1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26" y="6405242"/>
            <a:ext cx="422848" cy="422848"/>
          </a:xfrm>
          <a:prstGeom prst="rect">
            <a:avLst/>
          </a:prstGeom>
        </p:spPr>
      </p:pic>
      <p:pic>
        <p:nvPicPr>
          <p:cNvPr id="128" name="图片 12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574" y="6473356"/>
            <a:ext cx="304800" cy="3048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2275988" y="6279718"/>
            <a:ext cx="343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有权限时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全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亮，但是要有记录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保存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后预览并提示款式编辑成功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3" name="Picture 2" descr="C:\Users\Administrator\Documents\360截图\360截图20130322123059256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185" y="-531440"/>
            <a:ext cx="218142" cy="741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" name="直接连接符 129"/>
          <p:cNvCxnSpPr/>
          <p:nvPr/>
        </p:nvCxnSpPr>
        <p:spPr>
          <a:xfrm flipV="1">
            <a:off x="13877" y="1052736"/>
            <a:ext cx="0" cy="45096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141790" y="5592475"/>
            <a:ext cx="347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（从本系统上传样板文件到服务器相应位置）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7" grpId="0"/>
      <p:bldP spid="8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dministrator\Desktop\雅莹素材\360截图20130331184537602.jpg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10"/>
            <a:ext cx="9144000" cy="613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3754" y="11439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装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25842" y="11439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毛衫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7040" y="1143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添加款式</a:t>
            </a:r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251520" y="870828"/>
            <a:ext cx="778542" cy="39793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627784" y="816967"/>
            <a:ext cx="166779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基板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大货编号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: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288924" y="840363"/>
            <a:ext cx="2083276" cy="259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CPP2011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074" y="869433"/>
            <a:ext cx="221484" cy="2214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41666" y="1143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上装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4945489" y="1157763"/>
            <a:ext cx="799629" cy="292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930452" y="112474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使用统计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375865" y="115886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用户名</a:t>
            </a:r>
            <a:endParaRPr lang="zh-CN" altLang="en-US" sz="1050" dirty="0"/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6156176" y="11400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编辑记录</a:t>
            </a:r>
            <a:endParaRPr lang="zh-CN" altLang="en-US" sz="1200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82982"/>
              </p:ext>
            </p:extLst>
          </p:nvPr>
        </p:nvGraphicFramePr>
        <p:xfrm>
          <a:off x="179512" y="2084877"/>
          <a:ext cx="5256584" cy="3432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4054"/>
                <a:gridCol w="1184054"/>
                <a:gridCol w="1184054"/>
                <a:gridCol w="1704422"/>
              </a:tblGrid>
              <a:tr h="4239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品类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样板编号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大货编号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使用次数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353598"/>
              </p:ext>
            </p:extLst>
          </p:nvPr>
        </p:nvGraphicFramePr>
        <p:xfrm>
          <a:off x="5735004" y="2060848"/>
          <a:ext cx="3229484" cy="3432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8738"/>
                <a:gridCol w="1650746"/>
              </a:tblGrid>
              <a:tr h="4239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品类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使用次数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1126492" y="2204864"/>
            <a:ext cx="267296" cy="238044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578032" y="2436661"/>
            <a:ext cx="815755" cy="15684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66452" y="249289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外   套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81017" y="2780928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衬   衫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694444" y="2564904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4444" y="287393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452" y="3079993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风   衣</a:t>
            </a:r>
            <a:endParaRPr lang="zh-CN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81017" y="3368025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小</a:t>
            </a:r>
            <a:r>
              <a:rPr lang="zh-CN" altLang="en-US" sz="1200" dirty="0" smtClean="0"/>
              <a:t>   衫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694444" y="315200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4444" y="3461034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1017" y="364502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……</a:t>
            </a:r>
            <a:endParaRPr lang="zh-CN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694444" y="3738033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5107668" y="2198617"/>
            <a:ext cx="267296" cy="238044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4417042" y="2420888"/>
            <a:ext cx="957922" cy="731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489050" y="24771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由高到低</a:t>
            </a:r>
            <a:endParaRPr lang="zh-CN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503615" y="276515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由低到高</a:t>
            </a:r>
            <a:endParaRPr lang="zh-CN" altLang="en-US" sz="1200" dirty="0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5580112" y="1484785"/>
            <a:ext cx="0" cy="53732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2132612" y="1628800"/>
            <a:ext cx="99922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182669" y="162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按版型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885140" y="1631218"/>
            <a:ext cx="99922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6935197" y="1631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按品类</a:t>
            </a:r>
          </a:p>
        </p:txBody>
      </p:sp>
      <p:pic>
        <p:nvPicPr>
          <p:cNvPr id="1026" name="Picture 2" descr="C:\Users\Administrator\Documents\360截图\360截图20130409092927613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6" t="14986" r="-1" b="1"/>
          <a:stretch/>
        </p:blipFill>
        <p:spPr bwMode="auto">
          <a:xfrm>
            <a:off x="5081017" y="1806976"/>
            <a:ext cx="249174" cy="25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Administrator\Documents\360截图\360截图20130409092927613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6" t="14986" r="-1" b="1"/>
          <a:stretch/>
        </p:blipFill>
        <p:spPr bwMode="auto">
          <a:xfrm>
            <a:off x="8571298" y="1806976"/>
            <a:ext cx="249174" cy="25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矩形 69"/>
          <p:cNvSpPr/>
          <p:nvPr/>
        </p:nvSpPr>
        <p:spPr>
          <a:xfrm>
            <a:off x="7934558" y="2391170"/>
            <a:ext cx="957922" cy="731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006566" y="244740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由高到低</a:t>
            </a:r>
            <a:endParaRPr lang="zh-CN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8021131" y="273543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由低到高</a:t>
            </a:r>
            <a:endParaRPr lang="zh-CN" altLang="en-US" sz="1200" dirty="0"/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8625184" y="2132856"/>
            <a:ext cx="267296" cy="2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dministrator\Desktop\雅莹素材\360截图20130331184537602.jpg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10"/>
            <a:ext cx="9144000" cy="613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3754" y="11439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装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25842" y="11439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毛衫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7040" y="1143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添加款式</a:t>
            </a:r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251520" y="870828"/>
            <a:ext cx="778542" cy="39793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627784" y="816967"/>
            <a:ext cx="166779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基板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大货编号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: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288924" y="840363"/>
            <a:ext cx="2083276" cy="259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CPP2011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074" y="869433"/>
            <a:ext cx="221484" cy="2214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41666" y="1143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上装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156176" y="1120507"/>
            <a:ext cx="799629" cy="292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930452" y="11473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使用统计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375865" y="115886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用户名</a:t>
            </a:r>
            <a:endParaRPr lang="zh-CN" altLang="en-US" sz="1050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35315"/>
              </p:ext>
            </p:extLst>
          </p:nvPr>
        </p:nvGraphicFramePr>
        <p:xfrm>
          <a:off x="467307" y="1940860"/>
          <a:ext cx="8353165" cy="40804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8738"/>
                <a:gridCol w="1578738"/>
                <a:gridCol w="1578738"/>
                <a:gridCol w="1578738"/>
                <a:gridCol w="203821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样板编号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大货编号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89409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89409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89409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89409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5280231" y="2467475"/>
            <a:ext cx="1524017" cy="20470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95056" y="2624557"/>
            <a:ext cx="1486759" cy="307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</a:t>
            </a:r>
            <a:r>
              <a:rPr lang="zh-CN" altLang="en-US" dirty="0" smtClean="0">
                <a:solidFill>
                  <a:schemeClr val="tx1"/>
                </a:solidFill>
              </a:rPr>
              <a:t>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05292" y="3086358"/>
            <a:ext cx="1486759" cy="307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97634" y="3558722"/>
            <a:ext cx="1486759" cy="307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修改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17489" y="4010516"/>
            <a:ext cx="1486759" cy="307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删除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6156176" y="11400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编辑记录</a:t>
            </a:r>
            <a:endParaRPr lang="zh-CN" altLang="en-US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539552" y="1556792"/>
            <a:ext cx="2083276" cy="259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CPP2011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575701"/>
            <a:ext cx="221484" cy="2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10"/>
            <a:ext cx="9144000" cy="613322"/>
          </a:xfrm>
          <a:prstGeom prst="rect">
            <a:avLst/>
          </a:prstGeom>
        </p:spPr>
      </p:pic>
      <p:sp>
        <p:nvSpPr>
          <p:cNvPr id="10" name="TextBox 9">
            <a:hlinkClick r:id="rId5" action="ppaction://hlinksldjump"/>
          </p:cNvPr>
          <p:cNvSpPr txBox="1"/>
          <p:nvPr/>
        </p:nvSpPr>
        <p:spPr>
          <a:xfrm>
            <a:off x="2233754" y="11439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装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025842" y="11439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毛衫</a:t>
            </a:r>
          </a:p>
        </p:txBody>
      </p:sp>
      <p:sp>
        <p:nvSpPr>
          <p:cNvPr id="12" name="TextBox 11">
            <a:hlinkClick r:id="rId6" action="ppaction://hlinksldjump"/>
          </p:cNvPr>
          <p:cNvSpPr txBox="1"/>
          <p:nvPr/>
        </p:nvSpPr>
        <p:spPr>
          <a:xfrm>
            <a:off x="3807040" y="1143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添加款式</a:t>
            </a:r>
            <a:endParaRPr lang="zh-CN" altLang="en-US" sz="1200" dirty="0"/>
          </a:p>
        </p:txBody>
      </p:sp>
      <p:sp>
        <p:nvSpPr>
          <p:cNvPr id="13" name="TextBox 12">
            <a:hlinkClick r:id="rId7" action="ppaction://hlinksldjump"/>
          </p:cNvPr>
          <p:cNvSpPr txBox="1"/>
          <p:nvPr/>
        </p:nvSpPr>
        <p:spPr>
          <a:xfrm>
            <a:off x="4944899" y="11433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使用统计</a:t>
            </a:r>
            <a:endParaRPr lang="zh-CN" altLang="en-US" sz="12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251520" y="870828"/>
            <a:ext cx="778542" cy="397932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4288924" y="840363"/>
            <a:ext cx="2083276" cy="259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GIP1030-1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0" name="图片 19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036" y="883277"/>
            <a:ext cx="221484" cy="2214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01222" y="115886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用户名</a:t>
            </a:r>
            <a:endParaRPr lang="zh-CN" altLang="en-US" sz="1050" dirty="0"/>
          </a:p>
        </p:txBody>
      </p:sp>
      <p:pic>
        <p:nvPicPr>
          <p:cNvPr id="1030" name="Picture 6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04" y="1187928"/>
            <a:ext cx="187948" cy="19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2718213" y="415400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TextBox 25">
            <a:hlinkClick r:id="rId12" action="ppaction://hlinksldjump"/>
          </p:cNvPr>
          <p:cNvSpPr txBox="1"/>
          <p:nvPr/>
        </p:nvSpPr>
        <p:spPr>
          <a:xfrm>
            <a:off x="1586371" y="1584176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外套 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287952" y="1584176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衬衫 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973032" y="1584176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小衫 </a:t>
            </a:r>
            <a:endParaRPr lang="zh-CN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84758" y="1601073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风衣 </a:t>
            </a:r>
            <a:endParaRPr lang="zh-CN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535158" y="1601073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大衣 </a:t>
            </a:r>
            <a:endParaRPr lang="zh-CN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368325" y="1586313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棉衣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羽绒服 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804248" y="1622074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皮衣 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136750" y="6412722"/>
            <a:ext cx="1486759" cy="307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经典款</a:t>
            </a:r>
          </a:p>
        </p:txBody>
      </p:sp>
      <p:sp>
        <p:nvSpPr>
          <p:cNvPr id="34" name="矩形 33"/>
          <p:cNvSpPr/>
          <p:nvPr/>
        </p:nvSpPr>
        <p:spPr>
          <a:xfrm>
            <a:off x="3184053" y="6381328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历年畅销款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80017" y="64355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系列</a:t>
            </a:r>
            <a:endParaRPr lang="zh-CN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511605" y="63769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年份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1397" y="258299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衣   身</a:t>
            </a:r>
            <a:endParaRPr lang="zh-CN" altLang="en-US" sz="1400" b="1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458989" y="3528392"/>
            <a:ext cx="82559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31640" y="2068487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廓         形</a:t>
            </a:r>
            <a:endParaRPr lang="zh-CN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331640" y="3132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331724" y="242852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宽松风格</a:t>
            </a:r>
            <a:endParaRPr lang="zh-CN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33381" y="2788567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片         数</a:t>
            </a:r>
            <a:endParaRPr lang="zh-CN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665857" y="2051556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</a:t>
            </a:r>
            <a:endParaRPr lang="zh-CN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691044" y="205155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X</a:t>
            </a:r>
            <a:endParaRPr lang="zh-CN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711408" y="203770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702840" y="203770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</a:t>
            </a:r>
            <a:endParaRPr lang="zh-CN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756777" y="2376098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贴体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B=84~95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446089" y="2376264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较宽松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B=95~105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665857" y="2385556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宽松（</a:t>
            </a:r>
            <a:r>
              <a:rPr lang="en-US" altLang="zh-CN" sz="1200" dirty="0" smtClean="0"/>
              <a:t>B&gt;105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610925" y="277387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590382" y="2773876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613378" y="277387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666932" y="27738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多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218490" y="31851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省道</a:t>
            </a:r>
            <a:endParaRPr lang="zh-CN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131205" y="31851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折裥</a:t>
            </a:r>
            <a:endParaRPr lang="zh-CN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977796" y="31851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抽摺</a:t>
            </a:r>
            <a:endParaRPr lang="zh-CN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804248" y="31569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约克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7567" y="31755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分割</a:t>
            </a:r>
            <a:endParaRPr lang="zh-CN" altLang="en-US" sz="1200" dirty="0"/>
          </a:p>
        </p:txBody>
      </p:sp>
      <p:sp>
        <p:nvSpPr>
          <p:cNvPr id="64" name="圆角矩形 63"/>
          <p:cNvSpPr/>
          <p:nvPr/>
        </p:nvSpPr>
        <p:spPr>
          <a:xfrm>
            <a:off x="3066432" y="3175581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3574091" y="3172023"/>
            <a:ext cx="254461" cy="22661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51397" y="3789040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领   型</a:t>
            </a:r>
            <a:endParaRPr lang="zh-CN" altLang="en-US" sz="1400" b="1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495501" y="4437112"/>
            <a:ext cx="82068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86371" y="36634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无领</a:t>
            </a:r>
            <a:endParaRPr lang="zh-CN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336912" y="40770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立领</a:t>
            </a:r>
            <a:endParaRPr lang="zh-CN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613484" y="405720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翻立领</a:t>
            </a:r>
            <a:endParaRPr lang="zh-CN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917557" y="408149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翻折领</a:t>
            </a:r>
            <a:endParaRPr lang="zh-CN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3385487" y="366768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驳折领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207149" y="40881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坦领</a:t>
            </a:r>
            <a:endParaRPr lang="zh-CN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345008" y="36667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连帽</a:t>
            </a:r>
            <a:endParaRPr lang="zh-CN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67544" y="5147900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衣   袖</a:t>
            </a:r>
            <a:endParaRPr lang="zh-CN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331640" y="4509122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袖         型</a:t>
            </a:r>
            <a:endParaRPr lang="zh-CN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351897" y="4835321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片        数</a:t>
            </a:r>
            <a:endParaRPr lang="zh-CN" altLang="en-US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331640" y="5247624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长         短</a:t>
            </a:r>
            <a:endParaRPr lang="zh-CN" altLang="en-US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331640" y="56204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541953" y="45091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无袖</a:t>
            </a:r>
            <a:endParaRPr lang="zh-CN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2673833" y="450912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装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444147" y="452526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连身袖</a:t>
            </a:r>
            <a:endParaRPr lang="zh-CN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5548046" y="45528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插肩袖</a:t>
            </a:r>
            <a:endParaRPr lang="zh-CN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715258" y="48855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一片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79354" y="48875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二</a:t>
            </a:r>
            <a:r>
              <a:rPr lang="zh-CN" altLang="en-US" sz="1200" dirty="0" smtClean="0"/>
              <a:t>片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443450" y="48875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多片</a:t>
            </a:r>
            <a:endParaRPr lang="zh-CN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2715258" y="52476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无袖</a:t>
            </a:r>
            <a:endParaRPr lang="zh-CN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579354" y="52377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短袖</a:t>
            </a:r>
            <a:endParaRPr lang="zh-CN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411125" y="52253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五分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560058" y="52253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七分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603690" y="520945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长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5488050" y="56415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喇叭袖</a:t>
            </a:r>
            <a:endParaRPr lang="zh-CN" altLang="en-US" sz="1200" dirty="0"/>
          </a:p>
        </p:txBody>
      </p:sp>
      <p:sp>
        <p:nvSpPr>
          <p:cNvPr id="100" name="矩形 99"/>
          <p:cNvSpPr/>
          <p:nvPr/>
        </p:nvSpPr>
        <p:spPr>
          <a:xfrm>
            <a:off x="4479938" y="5620457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泡泡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4483133" y="596770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灯笼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2" name="矩形 101"/>
          <p:cNvSpPr/>
          <p:nvPr/>
        </p:nvSpPr>
        <p:spPr>
          <a:xfrm>
            <a:off x="2679738" y="596770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蝙蝠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4" name="矩形 103"/>
          <p:cNvSpPr/>
          <p:nvPr/>
        </p:nvSpPr>
        <p:spPr>
          <a:xfrm>
            <a:off x="3547029" y="596770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羊腿袖</a:t>
            </a:r>
          </a:p>
        </p:txBody>
      </p:sp>
      <p:sp>
        <p:nvSpPr>
          <p:cNvPr id="105" name="矩形 104"/>
          <p:cNvSpPr/>
          <p:nvPr/>
        </p:nvSpPr>
        <p:spPr>
          <a:xfrm>
            <a:off x="2679738" y="563091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直身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6" name="矩形 105"/>
          <p:cNvSpPr/>
          <p:nvPr/>
        </p:nvSpPr>
        <p:spPr>
          <a:xfrm>
            <a:off x="3547029" y="563091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弯身袖</a:t>
            </a:r>
            <a:endParaRPr lang="zh-CN" altLang="en-US" sz="1200" dirty="0"/>
          </a:p>
        </p:txBody>
      </p:sp>
      <p:cxnSp>
        <p:nvCxnSpPr>
          <p:cNvPr id="107" name="直接连接符 106"/>
          <p:cNvCxnSpPr/>
          <p:nvPr/>
        </p:nvCxnSpPr>
        <p:spPr>
          <a:xfrm>
            <a:off x="495501" y="6309320"/>
            <a:ext cx="820689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94349" y="1556792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品    类</a:t>
            </a:r>
            <a:endParaRPr lang="zh-CN" altLang="en-US" sz="1400" b="1" dirty="0"/>
          </a:p>
        </p:txBody>
      </p:sp>
      <p:cxnSp>
        <p:nvCxnSpPr>
          <p:cNvPr id="109" name="直接连接符 108"/>
          <p:cNvCxnSpPr/>
          <p:nvPr/>
        </p:nvCxnSpPr>
        <p:spPr>
          <a:xfrm>
            <a:off x="425016" y="2016224"/>
            <a:ext cx="82773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179512" y="1497042"/>
            <a:ext cx="8707670" cy="526120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3" name="直接连接符 112"/>
          <p:cNvCxnSpPr/>
          <p:nvPr/>
        </p:nvCxnSpPr>
        <p:spPr>
          <a:xfrm flipH="1" flipV="1">
            <a:off x="3275856" y="6309321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2616781" y="573325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483768" y="323392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239576" y="374441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005610" y="324501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851285" y="324501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678653" y="324501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483768" y="28293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493442" y="28293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501554" y="28293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508104" y="28293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483768" y="2469273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294674" y="2459982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641273" y="244691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502189" y="216024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491880" y="216024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499992" y="216024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509666" y="216024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487889" y="1677185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195736" y="1677185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915816" y="1677185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635896" y="1677185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427984" y="166954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220072" y="167806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678653" y="169906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5491245" y="462865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373701" y="460212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491184" y="460212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610925" y="460212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610925" y="496216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3493442" y="496216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339117" y="496216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610925" y="530120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3493442" y="530120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357538" y="530120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491245" y="530120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6517778" y="530120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493442" y="573325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357538" y="573325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365650" y="573325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2610925" y="60422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487586" y="60422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4351682" y="60422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113505" y="3900934"/>
            <a:ext cx="760656" cy="1346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270499" y="388554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圆领</a:t>
            </a:r>
            <a:endParaRPr lang="zh-CN" alt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277497" y="41250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方领</a:t>
            </a:r>
            <a:endParaRPr lang="zh-CN" alt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285584" y="46577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船</a:t>
            </a:r>
            <a:r>
              <a:rPr lang="zh-CN" altLang="en-US" sz="1200" dirty="0" smtClean="0"/>
              <a:t>领</a:t>
            </a:r>
            <a:endParaRPr lang="zh-CN" alt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308971" y="439182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</a:t>
            </a:r>
            <a:r>
              <a:rPr lang="zh-CN" altLang="en-US" sz="1200" dirty="0" smtClean="0"/>
              <a:t>领</a:t>
            </a:r>
            <a:endParaRPr lang="zh-CN" alt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292161" y="49081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其它</a:t>
            </a:r>
            <a:endParaRPr lang="zh-CN" altLang="en-US" sz="1200" dirty="0"/>
          </a:p>
        </p:txBody>
      </p:sp>
      <p:sp>
        <p:nvSpPr>
          <p:cNvPr id="171" name="矩形 170"/>
          <p:cNvSpPr/>
          <p:nvPr/>
        </p:nvSpPr>
        <p:spPr>
          <a:xfrm>
            <a:off x="5898918" y="3909765"/>
            <a:ext cx="744455" cy="9314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110439" y="39367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两片</a:t>
            </a:r>
            <a:endParaRPr lang="zh-CN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099634" y="42485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三片</a:t>
            </a:r>
            <a:endParaRPr lang="zh-CN" alt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099634" y="45185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其他</a:t>
            </a:r>
            <a:endParaRPr lang="zh-CN" altLang="en-US" sz="1200" dirty="0"/>
          </a:p>
        </p:txBody>
      </p:sp>
      <p:sp>
        <p:nvSpPr>
          <p:cNvPr id="176" name="矩形 175"/>
          <p:cNvSpPr/>
          <p:nvPr/>
        </p:nvSpPr>
        <p:spPr>
          <a:xfrm>
            <a:off x="1458797" y="374441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066182" y="3406844"/>
            <a:ext cx="766627" cy="10136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183147" y="3468287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肩     部</a:t>
            </a:r>
            <a:endParaRPr lang="zh-CN" alt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216209" y="3659726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袖    窿</a:t>
            </a:r>
            <a:endParaRPr lang="zh-CN" alt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3202659" y="41258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不规则</a:t>
            </a:r>
            <a:endParaRPr lang="zh-CN" altLang="en-US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3216448" y="3913656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领    围</a:t>
            </a:r>
            <a:endParaRPr lang="zh-CN" altLang="en-US" sz="1200" dirty="0"/>
          </a:p>
        </p:txBody>
      </p:sp>
      <p:sp>
        <p:nvSpPr>
          <p:cNvPr id="182" name="矩形 181"/>
          <p:cNvSpPr/>
          <p:nvPr/>
        </p:nvSpPr>
        <p:spPr>
          <a:xfrm>
            <a:off x="4123093" y="324501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203213" y="374441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458797" y="413300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3995936" y="415400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220072" y="415400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5004048" y="4625618"/>
            <a:ext cx="1156483" cy="17735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5249468" y="4657016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2012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189" name="矩形 188"/>
          <p:cNvSpPr/>
          <p:nvPr/>
        </p:nvSpPr>
        <p:spPr>
          <a:xfrm>
            <a:off x="5249468" y="4945356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2012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190" name="矩形 189"/>
          <p:cNvSpPr/>
          <p:nvPr/>
        </p:nvSpPr>
        <p:spPr>
          <a:xfrm>
            <a:off x="5231439" y="5512128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2011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191" name="矩形 190"/>
          <p:cNvSpPr/>
          <p:nvPr/>
        </p:nvSpPr>
        <p:spPr>
          <a:xfrm>
            <a:off x="5231439" y="5215769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2011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192" name="矩形 191"/>
          <p:cNvSpPr/>
          <p:nvPr/>
        </p:nvSpPr>
        <p:spPr>
          <a:xfrm>
            <a:off x="5231439" y="5799852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2010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193" name="矩形 192"/>
          <p:cNvSpPr/>
          <p:nvPr/>
        </p:nvSpPr>
        <p:spPr>
          <a:xfrm>
            <a:off x="5231439" y="6088192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2010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194" name="矩形 193"/>
          <p:cNvSpPr/>
          <p:nvPr/>
        </p:nvSpPr>
        <p:spPr>
          <a:xfrm>
            <a:off x="2189049" y="397098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2189050" y="422982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2189048" y="447954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2182477" y="476414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189051" y="502985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728177" y="5203613"/>
            <a:ext cx="1392859" cy="12091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667587" y="5351437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EP</a:t>
            </a:r>
            <a:endParaRPr lang="zh-CN" altLang="en-US" sz="1200" dirty="0"/>
          </a:p>
        </p:txBody>
      </p:sp>
      <p:sp>
        <p:nvSpPr>
          <p:cNvPr id="202" name="矩形 201"/>
          <p:cNvSpPr/>
          <p:nvPr/>
        </p:nvSpPr>
        <p:spPr>
          <a:xfrm>
            <a:off x="1667587" y="6061645"/>
            <a:ext cx="743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EP.JEANS</a:t>
            </a:r>
            <a:endParaRPr lang="zh-CN" altLang="en-US" sz="1200" dirty="0"/>
          </a:p>
        </p:txBody>
      </p:sp>
      <p:sp>
        <p:nvSpPr>
          <p:cNvPr id="205" name="矩形 204"/>
          <p:cNvSpPr/>
          <p:nvPr/>
        </p:nvSpPr>
        <p:spPr>
          <a:xfrm>
            <a:off x="3126637" y="35250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126637" y="3741042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3126637" y="397806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3126637" y="4203964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6019848" y="405414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6007721" y="432778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6013464" y="459570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129735" y="471933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5129735" y="500736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5129735" y="527439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5129735" y="558343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5129735" y="587146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1897" y="1124744"/>
            <a:ext cx="646394" cy="292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26" name="矩形 225"/>
          <p:cNvSpPr/>
          <p:nvPr/>
        </p:nvSpPr>
        <p:spPr>
          <a:xfrm>
            <a:off x="5129735" y="613849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1666" y="1143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上装</a:t>
            </a:r>
            <a:endParaRPr lang="zh-CN" altLang="en-US" sz="1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03509" y="1412776"/>
            <a:ext cx="1351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2" name="圆角矩形 231"/>
          <p:cNvSpPr/>
          <p:nvPr/>
        </p:nvSpPr>
        <p:spPr>
          <a:xfrm>
            <a:off x="10018402" y="1345669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3" name="图片 23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10549429" y="1356123"/>
            <a:ext cx="254461" cy="226614"/>
          </a:xfrm>
          <a:prstGeom prst="rect">
            <a:avLst/>
          </a:prstGeom>
        </p:spPr>
      </p:pic>
      <p:sp>
        <p:nvSpPr>
          <p:cNvPr id="234" name="圆角矩形 233"/>
          <p:cNvSpPr/>
          <p:nvPr/>
        </p:nvSpPr>
        <p:spPr>
          <a:xfrm>
            <a:off x="2110932" y="3664090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5" name="图片 23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2627784" y="3660189"/>
            <a:ext cx="254461" cy="226614"/>
          </a:xfrm>
          <a:prstGeom prst="rect">
            <a:avLst/>
          </a:prstGeom>
        </p:spPr>
      </p:pic>
      <p:sp>
        <p:nvSpPr>
          <p:cNvPr id="236" name="圆角矩形 235"/>
          <p:cNvSpPr/>
          <p:nvPr/>
        </p:nvSpPr>
        <p:spPr>
          <a:xfrm>
            <a:off x="4048613" y="3665621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7" name="图片 23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4572000" y="3666782"/>
            <a:ext cx="254461" cy="226614"/>
          </a:xfrm>
          <a:prstGeom prst="rect">
            <a:avLst/>
          </a:prstGeom>
        </p:spPr>
      </p:pic>
      <p:sp>
        <p:nvSpPr>
          <p:cNvPr id="238" name="圆角矩形 237"/>
          <p:cNvSpPr/>
          <p:nvPr/>
        </p:nvSpPr>
        <p:spPr>
          <a:xfrm>
            <a:off x="5873970" y="3674141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9" name="图片 23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6386812" y="3675733"/>
            <a:ext cx="254461" cy="226614"/>
          </a:xfrm>
          <a:prstGeom prst="rect">
            <a:avLst/>
          </a:prstGeom>
        </p:spPr>
      </p:pic>
      <p:pic>
        <p:nvPicPr>
          <p:cNvPr id="240" name="Picture 2" descr="C:\Users\Administrator\Documents\360截图\360截图20130322123059256.jpg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8" y="1456518"/>
            <a:ext cx="187421" cy="63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圆角矩形 240"/>
          <p:cNvSpPr/>
          <p:nvPr/>
        </p:nvSpPr>
        <p:spPr>
          <a:xfrm>
            <a:off x="1728177" y="6423075"/>
            <a:ext cx="1392859" cy="23821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42" name="图片 241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2864996" y="6415733"/>
            <a:ext cx="296188" cy="263775"/>
          </a:xfrm>
          <a:prstGeom prst="rect">
            <a:avLst/>
          </a:prstGeom>
        </p:spPr>
      </p:pic>
      <p:sp>
        <p:nvSpPr>
          <p:cNvPr id="243" name="圆角矩形 242"/>
          <p:cNvSpPr/>
          <p:nvPr/>
        </p:nvSpPr>
        <p:spPr>
          <a:xfrm>
            <a:off x="5006205" y="6400437"/>
            <a:ext cx="1203782" cy="2609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4048613" y="3874553"/>
            <a:ext cx="735612" cy="1087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161372" y="39428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西装领</a:t>
            </a:r>
            <a:endParaRPr lang="zh-CN" alt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4180130" y="417715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枪驳领</a:t>
            </a:r>
            <a:endParaRPr lang="zh-CN" alt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176130" y="443567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青果领</a:t>
            </a:r>
            <a:endParaRPr lang="zh-CN" alt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4153688" y="4676758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其     他</a:t>
            </a:r>
            <a:endParaRPr lang="zh-CN" altLang="en-US" sz="1200" dirty="0"/>
          </a:p>
        </p:txBody>
      </p:sp>
      <p:sp>
        <p:nvSpPr>
          <p:cNvPr id="209" name="矩形 208"/>
          <p:cNvSpPr/>
          <p:nvPr/>
        </p:nvSpPr>
        <p:spPr>
          <a:xfrm>
            <a:off x="4071810" y="400964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4079557" y="425894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4081562" y="448849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4081562" y="475375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5915213" y="6405585"/>
            <a:ext cx="296188" cy="263775"/>
          </a:xfrm>
          <a:prstGeom prst="rect">
            <a:avLst/>
          </a:prstGeom>
        </p:spPr>
      </p:pic>
      <p:sp>
        <p:nvSpPr>
          <p:cNvPr id="255" name="TextBox 254"/>
          <p:cNvSpPr txBox="1"/>
          <p:nvPr/>
        </p:nvSpPr>
        <p:spPr>
          <a:xfrm>
            <a:off x="7644691" y="1628800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连衣裙 </a:t>
            </a:r>
            <a:endParaRPr lang="zh-CN" altLang="en-US" sz="1200" dirty="0"/>
          </a:p>
        </p:txBody>
      </p:sp>
      <p:sp>
        <p:nvSpPr>
          <p:cNvPr id="256" name="矩形 255"/>
          <p:cNvSpPr/>
          <p:nvPr/>
        </p:nvSpPr>
        <p:spPr>
          <a:xfrm>
            <a:off x="7519096" y="1705793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pic>
        <p:nvPicPr>
          <p:cNvPr id="257" name="图片 25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75" y="836712"/>
            <a:ext cx="1437755" cy="27395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627784" y="816967"/>
            <a:ext cx="166779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</a:rPr>
              <a:t>基板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编号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大货编号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: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27" name="圆角矩形 226"/>
          <p:cNvSpPr/>
          <p:nvPr/>
        </p:nvSpPr>
        <p:spPr>
          <a:xfrm>
            <a:off x="1989916" y="5387530"/>
            <a:ext cx="523196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28" name="图片 22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2272692" y="5383629"/>
            <a:ext cx="275407" cy="226614"/>
          </a:xfrm>
          <a:prstGeom prst="rect">
            <a:avLst/>
          </a:prstGeom>
        </p:spPr>
      </p:pic>
      <p:sp>
        <p:nvSpPr>
          <p:cNvPr id="229" name="圆角矩形 228"/>
          <p:cNvSpPr/>
          <p:nvPr/>
        </p:nvSpPr>
        <p:spPr>
          <a:xfrm>
            <a:off x="2406117" y="6075418"/>
            <a:ext cx="539043" cy="24711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0" name="图片 22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2763529" y="6095197"/>
            <a:ext cx="275407" cy="226614"/>
          </a:xfrm>
          <a:prstGeom prst="rect">
            <a:avLst/>
          </a:prstGeom>
        </p:spPr>
      </p:pic>
      <p:sp>
        <p:nvSpPr>
          <p:cNvPr id="231" name="矩形 230"/>
          <p:cNvSpPr/>
          <p:nvPr/>
        </p:nvSpPr>
        <p:spPr>
          <a:xfrm>
            <a:off x="2491140" y="4701742"/>
            <a:ext cx="465532" cy="9314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702660" y="472870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</a:t>
            </a:r>
            <a:endParaRPr lang="zh-CN" altLang="en-US" sz="1200" dirty="0"/>
          </a:p>
        </p:txBody>
      </p:sp>
      <p:sp>
        <p:nvSpPr>
          <p:cNvPr id="246" name="TextBox 245"/>
          <p:cNvSpPr txBox="1"/>
          <p:nvPr/>
        </p:nvSpPr>
        <p:spPr>
          <a:xfrm>
            <a:off x="2691855" y="5310567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sp>
        <p:nvSpPr>
          <p:cNvPr id="247" name="矩形 246"/>
          <p:cNvSpPr/>
          <p:nvPr/>
        </p:nvSpPr>
        <p:spPr>
          <a:xfrm>
            <a:off x="2612069" y="484612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2599942" y="511975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2605685" y="538767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675286" y="50006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</a:t>
            </a:r>
            <a:endParaRPr lang="zh-CN" altLang="en-US" sz="1200" dirty="0"/>
          </a:p>
        </p:txBody>
      </p:sp>
      <p:sp>
        <p:nvSpPr>
          <p:cNvPr id="251" name="矩形 250"/>
          <p:cNvSpPr/>
          <p:nvPr/>
        </p:nvSpPr>
        <p:spPr>
          <a:xfrm>
            <a:off x="2982071" y="5689976"/>
            <a:ext cx="472980" cy="6325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174204" y="5966931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</a:t>
            </a:r>
            <a:endParaRPr lang="zh-CN" altLang="en-US" sz="1200" dirty="0"/>
          </a:p>
        </p:txBody>
      </p:sp>
      <p:sp>
        <p:nvSpPr>
          <p:cNvPr id="260" name="矩形 259"/>
          <p:cNvSpPr/>
          <p:nvPr/>
        </p:nvSpPr>
        <p:spPr>
          <a:xfrm>
            <a:off x="3082291" y="577612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3088034" y="60440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157635" y="572917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</a:t>
            </a:r>
            <a:endParaRPr lang="zh-CN" altLang="en-US" sz="1200" dirty="0"/>
          </a:p>
        </p:txBody>
      </p:sp>
      <p:sp>
        <p:nvSpPr>
          <p:cNvPr id="2" name="线形标注 1 1"/>
          <p:cNvSpPr/>
          <p:nvPr/>
        </p:nvSpPr>
        <p:spPr>
          <a:xfrm>
            <a:off x="8010713" y="414952"/>
            <a:ext cx="914400" cy="612648"/>
          </a:xfrm>
          <a:prstGeom prst="borderCallout1">
            <a:avLst>
              <a:gd name="adj1" fmla="val 49549"/>
              <a:gd name="adj2" fmla="val 4366"/>
              <a:gd name="adj3" fmla="val 129083"/>
              <a:gd name="adj4" fmla="val -12722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只有管理员有权限</a:t>
            </a:r>
            <a:endParaRPr lang="zh-CN" altLang="en-US" sz="1400" dirty="0"/>
          </a:p>
        </p:txBody>
      </p:sp>
      <p:sp>
        <p:nvSpPr>
          <p:cNvPr id="245" name="矩形 244"/>
          <p:cNvSpPr/>
          <p:nvPr/>
        </p:nvSpPr>
        <p:spPr>
          <a:xfrm>
            <a:off x="6156176" y="6381328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排序方式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53" name="直接连接符 252"/>
          <p:cNvCxnSpPr/>
          <p:nvPr/>
        </p:nvCxnSpPr>
        <p:spPr>
          <a:xfrm flipH="1" flipV="1">
            <a:off x="6347798" y="6309320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圆角矩形 253"/>
          <p:cNvSpPr/>
          <p:nvPr/>
        </p:nvSpPr>
        <p:spPr>
          <a:xfrm>
            <a:off x="7296691" y="6405585"/>
            <a:ext cx="1203782" cy="2609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59" name="图片 258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8205699" y="6410733"/>
            <a:ext cx="296188" cy="263775"/>
          </a:xfrm>
          <a:prstGeom prst="rect">
            <a:avLst/>
          </a:prstGeom>
        </p:spPr>
      </p:pic>
      <p:sp>
        <p:nvSpPr>
          <p:cNvPr id="263" name="矩形 262"/>
          <p:cNvSpPr/>
          <p:nvPr/>
        </p:nvSpPr>
        <p:spPr>
          <a:xfrm>
            <a:off x="7296691" y="5445224"/>
            <a:ext cx="1565913" cy="9378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7542111" y="5474869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按年份</a:t>
            </a:r>
            <a:endParaRPr lang="zh-CN" altLang="en-US" sz="1200" dirty="0"/>
          </a:p>
        </p:txBody>
      </p:sp>
      <p:sp>
        <p:nvSpPr>
          <p:cNvPr id="265" name="矩形 264"/>
          <p:cNvSpPr/>
          <p:nvPr/>
        </p:nvSpPr>
        <p:spPr>
          <a:xfrm>
            <a:off x="7542111" y="576320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使用频率</a:t>
            </a:r>
            <a:endParaRPr lang="zh-CN" altLang="en-US" sz="1200" dirty="0"/>
          </a:p>
        </p:txBody>
      </p:sp>
      <p:sp>
        <p:nvSpPr>
          <p:cNvPr id="266" name="矩形 265"/>
          <p:cNvSpPr/>
          <p:nvPr/>
        </p:nvSpPr>
        <p:spPr>
          <a:xfrm>
            <a:off x="7524082" y="603362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销量</a:t>
            </a:r>
            <a:endParaRPr lang="zh-CN" altLang="en-US" sz="1200" dirty="0"/>
          </a:p>
        </p:txBody>
      </p:sp>
      <p:sp>
        <p:nvSpPr>
          <p:cNvPr id="267" name="矩形 266"/>
          <p:cNvSpPr/>
          <p:nvPr/>
        </p:nvSpPr>
        <p:spPr>
          <a:xfrm>
            <a:off x="7422378" y="5537188"/>
            <a:ext cx="125595" cy="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7422378" y="5825220"/>
            <a:ext cx="125595" cy="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7422378" y="6092251"/>
            <a:ext cx="125595" cy="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8082193" y="3717032"/>
            <a:ext cx="1156483" cy="17735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8327613" y="3700290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2012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272" name="矩形 271"/>
          <p:cNvSpPr/>
          <p:nvPr/>
        </p:nvSpPr>
        <p:spPr>
          <a:xfrm>
            <a:off x="8327613" y="3988630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2012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273" name="矩形 272"/>
          <p:cNvSpPr/>
          <p:nvPr/>
        </p:nvSpPr>
        <p:spPr>
          <a:xfrm>
            <a:off x="8309584" y="4555402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2011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274" name="矩形 273"/>
          <p:cNvSpPr/>
          <p:nvPr/>
        </p:nvSpPr>
        <p:spPr>
          <a:xfrm>
            <a:off x="8309584" y="4259043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2011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275" name="矩形 274"/>
          <p:cNvSpPr/>
          <p:nvPr/>
        </p:nvSpPr>
        <p:spPr>
          <a:xfrm>
            <a:off x="8309584" y="4843126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2010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276" name="矩形 275"/>
          <p:cNvSpPr/>
          <p:nvPr/>
        </p:nvSpPr>
        <p:spPr>
          <a:xfrm>
            <a:off x="8309584" y="5131466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2010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277" name="矩形 276"/>
          <p:cNvSpPr/>
          <p:nvPr/>
        </p:nvSpPr>
        <p:spPr>
          <a:xfrm>
            <a:off x="8207880" y="376260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8207880" y="40506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8207880" y="431767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8207880" y="462670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8207880" y="491473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2" name="矩形 281"/>
          <p:cNvSpPr/>
          <p:nvPr/>
        </p:nvSpPr>
        <p:spPr>
          <a:xfrm>
            <a:off x="8207880" y="518176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5" name="圆角矩形 284"/>
          <p:cNvSpPr/>
          <p:nvPr/>
        </p:nvSpPr>
        <p:spPr>
          <a:xfrm>
            <a:off x="8082193" y="5472033"/>
            <a:ext cx="1156483" cy="25714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84" name="图片 283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8942488" y="5465404"/>
            <a:ext cx="296188" cy="263775"/>
          </a:xfrm>
          <a:prstGeom prst="rect">
            <a:avLst/>
          </a:prstGeom>
        </p:spPr>
      </p:pic>
      <p:sp>
        <p:nvSpPr>
          <p:cNvPr id="286" name="TextBox 285">
            <a:hlinkClick r:id="rId7" action="ppaction://hlinksldjump"/>
          </p:cNvPr>
          <p:cNvSpPr txBox="1"/>
          <p:nvPr/>
        </p:nvSpPr>
        <p:spPr>
          <a:xfrm>
            <a:off x="6156176" y="11400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编辑记录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063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1" grpId="1" animBg="1"/>
      <p:bldP spid="162" grpId="0"/>
      <p:bldP spid="162" grpId="1"/>
      <p:bldP spid="163" grpId="0"/>
      <p:bldP spid="163" grpId="1"/>
      <p:bldP spid="164" grpId="0"/>
      <p:bldP spid="164" grpId="1"/>
      <p:bldP spid="165" grpId="0"/>
      <p:bldP spid="165" grpId="1"/>
      <p:bldP spid="166" grpId="0"/>
      <p:bldP spid="166" grpId="1"/>
      <p:bldP spid="171" grpId="0" animBg="1"/>
      <p:bldP spid="171" grpId="1" animBg="1"/>
      <p:bldP spid="172" grpId="0"/>
      <p:bldP spid="172" grpId="1"/>
      <p:bldP spid="173" grpId="0"/>
      <p:bldP spid="173" grpId="1"/>
      <p:bldP spid="174" grpId="0"/>
      <p:bldP spid="174" grpId="1"/>
      <p:bldP spid="177" grpId="0" animBg="1"/>
      <p:bldP spid="177" grpId="1" animBg="1"/>
      <p:bldP spid="178" grpId="0"/>
      <p:bldP spid="178" grpId="1"/>
      <p:bldP spid="179" grpId="0"/>
      <p:bldP spid="179" grpId="1"/>
      <p:bldP spid="180" grpId="0"/>
      <p:bldP spid="180" grpId="1"/>
      <p:bldP spid="181" grpId="0"/>
      <p:bldP spid="181" grpId="1"/>
      <p:bldP spid="187" grpId="0" animBg="1"/>
      <p:bldP spid="187" grpId="1" animBg="1"/>
      <p:bldP spid="188" grpId="0"/>
      <p:bldP spid="188" grpId="1"/>
      <p:bldP spid="189" grpId="0"/>
      <p:bldP spid="189" grpId="1"/>
      <p:bldP spid="190" grpId="0"/>
      <p:bldP spid="190" grpId="1"/>
      <p:bldP spid="191" grpId="0"/>
      <p:bldP spid="191" grpId="1"/>
      <p:bldP spid="192" grpId="0"/>
      <p:bldP spid="192" grpId="1"/>
      <p:bldP spid="193" grpId="0"/>
      <p:bldP spid="193" grpId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1" grpId="0"/>
      <p:bldP spid="201" grpId="1"/>
      <p:bldP spid="202" grpId="0"/>
      <p:bldP spid="202" grpId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167" grpId="0" animBg="1"/>
      <p:bldP spid="167" grpId="1" animBg="1"/>
      <p:bldP spid="168" grpId="0"/>
      <p:bldP spid="168" grpId="1"/>
      <p:bldP spid="169" grpId="0"/>
      <p:bldP spid="169" grpId="1"/>
      <p:bldP spid="170" grpId="0"/>
      <p:bldP spid="170" grpId="1"/>
      <p:bldP spid="175" grpId="0"/>
      <p:bldP spid="175" grpId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27" grpId="0" animBg="1"/>
      <p:bldP spid="227" grpId="1" animBg="1"/>
      <p:bldP spid="229" grpId="0" animBg="1"/>
      <p:bldP spid="229" grpId="1" animBg="1"/>
      <p:bldP spid="231" grpId="0" animBg="1"/>
      <p:bldP spid="231" grpId="1" animBg="1"/>
      <p:bldP spid="244" grpId="0"/>
      <p:bldP spid="244" grpId="1"/>
      <p:bldP spid="246" grpId="0"/>
      <p:bldP spid="246" grpId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/>
      <p:bldP spid="250" grpId="1"/>
      <p:bldP spid="251" grpId="0" animBg="1"/>
      <p:bldP spid="251" grpId="1" animBg="1"/>
      <p:bldP spid="258" grpId="0"/>
      <p:bldP spid="258" grpId="1"/>
      <p:bldP spid="260" grpId="0" animBg="1"/>
      <p:bldP spid="260" grpId="1" animBg="1"/>
      <p:bldP spid="261" grpId="0" animBg="1"/>
      <p:bldP spid="261" grpId="1" animBg="1"/>
      <p:bldP spid="262" grpId="0"/>
      <p:bldP spid="262" grpId="1"/>
      <p:bldP spid="263" grpId="0" animBg="1"/>
      <p:bldP spid="263" grpId="1" animBg="1"/>
      <p:bldP spid="264" grpId="0"/>
      <p:bldP spid="264" grpId="1"/>
      <p:bldP spid="265" grpId="0"/>
      <p:bldP spid="265" grpId="1"/>
      <p:bldP spid="266" grpId="0"/>
      <p:bldP spid="266" grpId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/>
      <p:bldP spid="271" grpId="1"/>
      <p:bldP spid="272" grpId="0"/>
      <p:bldP spid="272" grpId="1"/>
      <p:bldP spid="273" grpId="0"/>
      <p:bldP spid="273" grpId="1"/>
      <p:bldP spid="274" grpId="0"/>
      <p:bldP spid="274" grpId="1"/>
      <p:bldP spid="275" grpId="0"/>
      <p:bldP spid="275" grpId="1"/>
      <p:bldP spid="276" grpId="0"/>
      <p:bldP spid="276" grpId="1"/>
      <p:bldP spid="277" grpId="0" animBg="1"/>
      <p:bldP spid="277" grpId="1" animBg="1"/>
      <p:bldP spid="278" grpId="0" animBg="1"/>
      <p:bldP spid="278" grpId="1" animBg="1"/>
      <p:bldP spid="279" grpId="0" animBg="1"/>
      <p:bldP spid="279" grpId="1" animBg="1"/>
      <p:bldP spid="280" grpId="0" animBg="1"/>
      <p:bldP spid="280" grpId="1" animBg="1"/>
      <p:bldP spid="281" grpId="0" animBg="1"/>
      <p:bldP spid="281" grpId="1" animBg="1"/>
      <p:bldP spid="282" grpId="0" animBg="1"/>
      <p:bldP spid="28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10"/>
            <a:ext cx="9144000" cy="6133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25842" y="11439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毛衫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7040" y="1143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添加款式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944899" y="11433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使用统计</a:t>
            </a:r>
            <a:endParaRPr lang="zh-CN" altLang="en-US" sz="12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251520" y="870828"/>
            <a:ext cx="778542" cy="39793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627784" y="816967"/>
            <a:ext cx="166779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基板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大货编号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: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288924" y="840363"/>
            <a:ext cx="2083276" cy="259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074" y="869433"/>
            <a:ext cx="221484" cy="2214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01222" y="115886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用户名</a:t>
            </a:r>
            <a:endParaRPr lang="zh-CN" altLang="en-US" sz="105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04" y="1187928"/>
            <a:ext cx="187948" cy="19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3745284" y="38891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" name="TextBox 26">
            <a:hlinkClick r:id="rId7" action="ppaction://hlinksldjump"/>
          </p:cNvPr>
          <p:cNvSpPr txBox="1"/>
          <p:nvPr/>
        </p:nvSpPr>
        <p:spPr>
          <a:xfrm>
            <a:off x="2491159" y="144423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裤子</a:t>
            </a:r>
            <a:r>
              <a:rPr lang="zh-CN" altLang="en-US" sz="1200" dirty="0" smtClean="0"/>
              <a:t> 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107504" y="4365104"/>
            <a:ext cx="1486759" cy="307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经典款</a:t>
            </a:r>
          </a:p>
        </p:txBody>
      </p:sp>
      <p:sp>
        <p:nvSpPr>
          <p:cNvPr id="34" name="矩形 33"/>
          <p:cNvSpPr/>
          <p:nvPr/>
        </p:nvSpPr>
        <p:spPr>
          <a:xfrm>
            <a:off x="3112045" y="4380208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历年畅销款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50771" y="43879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系列</a:t>
            </a:r>
            <a:endParaRPr lang="zh-CN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396275" y="44101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年份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1397" y="231810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裙</a:t>
            </a:r>
            <a:r>
              <a:rPr lang="zh-CN" altLang="en-US" sz="1400" b="1" dirty="0" smtClean="0"/>
              <a:t>   身</a:t>
            </a:r>
            <a:endParaRPr lang="zh-CN" altLang="en-US" sz="1400" b="1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458989" y="3263499"/>
            <a:ext cx="82559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31640" y="1803594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廓         形</a:t>
            </a:r>
            <a:endParaRPr lang="zh-CN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331640" y="286736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331724" y="21636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宽松风格</a:t>
            </a:r>
            <a:endParaRPr lang="zh-CN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33381" y="2523674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裙          长</a:t>
            </a:r>
            <a:endParaRPr lang="zh-CN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665857" y="18258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直身裙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67265" y="1820734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</a:t>
            </a:r>
            <a:r>
              <a:rPr lang="zh-CN" altLang="en-US" sz="1200" dirty="0" smtClean="0"/>
              <a:t>字裙</a:t>
            </a:r>
            <a:endParaRPr lang="zh-CN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680072" y="18258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波浪裙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56777" y="2111205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贴体</a:t>
            </a:r>
            <a:r>
              <a:rPr lang="zh-CN" altLang="en-US" sz="1200" dirty="0" smtClean="0"/>
              <a:t>（</a:t>
            </a:r>
            <a:r>
              <a:rPr lang="en-US" altLang="zh-CN" sz="1200" dirty="0"/>
              <a:t>H</a:t>
            </a:r>
            <a:r>
              <a:rPr lang="en-US" altLang="zh-CN" sz="1200" dirty="0" smtClean="0"/>
              <a:t>=88~93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446089" y="2111371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较宽松</a:t>
            </a:r>
            <a:r>
              <a:rPr lang="zh-CN" altLang="en-US" sz="1200" dirty="0" smtClean="0"/>
              <a:t>（</a:t>
            </a:r>
            <a:r>
              <a:rPr lang="en-US" altLang="zh-CN" sz="1200" dirty="0"/>
              <a:t>H</a:t>
            </a:r>
            <a:r>
              <a:rPr lang="en-US" altLang="zh-CN" sz="1200" dirty="0" smtClean="0"/>
              <a:t>=93~98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665857" y="2120663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宽松（</a:t>
            </a:r>
            <a:r>
              <a:rPr lang="en-US" altLang="zh-CN" sz="1200" dirty="0" smtClean="0"/>
              <a:t>H&gt;98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610925" y="2508984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590382" y="250898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4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613378" y="2508982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5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666932" y="2508984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6~7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218490" y="292028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省道</a:t>
            </a:r>
            <a:endParaRPr lang="zh-CN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131205" y="29202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折裥</a:t>
            </a:r>
            <a:endParaRPr lang="zh-CN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977796" y="29202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抽摺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7567" y="29106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分割</a:t>
            </a:r>
            <a:endParaRPr lang="zh-CN" altLang="en-US" sz="1200" dirty="0"/>
          </a:p>
        </p:txBody>
      </p:sp>
      <p:sp>
        <p:nvSpPr>
          <p:cNvPr id="64" name="圆角矩形 63"/>
          <p:cNvSpPr/>
          <p:nvPr/>
        </p:nvSpPr>
        <p:spPr>
          <a:xfrm>
            <a:off x="3066432" y="2910688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3574091" y="2907130"/>
            <a:ext cx="254461" cy="22661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51397" y="3524147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腰   头</a:t>
            </a:r>
            <a:endParaRPr lang="zh-CN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613442" y="33985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低腰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640555" y="37923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装腰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44628" y="38166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连腰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94053" y="34027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中腰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234220" y="38232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约克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57247" y="34018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高腰</a:t>
            </a:r>
          </a:p>
        </p:txBody>
      </p:sp>
      <p:cxnSp>
        <p:nvCxnSpPr>
          <p:cNvPr id="107" name="直接连接符 106"/>
          <p:cNvCxnSpPr/>
          <p:nvPr/>
        </p:nvCxnSpPr>
        <p:spPr>
          <a:xfrm>
            <a:off x="495501" y="4221088"/>
            <a:ext cx="820689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179512" y="1772816"/>
            <a:ext cx="8707670" cy="302433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3" name="直接连接符 112"/>
          <p:cNvCxnSpPr/>
          <p:nvPr/>
        </p:nvCxnSpPr>
        <p:spPr>
          <a:xfrm flipH="1" flipV="1">
            <a:off x="3131840" y="4288744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2483768" y="296903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748142" y="347952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005610" y="298011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851285" y="298011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483768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493442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501554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508104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483768" y="220438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294674" y="2195089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641273" y="21820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502189" y="189534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491880" y="189534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499992" y="189534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2485868" y="347952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077627" y="3140346"/>
            <a:ext cx="766627" cy="841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194592" y="3201789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横     向</a:t>
            </a:r>
            <a:endParaRPr lang="zh-CN" alt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202079" y="3407643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纵     向</a:t>
            </a:r>
            <a:endParaRPr lang="zh-CN" alt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3214104" y="364341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不规则</a:t>
            </a:r>
            <a:endParaRPr lang="zh-CN" altLang="en-US" sz="1200" dirty="0"/>
          </a:p>
        </p:txBody>
      </p:sp>
      <p:sp>
        <p:nvSpPr>
          <p:cNvPr id="182" name="矩形 181"/>
          <p:cNvSpPr/>
          <p:nvPr/>
        </p:nvSpPr>
        <p:spPr>
          <a:xfrm>
            <a:off x="4123093" y="298011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015452" y="347952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2485868" y="386811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5023007" y="38891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3138082" y="325852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138082" y="3474544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3138082" y="372150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571" y="1152228"/>
            <a:ext cx="646394" cy="292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441666" y="1143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上装</a:t>
            </a:r>
            <a:endParaRPr lang="zh-CN" altLang="en-US" sz="1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12183" y="1412776"/>
            <a:ext cx="1351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2" name="圆角矩形 231"/>
          <p:cNvSpPr/>
          <p:nvPr/>
        </p:nvSpPr>
        <p:spPr>
          <a:xfrm>
            <a:off x="10018402" y="1345669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3" name="图片 23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10549429" y="1356123"/>
            <a:ext cx="254461" cy="226614"/>
          </a:xfrm>
          <a:prstGeom prst="rect">
            <a:avLst/>
          </a:prstGeom>
        </p:spPr>
      </p:pic>
      <p:sp>
        <p:nvSpPr>
          <p:cNvPr id="241" name="圆角矩形 240"/>
          <p:cNvSpPr/>
          <p:nvPr/>
        </p:nvSpPr>
        <p:spPr>
          <a:xfrm>
            <a:off x="1837566" y="4387907"/>
            <a:ext cx="1151456" cy="25476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42" name="图片 24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2699792" y="4393714"/>
            <a:ext cx="296188" cy="263775"/>
          </a:xfrm>
          <a:prstGeom prst="rect">
            <a:avLst/>
          </a:prstGeom>
        </p:spPr>
      </p:pic>
      <p:sp>
        <p:nvSpPr>
          <p:cNvPr id="243" name="圆角矩形 242"/>
          <p:cNvSpPr/>
          <p:nvPr/>
        </p:nvSpPr>
        <p:spPr>
          <a:xfrm>
            <a:off x="4927754" y="4412755"/>
            <a:ext cx="1287988" cy="24038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5931996" y="4409107"/>
            <a:ext cx="296188" cy="263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33754" y="11624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装</a:t>
            </a:r>
            <a:endParaRPr lang="zh-CN" altLang="en-US" sz="1200" dirty="0"/>
          </a:p>
        </p:txBody>
      </p:sp>
      <p:sp>
        <p:nvSpPr>
          <p:cNvPr id="227" name="矩形 226"/>
          <p:cNvSpPr/>
          <p:nvPr/>
        </p:nvSpPr>
        <p:spPr>
          <a:xfrm>
            <a:off x="1907704" y="1444237"/>
            <a:ext cx="54399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42373" y="1444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裙子</a:t>
            </a:r>
            <a:r>
              <a:rPr lang="zh-CN" altLang="en-US" sz="1200" dirty="0" smtClean="0"/>
              <a:t> </a:t>
            </a:r>
            <a:endParaRPr lang="zh-CN" altLang="en-US" sz="12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807719" y="2492896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8~9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229" name="矩形 228"/>
          <p:cNvSpPr/>
          <p:nvPr/>
        </p:nvSpPr>
        <p:spPr>
          <a:xfrm>
            <a:off x="6648891" y="25483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7959847" y="2492896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231" name="矩形 230"/>
          <p:cNvSpPr/>
          <p:nvPr/>
        </p:nvSpPr>
        <p:spPr>
          <a:xfrm>
            <a:off x="7801019" y="25483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331640" y="3368025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腰         高</a:t>
            </a:r>
            <a:endParaRPr lang="zh-CN" altLang="en-US" sz="1200" b="1" dirty="0"/>
          </a:p>
        </p:txBody>
      </p:sp>
      <p:sp>
        <p:nvSpPr>
          <p:cNvPr id="248" name="TextBox 247"/>
          <p:cNvSpPr txBox="1"/>
          <p:nvPr/>
        </p:nvSpPr>
        <p:spPr>
          <a:xfrm>
            <a:off x="1331640" y="3728065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工         艺</a:t>
            </a:r>
            <a:endParaRPr lang="zh-CN" altLang="en-US" sz="1200" b="1" dirty="0"/>
          </a:p>
        </p:txBody>
      </p:sp>
      <p:pic>
        <p:nvPicPr>
          <p:cNvPr id="249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54311" y="5841757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/>
          <p:cNvSpPr txBox="1"/>
          <p:nvPr/>
        </p:nvSpPr>
        <p:spPr>
          <a:xfrm>
            <a:off x="1558637" y="50526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裙子</a:t>
            </a:r>
          </a:p>
        </p:txBody>
      </p:sp>
      <p:cxnSp>
        <p:nvCxnSpPr>
          <p:cNvPr id="251" name="直接连接符 250"/>
          <p:cNvCxnSpPr/>
          <p:nvPr/>
        </p:nvCxnSpPr>
        <p:spPr>
          <a:xfrm>
            <a:off x="35496" y="5481717"/>
            <a:ext cx="914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287715" y="50526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特征信息：</a:t>
            </a:r>
            <a:endParaRPr lang="zh-CN" altLang="en-US" sz="1400" b="1" dirty="0"/>
          </a:p>
        </p:txBody>
      </p:sp>
      <p:sp>
        <p:nvSpPr>
          <p:cNvPr id="255" name="TextBox 254"/>
          <p:cNvSpPr txBox="1"/>
          <p:nvPr/>
        </p:nvSpPr>
        <p:spPr>
          <a:xfrm>
            <a:off x="3521089" y="61871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536534" y="6548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61" name="矩形 260"/>
          <p:cNvSpPr/>
          <p:nvPr/>
        </p:nvSpPr>
        <p:spPr>
          <a:xfrm>
            <a:off x="377231" y="559135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>
            <a:off x="2530003" y="560276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>
            <a:off x="4736820" y="560525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2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54311" y="619139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3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54311" y="655143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4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009019" y="5866204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5" name="TextBox 274"/>
          <p:cNvSpPr txBox="1"/>
          <p:nvPr/>
        </p:nvSpPr>
        <p:spPr>
          <a:xfrm>
            <a:off x="1375797" y="62116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1391242" y="65728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77" name="TextBox 276"/>
          <p:cNvSpPr txBox="1"/>
          <p:nvPr/>
        </p:nvSpPr>
        <p:spPr>
          <a:xfrm>
            <a:off x="1360947" y="58662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78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009019" y="621583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9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009019" y="657587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0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1275" y="5841757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1" name="TextBox 280"/>
          <p:cNvSpPr txBox="1"/>
          <p:nvPr/>
        </p:nvSpPr>
        <p:spPr>
          <a:xfrm>
            <a:off x="5718053" y="61871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5733498" y="6548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83" name="TextBox 282"/>
          <p:cNvSpPr txBox="1"/>
          <p:nvPr/>
        </p:nvSpPr>
        <p:spPr>
          <a:xfrm>
            <a:off x="5703203" y="58417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84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1275" y="619139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5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1275" y="655143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0" name="矩形 289"/>
          <p:cNvSpPr/>
          <p:nvPr/>
        </p:nvSpPr>
        <p:spPr>
          <a:xfrm>
            <a:off x="6910807" y="560621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1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42595" y="5881064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2" name="TextBox 291"/>
          <p:cNvSpPr txBox="1"/>
          <p:nvPr/>
        </p:nvSpPr>
        <p:spPr>
          <a:xfrm>
            <a:off x="7909373" y="62264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7924818" y="658773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94" name="TextBox 293"/>
          <p:cNvSpPr txBox="1"/>
          <p:nvPr/>
        </p:nvSpPr>
        <p:spPr>
          <a:xfrm>
            <a:off x="7894523" y="58810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95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42595" y="623069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42595" y="659073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1" name="圆角矩形 300"/>
          <p:cNvSpPr/>
          <p:nvPr/>
        </p:nvSpPr>
        <p:spPr>
          <a:xfrm>
            <a:off x="7775848" y="4977661"/>
            <a:ext cx="1193912" cy="4230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搜      索</a:t>
            </a:r>
            <a:endParaRPr lang="zh-CN" altLang="en-US" b="1" dirty="0"/>
          </a:p>
        </p:txBody>
      </p:sp>
      <p:pic>
        <p:nvPicPr>
          <p:cNvPr id="302" name="图片 30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14" y="5049669"/>
            <a:ext cx="150910" cy="150910"/>
          </a:xfrm>
          <a:prstGeom prst="rect">
            <a:avLst/>
          </a:prstGeom>
        </p:spPr>
      </p:pic>
      <p:cxnSp>
        <p:nvCxnSpPr>
          <p:cNvPr id="303" name="直接连接符 302"/>
          <p:cNvCxnSpPr/>
          <p:nvPr/>
        </p:nvCxnSpPr>
        <p:spPr>
          <a:xfrm>
            <a:off x="287016" y="5409709"/>
            <a:ext cx="873055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75448" y="5841757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9" name="TextBox 308"/>
          <p:cNvSpPr txBox="1"/>
          <p:nvPr/>
        </p:nvSpPr>
        <p:spPr>
          <a:xfrm>
            <a:off x="3506942" y="61871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3522387" y="6548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11" name="TextBox 310"/>
          <p:cNvSpPr txBox="1"/>
          <p:nvPr/>
        </p:nvSpPr>
        <p:spPr>
          <a:xfrm>
            <a:off x="3506239" y="58417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12" name="Picture 2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95501" y="5764323"/>
            <a:ext cx="849578" cy="1122662"/>
          </a:xfrm>
          <a:prstGeom prst="rect">
            <a:avLst/>
          </a:prstGeom>
          <a:noFill/>
        </p:spPr>
      </p:pic>
      <p:pic>
        <p:nvPicPr>
          <p:cNvPr id="313" name="Picture 2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701644" y="5781559"/>
            <a:ext cx="729576" cy="1068310"/>
          </a:xfrm>
          <a:prstGeom prst="rect">
            <a:avLst/>
          </a:prstGeom>
          <a:noFill/>
        </p:spPr>
      </p:pic>
      <p:pic>
        <p:nvPicPr>
          <p:cNvPr id="314" name="Picture 30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819264" y="5803889"/>
            <a:ext cx="925854" cy="1070518"/>
          </a:xfrm>
          <a:prstGeom prst="rect">
            <a:avLst/>
          </a:prstGeom>
          <a:noFill/>
        </p:spPr>
      </p:pic>
      <p:pic>
        <p:nvPicPr>
          <p:cNvPr id="315" name="Picture 3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985898" y="5841757"/>
            <a:ext cx="906233" cy="988617"/>
          </a:xfrm>
          <a:prstGeom prst="rect">
            <a:avLst/>
          </a:prstGeom>
          <a:noFill/>
        </p:spPr>
      </p:pic>
      <p:pic>
        <p:nvPicPr>
          <p:cNvPr id="240" name="Picture 2" descr="C:\Users\Administrator\Documents\360截图\360截图20130322123059256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8" y="1456518"/>
            <a:ext cx="187421" cy="63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矩形 163"/>
          <p:cNvSpPr/>
          <p:nvPr/>
        </p:nvSpPr>
        <p:spPr>
          <a:xfrm>
            <a:off x="6156176" y="4365104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排序方式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7296691" y="4389361"/>
            <a:ext cx="1203782" cy="2609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66" name="图片 16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8205699" y="4394509"/>
            <a:ext cx="296188" cy="263775"/>
          </a:xfrm>
          <a:prstGeom prst="rect">
            <a:avLst/>
          </a:prstGeom>
        </p:spPr>
      </p:pic>
      <p:cxnSp>
        <p:nvCxnSpPr>
          <p:cNvPr id="167" name="直接连接符 166"/>
          <p:cNvCxnSpPr/>
          <p:nvPr/>
        </p:nvCxnSpPr>
        <p:spPr>
          <a:xfrm flipH="1" flipV="1">
            <a:off x="6372200" y="4288744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hlinkClick r:id="rId18" action="ppaction://hlinksldjump"/>
          </p:cNvPr>
          <p:cNvSpPr txBox="1"/>
          <p:nvPr/>
        </p:nvSpPr>
        <p:spPr>
          <a:xfrm>
            <a:off x="6156176" y="11400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编辑记录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576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7" grpId="1" animBg="1"/>
      <p:bldP spid="178" grpId="0"/>
      <p:bldP spid="178" grpId="1"/>
      <p:bldP spid="179" grpId="0"/>
      <p:bldP spid="179" grpId="1"/>
      <p:bldP spid="180" grpId="0"/>
      <p:bldP spid="180" grpId="1"/>
      <p:bldP spid="205" grpId="0" animBg="1"/>
      <p:bldP spid="205" grpId="1" animBg="1"/>
      <p:bldP spid="206" grpId="0" animBg="1"/>
      <p:bldP spid="206" grpId="1" animBg="1"/>
      <p:bldP spid="208" grpId="0" animBg="1"/>
      <p:bldP spid="20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10"/>
            <a:ext cx="9144000" cy="6133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25842" y="11439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毛衫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7040" y="1143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添加款式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944899" y="11433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使用统计</a:t>
            </a:r>
            <a:endParaRPr lang="zh-CN" altLang="en-US" sz="12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251520" y="870828"/>
            <a:ext cx="778542" cy="39793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627784" y="816967"/>
            <a:ext cx="166779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基板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大货编号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: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288924" y="840363"/>
            <a:ext cx="2083276" cy="259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074" y="869433"/>
            <a:ext cx="221484" cy="2214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01222" y="115886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用户名</a:t>
            </a:r>
            <a:endParaRPr lang="zh-CN" altLang="en-US" sz="105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04" y="1187928"/>
            <a:ext cx="187948" cy="19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3745284" y="38891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1397" y="231810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裤   身</a:t>
            </a:r>
            <a:endParaRPr lang="zh-CN" altLang="en-US" sz="1400" b="1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458989" y="3263499"/>
            <a:ext cx="82559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31640" y="1803594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廓         形</a:t>
            </a:r>
            <a:endParaRPr lang="zh-CN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331640" y="286736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331724" y="21636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宽松风格</a:t>
            </a:r>
            <a:endParaRPr lang="zh-CN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33381" y="2523674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裤</a:t>
            </a:r>
            <a:r>
              <a:rPr lang="zh-CN" altLang="en-US" sz="1200" b="1" dirty="0" smtClean="0"/>
              <a:t>          长</a:t>
            </a:r>
            <a:endParaRPr lang="zh-CN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665857" y="18258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直</a:t>
            </a:r>
            <a:r>
              <a:rPr lang="zh-CN" altLang="en-US" sz="1200" dirty="0"/>
              <a:t>筒裤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67265" y="182073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窄脚裤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80072" y="18258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喇叭裤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56777" y="2111205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贴体</a:t>
            </a:r>
            <a:r>
              <a:rPr lang="zh-CN" altLang="en-US" sz="1200" dirty="0" smtClean="0"/>
              <a:t>（</a:t>
            </a:r>
            <a:r>
              <a:rPr lang="en-US" altLang="zh-CN" sz="1200" dirty="0"/>
              <a:t>H</a:t>
            </a:r>
            <a:r>
              <a:rPr lang="en-US" altLang="zh-CN" sz="1200" dirty="0" smtClean="0"/>
              <a:t>=88~93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446089" y="2111371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较宽松</a:t>
            </a:r>
            <a:r>
              <a:rPr lang="zh-CN" altLang="en-US" sz="1200" dirty="0" smtClean="0"/>
              <a:t>（</a:t>
            </a:r>
            <a:r>
              <a:rPr lang="en-US" altLang="zh-CN" sz="1200" dirty="0"/>
              <a:t>H</a:t>
            </a:r>
            <a:r>
              <a:rPr lang="en-US" altLang="zh-CN" sz="1200" dirty="0" smtClean="0"/>
              <a:t>=93~98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665857" y="2120663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宽松（</a:t>
            </a:r>
            <a:r>
              <a:rPr lang="en-US" altLang="zh-CN" sz="1200" dirty="0" smtClean="0"/>
              <a:t>H&gt;98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610925" y="2508984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590382" y="250898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4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613378" y="2508982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5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666932" y="2508984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6~7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218490" y="292028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省道</a:t>
            </a:r>
            <a:endParaRPr lang="zh-CN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131205" y="29202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折裥</a:t>
            </a:r>
            <a:endParaRPr lang="zh-CN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977796" y="29202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抽摺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7567" y="29106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分割</a:t>
            </a:r>
            <a:endParaRPr lang="zh-CN" altLang="en-US" sz="1200" dirty="0"/>
          </a:p>
        </p:txBody>
      </p:sp>
      <p:sp>
        <p:nvSpPr>
          <p:cNvPr id="64" name="圆角矩形 63"/>
          <p:cNvSpPr/>
          <p:nvPr/>
        </p:nvSpPr>
        <p:spPr>
          <a:xfrm>
            <a:off x="3066432" y="2910688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3574091" y="2907130"/>
            <a:ext cx="254461" cy="22661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51397" y="3524147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腰   头</a:t>
            </a:r>
            <a:endParaRPr lang="zh-CN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613442" y="33985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低腰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640555" y="37923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装腰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44628" y="38166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连腰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94053" y="34027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中腰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234220" y="38232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约克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57247" y="34018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高腰</a:t>
            </a:r>
          </a:p>
        </p:txBody>
      </p:sp>
      <p:cxnSp>
        <p:nvCxnSpPr>
          <p:cNvPr id="107" name="直接连接符 106"/>
          <p:cNvCxnSpPr/>
          <p:nvPr/>
        </p:nvCxnSpPr>
        <p:spPr>
          <a:xfrm>
            <a:off x="495501" y="4221088"/>
            <a:ext cx="820689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179512" y="1772816"/>
            <a:ext cx="8707670" cy="311879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483768" y="296903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748142" y="347952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005610" y="298011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851285" y="298011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483768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493442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501554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508104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483768" y="220438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294674" y="2195089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641273" y="21820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502189" y="189534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491880" y="189534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499992" y="189534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2485868" y="347952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077627" y="3140346"/>
            <a:ext cx="766627" cy="841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194592" y="3201789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横     向</a:t>
            </a:r>
            <a:endParaRPr lang="zh-CN" alt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202079" y="3407643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纵     向</a:t>
            </a:r>
            <a:endParaRPr lang="zh-CN" alt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3214104" y="364341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不规则</a:t>
            </a:r>
            <a:endParaRPr lang="zh-CN" altLang="en-US" sz="1200" dirty="0"/>
          </a:p>
        </p:txBody>
      </p:sp>
      <p:sp>
        <p:nvSpPr>
          <p:cNvPr id="182" name="矩形 181"/>
          <p:cNvSpPr/>
          <p:nvPr/>
        </p:nvSpPr>
        <p:spPr>
          <a:xfrm>
            <a:off x="4123093" y="298011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015452" y="347952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2485868" y="386811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5023007" y="38891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3138082" y="325852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138082" y="3474544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3138082" y="372150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571" y="1152228"/>
            <a:ext cx="646394" cy="292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" name="TextBox 5">
            <a:hlinkClick r:id="rId8" action="ppaction://hlinksldjump"/>
          </p:cNvPr>
          <p:cNvSpPr txBox="1"/>
          <p:nvPr/>
        </p:nvSpPr>
        <p:spPr>
          <a:xfrm>
            <a:off x="1441666" y="1143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上装</a:t>
            </a:r>
            <a:endParaRPr lang="zh-CN" altLang="en-US" sz="1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12183" y="1412776"/>
            <a:ext cx="1351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2" name="圆角矩形 231"/>
          <p:cNvSpPr/>
          <p:nvPr/>
        </p:nvSpPr>
        <p:spPr>
          <a:xfrm>
            <a:off x="10018402" y="1345669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3" name="图片 2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10549429" y="1356123"/>
            <a:ext cx="254461" cy="226614"/>
          </a:xfrm>
          <a:prstGeom prst="rect">
            <a:avLst/>
          </a:prstGeom>
        </p:spPr>
      </p:pic>
      <p:pic>
        <p:nvPicPr>
          <p:cNvPr id="240" name="Picture 2" descr="C:\Users\Administrator\Documents\360截图\360截图2013032212305925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8" y="1456518"/>
            <a:ext cx="187421" cy="63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33754" y="11624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装</a:t>
            </a:r>
            <a:endParaRPr lang="zh-CN" altLang="en-US" sz="1200" dirty="0"/>
          </a:p>
        </p:txBody>
      </p:sp>
      <p:sp>
        <p:nvSpPr>
          <p:cNvPr id="227" name="矩形 226"/>
          <p:cNvSpPr/>
          <p:nvPr/>
        </p:nvSpPr>
        <p:spPr>
          <a:xfrm>
            <a:off x="2443830" y="1444237"/>
            <a:ext cx="54399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56059" y="1444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裙子</a:t>
            </a:r>
            <a:r>
              <a:rPr lang="zh-CN" altLang="en-US" sz="1200" dirty="0" smtClean="0"/>
              <a:t> </a:t>
            </a:r>
            <a:endParaRPr lang="zh-CN" altLang="en-US" sz="12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807719" y="2492896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8~9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229" name="矩形 228"/>
          <p:cNvSpPr/>
          <p:nvPr/>
        </p:nvSpPr>
        <p:spPr>
          <a:xfrm>
            <a:off x="6648891" y="25483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7959847" y="2492896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231" name="矩形 230"/>
          <p:cNvSpPr/>
          <p:nvPr/>
        </p:nvSpPr>
        <p:spPr>
          <a:xfrm>
            <a:off x="7801019" y="25483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331640" y="3368025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腰         高</a:t>
            </a:r>
            <a:endParaRPr lang="zh-CN" altLang="en-US" sz="1200" b="1" dirty="0"/>
          </a:p>
        </p:txBody>
      </p:sp>
      <p:sp>
        <p:nvSpPr>
          <p:cNvPr id="248" name="TextBox 247"/>
          <p:cNvSpPr txBox="1"/>
          <p:nvPr/>
        </p:nvSpPr>
        <p:spPr>
          <a:xfrm>
            <a:off x="1331640" y="3728065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工         艺</a:t>
            </a:r>
            <a:endParaRPr lang="zh-CN" altLang="en-US" sz="1200" b="1" dirty="0"/>
          </a:p>
        </p:txBody>
      </p:sp>
      <p:pic>
        <p:nvPicPr>
          <p:cNvPr id="249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54311" y="5841757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/>
          <p:cNvSpPr txBox="1"/>
          <p:nvPr/>
        </p:nvSpPr>
        <p:spPr>
          <a:xfrm>
            <a:off x="1558637" y="50526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裤子</a:t>
            </a:r>
            <a:endParaRPr lang="zh-CN" altLang="en-US" sz="1400" dirty="0"/>
          </a:p>
        </p:txBody>
      </p:sp>
      <p:cxnSp>
        <p:nvCxnSpPr>
          <p:cNvPr id="251" name="直接连接符 250"/>
          <p:cNvCxnSpPr/>
          <p:nvPr/>
        </p:nvCxnSpPr>
        <p:spPr>
          <a:xfrm>
            <a:off x="35496" y="5481717"/>
            <a:ext cx="914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287715" y="50526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特征信息：</a:t>
            </a:r>
            <a:endParaRPr lang="zh-CN" altLang="en-US" sz="1400" b="1" dirty="0"/>
          </a:p>
        </p:txBody>
      </p:sp>
      <p:sp>
        <p:nvSpPr>
          <p:cNvPr id="255" name="TextBox 254"/>
          <p:cNvSpPr txBox="1"/>
          <p:nvPr/>
        </p:nvSpPr>
        <p:spPr>
          <a:xfrm>
            <a:off x="3521089" y="61871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536534" y="6548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61" name="矩形 260"/>
          <p:cNvSpPr/>
          <p:nvPr/>
        </p:nvSpPr>
        <p:spPr>
          <a:xfrm>
            <a:off x="377231" y="559135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>
            <a:off x="2530003" y="560276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>
            <a:off x="4736820" y="560525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2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54311" y="619139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3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54311" y="655143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4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009019" y="5866204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5" name="TextBox 274"/>
          <p:cNvSpPr txBox="1"/>
          <p:nvPr/>
        </p:nvSpPr>
        <p:spPr>
          <a:xfrm>
            <a:off x="1375797" y="62116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1391242" y="65728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77" name="TextBox 276"/>
          <p:cNvSpPr txBox="1"/>
          <p:nvPr/>
        </p:nvSpPr>
        <p:spPr>
          <a:xfrm>
            <a:off x="1360947" y="58662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78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009019" y="621583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9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009019" y="657587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0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1275" y="5841757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1" name="TextBox 280"/>
          <p:cNvSpPr txBox="1"/>
          <p:nvPr/>
        </p:nvSpPr>
        <p:spPr>
          <a:xfrm>
            <a:off x="5718053" y="61871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5733498" y="6548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83" name="TextBox 282"/>
          <p:cNvSpPr txBox="1"/>
          <p:nvPr/>
        </p:nvSpPr>
        <p:spPr>
          <a:xfrm>
            <a:off x="5703203" y="58417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84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1275" y="619139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5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1275" y="655143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0" name="矩形 289"/>
          <p:cNvSpPr/>
          <p:nvPr/>
        </p:nvSpPr>
        <p:spPr>
          <a:xfrm>
            <a:off x="6910807" y="560621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1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42595" y="5881064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2" name="TextBox 291"/>
          <p:cNvSpPr txBox="1"/>
          <p:nvPr/>
        </p:nvSpPr>
        <p:spPr>
          <a:xfrm>
            <a:off x="7909373" y="62264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7924818" y="658773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94" name="TextBox 293"/>
          <p:cNvSpPr txBox="1"/>
          <p:nvPr/>
        </p:nvSpPr>
        <p:spPr>
          <a:xfrm>
            <a:off x="7894523" y="58810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95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42595" y="623069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42595" y="659073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1" name="圆角矩形 300"/>
          <p:cNvSpPr/>
          <p:nvPr/>
        </p:nvSpPr>
        <p:spPr>
          <a:xfrm>
            <a:off x="7775848" y="4977661"/>
            <a:ext cx="1193912" cy="4230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搜      索</a:t>
            </a:r>
            <a:endParaRPr lang="zh-CN" altLang="en-US" b="1" dirty="0"/>
          </a:p>
        </p:txBody>
      </p:sp>
      <p:pic>
        <p:nvPicPr>
          <p:cNvPr id="302" name="图片 30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14" y="5049669"/>
            <a:ext cx="150910" cy="150910"/>
          </a:xfrm>
          <a:prstGeom prst="rect">
            <a:avLst/>
          </a:prstGeom>
        </p:spPr>
      </p:pic>
      <p:cxnSp>
        <p:nvCxnSpPr>
          <p:cNvPr id="303" name="直接连接符 302"/>
          <p:cNvCxnSpPr/>
          <p:nvPr/>
        </p:nvCxnSpPr>
        <p:spPr>
          <a:xfrm>
            <a:off x="287016" y="5409709"/>
            <a:ext cx="873055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75448" y="5841757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9" name="TextBox 308"/>
          <p:cNvSpPr txBox="1"/>
          <p:nvPr/>
        </p:nvSpPr>
        <p:spPr>
          <a:xfrm>
            <a:off x="3506942" y="61871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3522387" y="6548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11" name="TextBox 310"/>
          <p:cNvSpPr txBox="1"/>
          <p:nvPr/>
        </p:nvSpPr>
        <p:spPr>
          <a:xfrm>
            <a:off x="3506239" y="58417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491159" y="144423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裤子</a:t>
            </a:r>
            <a:r>
              <a:rPr lang="zh-CN" altLang="en-US" sz="1200" dirty="0" smtClean="0"/>
              <a:t> </a:t>
            </a:r>
            <a:endParaRPr lang="zh-CN" alt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704944" y="18280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哈伦</a:t>
            </a:r>
            <a:r>
              <a:rPr lang="zh-CN" altLang="en-US" sz="1200" dirty="0" smtClean="0"/>
              <a:t>裤</a:t>
            </a:r>
            <a:endParaRPr lang="zh-CN" altLang="en-US" sz="1200" dirty="0"/>
          </a:p>
        </p:txBody>
      </p:sp>
      <p:sp>
        <p:nvSpPr>
          <p:cNvPr id="164" name="矩形 163"/>
          <p:cNvSpPr/>
          <p:nvPr/>
        </p:nvSpPr>
        <p:spPr>
          <a:xfrm>
            <a:off x="5524864" y="189758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pic>
        <p:nvPicPr>
          <p:cNvPr id="165" name="Picture 9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27301" y="5690235"/>
            <a:ext cx="821537" cy="1194393"/>
          </a:xfrm>
          <a:prstGeom prst="rect">
            <a:avLst/>
          </a:prstGeom>
          <a:noFill/>
        </p:spPr>
      </p:pic>
      <p:pic>
        <p:nvPicPr>
          <p:cNvPr id="166" name="Picture 1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677961" y="5684896"/>
            <a:ext cx="770998" cy="1227892"/>
          </a:xfrm>
          <a:prstGeom prst="rect">
            <a:avLst/>
          </a:prstGeom>
          <a:noFill/>
        </p:spPr>
      </p:pic>
      <p:pic>
        <p:nvPicPr>
          <p:cNvPr id="167" name="Picture 1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845947" y="5698749"/>
            <a:ext cx="857256" cy="1214446"/>
          </a:xfrm>
          <a:prstGeom prst="rect">
            <a:avLst/>
          </a:prstGeom>
          <a:noFill/>
        </p:spPr>
      </p:pic>
      <p:pic>
        <p:nvPicPr>
          <p:cNvPr id="168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046770" y="5686108"/>
            <a:ext cx="811619" cy="1335244"/>
          </a:xfrm>
          <a:prstGeom prst="rect">
            <a:avLst/>
          </a:prstGeom>
          <a:noFill/>
        </p:spPr>
      </p:pic>
      <p:sp>
        <p:nvSpPr>
          <p:cNvPr id="169" name="矩形 168"/>
          <p:cNvSpPr/>
          <p:nvPr/>
        </p:nvSpPr>
        <p:spPr>
          <a:xfrm>
            <a:off x="107504" y="4365104"/>
            <a:ext cx="1486759" cy="307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经典款</a:t>
            </a:r>
          </a:p>
        </p:txBody>
      </p:sp>
      <p:sp>
        <p:nvSpPr>
          <p:cNvPr id="170" name="矩形 169"/>
          <p:cNvSpPr/>
          <p:nvPr/>
        </p:nvSpPr>
        <p:spPr>
          <a:xfrm>
            <a:off x="3112045" y="4380208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历年畅销款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250771" y="43879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系列</a:t>
            </a:r>
            <a:endParaRPr lang="zh-CN" alt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396275" y="44101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年份</a:t>
            </a:r>
            <a:endParaRPr lang="zh-CN" altLang="en-US" sz="1200" dirty="0"/>
          </a:p>
        </p:txBody>
      </p:sp>
      <p:cxnSp>
        <p:nvCxnSpPr>
          <p:cNvPr id="173" name="直接连接符 172"/>
          <p:cNvCxnSpPr/>
          <p:nvPr/>
        </p:nvCxnSpPr>
        <p:spPr>
          <a:xfrm flipH="1" flipV="1">
            <a:off x="3131840" y="4288744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圆角矩形 173"/>
          <p:cNvSpPr/>
          <p:nvPr/>
        </p:nvSpPr>
        <p:spPr>
          <a:xfrm>
            <a:off x="1837566" y="4387907"/>
            <a:ext cx="1151456" cy="25476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75" name="图片 174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2699792" y="4393714"/>
            <a:ext cx="296188" cy="263775"/>
          </a:xfrm>
          <a:prstGeom prst="rect">
            <a:avLst/>
          </a:prstGeom>
        </p:spPr>
      </p:pic>
      <p:sp>
        <p:nvSpPr>
          <p:cNvPr id="181" name="圆角矩形 180"/>
          <p:cNvSpPr/>
          <p:nvPr/>
        </p:nvSpPr>
        <p:spPr>
          <a:xfrm>
            <a:off x="4927754" y="4412755"/>
            <a:ext cx="1287988" cy="24038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86" name="图片 18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5931996" y="4409107"/>
            <a:ext cx="296188" cy="263775"/>
          </a:xfrm>
          <a:prstGeom prst="rect">
            <a:avLst/>
          </a:prstGeom>
        </p:spPr>
      </p:pic>
      <p:sp>
        <p:nvSpPr>
          <p:cNvPr id="194" name="矩形 193"/>
          <p:cNvSpPr/>
          <p:nvPr/>
        </p:nvSpPr>
        <p:spPr>
          <a:xfrm>
            <a:off x="6156176" y="4365104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排序方式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95" name="圆角矩形 194"/>
          <p:cNvSpPr/>
          <p:nvPr/>
        </p:nvSpPr>
        <p:spPr>
          <a:xfrm>
            <a:off x="7296691" y="4389361"/>
            <a:ext cx="1203782" cy="2609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8205699" y="4394509"/>
            <a:ext cx="296188" cy="263775"/>
          </a:xfrm>
          <a:prstGeom prst="rect">
            <a:avLst/>
          </a:prstGeom>
        </p:spPr>
      </p:pic>
      <p:cxnSp>
        <p:nvCxnSpPr>
          <p:cNvPr id="197" name="直接连接符 196"/>
          <p:cNvCxnSpPr/>
          <p:nvPr/>
        </p:nvCxnSpPr>
        <p:spPr>
          <a:xfrm flipH="1" flipV="1">
            <a:off x="6372200" y="4288744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hlinkClick r:id="rId18" action="ppaction://hlinksldjump"/>
          </p:cNvPr>
          <p:cNvSpPr txBox="1"/>
          <p:nvPr/>
        </p:nvSpPr>
        <p:spPr>
          <a:xfrm>
            <a:off x="6156176" y="11400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编辑记录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39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7" grpId="1" animBg="1"/>
      <p:bldP spid="178" grpId="0"/>
      <p:bldP spid="178" grpId="1"/>
      <p:bldP spid="179" grpId="0"/>
      <p:bldP spid="179" grpId="1"/>
      <p:bldP spid="180" grpId="0"/>
      <p:bldP spid="180" grpId="1"/>
      <p:bldP spid="205" grpId="0" animBg="1"/>
      <p:bldP spid="205" grpId="1" animBg="1"/>
      <p:bldP spid="206" grpId="0" animBg="1"/>
      <p:bldP spid="206" grpId="1" animBg="1"/>
      <p:bldP spid="208" grpId="0" animBg="1"/>
      <p:bldP spid="20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10"/>
            <a:ext cx="9144000" cy="3368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3768" y="8187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装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8187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毛衫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228204" y="806178"/>
            <a:ext cx="671388" cy="3431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16741" y="86041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用户名</a:t>
            </a:r>
            <a:endParaRPr lang="zh-CN" alt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1465473" y="818716"/>
            <a:ext cx="646394" cy="35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542448" y="8187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上装</a:t>
            </a:r>
            <a:endParaRPr lang="zh-CN" altLang="en-US" sz="1200" dirty="0"/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721120" y="1072816"/>
            <a:ext cx="1351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图片 1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630" y="857748"/>
            <a:ext cx="265768" cy="26576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810" y="818716"/>
            <a:ext cx="321070" cy="32107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544717" y="393798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28634" y="1368152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外套 </a:t>
            </a:r>
            <a:endParaRPr lang="zh-CN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102223" y="1368152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衬衫 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859311" y="1368152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小衫 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692664" y="1368152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风衣 </a:t>
            </a:r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505678" y="139268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大衣 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410853" y="1377928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棉衣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羽绒服 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828355" y="137792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皮衣 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285493" y="6303012"/>
            <a:ext cx="1486759" cy="307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经典款</a:t>
            </a:r>
          </a:p>
        </p:txBody>
      </p:sp>
      <p:sp>
        <p:nvSpPr>
          <p:cNvPr id="30" name="矩形 29"/>
          <p:cNvSpPr/>
          <p:nvPr/>
        </p:nvSpPr>
        <p:spPr>
          <a:xfrm>
            <a:off x="4473952" y="6237312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历年畅销款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8760" y="63258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系列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739233" y="62672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年份</a:t>
            </a:r>
            <a:endParaRPr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77901" y="2366972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衣   身</a:t>
            </a:r>
            <a:endParaRPr lang="zh-CN" altLang="en-US" sz="1400" b="1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285493" y="3312368"/>
            <a:ext cx="86928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58144" y="1852463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廓         形</a:t>
            </a:r>
            <a:endParaRPr lang="zh-CN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58144" y="29162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58228" y="22125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宽松风格</a:t>
            </a:r>
            <a:endParaRPr lang="zh-CN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159885" y="2572543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片         数</a:t>
            </a:r>
            <a:endParaRPr lang="zh-CN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492361" y="1862600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</a:t>
            </a:r>
            <a:endParaRPr lang="zh-CN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528577" y="185797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X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37912" y="186722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</a:t>
            </a:r>
            <a:endParaRPr lang="zh-CN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495464" y="186722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</a:t>
            </a:r>
            <a:endParaRPr lang="zh-CN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583281" y="2160074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贴体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B=84~95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272593" y="2160240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较宽松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B=95~105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492361" y="2169532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宽松（</a:t>
            </a:r>
            <a:r>
              <a:rPr lang="en-US" altLang="zh-CN" sz="1200" dirty="0" smtClean="0"/>
              <a:t>B&gt;105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437429" y="255785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416886" y="2557852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439882" y="25578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493436" y="25578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多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044994" y="29691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省道</a:t>
            </a:r>
            <a:endParaRPr lang="zh-CN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957709" y="296915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折裥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804300" y="296915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抽摺</a:t>
            </a:r>
            <a:endParaRPr lang="zh-CN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630752" y="294091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约克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424071" y="29595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分割</a:t>
            </a:r>
            <a:endParaRPr lang="zh-CN" altLang="en-US" sz="1200" dirty="0"/>
          </a:p>
        </p:txBody>
      </p:sp>
      <p:sp>
        <p:nvSpPr>
          <p:cNvPr id="56" name="圆角矩形 55"/>
          <p:cNvSpPr/>
          <p:nvPr/>
        </p:nvSpPr>
        <p:spPr>
          <a:xfrm>
            <a:off x="2892936" y="2959557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3400595" y="2955999"/>
            <a:ext cx="254461" cy="22661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77901" y="357301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领   型</a:t>
            </a:r>
            <a:endParaRPr lang="zh-CN" altLang="en-US" sz="1400" b="1" dirty="0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322005" y="4202334"/>
            <a:ext cx="8656340" cy="187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412875" y="34473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无领</a:t>
            </a:r>
            <a:endParaRPr lang="zh-CN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163416" y="38609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立领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439988" y="38411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翻立领</a:t>
            </a:r>
            <a:endParaRPr lang="zh-CN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744061" y="386547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翻折领</a:t>
            </a:r>
            <a:endParaRPr lang="zh-CN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211991" y="345165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驳折领</a:t>
            </a:r>
            <a:endParaRPr lang="zh-CN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033653" y="38720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坦领</a:t>
            </a:r>
            <a:endParaRPr lang="zh-CN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5171512" y="34507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连帽</a:t>
            </a:r>
            <a:endParaRPr lang="zh-CN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94048" y="493187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衣   袖</a:t>
            </a:r>
            <a:endParaRPr lang="zh-CN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158144" y="4293098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袖         型</a:t>
            </a:r>
            <a:endParaRPr lang="zh-CN" altLang="en-US" sz="1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178401" y="4619297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片        数</a:t>
            </a:r>
            <a:endParaRPr lang="zh-CN" alt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158144" y="5031600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长         短</a:t>
            </a:r>
            <a:endParaRPr lang="zh-CN" altLang="en-US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158144" y="54044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368457" y="42930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无袖</a:t>
            </a:r>
            <a:endParaRPr lang="zh-CN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500337" y="429309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装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4270651" y="430924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连身袖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5374550" y="433683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插肩袖</a:t>
            </a:r>
            <a:endParaRPr lang="zh-CN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2541762" y="466955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一片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405858" y="46715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二</a:t>
            </a:r>
            <a:r>
              <a:rPr lang="zh-CN" altLang="en-US" sz="1200" dirty="0" smtClean="0"/>
              <a:t>片</a:t>
            </a:r>
            <a:endParaRPr lang="zh-CN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4269954" y="46715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多片</a:t>
            </a:r>
            <a:endParaRPr lang="zh-CN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2541762" y="5031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无袖</a:t>
            </a:r>
            <a:endParaRPr lang="zh-CN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405858" y="50217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短袖</a:t>
            </a:r>
            <a:endParaRPr lang="zh-CN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237629" y="500936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五分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386562" y="500936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七分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430194" y="499343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长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5314554" y="542547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喇叭袖</a:t>
            </a:r>
            <a:endParaRPr lang="zh-CN" alt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4306442" y="54044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泡泡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6" name="矩形 85"/>
          <p:cNvSpPr/>
          <p:nvPr/>
        </p:nvSpPr>
        <p:spPr>
          <a:xfrm>
            <a:off x="4309637" y="575168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灯笼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7" name="矩形 86"/>
          <p:cNvSpPr/>
          <p:nvPr/>
        </p:nvSpPr>
        <p:spPr>
          <a:xfrm>
            <a:off x="2506242" y="575168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蝙蝠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3373533" y="575168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羊腿袖</a:t>
            </a:r>
          </a:p>
        </p:txBody>
      </p:sp>
      <p:sp>
        <p:nvSpPr>
          <p:cNvPr id="90" name="矩形 89"/>
          <p:cNvSpPr/>
          <p:nvPr/>
        </p:nvSpPr>
        <p:spPr>
          <a:xfrm>
            <a:off x="2506242" y="5414886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直身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91" name="矩形 90"/>
          <p:cNvSpPr/>
          <p:nvPr/>
        </p:nvSpPr>
        <p:spPr>
          <a:xfrm>
            <a:off x="3373533" y="5414886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弯身袖</a:t>
            </a:r>
            <a:endParaRPr lang="zh-CN" altLang="en-US" sz="1200" dirty="0"/>
          </a:p>
        </p:txBody>
      </p:sp>
      <p:cxnSp>
        <p:nvCxnSpPr>
          <p:cNvPr id="92" name="直接连接符 91"/>
          <p:cNvCxnSpPr/>
          <p:nvPr/>
        </p:nvCxnSpPr>
        <p:spPr>
          <a:xfrm>
            <a:off x="322005" y="6093296"/>
            <a:ext cx="8656340" cy="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0853" y="134076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品    类</a:t>
            </a:r>
            <a:endParaRPr lang="zh-CN" altLang="en-US" sz="1400" b="1" dirty="0"/>
          </a:p>
        </p:txBody>
      </p:sp>
      <p:cxnSp>
        <p:nvCxnSpPr>
          <p:cNvPr id="94" name="直接连接符 93"/>
          <p:cNvCxnSpPr/>
          <p:nvPr/>
        </p:nvCxnSpPr>
        <p:spPr>
          <a:xfrm>
            <a:off x="251520" y="1800200"/>
            <a:ext cx="8827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38064" y="639539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443779" y="633869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7" name="直接连接符 96"/>
          <p:cNvCxnSpPr/>
          <p:nvPr/>
        </p:nvCxnSpPr>
        <p:spPr>
          <a:xfrm flipH="1" flipV="1">
            <a:off x="4182481" y="6093297"/>
            <a:ext cx="8862" cy="7647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2443285" y="55172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310272" y="301790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066080" y="352839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832114" y="302898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677789" y="302898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505157" y="302898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310272" y="26132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319946" y="26132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328058" y="26132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334608" y="26132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310272" y="2253249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121178" y="224395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467777" y="223088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328693" y="194421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318384" y="194421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326496" y="194421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336170" y="194421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230152" y="146116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010007" y="146116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802095" y="146116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594183" y="146116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398504" y="146116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262600" y="146968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702760" y="1490682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317749" y="441263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200205" y="438610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317688" y="438610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437429" y="438610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437429" y="474614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319946" y="474614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165621" y="474614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437429" y="508518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3319946" y="508518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184042" y="508518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317749" y="508518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344282" y="508518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319946" y="55172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184042" y="55172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192154" y="55172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2437429" y="582626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314090" y="582626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178186" y="582626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285301" y="352839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2869956" y="3172065"/>
            <a:ext cx="766627" cy="12845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986921" y="3233509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肩     部</a:t>
            </a:r>
            <a:endParaRPr lang="zh-CN" alt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19983" y="3424948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袖    窿</a:t>
            </a:r>
            <a:endParaRPr lang="zh-CN" alt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006433" y="38910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不规则</a:t>
            </a:r>
            <a:endParaRPr lang="zh-CN" alt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3020222" y="3678878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领    围</a:t>
            </a:r>
            <a:endParaRPr lang="zh-CN" altLang="en-US" sz="1200" dirty="0"/>
          </a:p>
        </p:txBody>
      </p:sp>
      <p:sp>
        <p:nvSpPr>
          <p:cNvPr id="158" name="矩形 157"/>
          <p:cNvSpPr/>
          <p:nvPr/>
        </p:nvSpPr>
        <p:spPr>
          <a:xfrm>
            <a:off x="3949597" y="302898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029717" y="352839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1285301" y="391698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3822440" y="393798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046576" y="393798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2930411" y="329024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2930411" y="3506264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2930411" y="3743289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2930411" y="396918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1937436" y="3448066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00" name="图片 19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2454288" y="3444165"/>
            <a:ext cx="254461" cy="226614"/>
          </a:xfrm>
          <a:prstGeom prst="rect">
            <a:avLst/>
          </a:prstGeom>
        </p:spPr>
      </p:pic>
      <p:sp>
        <p:nvSpPr>
          <p:cNvPr id="201" name="圆角矩形 200"/>
          <p:cNvSpPr/>
          <p:nvPr/>
        </p:nvSpPr>
        <p:spPr>
          <a:xfrm>
            <a:off x="3875117" y="3449597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02" name="图片 20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4398504" y="3450758"/>
            <a:ext cx="254461" cy="226614"/>
          </a:xfrm>
          <a:prstGeom prst="rect">
            <a:avLst/>
          </a:prstGeom>
        </p:spPr>
      </p:pic>
      <p:sp>
        <p:nvSpPr>
          <p:cNvPr id="203" name="圆角矩形 202"/>
          <p:cNvSpPr/>
          <p:nvPr/>
        </p:nvSpPr>
        <p:spPr>
          <a:xfrm>
            <a:off x="5700474" y="3458117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04" name="图片 20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6213316" y="3459709"/>
            <a:ext cx="254461" cy="226614"/>
          </a:xfrm>
          <a:prstGeom prst="rect">
            <a:avLst/>
          </a:prstGeom>
        </p:spPr>
      </p:pic>
      <p:sp>
        <p:nvSpPr>
          <p:cNvPr id="205" name="圆角矩形 204"/>
          <p:cNvSpPr/>
          <p:nvPr/>
        </p:nvSpPr>
        <p:spPr>
          <a:xfrm>
            <a:off x="2015555" y="6325815"/>
            <a:ext cx="1900568" cy="25643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06" name="图片 20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3621620" y="6318474"/>
            <a:ext cx="296188" cy="263775"/>
          </a:xfrm>
          <a:prstGeom prst="rect">
            <a:avLst/>
          </a:prstGeom>
        </p:spPr>
      </p:pic>
      <p:sp>
        <p:nvSpPr>
          <p:cNvPr id="207" name="圆角矩形 206"/>
          <p:cNvSpPr/>
          <p:nvPr/>
        </p:nvSpPr>
        <p:spPr>
          <a:xfrm>
            <a:off x="6342720" y="6341867"/>
            <a:ext cx="1287988" cy="24038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17" name="图片 2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7348952" y="6349933"/>
            <a:ext cx="296188" cy="263775"/>
          </a:xfrm>
          <a:prstGeom prst="rect">
            <a:avLst/>
          </a:prstGeom>
        </p:spPr>
      </p:pic>
      <p:pic>
        <p:nvPicPr>
          <p:cNvPr id="219" name="图片 2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89" y="1340768"/>
            <a:ext cx="150910" cy="150910"/>
          </a:xfrm>
          <a:prstGeom prst="rect">
            <a:avLst/>
          </a:prstGeom>
        </p:spPr>
      </p:pic>
      <p:pic>
        <p:nvPicPr>
          <p:cNvPr id="220" name="图片 2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57" y="1347662"/>
            <a:ext cx="150910" cy="150910"/>
          </a:xfrm>
          <a:prstGeom prst="rect">
            <a:avLst/>
          </a:prstGeom>
        </p:spPr>
      </p:pic>
      <p:pic>
        <p:nvPicPr>
          <p:cNvPr id="221" name="图片 2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57" y="1347662"/>
            <a:ext cx="150910" cy="150910"/>
          </a:xfrm>
          <a:prstGeom prst="rect">
            <a:avLst/>
          </a:prstGeom>
        </p:spPr>
      </p:pic>
      <p:pic>
        <p:nvPicPr>
          <p:cNvPr id="222" name="图片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45" y="1347662"/>
            <a:ext cx="150910" cy="150910"/>
          </a:xfrm>
          <a:prstGeom prst="rect">
            <a:avLst/>
          </a:prstGeom>
        </p:spPr>
      </p:pic>
      <p:pic>
        <p:nvPicPr>
          <p:cNvPr id="223" name="图片 2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441" y="1347662"/>
            <a:ext cx="150910" cy="150910"/>
          </a:xfrm>
          <a:prstGeom prst="rect">
            <a:avLst/>
          </a:prstGeom>
        </p:spPr>
      </p:pic>
      <p:pic>
        <p:nvPicPr>
          <p:cNvPr id="224" name="图片 2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93" y="1347662"/>
            <a:ext cx="150910" cy="150910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259" y="1347662"/>
            <a:ext cx="150910" cy="150910"/>
          </a:xfrm>
          <a:prstGeom prst="rect">
            <a:avLst/>
          </a:prstGeom>
        </p:spPr>
      </p:pic>
      <p:sp>
        <p:nvSpPr>
          <p:cNvPr id="226" name="矩形 225"/>
          <p:cNvSpPr/>
          <p:nvPr/>
        </p:nvSpPr>
        <p:spPr>
          <a:xfrm>
            <a:off x="8460986" y="150843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28" name="TextBox 227"/>
          <p:cNvSpPr txBox="1"/>
          <p:nvPr/>
        </p:nvSpPr>
        <p:spPr>
          <a:xfrm>
            <a:off x="8586581" y="14162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6171148" y="194497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0" name="TextBox 229"/>
          <p:cNvSpPr txBox="1"/>
          <p:nvPr/>
        </p:nvSpPr>
        <p:spPr>
          <a:xfrm>
            <a:off x="6296743" y="18527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8107457" y="225228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2" name="TextBox 231"/>
          <p:cNvSpPr txBox="1"/>
          <p:nvPr/>
        </p:nvSpPr>
        <p:spPr>
          <a:xfrm>
            <a:off x="8233052" y="21600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6491203" y="262851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4" name="TextBox 233"/>
          <p:cNvSpPr txBox="1"/>
          <p:nvPr/>
        </p:nvSpPr>
        <p:spPr>
          <a:xfrm>
            <a:off x="6616798" y="25362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7380866" y="304253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6" name="TextBox 235"/>
          <p:cNvSpPr txBox="1"/>
          <p:nvPr/>
        </p:nvSpPr>
        <p:spPr>
          <a:xfrm>
            <a:off x="7506461" y="29503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6171147" y="394889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8" name="TextBox 237"/>
          <p:cNvSpPr txBox="1"/>
          <p:nvPr/>
        </p:nvSpPr>
        <p:spPr>
          <a:xfrm>
            <a:off x="6296742" y="38566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6379562" y="440145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42" name="TextBox 241"/>
          <p:cNvSpPr txBox="1"/>
          <p:nvPr/>
        </p:nvSpPr>
        <p:spPr>
          <a:xfrm>
            <a:off x="6505157" y="430924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5047189" y="476908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44" name="TextBox 243"/>
          <p:cNvSpPr txBox="1"/>
          <p:nvPr/>
        </p:nvSpPr>
        <p:spPr>
          <a:xfrm>
            <a:off x="5172784" y="46768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7229956" y="51139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46" name="TextBox 245"/>
          <p:cNvSpPr txBox="1"/>
          <p:nvPr/>
        </p:nvSpPr>
        <p:spPr>
          <a:xfrm>
            <a:off x="7355551" y="502172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5195684" y="584389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48" name="TextBox 247"/>
          <p:cNvSpPr txBox="1"/>
          <p:nvPr/>
        </p:nvSpPr>
        <p:spPr>
          <a:xfrm>
            <a:off x="5321279" y="57516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2930411" y="420233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51" name="TextBox 250"/>
          <p:cNvSpPr txBox="1"/>
          <p:nvPr/>
        </p:nvSpPr>
        <p:spPr>
          <a:xfrm>
            <a:off x="3021523" y="413584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    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954" y="1845569"/>
            <a:ext cx="150910" cy="150910"/>
          </a:xfrm>
          <a:prstGeom prst="rect">
            <a:avLst/>
          </a:prstGeom>
        </p:spPr>
      </p:pic>
      <p:pic>
        <p:nvPicPr>
          <p:cNvPr id="253" name="图片 2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32" y="1852463"/>
            <a:ext cx="150910" cy="150910"/>
          </a:xfrm>
          <a:prstGeom prst="rect">
            <a:avLst/>
          </a:prstGeom>
        </p:spPr>
      </p:pic>
      <p:pic>
        <p:nvPicPr>
          <p:cNvPr id="254" name="图片 2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50" y="1852463"/>
            <a:ext cx="150910" cy="150910"/>
          </a:xfrm>
          <a:prstGeom prst="rect">
            <a:avLst/>
          </a:prstGeom>
        </p:spPr>
      </p:pic>
      <p:pic>
        <p:nvPicPr>
          <p:cNvPr id="255" name="图片 2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762" y="1852463"/>
            <a:ext cx="150910" cy="150910"/>
          </a:xfrm>
          <a:prstGeom prst="rect">
            <a:avLst/>
          </a:prstGeom>
        </p:spPr>
      </p:pic>
      <p:pic>
        <p:nvPicPr>
          <p:cNvPr id="256" name="图片 2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08" y="2125962"/>
            <a:ext cx="150910" cy="150910"/>
          </a:xfrm>
          <a:prstGeom prst="rect">
            <a:avLst/>
          </a:prstGeom>
        </p:spPr>
      </p:pic>
      <p:pic>
        <p:nvPicPr>
          <p:cNvPr id="257" name="图片 2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754" y="2125962"/>
            <a:ext cx="150910" cy="150910"/>
          </a:xfrm>
          <a:prstGeom prst="rect">
            <a:avLst/>
          </a:prstGeom>
        </p:spPr>
      </p:pic>
      <p:pic>
        <p:nvPicPr>
          <p:cNvPr id="258" name="图片 2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986" y="2125962"/>
            <a:ext cx="150910" cy="150910"/>
          </a:xfrm>
          <a:prstGeom prst="rect">
            <a:avLst/>
          </a:prstGeom>
        </p:spPr>
      </p:pic>
      <p:pic>
        <p:nvPicPr>
          <p:cNvPr id="259" name="图片 2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36" y="2492896"/>
            <a:ext cx="150910" cy="150910"/>
          </a:xfrm>
          <a:prstGeom prst="rect">
            <a:avLst/>
          </a:prstGeom>
        </p:spPr>
      </p:pic>
      <p:pic>
        <p:nvPicPr>
          <p:cNvPr id="260" name="图片 25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48" y="2499790"/>
            <a:ext cx="150910" cy="150910"/>
          </a:xfrm>
          <a:prstGeom prst="rect">
            <a:avLst/>
          </a:prstGeom>
        </p:spPr>
      </p:pic>
      <p:pic>
        <p:nvPicPr>
          <p:cNvPr id="261" name="图片 2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560" y="2499790"/>
            <a:ext cx="150910" cy="150910"/>
          </a:xfrm>
          <a:prstGeom prst="rect">
            <a:avLst/>
          </a:prstGeom>
        </p:spPr>
      </p:pic>
      <p:pic>
        <p:nvPicPr>
          <p:cNvPr id="262" name="图片 2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688" y="2499790"/>
            <a:ext cx="150910" cy="150910"/>
          </a:xfrm>
          <a:prstGeom prst="rect">
            <a:avLst/>
          </a:prstGeom>
        </p:spPr>
      </p:pic>
      <p:pic>
        <p:nvPicPr>
          <p:cNvPr id="263" name="图片 2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538" y="2911156"/>
            <a:ext cx="150910" cy="150910"/>
          </a:xfrm>
          <a:prstGeom prst="rect">
            <a:avLst/>
          </a:prstGeom>
        </p:spPr>
      </p:pic>
      <p:pic>
        <p:nvPicPr>
          <p:cNvPr id="264" name="图片 26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18" y="2918050"/>
            <a:ext cx="150910" cy="150910"/>
          </a:xfrm>
          <a:prstGeom prst="rect">
            <a:avLst/>
          </a:prstGeom>
        </p:spPr>
      </p:pic>
      <p:pic>
        <p:nvPicPr>
          <p:cNvPr id="265" name="图片 2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722" y="2918050"/>
            <a:ext cx="150910" cy="150910"/>
          </a:xfrm>
          <a:prstGeom prst="rect">
            <a:avLst/>
          </a:prstGeom>
        </p:spPr>
      </p:pic>
      <p:pic>
        <p:nvPicPr>
          <p:cNvPr id="266" name="图片 2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10" y="2918050"/>
            <a:ext cx="150910" cy="150910"/>
          </a:xfrm>
          <a:prstGeom prst="rect">
            <a:avLst/>
          </a:prstGeom>
        </p:spPr>
      </p:pic>
      <p:pic>
        <p:nvPicPr>
          <p:cNvPr id="267" name="图片 2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906" y="2918050"/>
            <a:ext cx="150910" cy="150910"/>
          </a:xfrm>
          <a:prstGeom prst="rect">
            <a:avLst/>
          </a:prstGeom>
        </p:spPr>
      </p:pic>
      <p:pic>
        <p:nvPicPr>
          <p:cNvPr id="268" name="图片 26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957" y="3196632"/>
            <a:ext cx="150910" cy="150910"/>
          </a:xfrm>
          <a:prstGeom prst="rect">
            <a:avLst/>
          </a:prstGeom>
        </p:spPr>
      </p:pic>
      <p:pic>
        <p:nvPicPr>
          <p:cNvPr id="269" name="图片 2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957" y="3428765"/>
            <a:ext cx="150910" cy="150910"/>
          </a:xfrm>
          <a:prstGeom prst="rect">
            <a:avLst/>
          </a:prstGeom>
        </p:spPr>
      </p:pic>
      <p:pic>
        <p:nvPicPr>
          <p:cNvPr id="270" name="图片 2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54" y="3625074"/>
            <a:ext cx="150910" cy="150910"/>
          </a:xfrm>
          <a:prstGeom prst="rect">
            <a:avLst/>
          </a:prstGeom>
        </p:spPr>
      </p:pic>
      <p:pic>
        <p:nvPicPr>
          <p:cNvPr id="271" name="图片 2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54" y="3885556"/>
            <a:ext cx="150910" cy="150910"/>
          </a:xfrm>
          <a:prstGeom prst="rect">
            <a:avLst/>
          </a:prstGeom>
        </p:spPr>
      </p:pic>
      <p:pic>
        <p:nvPicPr>
          <p:cNvPr id="272" name="图片 2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46" y="3847260"/>
            <a:ext cx="150910" cy="150910"/>
          </a:xfrm>
          <a:prstGeom prst="rect">
            <a:avLst/>
          </a:prstGeom>
        </p:spPr>
      </p:pic>
      <p:pic>
        <p:nvPicPr>
          <p:cNvPr id="273" name="图片 27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18" y="3847260"/>
            <a:ext cx="150910" cy="150910"/>
          </a:xfrm>
          <a:prstGeom prst="rect">
            <a:avLst/>
          </a:prstGeom>
        </p:spPr>
      </p:pic>
      <p:pic>
        <p:nvPicPr>
          <p:cNvPr id="274" name="图片 2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38" y="3847260"/>
            <a:ext cx="150910" cy="150910"/>
          </a:xfrm>
          <a:prstGeom prst="rect">
            <a:avLst/>
          </a:prstGeom>
        </p:spPr>
      </p:pic>
      <p:pic>
        <p:nvPicPr>
          <p:cNvPr id="275" name="图片 2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490" y="3854154"/>
            <a:ext cx="150910" cy="150910"/>
          </a:xfrm>
          <a:prstGeom prst="rect">
            <a:avLst/>
          </a:prstGeom>
        </p:spPr>
      </p:pic>
      <p:pic>
        <p:nvPicPr>
          <p:cNvPr id="276" name="图片 27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536" y="3350098"/>
            <a:ext cx="150910" cy="150910"/>
          </a:xfrm>
          <a:prstGeom prst="rect">
            <a:avLst/>
          </a:prstGeom>
        </p:spPr>
      </p:pic>
      <p:pic>
        <p:nvPicPr>
          <p:cNvPr id="277" name="图片 2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42" y="3350098"/>
            <a:ext cx="150910" cy="150910"/>
          </a:xfrm>
          <a:prstGeom prst="rect">
            <a:avLst/>
          </a:prstGeom>
        </p:spPr>
      </p:pic>
      <p:pic>
        <p:nvPicPr>
          <p:cNvPr id="278" name="图片 2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20" y="3356992"/>
            <a:ext cx="150910" cy="150910"/>
          </a:xfrm>
          <a:prstGeom prst="rect">
            <a:avLst/>
          </a:prstGeom>
        </p:spPr>
      </p:pic>
      <p:pic>
        <p:nvPicPr>
          <p:cNvPr id="279" name="图片 2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44" y="4279308"/>
            <a:ext cx="150910" cy="150910"/>
          </a:xfrm>
          <a:prstGeom prst="rect">
            <a:avLst/>
          </a:prstGeom>
        </p:spPr>
      </p:pic>
      <p:pic>
        <p:nvPicPr>
          <p:cNvPr id="280" name="图片 2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40" y="4286202"/>
            <a:ext cx="150910" cy="150910"/>
          </a:xfrm>
          <a:prstGeom prst="rect">
            <a:avLst/>
          </a:prstGeom>
        </p:spPr>
      </p:pic>
      <p:pic>
        <p:nvPicPr>
          <p:cNvPr id="281" name="图片 2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66" y="4286202"/>
            <a:ext cx="150910" cy="150910"/>
          </a:xfrm>
          <a:prstGeom prst="rect">
            <a:avLst/>
          </a:prstGeom>
        </p:spPr>
      </p:pic>
      <p:pic>
        <p:nvPicPr>
          <p:cNvPr id="282" name="图片 2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78" y="4286202"/>
            <a:ext cx="150910" cy="150910"/>
          </a:xfrm>
          <a:prstGeom prst="rect">
            <a:avLst/>
          </a:prstGeom>
        </p:spPr>
      </p:pic>
      <p:pic>
        <p:nvPicPr>
          <p:cNvPr id="283" name="图片 2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44" y="4632454"/>
            <a:ext cx="150910" cy="150910"/>
          </a:xfrm>
          <a:prstGeom prst="rect">
            <a:avLst/>
          </a:prstGeom>
        </p:spPr>
      </p:pic>
      <p:pic>
        <p:nvPicPr>
          <p:cNvPr id="284" name="图片 2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40" y="4639348"/>
            <a:ext cx="150910" cy="150910"/>
          </a:xfrm>
          <a:prstGeom prst="rect">
            <a:avLst/>
          </a:prstGeom>
        </p:spPr>
      </p:pic>
      <p:pic>
        <p:nvPicPr>
          <p:cNvPr id="285" name="图片 2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50" y="4646242"/>
            <a:ext cx="150910" cy="150910"/>
          </a:xfrm>
          <a:prstGeom prst="rect">
            <a:avLst/>
          </a:prstGeom>
        </p:spPr>
      </p:pic>
      <p:pic>
        <p:nvPicPr>
          <p:cNvPr id="286" name="图片 28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44" y="4999388"/>
            <a:ext cx="150910" cy="150910"/>
          </a:xfrm>
          <a:prstGeom prst="rect">
            <a:avLst/>
          </a:prstGeom>
        </p:spPr>
      </p:pic>
      <p:pic>
        <p:nvPicPr>
          <p:cNvPr id="287" name="图片 28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46" y="5006282"/>
            <a:ext cx="150910" cy="150910"/>
          </a:xfrm>
          <a:prstGeom prst="rect">
            <a:avLst/>
          </a:prstGeom>
        </p:spPr>
      </p:pic>
      <p:pic>
        <p:nvPicPr>
          <p:cNvPr id="288" name="图片 28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52" y="5006282"/>
            <a:ext cx="150910" cy="150910"/>
          </a:xfrm>
          <a:prstGeom prst="rect">
            <a:avLst/>
          </a:prstGeom>
        </p:spPr>
      </p:pic>
      <p:pic>
        <p:nvPicPr>
          <p:cNvPr id="289" name="图片 2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78" y="5006282"/>
            <a:ext cx="150910" cy="150910"/>
          </a:xfrm>
          <a:prstGeom prst="rect">
            <a:avLst/>
          </a:prstGeom>
        </p:spPr>
      </p:pic>
      <p:pic>
        <p:nvPicPr>
          <p:cNvPr id="290" name="图片 28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890" y="5006282"/>
            <a:ext cx="150910" cy="150910"/>
          </a:xfrm>
          <a:prstGeom prst="rect">
            <a:avLst/>
          </a:prstGeom>
        </p:spPr>
      </p:pic>
      <p:pic>
        <p:nvPicPr>
          <p:cNvPr id="291" name="图片 2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44" y="5359428"/>
            <a:ext cx="150910" cy="150910"/>
          </a:xfrm>
          <a:prstGeom prst="rect">
            <a:avLst/>
          </a:prstGeom>
        </p:spPr>
      </p:pic>
      <p:pic>
        <p:nvPicPr>
          <p:cNvPr id="292" name="图片 2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56" y="5359428"/>
            <a:ext cx="150910" cy="150910"/>
          </a:xfrm>
          <a:prstGeom prst="rect">
            <a:avLst/>
          </a:prstGeom>
        </p:spPr>
      </p:pic>
      <p:pic>
        <p:nvPicPr>
          <p:cNvPr id="293" name="图片 29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74" y="5366322"/>
            <a:ext cx="150910" cy="150910"/>
          </a:xfrm>
          <a:prstGeom prst="rect">
            <a:avLst/>
          </a:prstGeom>
        </p:spPr>
      </p:pic>
      <p:pic>
        <p:nvPicPr>
          <p:cNvPr id="294" name="图片 29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86" y="5366322"/>
            <a:ext cx="150910" cy="150910"/>
          </a:xfrm>
          <a:prstGeom prst="rect">
            <a:avLst/>
          </a:prstGeom>
        </p:spPr>
      </p:pic>
      <p:pic>
        <p:nvPicPr>
          <p:cNvPr id="295" name="图片 29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68" y="5726362"/>
            <a:ext cx="150910" cy="150910"/>
          </a:xfrm>
          <a:prstGeom prst="rect">
            <a:avLst/>
          </a:prstGeom>
        </p:spPr>
      </p:pic>
      <p:pic>
        <p:nvPicPr>
          <p:cNvPr id="296" name="图片 2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62" y="5726362"/>
            <a:ext cx="150910" cy="150910"/>
          </a:xfrm>
          <a:prstGeom prst="rect">
            <a:avLst/>
          </a:prstGeom>
        </p:spPr>
      </p:pic>
      <p:pic>
        <p:nvPicPr>
          <p:cNvPr id="297" name="图片 29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360" y="5726362"/>
            <a:ext cx="150910" cy="150910"/>
          </a:xfrm>
          <a:prstGeom prst="rect">
            <a:avLst/>
          </a:prstGeom>
        </p:spPr>
      </p:pic>
      <p:sp>
        <p:nvSpPr>
          <p:cNvPr id="298" name="TextBox 297"/>
          <p:cNvSpPr txBox="1"/>
          <p:nvPr/>
        </p:nvSpPr>
        <p:spPr>
          <a:xfrm>
            <a:off x="6408813" y="3557472"/>
            <a:ext cx="249299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选项可以自由调整序列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4218854" y="484072"/>
            <a:ext cx="1723549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页面新跳出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7703287" y="1392688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连衣裙</a:t>
            </a:r>
            <a:r>
              <a:rPr lang="zh-CN" altLang="en-US" sz="1200" dirty="0" smtClean="0"/>
              <a:t> </a:t>
            </a:r>
            <a:endParaRPr lang="zh-CN" altLang="en-US" sz="1200" dirty="0"/>
          </a:p>
        </p:txBody>
      </p:sp>
      <p:sp>
        <p:nvSpPr>
          <p:cNvPr id="303" name="矩形 302"/>
          <p:cNvSpPr/>
          <p:nvPr/>
        </p:nvSpPr>
        <p:spPr>
          <a:xfrm>
            <a:off x="7585766" y="1480905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pic>
        <p:nvPicPr>
          <p:cNvPr id="304" name="图片 30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20" y="1337885"/>
            <a:ext cx="150910" cy="15091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7175884" y="1178320"/>
            <a:ext cx="2050942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保存自动跳转到更改好的界面，关闭为放弃编辑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30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3" grpId="1" animBg="1"/>
      <p:bldP spid="154" grpId="0"/>
      <p:bldP spid="154" grpId="1"/>
      <p:bldP spid="155" grpId="0"/>
      <p:bldP spid="155" grpId="1"/>
      <p:bldP spid="156" grpId="0"/>
      <p:bldP spid="156" grpId="1"/>
      <p:bldP spid="157" grpId="0"/>
      <p:bldP spid="157" grpId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250" grpId="0" animBg="1"/>
      <p:bldP spid="250" grpId="1" animBg="1"/>
      <p:bldP spid="251" grpId="0"/>
      <p:bldP spid="251" grpId="1"/>
      <p:bldP spid="298" grpId="0" animBg="1"/>
      <p:bldP spid="298" grpId="1" animBg="1"/>
      <p:bldP spid="300" grpId="0" animBg="1"/>
      <p:bldP spid="30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8815" y="1052736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6" name="TextBox 245"/>
          <p:cNvSpPr txBox="1"/>
          <p:nvPr/>
        </p:nvSpPr>
        <p:spPr>
          <a:xfrm>
            <a:off x="1523141" y="2636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外套</a:t>
            </a:r>
          </a:p>
        </p:txBody>
      </p:sp>
      <p:cxnSp>
        <p:nvCxnSpPr>
          <p:cNvPr id="248" name="直接连接符 247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252219" y="2636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特征信息：</a:t>
            </a:r>
            <a:endParaRPr lang="zh-CN" altLang="en-US" sz="1400" b="1" dirty="0"/>
          </a:p>
        </p:txBody>
      </p:sp>
      <p:sp>
        <p:nvSpPr>
          <p:cNvPr id="260" name="TextBox 259"/>
          <p:cNvSpPr txBox="1"/>
          <p:nvPr/>
        </p:nvSpPr>
        <p:spPr>
          <a:xfrm>
            <a:off x="3485593" y="139813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501038" y="17594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66" name="矩形 265"/>
          <p:cNvSpPr/>
          <p:nvPr/>
        </p:nvSpPr>
        <p:spPr>
          <a:xfrm>
            <a:off x="341735" y="802338"/>
            <a:ext cx="1895164" cy="1927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TextBox 261"/>
          <p:cNvSpPr txBox="1"/>
          <p:nvPr/>
        </p:nvSpPr>
        <p:spPr>
          <a:xfrm>
            <a:off x="423384" y="2194485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263" name="TextBox 262"/>
          <p:cNvSpPr txBox="1"/>
          <p:nvPr/>
        </p:nvSpPr>
        <p:spPr>
          <a:xfrm>
            <a:off x="405177" y="2452576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271" name="矩形 270"/>
          <p:cNvSpPr/>
          <p:nvPr/>
        </p:nvSpPr>
        <p:spPr>
          <a:xfrm>
            <a:off x="2494507" y="813748"/>
            <a:ext cx="1895164" cy="19306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4701324" y="816238"/>
            <a:ext cx="1895164" cy="1913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8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8815" y="140237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8815" y="176241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0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73523" y="107718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1" name="TextBox 280"/>
          <p:cNvSpPr txBox="1"/>
          <p:nvPr/>
        </p:nvSpPr>
        <p:spPr>
          <a:xfrm>
            <a:off x="1340301" y="142258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355746" y="17838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83" name="TextBox 282"/>
          <p:cNvSpPr txBox="1"/>
          <p:nvPr/>
        </p:nvSpPr>
        <p:spPr>
          <a:xfrm>
            <a:off x="1325451" y="107718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84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73523" y="142681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73523" y="178685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15779" y="1052736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7" name="TextBox 286"/>
          <p:cNvSpPr txBox="1"/>
          <p:nvPr/>
        </p:nvSpPr>
        <p:spPr>
          <a:xfrm>
            <a:off x="5682557" y="139813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5698002" y="17594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89" name="TextBox 288"/>
          <p:cNvSpPr txBox="1"/>
          <p:nvPr/>
        </p:nvSpPr>
        <p:spPr>
          <a:xfrm>
            <a:off x="5667707" y="10527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90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15779" y="140237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1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15779" y="176241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" name="矩形 295"/>
          <p:cNvSpPr/>
          <p:nvPr/>
        </p:nvSpPr>
        <p:spPr>
          <a:xfrm>
            <a:off x="6875311" y="817198"/>
            <a:ext cx="1895164" cy="1927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7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07099" y="109204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8" name="TextBox 297"/>
          <p:cNvSpPr txBox="1"/>
          <p:nvPr/>
        </p:nvSpPr>
        <p:spPr>
          <a:xfrm>
            <a:off x="7873877" y="14374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7889322" y="17987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00" name="TextBox 299"/>
          <p:cNvSpPr txBox="1"/>
          <p:nvPr/>
        </p:nvSpPr>
        <p:spPr>
          <a:xfrm>
            <a:off x="7859027" y="10920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01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07099" y="144167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2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07099" y="180171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" name="矩形 306"/>
          <p:cNvSpPr/>
          <p:nvPr/>
        </p:nvSpPr>
        <p:spPr>
          <a:xfrm>
            <a:off x="340339" y="2869915"/>
            <a:ext cx="1895164" cy="18620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72127" y="3144760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9" name="TextBox 308"/>
          <p:cNvSpPr txBox="1"/>
          <p:nvPr/>
        </p:nvSpPr>
        <p:spPr>
          <a:xfrm>
            <a:off x="1338905" y="34901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354350" y="385142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11" name="TextBox 310"/>
          <p:cNvSpPr txBox="1"/>
          <p:nvPr/>
        </p:nvSpPr>
        <p:spPr>
          <a:xfrm>
            <a:off x="1324055" y="314476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12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72127" y="3494395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72127" y="3854435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8" name="矩形 317"/>
          <p:cNvSpPr/>
          <p:nvPr/>
        </p:nvSpPr>
        <p:spPr>
          <a:xfrm>
            <a:off x="2487298" y="2849290"/>
            <a:ext cx="1895164" cy="18620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9086" y="3124135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0" name="TextBox 319"/>
          <p:cNvSpPr txBox="1"/>
          <p:nvPr/>
        </p:nvSpPr>
        <p:spPr>
          <a:xfrm>
            <a:off x="3485864" y="346953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3501309" y="38308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22" name="TextBox 321"/>
          <p:cNvSpPr txBox="1"/>
          <p:nvPr/>
        </p:nvSpPr>
        <p:spPr>
          <a:xfrm>
            <a:off x="3471014" y="31241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2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9086" y="3473770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4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9086" y="3833810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5" name="矩形 324"/>
          <p:cNvSpPr/>
          <p:nvPr/>
        </p:nvSpPr>
        <p:spPr>
          <a:xfrm>
            <a:off x="4727581" y="2842478"/>
            <a:ext cx="1895164" cy="18620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6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9369" y="311732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" name="TextBox 326"/>
          <p:cNvSpPr txBox="1"/>
          <p:nvPr/>
        </p:nvSpPr>
        <p:spPr>
          <a:xfrm>
            <a:off x="5726147" y="34627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5741592" y="38239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29" name="TextBox 328"/>
          <p:cNvSpPr txBox="1"/>
          <p:nvPr/>
        </p:nvSpPr>
        <p:spPr>
          <a:xfrm>
            <a:off x="5711297" y="31173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30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9369" y="346695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1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9369" y="382699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2" name="矩形 331"/>
          <p:cNvSpPr/>
          <p:nvPr/>
        </p:nvSpPr>
        <p:spPr>
          <a:xfrm>
            <a:off x="6887743" y="2829143"/>
            <a:ext cx="1895164" cy="18620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19531" y="310398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4" name="TextBox 333"/>
          <p:cNvSpPr txBox="1"/>
          <p:nvPr/>
        </p:nvSpPr>
        <p:spPr>
          <a:xfrm>
            <a:off x="7886309" y="34493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7901754" y="381065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871459" y="31039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37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19531" y="345362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19531" y="381366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9" name="矩形 338"/>
          <p:cNvSpPr/>
          <p:nvPr/>
        </p:nvSpPr>
        <p:spPr>
          <a:xfrm>
            <a:off x="323528" y="4907003"/>
            <a:ext cx="1895164" cy="167000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0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55316" y="518184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1" name="TextBox 340"/>
          <p:cNvSpPr txBox="1"/>
          <p:nvPr/>
        </p:nvSpPr>
        <p:spPr>
          <a:xfrm>
            <a:off x="1322094" y="552724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1337539" y="588851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43" name="TextBox 342"/>
          <p:cNvSpPr txBox="1"/>
          <p:nvPr/>
        </p:nvSpPr>
        <p:spPr>
          <a:xfrm>
            <a:off x="1307244" y="51818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44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55316" y="553148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55316" y="589152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6" name="图片 34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1765332" y="2297621"/>
            <a:ext cx="379144" cy="337648"/>
          </a:xfrm>
          <a:prstGeom prst="rect">
            <a:avLst/>
          </a:prstGeom>
        </p:spPr>
      </p:pic>
      <p:sp>
        <p:nvSpPr>
          <p:cNvPr id="352" name="圆角矩形 351"/>
          <p:cNvSpPr/>
          <p:nvPr/>
        </p:nvSpPr>
        <p:spPr>
          <a:xfrm>
            <a:off x="7740352" y="188640"/>
            <a:ext cx="1193912" cy="4230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搜      索</a:t>
            </a:r>
            <a:endParaRPr lang="zh-CN" altLang="en-US" b="1" dirty="0"/>
          </a:p>
        </p:txBody>
      </p:sp>
      <p:pic>
        <p:nvPicPr>
          <p:cNvPr id="353" name="图片 3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818" y="260648"/>
            <a:ext cx="150910" cy="150910"/>
          </a:xfrm>
          <a:prstGeom prst="rect">
            <a:avLst/>
          </a:prstGeom>
        </p:spPr>
      </p:pic>
      <p:cxnSp>
        <p:nvCxnSpPr>
          <p:cNvPr id="354" name="直接连接符 353"/>
          <p:cNvCxnSpPr/>
          <p:nvPr/>
        </p:nvCxnSpPr>
        <p:spPr>
          <a:xfrm>
            <a:off x="251520" y="620688"/>
            <a:ext cx="873055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2532820" y="4917173"/>
            <a:ext cx="1895164" cy="167000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6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64608" y="519201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7" name="TextBox 366"/>
          <p:cNvSpPr txBox="1"/>
          <p:nvPr/>
        </p:nvSpPr>
        <p:spPr>
          <a:xfrm>
            <a:off x="3531386" y="55374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3546831" y="58986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69" name="TextBox 368"/>
          <p:cNvSpPr txBox="1"/>
          <p:nvPr/>
        </p:nvSpPr>
        <p:spPr>
          <a:xfrm>
            <a:off x="3516536" y="51920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70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64608" y="554165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1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64608" y="590169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2" name="矩形 371"/>
          <p:cNvSpPr/>
          <p:nvPr/>
        </p:nvSpPr>
        <p:spPr>
          <a:xfrm>
            <a:off x="4716016" y="4917173"/>
            <a:ext cx="1895164" cy="167000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47804" y="519201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4" name="TextBox 373"/>
          <p:cNvSpPr txBox="1"/>
          <p:nvPr/>
        </p:nvSpPr>
        <p:spPr>
          <a:xfrm>
            <a:off x="5714582" y="55374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5730027" y="58986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76" name="TextBox 375"/>
          <p:cNvSpPr txBox="1"/>
          <p:nvPr/>
        </p:nvSpPr>
        <p:spPr>
          <a:xfrm>
            <a:off x="5699732" y="51920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77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47804" y="554165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47804" y="590169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9" name="矩形 378"/>
          <p:cNvSpPr/>
          <p:nvPr/>
        </p:nvSpPr>
        <p:spPr>
          <a:xfrm>
            <a:off x="6876256" y="4917173"/>
            <a:ext cx="1895164" cy="167000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0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08044" y="519201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1" name="TextBox 380"/>
          <p:cNvSpPr txBox="1"/>
          <p:nvPr/>
        </p:nvSpPr>
        <p:spPr>
          <a:xfrm>
            <a:off x="7874822" y="55374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7890267" y="58986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83" name="TextBox 382"/>
          <p:cNvSpPr txBox="1"/>
          <p:nvPr/>
        </p:nvSpPr>
        <p:spPr>
          <a:xfrm>
            <a:off x="7859972" y="51920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84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08044" y="554165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08044" y="590169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Administrator\Documents\360截图\360截图20130322123059256.jp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8" y="-1251520"/>
            <a:ext cx="187421" cy="810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3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415" y="951079"/>
            <a:ext cx="893714" cy="1191618"/>
          </a:xfrm>
          <a:prstGeom prst="rect">
            <a:avLst/>
          </a:prstGeom>
          <a:noFill/>
        </p:spPr>
      </p:pic>
      <p:pic>
        <p:nvPicPr>
          <p:cNvPr id="250" name="Picture 3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34639" y="918592"/>
            <a:ext cx="1041428" cy="1236698"/>
          </a:xfrm>
          <a:prstGeom prst="rect">
            <a:avLst/>
          </a:prstGeom>
          <a:noFill/>
        </p:spPr>
      </p:pic>
      <p:pic>
        <p:nvPicPr>
          <p:cNvPr id="251" name="Picture 3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716016" y="908720"/>
            <a:ext cx="1081865" cy="125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Picture 3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896548" y="854369"/>
            <a:ext cx="1086610" cy="1317804"/>
          </a:xfrm>
          <a:prstGeom prst="rect">
            <a:avLst/>
          </a:prstGeom>
          <a:noFill/>
        </p:spPr>
      </p:pic>
      <p:pic>
        <p:nvPicPr>
          <p:cNvPr id="253" name="图片 252" descr="DSC_1667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7141" y="3051245"/>
            <a:ext cx="844428" cy="1051136"/>
          </a:xfrm>
          <a:prstGeom prst="rect">
            <a:avLst/>
          </a:prstGeom>
        </p:spPr>
      </p:pic>
      <p:pic>
        <p:nvPicPr>
          <p:cNvPr id="254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62" y="3100205"/>
            <a:ext cx="740416" cy="97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5" name="图片 25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261" y="2998040"/>
            <a:ext cx="879216" cy="10828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56" name="图片 25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401" y="2980588"/>
            <a:ext cx="893854" cy="1129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59" name="图片 25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72" y="5013778"/>
            <a:ext cx="925728" cy="11826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386" name="图片 38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389" y="4958887"/>
            <a:ext cx="997678" cy="130871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7" name="图片 386" descr="CIMG2236_缩小大小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784" y="4997033"/>
            <a:ext cx="907268" cy="127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8" name="图片 387" descr="CIMG2282_缩小大小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53" y="4988692"/>
            <a:ext cx="915156" cy="128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0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39952" y="1052736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1" name="TextBox 390"/>
          <p:cNvSpPr txBox="1"/>
          <p:nvPr/>
        </p:nvSpPr>
        <p:spPr>
          <a:xfrm>
            <a:off x="3471446" y="139813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3486891" y="17594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77" name="TextBox 276"/>
          <p:cNvSpPr txBox="1"/>
          <p:nvPr/>
        </p:nvSpPr>
        <p:spPr>
          <a:xfrm>
            <a:off x="3470743" y="10527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583624" y="2173830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565417" y="24319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52" name="图片 15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3925572" y="2276966"/>
            <a:ext cx="379144" cy="337648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4815872" y="2173830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797665" y="24319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55" name="图片 15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6157820" y="2276966"/>
            <a:ext cx="379144" cy="337648"/>
          </a:xfrm>
          <a:prstGeom prst="rect">
            <a:avLst/>
          </a:prstGeom>
        </p:spPr>
      </p:pic>
      <p:sp>
        <p:nvSpPr>
          <p:cNvPr id="156" name="TextBox 155"/>
          <p:cNvSpPr txBox="1"/>
          <p:nvPr/>
        </p:nvSpPr>
        <p:spPr>
          <a:xfrm>
            <a:off x="6976112" y="2173830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957905" y="24319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8318060" y="2276966"/>
            <a:ext cx="379144" cy="337648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413743" y="4190054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95536" y="4448145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61" name="图片 16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1755691" y="4293190"/>
            <a:ext cx="379144" cy="337648"/>
          </a:xfrm>
          <a:prstGeom prst="rect">
            <a:avLst/>
          </a:prstGeom>
        </p:spPr>
      </p:pic>
      <p:sp>
        <p:nvSpPr>
          <p:cNvPr id="162" name="TextBox 161"/>
          <p:cNvSpPr txBox="1"/>
          <p:nvPr/>
        </p:nvSpPr>
        <p:spPr>
          <a:xfrm>
            <a:off x="2573983" y="416939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555776" y="4427490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64" name="图片 16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3915931" y="4272535"/>
            <a:ext cx="379144" cy="337648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4806231" y="416939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788024" y="4427490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67" name="图片 16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6148179" y="4272535"/>
            <a:ext cx="379144" cy="337648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6966471" y="416939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6948264" y="4427490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8308419" y="4272535"/>
            <a:ext cx="379144" cy="337648"/>
          </a:xfrm>
          <a:prstGeom prst="rect">
            <a:avLst/>
          </a:prstGeom>
        </p:spPr>
      </p:pic>
      <p:cxnSp>
        <p:nvCxnSpPr>
          <p:cNvPr id="258" name="直接连接符 257"/>
          <p:cNvCxnSpPr/>
          <p:nvPr/>
        </p:nvCxnSpPr>
        <p:spPr>
          <a:xfrm>
            <a:off x="0" y="6597352"/>
            <a:ext cx="917729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13743" y="6350294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73" name="图片 17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1755691" y="6453430"/>
            <a:ext cx="379144" cy="337648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2573983" y="632963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76" name="图片 17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3915931" y="6432775"/>
            <a:ext cx="379144" cy="337648"/>
          </a:xfrm>
          <a:prstGeom prst="rect">
            <a:avLst/>
          </a:prstGeom>
        </p:spPr>
      </p:pic>
      <p:sp>
        <p:nvSpPr>
          <p:cNvPr id="177" name="TextBox 176"/>
          <p:cNvSpPr txBox="1"/>
          <p:nvPr/>
        </p:nvSpPr>
        <p:spPr>
          <a:xfrm>
            <a:off x="4806231" y="632963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79" name="图片 17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6148179" y="6432775"/>
            <a:ext cx="379144" cy="337648"/>
          </a:xfrm>
          <a:prstGeom prst="rect">
            <a:avLst/>
          </a:prstGeom>
        </p:spPr>
      </p:pic>
      <p:sp>
        <p:nvSpPr>
          <p:cNvPr id="180" name="TextBox 179"/>
          <p:cNvSpPr txBox="1"/>
          <p:nvPr/>
        </p:nvSpPr>
        <p:spPr>
          <a:xfrm>
            <a:off x="6966471" y="632963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82" name="图片 18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8308419" y="6432775"/>
            <a:ext cx="379144" cy="3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矩形 27"/>
          <p:cNvSpPr/>
          <p:nvPr/>
        </p:nvSpPr>
        <p:spPr>
          <a:xfrm>
            <a:off x="331673" y="812088"/>
            <a:ext cx="1895164" cy="1894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504639" y="814578"/>
            <a:ext cx="1895164" cy="1894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701252" y="819512"/>
            <a:ext cx="1895164" cy="1894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859816" y="817198"/>
            <a:ext cx="1895164" cy="1894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08212" y="26852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四开身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2685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肩部分割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0773" y="2882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西装领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22" y="271502"/>
            <a:ext cx="150910" cy="1509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042" y="271502"/>
            <a:ext cx="150910" cy="1509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138" y="263627"/>
            <a:ext cx="150910" cy="1509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20072" y="28529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两片袖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50" y="260648"/>
            <a:ext cx="150910" cy="1509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3141" y="2636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外套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2219" y="2636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特征信息：</a:t>
            </a:r>
            <a:endParaRPr lang="zh-CN" altLang="en-US" sz="1400" b="1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0" y="6525344"/>
            <a:ext cx="917729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818" y="260648"/>
            <a:ext cx="150910" cy="150910"/>
          </a:xfrm>
          <a:prstGeom prst="rect">
            <a:avLst/>
          </a:prstGeom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55981" y="1051076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805" y="916932"/>
            <a:ext cx="1041428" cy="1236698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322759" y="13964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38204" y="17577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307909" y="10510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55981" y="140071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55981" y="176075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9094" y="1051076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85872" y="13964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01317" y="17577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471022" y="10510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9094" y="140071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9094" y="176075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0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758" y="834204"/>
            <a:ext cx="781532" cy="128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33040" y="1094357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699818" y="14397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15263" y="18010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684968" y="10943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33040" y="144399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33040" y="180403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图片 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81" y="920330"/>
            <a:ext cx="899216" cy="11905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491604" y="109204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858382" y="14374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873827" y="17987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843532" y="10920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68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491604" y="144167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491604" y="180171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图片 6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685" y="978828"/>
            <a:ext cx="688620" cy="11521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圆角矩形 74"/>
          <p:cNvSpPr/>
          <p:nvPr/>
        </p:nvSpPr>
        <p:spPr>
          <a:xfrm>
            <a:off x="7740352" y="188640"/>
            <a:ext cx="1193912" cy="4230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搜      索</a:t>
            </a:r>
            <a:endParaRPr lang="zh-CN" altLang="en-US" b="1" dirty="0"/>
          </a:p>
        </p:txBody>
      </p:sp>
      <p:cxnSp>
        <p:nvCxnSpPr>
          <p:cNvPr id="76" name="直接连接符 75"/>
          <p:cNvCxnSpPr/>
          <p:nvPr/>
        </p:nvCxnSpPr>
        <p:spPr>
          <a:xfrm>
            <a:off x="251520" y="620688"/>
            <a:ext cx="873055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C:\Users\Administrator\Documents\360截图\360截图20130322123059256.jp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8" y="-1251520"/>
            <a:ext cx="187421" cy="810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423384" y="2194485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05177" y="2452576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1765332" y="2297621"/>
            <a:ext cx="379144" cy="337648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2583624" y="2173830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2565417" y="24319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97" name="图片 9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3925572" y="2276966"/>
            <a:ext cx="379144" cy="337648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4815872" y="2173830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797665" y="24319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6157820" y="2276966"/>
            <a:ext cx="379144" cy="337648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6976112" y="2173830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957905" y="24319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8318060" y="2276966"/>
            <a:ext cx="379144" cy="337648"/>
          </a:xfrm>
          <a:prstGeom prst="rect">
            <a:avLst/>
          </a:prstGeom>
        </p:spPr>
      </p:pic>
      <p:pic>
        <p:nvPicPr>
          <p:cNvPr id="80" name="Picture 3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2680" y="1062858"/>
            <a:ext cx="4141874" cy="4918478"/>
          </a:xfrm>
          <a:prstGeom prst="rect">
            <a:avLst/>
          </a:prstGeom>
          <a:noFill/>
        </p:spPr>
      </p:pic>
      <p:sp>
        <p:nvSpPr>
          <p:cNvPr id="81" name="矩形 80"/>
          <p:cNvSpPr/>
          <p:nvPr/>
        </p:nvSpPr>
        <p:spPr>
          <a:xfrm>
            <a:off x="2308212" y="1460261"/>
            <a:ext cx="4251405" cy="4880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331465" y="1073896"/>
            <a:ext cx="3826566" cy="549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7034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10"/>
            <a:ext cx="9144000" cy="3600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251520" y="798820"/>
            <a:ext cx="778542" cy="397932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91159" y="1026364"/>
            <a:ext cx="3036574" cy="43609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8" name="矩形 7"/>
          <p:cNvSpPr/>
          <p:nvPr/>
        </p:nvSpPr>
        <p:spPr>
          <a:xfrm>
            <a:off x="-1" y="1209517"/>
            <a:ext cx="259106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款式图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3769294"/>
            <a:ext cx="2591060" cy="264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成衣照片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88964" y="5374696"/>
            <a:ext cx="6367613" cy="307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工艺要求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3" name="Picture 3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512" y="4159831"/>
            <a:ext cx="1928638" cy="2290262"/>
          </a:xfrm>
          <a:prstGeom prst="rect">
            <a:avLst/>
          </a:prstGeom>
          <a:noFill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339752" y="2132856"/>
            <a:ext cx="251308" cy="226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17" name="TextBox 16"/>
          <p:cNvSpPr txBox="1"/>
          <p:nvPr/>
        </p:nvSpPr>
        <p:spPr>
          <a:xfrm>
            <a:off x="2756671" y="900338"/>
            <a:ext cx="184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大货编号：</a:t>
            </a:r>
            <a:r>
              <a:rPr lang="en-US" altLang="zh-CN" sz="1200" dirty="0"/>
              <a:t>E12PP1116AH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936324" y="5043352"/>
            <a:ext cx="251308" cy="226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19" name="矩形 18"/>
          <p:cNvSpPr/>
          <p:nvPr/>
        </p:nvSpPr>
        <p:spPr>
          <a:xfrm>
            <a:off x="3807180" y="5805264"/>
            <a:ext cx="5085300" cy="72008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99792" y="580526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工艺简述：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699792" y="672948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工艺</a:t>
            </a:r>
            <a:r>
              <a:rPr lang="zh-CN" altLang="en-US" sz="1400" dirty="0" smtClean="0"/>
              <a:t>单文件：</a:t>
            </a:r>
            <a:endParaRPr lang="en-US" altLang="zh-CN" sz="1400" dirty="0" smtClean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25585" y="7101408"/>
            <a:ext cx="287866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912980" y="688686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699792" y="74175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辅料卡</a:t>
            </a:r>
            <a:r>
              <a:rPr lang="zh-CN" altLang="en-US" sz="1400" dirty="0" smtClean="0"/>
              <a:t>文件：</a:t>
            </a:r>
            <a:endParaRPr lang="en-US" altLang="zh-CN" sz="1400" dirty="0" smtClean="0"/>
          </a:p>
        </p:txBody>
      </p:sp>
      <p:cxnSp>
        <p:nvCxnSpPr>
          <p:cNvPr id="26" name="直接连接符 25"/>
          <p:cNvCxnSpPr/>
          <p:nvPr/>
        </p:nvCxnSpPr>
        <p:spPr>
          <a:xfrm>
            <a:off x="3995936" y="7749480"/>
            <a:ext cx="287866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596336" y="7581598"/>
            <a:ext cx="15240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948264" y="7533456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直接连接符 29"/>
          <p:cNvCxnSpPr/>
          <p:nvPr/>
        </p:nvCxnSpPr>
        <p:spPr>
          <a:xfrm>
            <a:off x="-1" y="3769294"/>
            <a:ext cx="280076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88329"/>
              </p:ext>
            </p:extLst>
          </p:nvPr>
        </p:nvGraphicFramePr>
        <p:xfrm>
          <a:off x="7668344" y="1287256"/>
          <a:ext cx="1280252" cy="3777632"/>
        </p:xfrm>
        <a:graphic>
          <a:graphicData uri="http://schemas.openxmlformats.org/drawingml/2006/table">
            <a:tbl>
              <a:tblPr/>
              <a:tblGrid>
                <a:gridCol w="704188"/>
                <a:gridCol w="576064"/>
              </a:tblGrid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部位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尺寸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后中长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背宽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胸宽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61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肩宽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39.5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02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袖肥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30.5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61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袖长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48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92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袖口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92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袖窿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61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胸围　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90.5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127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腰围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77.5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3" name="直接连接符 32"/>
          <p:cNvCxnSpPr/>
          <p:nvPr/>
        </p:nvCxnSpPr>
        <p:spPr>
          <a:xfrm>
            <a:off x="2588965" y="5373216"/>
            <a:ext cx="6585555" cy="148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308304" y="1221681"/>
            <a:ext cx="301250" cy="4120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尺寸</a:t>
            </a:r>
            <a:r>
              <a:rPr lang="zh-CN" altLang="en-US" dirty="0" smtClean="0">
                <a:solidFill>
                  <a:schemeClr val="tx1"/>
                </a:solidFill>
              </a:rPr>
              <a:t>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86873" y="896461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访问</a:t>
            </a:r>
            <a:r>
              <a:rPr lang="zh-CN" altLang="en-US" sz="1200" dirty="0" smtClean="0"/>
              <a:t>次数：</a:t>
            </a:r>
            <a:r>
              <a:rPr lang="en-US" altLang="zh-CN" sz="1200" dirty="0" smtClean="0"/>
              <a:t>xxx</a:t>
            </a:r>
            <a:endParaRPr lang="zh-CN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55576" y="3410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65414" y="3410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5576" y="6435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65414" y="6435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40634" y="897398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样板编号：</a:t>
            </a:r>
            <a:r>
              <a:rPr lang="en-US" altLang="zh-CN" sz="1200" dirty="0"/>
              <a:t>GIP1030-1 </a:t>
            </a:r>
          </a:p>
        </p:txBody>
      </p:sp>
      <p:sp>
        <p:nvSpPr>
          <p:cNvPr id="50" name="下箭头 49"/>
          <p:cNvSpPr/>
          <p:nvPr/>
        </p:nvSpPr>
        <p:spPr>
          <a:xfrm>
            <a:off x="2426459" y="2636913"/>
            <a:ext cx="78111" cy="1576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339752" y="4838459"/>
            <a:ext cx="251308" cy="226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3" name="下箭头 52"/>
          <p:cNvSpPr/>
          <p:nvPr/>
        </p:nvSpPr>
        <p:spPr>
          <a:xfrm>
            <a:off x="2426459" y="5342516"/>
            <a:ext cx="78111" cy="1576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6791" y="6804667"/>
            <a:ext cx="2584269" cy="279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244408" y="5043352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单位：</a:t>
            </a:r>
            <a:r>
              <a:rPr lang="en-US" altLang="zh-CN" sz="1100" dirty="0" smtClean="0"/>
              <a:t>cm</a:t>
            </a:r>
            <a:endParaRPr lang="zh-CN" altLang="en-US" sz="1100" dirty="0"/>
          </a:p>
        </p:txBody>
      </p:sp>
      <p:pic>
        <p:nvPicPr>
          <p:cNvPr id="2050" name="Picture 2">
            <a:hlinkClick r:id="rId8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6" b="9104"/>
          <a:stretch/>
        </p:blipFill>
        <p:spPr bwMode="auto">
          <a:xfrm>
            <a:off x="7136471" y="734206"/>
            <a:ext cx="1828017" cy="44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2591060" y="1233756"/>
            <a:ext cx="301250" cy="410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版型图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6" name="Picture 2" descr="C:\Users\Administrator\Documents\360截图\360截图2013032212305925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8" y="1233756"/>
            <a:ext cx="187421" cy="63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直接连接符 54"/>
          <p:cNvCxnSpPr/>
          <p:nvPr/>
        </p:nvCxnSpPr>
        <p:spPr>
          <a:xfrm>
            <a:off x="2588965" y="1182969"/>
            <a:ext cx="0" cy="567503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7308304" y="1182969"/>
            <a:ext cx="0" cy="41917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856" y="1207996"/>
            <a:ext cx="91391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74520" y="813637"/>
            <a:ext cx="181171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点此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要留有记录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27384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91159" y="-577826"/>
            <a:ext cx="3036574" cy="43609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9" name="矩形 8"/>
          <p:cNvSpPr/>
          <p:nvPr/>
        </p:nvSpPr>
        <p:spPr>
          <a:xfrm>
            <a:off x="-1" y="-394673"/>
            <a:ext cx="259106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款式图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2165104"/>
            <a:ext cx="2591060" cy="264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成衣照片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88964" y="3770506"/>
            <a:ext cx="6367613" cy="307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工艺要求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512" y="2555641"/>
            <a:ext cx="1928638" cy="2290262"/>
          </a:xfrm>
          <a:prstGeom prst="rect">
            <a:avLst/>
          </a:prstGeom>
          <a:noFill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339752" y="528666"/>
            <a:ext cx="251308" cy="226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936324" y="3439162"/>
            <a:ext cx="251308" cy="226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16" name="矩形 15"/>
          <p:cNvSpPr/>
          <p:nvPr/>
        </p:nvSpPr>
        <p:spPr>
          <a:xfrm>
            <a:off x="3807180" y="4201074"/>
            <a:ext cx="5085300" cy="72008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99792" y="420107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工艺简述：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699792" y="512529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工艺</a:t>
            </a:r>
            <a:r>
              <a:rPr lang="zh-CN" altLang="en-US" sz="1400" dirty="0" smtClean="0"/>
              <a:t>单文件：</a:t>
            </a:r>
            <a:endParaRPr lang="en-US" altLang="zh-CN" sz="1400" dirty="0" smtClean="0"/>
          </a:p>
        </p:txBody>
      </p:sp>
      <p:cxnSp>
        <p:nvCxnSpPr>
          <p:cNvPr id="19" name="直接连接符 18"/>
          <p:cNvCxnSpPr/>
          <p:nvPr/>
        </p:nvCxnSpPr>
        <p:spPr>
          <a:xfrm>
            <a:off x="3925585" y="5497218"/>
            <a:ext cx="287866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912980" y="528267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699792" y="581337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辅料卡</a:t>
            </a:r>
            <a:r>
              <a:rPr lang="zh-CN" altLang="en-US" sz="1400" dirty="0" smtClean="0"/>
              <a:t>文件：</a:t>
            </a:r>
            <a:endParaRPr lang="en-US" altLang="zh-CN" sz="1400" dirty="0" smtClean="0"/>
          </a:p>
        </p:txBody>
      </p:sp>
      <p:cxnSp>
        <p:nvCxnSpPr>
          <p:cNvPr id="23" name="直接连接符 22"/>
          <p:cNvCxnSpPr/>
          <p:nvPr/>
        </p:nvCxnSpPr>
        <p:spPr>
          <a:xfrm>
            <a:off x="3995936" y="6145290"/>
            <a:ext cx="287866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948264" y="5929266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直接连接符 26"/>
          <p:cNvCxnSpPr/>
          <p:nvPr/>
        </p:nvCxnSpPr>
        <p:spPr>
          <a:xfrm>
            <a:off x="-1" y="2165104"/>
            <a:ext cx="280076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45237"/>
              </p:ext>
            </p:extLst>
          </p:nvPr>
        </p:nvGraphicFramePr>
        <p:xfrm>
          <a:off x="7668344" y="-316934"/>
          <a:ext cx="1280252" cy="3777632"/>
        </p:xfrm>
        <a:graphic>
          <a:graphicData uri="http://schemas.openxmlformats.org/drawingml/2006/table">
            <a:tbl>
              <a:tblPr/>
              <a:tblGrid>
                <a:gridCol w="704188"/>
                <a:gridCol w="576064"/>
              </a:tblGrid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部位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尺寸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后中长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背宽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胸宽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61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肩宽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39.5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02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袖肥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30.5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61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袖长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48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92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袖口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92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袖窿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61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胸围　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90.5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127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腰围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77.5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7308304" y="-331795"/>
            <a:ext cx="301250" cy="4120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尺寸</a:t>
            </a:r>
            <a:r>
              <a:rPr lang="zh-CN" altLang="en-US" dirty="0" smtClean="0">
                <a:solidFill>
                  <a:schemeClr val="tx1"/>
                </a:solidFill>
              </a:rPr>
              <a:t>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3" name="图片 3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240" y="6534794"/>
            <a:ext cx="266301" cy="26630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97291" y="651939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</a:t>
            </a:r>
            <a:r>
              <a:rPr lang="zh-CN" altLang="en-US" sz="1400" dirty="0"/>
              <a:t>名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96" y="6488562"/>
            <a:ext cx="369438" cy="36943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55576" y="1806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65414" y="1806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483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65414" y="483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下箭头 41"/>
          <p:cNvSpPr/>
          <p:nvPr/>
        </p:nvSpPr>
        <p:spPr>
          <a:xfrm>
            <a:off x="2426459" y="1032723"/>
            <a:ext cx="78111" cy="1576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-756592" y="1488220"/>
            <a:ext cx="78111" cy="1576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339752" y="3234269"/>
            <a:ext cx="251308" cy="226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45" name="下箭头 44"/>
          <p:cNvSpPr/>
          <p:nvPr/>
        </p:nvSpPr>
        <p:spPr>
          <a:xfrm>
            <a:off x="2426459" y="3738326"/>
            <a:ext cx="78111" cy="1576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6791" y="5200477"/>
            <a:ext cx="2584269" cy="279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44408" y="3439162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单位：</a:t>
            </a:r>
            <a:r>
              <a:rPr lang="en-US" altLang="zh-CN" sz="1100" dirty="0" smtClean="0"/>
              <a:t>cm</a:t>
            </a:r>
            <a:endParaRPr lang="zh-CN" altLang="en-US" sz="1100" dirty="0"/>
          </a:p>
        </p:txBody>
      </p:sp>
      <p:sp>
        <p:nvSpPr>
          <p:cNvPr id="49" name="矩形 48"/>
          <p:cNvSpPr/>
          <p:nvPr/>
        </p:nvSpPr>
        <p:spPr>
          <a:xfrm>
            <a:off x="2591060" y="-370434"/>
            <a:ext cx="301250" cy="410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版型图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2588965" y="-421221"/>
            <a:ext cx="2095" cy="68172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-1" y="6396050"/>
            <a:ext cx="91391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下箭头 52"/>
          <p:cNvSpPr/>
          <p:nvPr/>
        </p:nvSpPr>
        <p:spPr>
          <a:xfrm>
            <a:off x="7518225" y="5301208"/>
            <a:ext cx="78111" cy="1576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7524328" y="5935600"/>
            <a:ext cx="78111" cy="1576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>
            <a:off x="7308304" y="-459432"/>
            <a:ext cx="0" cy="41917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588965" y="3769026"/>
            <a:ext cx="6585555" cy="148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69102" y="6965398"/>
            <a:ext cx="529824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有权限时，编辑和删除亮，但是编辑删除要有记录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0" name="Picture 2" descr="C:\Users\Administrator\Documents\360截图\360截图20130322123059256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8" y="513083"/>
            <a:ext cx="187421" cy="63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9450"/>
              </p:ext>
            </p:extLst>
          </p:nvPr>
        </p:nvGraphicFramePr>
        <p:xfrm>
          <a:off x="179512" y="5445224"/>
          <a:ext cx="21602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16"/>
                <a:gridCol w="1055924"/>
              </a:tblGrid>
              <a:tr h="27065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生产总数</a:t>
                      </a:r>
                      <a:endParaRPr lang="zh-CN" alt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659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销售总数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9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1653</Words>
  <Application>Microsoft Office PowerPoint</Application>
  <PresentationFormat>全屏显示(4:3)</PresentationFormat>
  <Paragraphs>723</Paragraphs>
  <Slides>13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pc</cp:lastModifiedBy>
  <cp:revision>46</cp:revision>
  <dcterms:created xsi:type="dcterms:W3CDTF">2013-03-31T10:47:27Z</dcterms:created>
  <dcterms:modified xsi:type="dcterms:W3CDTF">2013-04-09T01:32:33Z</dcterms:modified>
</cp:coreProperties>
</file>