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ECC0-FA3D-466F-9EAF-4110C1C81F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1859A0-35FA-4291-8554-731438D3C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5D5889-F361-49F7-B386-95FB4ED6ED9E}"/>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BB76FC53-02EC-4B32-93B7-5A2CA61F5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DA3E4-2610-4925-A299-DB990E8043E8}"/>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1450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6775-820B-44F1-9979-EC6968DCF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72180-7117-4E58-8DF0-277719E5A4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00ED3-D62B-4ED3-BAAE-8AF8864B38BA}"/>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178F2978-E3BC-4882-BE26-2C896BE54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AAC12-6423-42D7-BDE7-1D0342C869FF}"/>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45515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8738D-A5AA-4034-91EC-5265A9117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DDF38-5C5B-4BDA-BFE5-5B5E68FCB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288B6-83CE-49A2-BE44-ACDC34ED2AF8}"/>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10129191-7B3E-4A73-AF75-43EF51341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CA77-B93A-4307-BB51-651F86A98FB5}"/>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14483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0A11-9F78-4944-BA5B-C67F4CD7D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83D9D-69F5-4BF6-B40E-B27D68401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EF4DC-E1FB-4D6E-9566-33F447C170C5}"/>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44F07655-3918-4AB3-BB30-A6A6E7E4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F6D3-58CE-4994-8D47-471277A7234F}"/>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86064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6C13-9B53-4AA5-B4F1-401A0C8C5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11521-2ED8-47A1-AE34-5C2643FFF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F034C-6ED3-4A23-A93D-1DC2379FD3CE}"/>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7C21B8E9-EDD0-43C8-9516-CAC7652C2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B5D1D-4CEF-487E-9DE0-6EDA32FFF2E5}"/>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219724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194E-B423-4967-8D8D-D22C7804C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B36E6-913B-4B59-A31C-14F9B7337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05D782-799F-478B-9807-3E342247F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D80DA1-5FA7-4B85-B22E-4C8911B10662}"/>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6" name="Footer Placeholder 5">
            <a:extLst>
              <a:ext uri="{FF2B5EF4-FFF2-40B4-BE49-F238E27FC236}">
                <a16:creationId xmlns:a16="http://schemas.microsoft.com/office/drawing/2014/main" id="{32279D12-3AF4-45DD-8570-7E1ECA39C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81F5C-E597-436A-AF2E-8023D2A876A2}"/>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2710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E26-D721-4F2A-B067-D9C5CF9494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A49EF3-58B4-4804-82A6-06D38DFE9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053576-CB19-40F6-8C64-EB8451C5F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F919D-8A50-48B5-9CCE-FE16080E7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0EAF36-A30A-4B0B-B170-5A05A392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1BB9AB-41C1-449F-B478-23A74B6F8018}"/>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8" name="Footer Placeholder 7">
            <a:extLst>
              <a:ext uri="{FF2B5EF4-FFF2-40B4-BE49-F238E27FC236}">
                <a16:creationId xmlns:a16="http://schemas.microsoft.com/office/drawing/2014/main" id="{947E157F-23BB-45E2-AEB5-A414DE2303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28A1CE-19DE-473E-9911-8A45EDE7268F}"/>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7514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81B1-2293-4842-8AE4-5F02FE410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71AF6E-5176-4B1F-BF93-F79E5F9A2831}"/>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4" name="Footer Placeholder 3">
            <a:extLst>
              <a:ext uri="{FF2B5EF4-FFF2-40B4-BE49-F238E27FC236}">
                <a16:creationId xmlns:a16="http://schemas.microsoft.com/office/drawing/2014/main" id="{5AE36545-AC62-401A-AFD9-2FE06DBEA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0C107-5CD0-4F9F-A50C-716B046B5C68}"/>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93424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CA342-F4FA-4E87-A4AE-C21BFC4830B7}"/>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3" name="Footer Placeholder 2">
            <a:extLst>
              <a:ext uri="{FF2B5EF4-FFF2-40B4-BE49-F238E27FC236}">
                <a16:creationId xmlns:a16="http://schemas.microsoft.com/office/drawing/2014/main" id="{448CA7F0-470A-4E41-B63A-28E71D71BB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3D7890-3191-41E4-B5B9-232B9F8B783D}"/>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7721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F70D-9B53-410B-9E46-2DB76133C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0A1926-7DDE-4E74-9102-EEAB7FBBC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2FA78-660E-40CC-AB33-2B45163D1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F5069-EB28-4597-8354-9644E008D46A}"/>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6" name="Footer Placeholder 5">
            <a:extLst>
              <a:ext uri="{FF2B5EF4-FFF2-40B4-BE49-F238E27FC236}">
                <a16:creationId xmlns:a16="http://schemas.microsoft.com/office/drawing/2014/main" id="{FDB3D862-A317-4893-A6AD-682B07207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CDF8C-FBB3-4DBC-BD5C-E79F1F078EAE}"/>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152331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0426-F6A4-4EF3-A2ED-6E427EBE7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4F8857-A5AC-4739-A5BB-1FE614A1B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7BC898-9509-4424-A692-5EA0E8C4B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8B251-6E98-4E09-A167-D908BB2F0EC2}"/>
              </a:ext>
            </a:extLst>
          </p:cNvPr>
          <p:cNvSpPr>
            <a:spLocks noGrp="1"/>
          </p:cNvSpPr>
          <p:nvPr>
            <p:ph type="dt" sz="half" idx="10"/>
          </p:nvPr>
        </p:nvSpPr>
        <p:spPr/>
        <p:txBody>
          <a:bodyPr/>
          <a:lstStyle/>
          <a:p>
            <a:fld id="{41BB6755-6F42-4ED1-99D0-626E69896A62}" type="datetimeFigureOut">
              <a:rPr lang="en-US" smtClean="0"/>
              <a:t>5/27/2022</a:t>
            </a:fld>
            <a:endParaRPr lang="en-US"/>
          </a:p>
        </p:txBody>
      </p:sp>
      <p:sp>
        <p:nvSpPr>
          <p:cNvPr id="6" name="Footer Placeholder 5">
            <a:extLst>
              <a:ext uri="{FF2B5EF4-FFF2-40B4-BE49-F238E27FC236}">
                <a16:creationId xmlns:a16="http://schemas.microsoft.com/office/drawing/2014/main" id="{2C55BB9B-F0F5-46A0-9FFA-3DC8DEB98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35EED-6D99-45E0-82F4-CEB68B1988D2}"/>
              </a:ext>
            </a:extLst>
          </p:cNvPr>
          <p:cNvSpPr>
            <a:spLocks noGrp="1"/>
          </p:cNvSpPr>
          <p:nvPr>
            <p:ph type="sldNum" sz="quarter" idx="12"/>
          </p:nvPr>
        </p:nvSpPr>
        <p:spPr/>
        <p:txBody>
          <a:bodyPr/>
          <a:lstStyle/>
          <a:p>
            <a:fld id="{0F725E55-C54B-43EA-B3FC-712F586E3356}" type="slidenum">
              <a:rPr lang="en-US" smtClean="0"/>
              <a:t>‹#›</a:t>
            </a:fld>
            <a:endParaRPr lang="en-US"/>
          </a:p>
        </p:txBody>
      </p:sp>
    </p:spTree>
    <p:extLst>
      <p:ext uri="{BB962C8B-B14F-4D97-AF65-F5344CB8AC3E}">
        <p14:creationId xmlns:p14="http://schemas.microsoft.com/office/powerpoint/2010/main" val="33816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C832A-A265-45F3-9B6F-481F513D1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1AB37-06DF-4B6A-A2AD-E46F034E7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08B5D-1540-42BF-BC1A-7600487A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B6755-6F42-4ED1-99D0-626E69896A62}" type="datetimeFigureOut">
              <a:rPr lang="en-US" smtClean="0"/>
              <a:t>5/27/2022</a:t>
            </a:fld>
            <a:endParaRPr lang="en-US"/>
          </a:p>
        </p:txBody>
      </p:sp>
      <p:sp>
        <p:nvSpPr>
          <p:cNvPr id="5" name="Footer Placeholder 4">
            <a:extLst>
              <a:ext uri="{FF2B5EF4-FFF2-40B4-BE49-F238E27FC236}">
                <a16:creationId xmlns:a16="http://schemas.microsoft.com/office/drawing/2014/main" id="{AC0C0F9D-58DE-491E-A657-C4B112F5B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FFF59-F8C8-42B1-AA9A-45E3B60B7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25E55-C54B-43EA-B3FC-712F586E3356}" type="slidenum">
              <a:rPr lang="en-US" smtClean="0"/>
              <a:t>‹#›</a:t>
            </a:fld>
            <a:endParaRPr lang="en-US"/>
          </a:p>
        </p:txBody>
      </p:sp>
    </p:spTree>
    <p:extLst>
      <p:ext uri="{BB962C8B-B14F-4D97-AF65-F5344CB8AC3E}">
        <p14:creationId xmlns:p14="http://schemas.microsoft.com/office/powerpoint/2010/main" val="265080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ndrauniversity.edu.bd/employee/21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oogle Shape;91;p1">
            <a:extLst>
              <a:ext uri="{FF2B5EF4-FFF2-40B4-BE49-F238E27FC236}">
                <a16:creationId xmlns:a16="http://schemas.microsoft.com/office/drawing/2014/main" id="{18A31989-564D-4520-8E11-362F59D91A93}"/>
              </a:ext>
            </a:extLst>
          </p:cNvPr>
          <p:cNvSpPr txBox="1"/>
          <p:nvPr/>
        </p:nvSpPr>
        <p:spPr>
          <a:xfrm>
            <a:off x="917478" y="1111020"/>
            <a:ext cx="9972040" cy="13208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SzPts val="5400"/>
              <a:buFont typeface="Times"/>
              <a:buNone/>
            </a:pPr>
            <a:r>
              <a:rPr lang="en-US" sz="5400" b="0" i="0" u="none" strike="noStrike" cap="none">
                <a:solidFill>
                  <a:schemeClr val="accent1"/>
                </a:solidFill>
                <a:latin typeface="Times"/>
                <a:ea typeface="Times"/>
                <a:cs typeface="Times"/>
                <a:sym typeface="Times"/>
              </a:rPr>
              <a:t> </a:t>
            </a:r>
            <a:endParaRPr sz="5400" b="0" i="0" u="none" strike="noStrike" cap="none">
              <a:solidFill>
                <a:schemeClr val="accent1"/>
              </a:solidFill>
              <a:latin typeface="Times"/>
              <a:ea typeface="Times"/>
              <a:cs typeface="Times"/>
              <a:sym typeface="Times"/>
            </a:endParaRPr>
          </a:p>
        </p:txBody>
      </p:sp>
      <p:sp>
        <p:nvSpPr>
          <p:cNvPr id="13" name="Google Shape;92;p1">
            <a:extLst>
              <a:ext uri="{FF2B5EF4-FFF2-40B4-BE49-F238E27FC236}">
                <a16:creationId xmlns:a16="http://schemas.microsoft.com/office/drawing/2014/main" id="{EEC8377C-9544-4567-8D6C-11A622A7AB99}"/>
              </a:ext>
            </a:extLst>
          </p:cNvPr>
          <p:cNvSpPr txBox="1"/>
          <p:nvPr/>
        </p:nvSpPr>
        <p:spPr>
          <a:xfrm>
            <a:off x="1302522" y="2055839"/>
            <a:ext cx="9972000" cy="1399500"/>
          </a:xfrm>
          <a:prstGeom prst="rect">
            <a:avLst/>
          </a:prstGeom>
          <a:no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Clr>
                <a:schemeClr val="accent1"/>
              </a:buClr>
              <a:buSzPts val="2880"/>
              <a:buFont typeface="Noto Sans Symbols"/>
              <a:buNone/>
            </a:pPr>
            <a:r>
              <a:rPr lang="en-US" sz="3600" b="1" i="0" u="none" strike="noStrike" cap="none" dirty="0">
                <a:solidFill>
                  <a:srgbClr val="1A356C"/>
                </a:solidFill>
                <a:latin typeface="Verdana"/>
                <a:ea typeface="Verdana"/>
                <a:cs typeface="Verdana"/>
                <a:sym typeface="Verdana"/>
              </a:rPr>
              <a:t>eLearning System</a:t>
            </a:r>
          </a:p>
          <a:p>
            <a:pPr marL="0" marR="0" lvl="0" indent="0" algn="ctr" rtl="0">
              <a:lnSpc>
                <a:spcPct val="110000"/>
              </a:lnSpc>
              <a:spcBef>
                <a:spcPts val="0"/>
              </a:spcBef>
              <a:spcAft>
                <a:spcPts val="0"/>
              </a:spcAft>
              <a:buClr>
                <a:schemeClr val="accent1"/>
              </a:buClr>
              <a:buSzPts val="2880"/>
              <a:buFont typeface="Noto Sans Symbols"/>
              <a:buNone/>
            </a:pPr>
            <a:r>
              <a:rPr lang="en-US" sz="2000" b="1" dirty="0">
                <a:solidFill>
                  <a:srgbClr val="1A356C"/>
                </a:solidFill>
                <a:latin typeface="Verdana"/>
                <a:ea typeface="Verdana"/>
                <a:cs typeface="Verdana"/>
                <a:sym typeface="Verdana"/>
              </a:rPr>
              <a:t>Project Name: Academy</a:t>
            </a:r>
            <a:endParaRPr sz="2000" b="1" i="0" u="none" strike="noStrike" cap="none" dirty="0">
              <a:solidFill>
                <a:srgbClr val="1A356C"/>
              </a:solidFill>
              <a:latin typeface="Verdana"/>
              <a:ea typeface="Verdana"/>
              <a:cs typeface="Verdana"/>
              <a:sym typeface="Verdana"/>
            </a:endParaRPr>
          </a:p>
        </p:txBody>
      </p:sp>
      <p:sp>
        <p:nvSpPr>
          <p:cNvPr id="14" name="Google Shape;93;p1">
            <a:extLst>
              <a:ext uri="{FF2B5EF4-FFF2-40B4-BE49-F238E27FC236}">
                <a16:creationId xmlns:a16="http://schemas.microsoft.com/office/drawing/2014/main" id="{794C026D-7FDC-464F-8052-B1DB6976826D}"/>
              </a:ext>
            </a:extLst>
          </p:cNvPr>
          <p:cNvSpPr/>
          <p:nvPr/>
        </p:nvSpPr>
        <p:spPr>
          <a:xfrm>
            <a:off x="917478" y="5235358"/>
            <a:ext cx="184731" cy="67710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a:ea typeface="Times"/>
              <a:cs typeface="Times"/>
              <a:sym typeface="Times"/>
            </a:endParaRPr>
          </a:p>
        </p:txBody>
      </p:sp>
      <p:sp>
        <p:nvSpPr>
          <p:cNvPr id="15" name="Google Shape;94;p1">
            <a:extLst>
              <a:ext uri="{FF2B5EF4-FFF2-40B4-BE49-F238E27FC236}">
                <a16:creationId xmlns:a16="http://schemas.microsoft.com/office/drawing/2014/main" id="{71AF0DD4-D35A-4382-98AB-5E029EFD6574}"/>
              </a:ext>
            </a:extLst>
          </p:cNvPr>
          <p:cNvSpPr/>
          <p:nvPr/>
        </p:nvSpPr>
        <p:spPr>
          <a:xfrm>
            <a:off x="2360392" y="1433359"/>
            <a:ext cx="8914130"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1A356C"/>
                </a:solidFill>
                <a:latin typeface="Verdana"/>
                <a:ea typeface="Verdana"/>
                <a:cs typeface="Verdana"/>
                <a:sym typeface="Verdana"/>
              </a:rPr>
              <a:t>Pundra University of Science &amp; Technology</a:t>
            </a:r>
            <a:endParaRPr sz="2400" b="1" dirty="0">
              <a:solidFill>
                <a:srgbClr val="1A356C"/>
              </a:solidFill>
              <a:latin typeface="Verdana"/>
              <a:ea typeface="Verdana"/>
              <a:cs typeface="Verdana"/>
              <a:sym typeface="Verdana"/>
            </a:endParaRPr>
          </a:p>
        </p:txBody>
      </p:sp>
      <p:sp>
        <p:nvSpPr>
          <p:cNvPr id="16" name="Google Shape;95;p1">
            <a:extLst>
              <a:ext uri="{FF2B5EF4-FFF2-40B4-BE49-F238E27FC236}">
                <a16:creationId xmlns:a16="http://schemas.microsoft.com/office/drawing/2014/main" id="{FFADFC63-3CBD-40DD-85B2-7C884AEBD9D6}"/>
              </a:ext>
            </a:extLst>
          </p:cNvPr>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atin typeface="Times"/>
                <a:ea typeface="Times"/>
                <a:cs typeface="Times"/>
                <a:sym typeface="Times"/>
              </a:rPr>
              <a:t>1</a:t>
            </a:fld>
            <a:endParaRPr>
              <a:latin typeface="Times"/>
              <a:ea typeface="Times"/>
              <a:cs typeface="Times"/>
              <a:sym typeface="Times"/>
            </a:endParaRPr>
          </a:p>
        </p:txBody>
      </p:sp>
      <p:graphicFrame>
        <p:nvGraphicFramePr>
          <p:cNvPr id="17" name="Google Shape;96;p1">
            <a:extLst>
              <a:ext uri="{FF2B5EF4-FFF2-40B4-BE49-F238E27FC236}">
                <a16:creationId xmlns:a16="http://schemas.microsoft.com/office/drawing/2014/main" id="{7B138AAE-C143-4BB7-B93E-EA8422E620C7}"/>
              </a:ext>
            </a:extLst>
          </p:cNvPr>
          <p:cNvGraphicFramePr/>
          <p:nvPr>
            <p:extLst>
              <p:ext uri="{D42A27DB-BD31-4B8C-83A1-F6EECF244321}">
                <p14:modId xmlns:p14="http://schemas.microsoft.com/office/powerpoint/2010/main" val="1156544415"/>
              </p:ext>
            </p:extLst>
          </p:nvPr>
        </p:nvGraphicFramePr>
        <p:xfrm>
          <a:off x="2133599" y="3683420"/>
          <a:ext cx="9264070" cy="3038050"/>
        </p:xfrm>
        <a:graphic>
          <a:graphicData uri="http://schemas.openxmlformats.org/drawingml/2006/table">
            <a:tbl>
              <a:tblPr firstRow="1" bandRow="1">
                <a:noFill/>
              </a:tblPr>
              <a:tblGrid>
                <a:gridCol w="4632035">
                  <a:extLst>
                    <a:ext uri="{9D8B030D-6E8A-4147-A177-3AD203B41FA5}">
                      <a16:colId xmlns:a16="http://schemas.microsoft.com/office/drawing/2014/main" val="20000"/>
                    </a:ext>
                  </a:extLst>
                </a:gridCol>
                <a:gridCol w="4632035">
                  <a:extLst>
                    <a:ext uri="{9D8B030D-6E8A-4147-A177-3AD203B41FA5}">
                      <a16:colId xmlns:a16="http://schemas.microsoft.com/office/drawing/2014/main" val="20001"/>
                    </a:ext>
                  </a:extLst>
                </a:gridCol>
              </a:tblGrid>
              <a:tr h="3038050">
                <a:tc>
                  <a:txBody>
                    <a:bodyPr/>
                    <a:lstStyle/>
                    <a:p>
                      <a:pPr marL="0" marR="0" lvl="0" indent="0" algn="l" rtl="0">
                        <a:lnSpc>
                          <a:spcPct val="150000"/>
                        </a:lnSpc>
                        <a:spcBef>
                          <a:spcPts val="0"/>
                        </a:spcBef>
                        <a:spcAft>
                          <a:spcPts val="0"/>
                        </a:spcAft>
                        <a:buNone/>
                      </a:pPr>
                      <a:endParaRPr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2000" b="1" u="none" strike="noStrike" cap="none" dirty="0">
                          <a:solidFill>
                            <a:schemeClr val="dk1"/>
                          </a:solidFill>
                          <a:latin typeface="Verdana"/>
                          <a:ea typeface="Verdana"/>
                          <a:cs typeface="Verdana"/>
                          <a:sym typeface="Verdana"/>
                        </a:rPr>
                        <a:t>Presented by - </a:t>
                      </a:r>
                      <a:endParaRPr sz="2000" b="1" u="none" strike="noStrike" cap="none"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1600" b="0" u="none" strike="noStrike" cap="none" dirty="0">
                          <a:solidFill>
                            <a:schemeClr val="dk1"/>
                          </a:solidFill>
                          <a:latin typeface="Verdana"/>
                          <a:ea typeface="Verdana"/>
                          <a:cs typeface="Verdana"/>
                          <a:sym typeface="Verdana"/>
                        </a:rPr>
                        <a:t>Name : </a:t>
                      </a:r>
                      <a:r>
                        <a:rPr lang="en-US" sz="1600" b="0" dirty="0">
                          <a:solidFill>
                            <a:schemeClr val="dk1"/>
                          </a:solidFill>
                          <a:latin typeface="Verdana"/>
                          <a:ea typeface="Verdana"/>
                          <a:cs typeface="Verdana"/>
                          <a:sym typeface="Verdana"/>
                        </a:rPr>
                        <a:t>Md. Sagar Hossain</a:t>
                      </a:r>
                      <a:endParaRPr sz="1600" b="0" u="none" strike="noStrike" cap="none"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1600" b="0" u="none" strike="noStrike" cap="none" dirty="0">
                          <a:solidFill>
                            <a:schemeClr val="dk1"/>
                          </a:solidFill>
                          <a:latin typeface="Verdana"/>
                          <a:ea typeface="Verdana"/>
                          <a:cs typeface="Verdana"/>
                          <a:sym typeface="Verdana"/>
                        </a:rPr>
                        <a:t>ID: </a:t>
                      </a:r>
                      <a:r>
                        <a:rPr lang="en-US" sz="1600" b="0" dirty="0">
                          <a:solidFill>
                            <a:schemeClr val="dk1"/>
                          </a:solidFill>
                          <a:latin typeface="Verdana"/>
                          <a:ea typeface="Verdana"/>
                          <a:cs typeface="Verdana"/>
                          <a:sym typeface="Verdana"/>
                        </a:rPr>
                        <a:t>011182060021</a:t>
                      </a:r>
                    </a:p>
                    <a:p>
                      <a:pPr marL="0" marR="0" lvl="0" indent="0" algn="l" rtl="0">
                        <a:lnSpc>
                          <a:spcPct val="150000"/>
                        </a:lnSpc>
                        <a:spcBef>
                          <a:spcPts val="0"/>
                        </a:spcBef>
                        <a:spcAft>
                          <a:spcPts val="0"/>
                        </a:spcAft>
                        <a:buNone/>
                      </a:pPr>
                      <a:r>
                        <a:rPr lang="en-US" sz="1600" b="0" u="none" strike="noStrike" cap="none" dirty="0">
                          <a:solidFill>
                            <a:schemeClr val="dk1"/>
                          </a:solidFill>
                          <a:latin typeface="Verdana"/>
                          <a:ea typeface="Verdana"/>
                          <a:cs typeface="Verdana"/>
                          <a:sym typeface="Verdana"/>
                        </a:rPr>
                        <a:t>Dept. of CSE</a:t>
                      </a:r>
                      <a:endParaRPr sz="1600" u="none" strike="noStrike" cap="none" dirty="0">
                        <a:solidFill>
                          <a:schemeClr val="dk1"/>
                        </a:solidFill>
                        <a:latin typeface="Verdana"/>
                        <a:ea typeface="Verdana"/>
                        <a:cs typeface="Verdana"/>
                        <a:sym typeface="Verdana"/>
                      </a:endParaRPr>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lvl="0" indent="0" algn="l" rtl="0">
                        <a:lnSpc>
                          <a:spcPct val="150000"/>
                        </a:lnSpc>
                        <a:spcBef>
                          <a:spcPts val="0"/>
                        </a:spcBef>
                        <a:spcAft>
                          <a:spcPts val="0"/>
                        </a:spcAft>
                        <a:buNone/>
                      </a:pPr>
                      <a:endParaRPr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2000" b="1" u="none" strike="noStrike" cap="none" dirty="0">
                          <a:solidFill>
                            <a:schemeClr val="dk1"/>
                          </a:solidFill>
                          <a:latin typeface="Verdana"/>
                          <a:ea typeface="Verdana"/>
                          <a:cs typeface="Verdana"/>
                          <a:sym typeface="Verdana"/>
                        </a:rPr>
                        <a:t>Supervisor -</a:t>
                      </a:r>
                      <a:r>
                        <a:rPr lang="en-US" sz="2000" u="none" strike="noStrike" cap="none" dirty="0">
                          <a:solidFill>
                            <a:schemeClr val="dk1"/>
                          </a:solidFill>
                          <a:latin typeface="Verdana"/>
                          <a:ea typeface="Verdana"/>
                          <a:cs typeface="Verdana"/>
                          <a:sym typeface="Verdana"/>
                        </a:rPr>
                        <a:t> </a:t>
                      </a:r>
                      <a:endParaRPr sz="2000" u="none" strike="noStrike" cap="none"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1600" b="0" u="none" strike="noStrike" cap="none" dirty="0">
                          <a:solidFill>
                            <a:schemeClr val="dk1"/>
                          </a:solidFill>
                          <a:latin typeface="Verdana"/>
                          <a:ea typeface="Verdana"/>
                          <a:cs typeface="Verdana"/>
                          <a:sym typeface="Verdana"/>
                        </a:rPr>
                        <a:t>Name : </a:t>
                      </a:r>
                      <a:r>
                        <a:rPr lang="en-US" sz="1350" b="0" dirty="0">
                          <a:solidFill>
                            <a:schemeClr val="dk1"/>
                          </a:solidFill>
                          <a:highlight>
                            <a:srgbClr val="FFFFFF"/>
                          </a:highlight>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MST. FARJANA ALAM</a:t>
                      </a:r>
                      <a:endParaRPr sz="1600" b="0"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1600" b="0" u="none" strike="noStrike" cap="none" dirty="0">
                          <a:solidFill>
                            <a:schemeClr val="dk1"/>
                          </a:solidFill>
                          <a:latin typeface="Verdana"/>
                          <a:ea typeface="Verdana"/>
                          <a:cs typeface="Verdana"/>
                          <a:sym typeface="Verdana"/>
                        </a:rPr>
                        <a:t>Lecturer Dept. of CSE</a:t>
                      </a:r>
                      <a:endParaRPr sz="1600" b="0" u="none" strike="noStrike" cap="none" dirty="0">
                        <a:solidFill>
                          <a:schemeClr val="dk1"/>
                        </a:solidFill>
                        <a:latin typeface="Verdana"/>
                        <a:ea typeface="Verdana"/>
                        <a:cs typeface="Verdana"/>
                        <a:sym typeface="Verdana"/>
                      </a:endParaRPr>
                    </a:p>
                    <a:p>
                      <a:pPr marL="0" marR="0" lvl="0" indent="0" algn="l" rtl="0">
                        <a:lnSpc>
                          <a:spcPct val="150000"/>
                        </a:lnSpc>
                        <a:spcBef>
                          <a:spcPts val="0"/>
                        </a:spcBef>
                        <a:spcAft>
                          <a:spcPts val="0"/>
                        </a:spcAft>
                        <a:buNone/>
                      </a:pPr>
                      <a:r>
                        <a:rPr lang="en-US" sz="1600" b="0" dirty="0">
                          <a:solidFill>
                            <a:schemeClr val="dk1"/>
                          </a:solidFill>
                          <a:latin typeface="Verdana"/>
                          <a:ea typeface="Verdana"/>
                          <a:cs typeface="Verdana"/>
                          <a:sym typeface="Verdana"/>
                        </a:rPr>
                        <a:t>Pundra University of Science &amp; Technology</a:t>
                      </a:r>
                      <a:endParaRPr sz="1600" b="0" u="none" strike="noStrike" cap="none" dirty="0">
                        <a:solidFill>
                          <a:schemeClr val="dk1"/>
                        </a:solidFill>
                        <a:latin typeface="Verdana"/>
                        <a:ea typeface="Verdana"/>
                        <a:cs typeface="Verdana"/>
                        <a:sym typeface="Verdana"/>
                      </a:endParaRPr>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cxnSp>
        <p:nvCxnSpPr>
          <p:cNvPr id="18" name="Google Shape;97;p1">
            <a:extLst>
              <a:ext uri="{FF2B5EF4-FFF2-40B4-BE49-F238E27FC236}">
                <a16:creationId xmlns:a16="http://schemas.microsoft.com/office/drawing/2014/main" id="{AB002808-8D16-4F5B-B142-ABDD6EBB3425}"/>
              </a:ext>
            </a:extLst>
          </p:cNvPr>
          <p:cNvCxnSpPr/>
          <p:nvPr/>
        </p:nvCxnSpPr>
        <p:spPr>
          <a:xfrm>
            <a:off x="5903497" y="4181546"/>
            <a:ext cx="0" cy="1579880"/>
          </a:xfrm>
          <a:prstGeom prst="straightConnector1">
            <a:avLst/>
          </a:prstGeom>
          <a:gradFill>
            <a:gsLst>
              <a:gs pos="0">
                <a:schemeClr val="accent1"/>
              </a:gs>
              <a:gs pos="100000">
                <a:schemeClr val="accent2"/>
              </a:gs>
            </a:gsLst>
            <a:lin ang="5400000" scaled="0"/>
          </a:gradFill>
          <a:ln w="25400" cap="flat" cmpd="sng">
            <a:solidFill>
              <a:srgbClr val="454545"/>
            </a:solidFill>
            <a:prstDash val="dot"/>
            <a:round/>
            <a:headEnd type="none" w="sm" len="sm"/>
            <a:tailEnd type="none" w="sm" len="sm"/>
          </a:ln>
        </p:spPr>
      </p:cxnSp>
      <p:pic>
        <p:nvPicPr>
          <p:cNvPr id="19" name="Google Shape;98;p1">
            <a:extLst>
              <a:ext uri="{FF2B5EF4-FFF2-40B4-BE49-F238E27FC236}">
                <a16:creationId xmlns:a16="http://schemas.microsoft.com/office/drawing/2014/main" id="{ED3A8C8A-1C43-423C-A31C-32D311841F87}"/>
              </a:ext>
            </a:extLst>
          </p:cNvPr>
          <p:cNvPicPr preferRelativeResize="0"/>
          <p:nvPr/>
        </p:nvPicPr>
        <p:blipFill>
          <a:blip r:embed="rId3">
            <a:alphaModFix/>
          </a:blip>
          <a:stretch>
            <a:fillRect/>
          </a:stretch>
        </p:blipFill>
        <p:spPr>
          <a:xfrm>
            <a:off x="5321535" y="160567"/>
            <a:ext cx="1163925" cy="1158751"/>
          </a:xfrm>
          <a:prstGeom prst="rect">
            <a:avLst/>
          </a:prstGeom>
          <a:noFill/>
          <a:ln>
            <a:noFill/>
          </a:ln>
        </p:spPr>
      </p:pic>
    </p:spTree>
    <p:extLst>
      <p:ext uri="{BB962C8B-B14F-4D97-AF65-F5344CB8AC3E}">
        <p14:creationId xmlns:p14="http://schemas.microsoft.com/office/powerpoint/2010/main" val="297996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01C7-CF2B-4097-BE7A-59A3587ED432}"/>
              </a:ext>
            </a:extLst>
          </p:cNvPr>
          <p:cNvSpPr>
            <a:spLocks noGrp="1"/>
          </p:cNvSpPr>
          <p:nvPr>
            <p:ph type="title"/>
          </p:nvPr>
        </p:nvSpPr>
        <p:spPr>
          <a:xfrm>
            <a:off x="838200" y="2766218"/>
            <a:ext cx="10515600" cy="1325563"/>
          </a:xfrm>
        </p:spPr>
        <p:txBody>
          <a:bodyPr>
            <a:normAutofit/>
          </a:bodyPr>
          <a:lstStyle/>
          <a:p>
            <a:pPr algn="ctr"/>
            <a:r>
              <a:rPr lang="en-US" sz="28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288715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5309-3373-416A-B00A-7024420E94EC}"/>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Outline</a:t>
            </a:r>
          </a:p>
        </p:txBody>
      </p:sp>
      <p:sp>
        <p:nvSpPr>
          <p:cNvPr id="3" name="Content Placeholder 2">
            <a:extLst>
              <a:ext uri="{FF2B5EF4-FFF2-40B4-BE49-F238E27FC236}">
                <a16:creationId xmlns:a16="http://schemas.microsoft.com/office/drawing/2014/main" id="{DE7E8A02-BFE2-4CF4-92A6-6958B2A5794C}"/>
              </a:ext>
            </a:extLst>
          </p:cNvPr>
          <p:cNvSpPr>
            <a:spLocks noGrp="1"/>
          </p:cNvSpPr>
          <p:nvPr>
            <p:ph idx="1"/>
          </p:nvPr>
        </p:nvSpPr>
        <p:spPr>
          <a:xfrm>
            <a:off x="838200" y="1825625"/>
            <a:ext cx="10515600" cy="4351338"/>
          </a:xfrm>
        </p:spPr>
        <p:txBody>
          <a:bodyPr/>
          <a:lstStyle/>
          <a:p>
            <a:pPr marL="914400" lvl="1" indent="-457200" algn="l">
              <a:spcBef>
                <a:spcPts val="0"/>
              </a:spcBef>
              <a:buClr>
                <a:schemeClr val="dk1"/>
              </a:buClr>
              <a:buSzPts val="2400"/>
              <a:buFont typeface="Wingdings" pitchFamily="34" charset="0"/>
              <a:buChar char="ü"/>
            </a:pPr>
            <a:r>
              <a:rPr lang="en-US" sz="2000" dirty="0">
                <a:solidFill>
                  <a:schemeClr val="tx1"/>
                </a:solidFill>
                <a:latin typeface="Verdana" panose="020B0604030504040204" pitchFamily="34" charset="0"/>
                <a:ea typeface="Verdana" panose="020B0604030504040204" pitchFamily="34" charset="0"/>
                <a:cs typeface="Times New Roman"/>
                <a:sym typeface="Verdana"/>
              </a:rPr>
              <a:t>Introduction</a:t>
            </a:r>
            <a:endParaRPr lang="en-US" sz="2000" dirty="0">
              <a:solidFill>
                <a:schemeClr val="tx1"/>
              </a:solidFill>
              <a:latin typeface="Verdana" panose="020B0604030504040204" pitchFamily="34" charset="0"/>
              <a:ea typeface="Verdana" panose="020B0604030504040204" pitchFamily="34" charset="0"/>
              <a:cs typeface="Times New Roman"/>
            </a:endParaRPr>
          </a:p>
          <a:p>
            <a:pPr marL="914400" lvl="1" indent="-457200" algn="l">
              <a:spcBef>
                <a:spcPts val="0"/>
              </a:spcBef>
              <a:buClr>
                <a:srgbClr val="000000"/>
              </a:buClr>
              <a:buSzPts val="2400"/>
              <a:buFont typeface="Wingdings" pitchFamily="34" charset="0"/>
              <a:buChar char="ü"/>
            </a:pPr>
            <a:r>
              <a:rPr lang="en-US" sz="2000" dirty="0">
                <a:solidFill>
                  <a:schemeClr val="tx1"/>
                </a:solidFill>
                <a:latin typeface="Verdana" panose="020B0604030504040204" pitchFamily="34" charset="0"/>
                <a:ea typeface="Verdana" panose="020B0604030504040204" pitchFamily="34" charset="0"/>
                <a:cs typeface="Times New Roman"/>
                <a:sym typeface="Verdana"/>
              </a:rPr>
              <a:t>Objectives</a:t>
            </a:r>
          </a:p>
          <a:p>
            <a:pPr marL="914400" lvl="1" indent="-457200" algn="l">
              <a:spcBef>
                <a:spcPts val="0"/>
              </a:spcBef>
              <a:buClr>
                <a:srgbClr val="000000"/>
              </a:buClr>
              <a:buSzPts val="2400"/>
              <a:buFont typeface="Wingdings" pitchFamily="34" charset="0"/>
              <a:buChar char="ü"/>
            </a:pPr>
            <a:r>
              <a:rPr lang="en-US" sz="2000" dirty="0">
                <a:latin typeface="Verdana" panose="020B0604030504040204" pitchFamily="34" charset="0"/>
                <a:ea typeface="Verdana" panose="020B0604030504040204" pitchFamily="34" charset="0"/>
                <a:cs typeface="Times New Roman"/>
                <a:sym typeface="Verdana"/>
              </a:rPr>
              <a:t>Benefits</a:t>
            </a:r>
            <a:endParaRPr lang="en-US" sz="2000" dirty="0">
              <a:solidFill>
                <a:schemeClr val="tx1"/>
              </a:solidFill>
              <a:latin typeface="Verdana" panose="020B0604030504040204" pitchFamily="34" charset="0"/>
              <a:ea typeface="Verdana" panose="020B0604030504040204" pitchFamily="34" charset="0"/>
              <a:cs typeface="Times New Roman"/>
            </a:endParaRPr>
          </a:p>
          <a:p>
            <a:pPr marL="914400" lvl="1" indent="-457200" algn="l">
              <a:spcBef>
                <a:spcPts val="0"/>
              </a:spcBef>
              <a:buClr>
                <a:srgbClr val="000000"/>
              </a:buClr>
              <a:buSzPts val="2400"/>
              <a:buFont typeface="Wingdings" pitchFamily="34" charset="0"/>
              <a:buChar char="ü"/>
            </a:pPr>
            <a:r>
              <a:rPr lang="en-US" sz="2000" dirty="0">
                <a:solidFill>
                  <a:schemeClr val="tx1"/>
                </a:solidFill>
                <a:latin typeface="Verdana" panose="020B0604030504040204" pitchFamily="34" charset="0"/>
                <a:ea typeface="Verdana" panose="020B0604030504040204" pitchFamily="34" charset="0"/>
                <a:cs typeface="Times New Roman"/>
              </a:rPr>
              <a:t>System Design</a:t>
            </a:r>
          </a:p>
          <a:p>
            <a:pPr marL="457200" lvl="1" indent="0" algn="l">
              <a:spcBef>
                <a:spcPts val="0"/>
              </a:spcBef>
              <a:buClr>
                <a:srgbClr val="000000"/>
              </a:buClr>
              <a:buSzPts val="2400"/>
              <a:buNone/>
            </a:pPr>
            <a:r>
              <a:rPr lang="en-US" sz="2000" dirty="0">
                <a:solidFill>
                  <a:schemeClr val="tx1"/>
                </a:solidFill>
                <a:latin typeface="Verdana" panose="020B0604030504040204" pitchFamily="34" charset="0"/>
                <a:ea typeface="Verdana" panose="020B0604030504040204" pitchFamily="34" charset="0"/>
                <a:cs typeface="Times New Roman"/>
              </a:rPr>
              <a:t>        -  Use Case Diagram</a:t>
            </a:r>
          </a:p>
          <a:p>
            <a:pPr marL="914400" lvl="1" indent="-457200" algn="l">
              <a:spcBef>
                <a:spcPts val="480"/>
              </a:spcBef>
              <a:buClr>
                <a:schemeClr val="dk1"/>
              </a:buClr>
              <a:buSzPts val="2400"/>
              <a:buFont typeface="Wingdings" pitchFamily="34" charset="0"/>
              <a:buChar char="ü"/>
            </a:pPr>
            <a:r>
              <a:rPr lang="en-US" sz="2000" dirty="0">
                <a:solidFill>
                  <a:schemeClr val="tx1"/>
                </a:solidFill>
                <a:latin typeface="Verdana" panose="020B0604030504040204" pitchFamily="34" charset="0"/>
                <a:ea typeface="Verdana" panose="020B0604030504040204" pitchFamily="34" charset="0"/>
                <a:cs typeface="Times New Roman"/>
                <a:sym typeface="Verdana"/>
              </a:rPr>
              <a:t>Testing</a:t>
            </a:r>
          </a:p>
          <a:p>
            <a:pPr marL="914400" lvl="1" indent="-457200" algn="l">
              <a:spcBef>
                <a:spcPts val="480"/>
              </a:spcBef>
              <a:buClr>
                <a:schemeClr val="dk1"/>
              </a:buClr>
              <a:buSzPts val="2400"/>
              <a:buFont typeface="Wingdings" pitchFamily="34" charset="0"/>
              <a:buChar char="ü"/>
            </a:pPr>
            <a:r>
              <a:rPr lang="en-US" sz="2000" dirty="0">
                <a:solidFill>
                  <a:schemeClr val="tx1"/>
                </a:solidFill>
                <a:latin typeface="Verdana" panose="020B0604030504040204" pitchFamily="34" charset="0"/>
                <a:ea typeface="Verdana" panose="020B0604030504040204" pitchFamily="34" charset="0"/>
                <a:cs typeface="Times New Roman"/>
              </a:rPr>
              <a:t>Conclusion</a:t>
            </a:r>
          </a:p>
          <a:p>
            <a:pPr marL="0" indent="0">
              <a:buNone/>
            </a:pPr>
            <a:endParaRPr lang="en-US" dirty="0"/>
          </a:p>
        </p:txBody>
      </p:sp>
    </p:spTree>
    <p:extLst>
      <p:ext uri="{BB962C8B-B14F-4D97-AF65-F5344CB8AC3E}">
        <p14:creationId xmlns:p14="http://schemas.microsoft.com/office/powerpoint/2010/main" val="287985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468C-25E5-4FFA-A3A0-280A4858BA92}"/>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9CE155FD-E5C0-4702-BF67-73E55EA89772}"/>
              </a:ext>
            </a:extLst>
          </p:cNvPr>
          <p:cNvSpPr>
            <a:spLocks noGrp="1"/>
          </p:cNvSpPr>
          <p:nvPr>
            <p:ph idx="1"/>
          </p:nvPr>
        </p:nvSpPr>
        <p:spPr>
          <a:xfrm>
            <a:off x="838200" y="1825625"/>
            <a:ext cx="10515600" cy="1603375"/>
          </a:xfrm>
        </p:spPr>
        <p:txBody>
          <a:bodyPr>
            <a:normAutofit/>
          </a:bodyPr>
          <a:lstStyle/>
          <a:p>
            <a:pPr marL="0" indent="0">
              <a:buNone/>
            </a:pPr>
            <a:r>
              <a:rPr lang="en-US" sz="2000" dirty="0">
                <a:latin typeface="Verdana" panose="020B0604030504040204" pitchFamily="34" charset="0"/>
                <a:ea typeface="Verdana" panose="020B0604030504040204" pitchFamily="34" charset="0"/>
              </a:rPr>
              <a:t>An online learning platform is a webspace or portal for educational content and resources that offers a student everything they need in one place: lectures, resources, opportunities to meet and chat with other students, and more. It is also an excellent way for the student and the teacher to monitor student progress</a:t>
            </a:r>
          </a:p>
        </p:txBody>
      </p:sp>
      <p:pic>
        <p:nvPicPr>
          <p:cNvPr id="5" name="Picture 4">
            <a:extLst>
              <a:ext uri="{FF2B5EF4-FFF2-40B4-BE49-F238E27FC236}">
                <a16:creationId xmlns:a16="http://schemas.microsoft.com/office/drawing/2014/main" id="{CBB4F30B-0C6F-4701-8AA2-0491CC7F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958" y="2941984"/>
            <a:ext cx="5081381" cy="3916016"/>
          </a:xfrm>
          <a:prstGeom prst="rect">
            <a:avLst/>
          </a:prstGeom>
        </p:spPr>
      </p:pic>
    </p:spTree>
    <p:extLst>
      <p:ext uri="{BB962C8B-B14F-4D97-AF65-F5344CB8AC3E}">
        <p14:creationId xmlns:p14="http://schemas.microsoft.com/office/powerpoint/2010/main" val="274299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9723-057A-46DC-AC11-7232B95271AD}"/>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Objectives</a:t>
            </a:r>
          </a:p>
        </p:txBody>
      </p:sp>
      <p:sp>
        <p:nvSpPr>
          <p:cNvPr id="3" name="Content Placeholder 2">
            <a:extLst>
              <a:ext uri="{FF2B5EF4-FFF2-40B4-BE49-F238E27FC236}">
                <a16:creationId xmlns:a16="http://schemas.microsoft.com/office/drawing/2014/main" id="{DD997D58-32CA-410B-944B-AB473561BF49}"/>
              </a:ext>
            </a:extLst>
          </p:cNvPr>
          <p:cNvSpPr>
            <a:spLocks noGrp="1"/>
          </p:cNvSpPr>
          <p:nvPr>
            <p:ph idx="1"/>
          </p:nvPr>
        </p:nvSpPr>
        <p:spPr/>
        <p:txBody>
          <a:bodyPr>
            <a:normAutofit/>
          </a:bodyPr>
          <a:lstStyle/>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give access to a pool of resources</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eliminate the traditional barriers</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make learning effective</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effortlessly blend in technology</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give the privilege of accessing content anytime</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considerably save time, energy and money</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customize the learning sessions as per the requirements</a:t>
            </a:r>
          </a:p>
          <a:p>
            <a:pPr>
              <a:buFont typeface="Wingdings" panose="05000000000000000000" pitchFamily="2" charset="2"/>
              <a:buChar char="ü"/>
            </a:pPr>
            <a:r>
              <a:rPr lang="en-US" sz="2000" dirty="0">
                <a:latin typeface="Verdana" panose="020B0604030504040204" pitchFamily="34" charset="0"/>
                <a:ea typeface="Verdana" panose="020B0604030504040204" pitchFamily="34" charset="0"/>
              </a:rPr>
              <a:t>To make the evaluation and feedback an easy process</a:t>
            </a:r>
          </a:p>
        </p:txBody>
      </p:sp>
    </p:spTree>
    <p:extLst>
      <p:ext uri="{BB962C8B-B14F-4D97-AF65-F5344CB8AC3E}">
        <p14:creationId xmlns:p14="http://schemas.microsoft.com/office/powerpoint/2010/main" val="118794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9CDF-1A59-4F02-8D62-B3AD2366A57A}"/>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Benefits</a:t>
            </a:r>
          </a:p>
        </p:txBody>
      </p:sp>
      <p:sp>
        <p:nvSpPr>
          <p:cNvPr id="3" name="Content Placeholder 2">
            <a:extLst>
              <a:ext uri="{FF2B5EF4-FFF2-40B4-BE49-F238E27FC236}">
                <a16:creationId xmlns:a16="http://schemas.microsoft.com/office/drawing/2014/main" id="{B2B3F2EB-542B-4228-87E8-1863EE328EC9}"/>
              </a:ext>
            </a:extLst>
          </p:cNvPr>
          <p:cNvSpPr>
            <a:spLocks noGrp="1"/>
          </p:cNvSpPr>
          <p:nvPr>
            <p:ph idx="1"/>
          </p:nvPr>
        </p:nvSpPr>
        <p:spPr/>
        <p:txBody>
          <a:bodyPr>
            <a:normAutofit/>
          </a:bodyPr>
          <a:lstStyle/>
          <a:p>
            <a:pPr marL="0" indent="0">
              <a:buNone/>
            </a:pPr>
            <a:r>
              <a:rPr lang="en-US" sz="2000" dirty="0">
                <a:latin typeface="Verdana" panose="020B0604030504040204" pitchFamily="34" charset="0"/>
                <a:ea typeface="Verdana" panose="020B0604030504040204" pitchFamily="34" charset="0"/>
              </a:rPr>
              <a:t>Asynchronous learning offers a decisively effective learning experience that enables students to benefit from the following:</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Never miss a class</a:t>
            </a:r>
          </a:p>
          <a:p>
            <a:r>
              <a:rPr lang="en-US" sz="2000" dirty="0">
                <a:latin typeface="Verdana" panose="020B0604030504040204" pitchFamily="34" charset="0"/>
                <a:ea typeface="Verdana" panose="020B0604030504040204" pitchFamily="34" charset="0"/>
              </a:rPr>
              <a:t>Learn at any pace</a:t>
            </a:r>
          </a:p>
          <a:p>
            <a:r>
              <a:rPr lang="en-US" sz="2000" dirty="0">
                <a:latin typeface="Verdana" panose="020B0604030504040204" pitchFamily="34" charset="0"/>
                <a:ea typeface="Verdana" panose="020B0604030504040204" pitchFamily="34" charset="0"/>
              </a:rPr>
              <a:t>Personalize and optimize the learning experience</a:t>
            </a:r>
          </a:p>
          <a:p>
            <a:r>
              <a:rPr lang="en-US" sz="2000" dirty="0">
                <a:latin typeface="Verdana" panose="020B0604030504040204" pitchFamily="34" charset="0"/>
                <a:ea typeface="Verdana" panose="020B0604030504040204" pitchFamily="34" charset="0"/>
              </a:rPr>
              <a:t>Revisit lessons as needed to improve comprehension and retention</a:t>
            </a:r>
          </a:p>
          <a:p>
            <a:r>
              <a:rPr lang="en-US" sz="2000" dirty="0">
                <a:latin typeface="Verdana" panose="020B0604030504040204" pitchFamily="34" charset="0"/>
                <a:ea typeface="Verdana" panose="020B0604030504040204" pitchFamily="34" charset="0"/>
              </a:rPr>
              <a:t>Take advantage of extra time to process, practice, and respond</a:t>
            </a:r>
          </a:p>
        </p:txBody>
      </p:sp>
    </p:spTree>
    <p:extLst>
      <p:ext uri="{BB962C8B-B14F-4D97-AF65-F5344CB8AC3E}">
        <p14:creationId xmlns:p14="http://schemas.microsoft.com/office/powerpoint/2010/main" val="256531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9BB0-79A1-40C3-91D2-AE0EC76D7214}"/>
              </a:ext>
            </a:extLst>
          </p:cNvPr>
          <p:cNvSpPr>
            <a:spLocks noGrp="1"/>
          </p:cNvSpPr>
          <p:nvPr>
            <p:ph type="title"/>
          </p:nvPr>
        </p:nvSpPr>
        <p:spPr>
          <a:xfrm>
            <a:off x="838200" y="365125"/>
            <a:ext cx="10515600" cy="680391"/>
          </a:xfrm>
        </p:spPr>
        <p:txBody>
          <a:bodyPr>
            <a:normAutofit/>
          </a:bodyPr>
          <a:lstStyle/>
          <a:p>
            <a:r>
              <a:rPr lang="en-US" sz="2800" b="1" dirty="0">
                <a:latin typeface="Verdana" panose="020B0604030504040204" pitchFamily="34" charset="0"/>
                <a:ea typeface="Verdana" panose="020B0604030504040204" pitchFamily="34" charset="0"/>
              </a:rPr>
              <a:t>System Design</a:t>
            </a:r>
          </a:p>
        </p:txBody>
      </p:sp>
      <p:pic>
        <p:nvPicPr>
          <p:cNvPr id="1028" name="Picture 4">
            <a:extLst>
              <a:ext uri="{FF2B5EF4-FFF2-40B4-BE49-F238E27FC236}">
                <a16:creationId xmlns:a16="http://schemas.microsoft.com/office/drawing/2014/main" id="{7790F658-2C91-448D-9018-DB046236A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668" y="1197916"/>
            <a:ext cx="4419599" cy="547381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BAFB724E-5D58-4AAA-870A-83989BFD1832}"/>
              </a:ext>
            </a:extLst>
          </p:cNvPr>
          <p:cNvCxnSpPr/>
          <p:nvPr/>
        </p:nvCxnSpPr>
        <p:spPr>
          <a:xfrm flipV="1">
            <a:off x="4478867" y="1871133"/>
            <a:ext cx="1346200" cy="191346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1472C47-3AF1-48C7-A1EC-C5DD6025AEEF}"/>
              </a:ext>
            </a:extLst>
          </p:cNvPr>
          <p:cNvCxnSpPr/>
          <p:nvPr/>
        </p:nvCxnSpPr>
        <p:spPr>
          <a:xfrm flipV="1">
            <a:off x="4478867" y="2362200"/>
            <a:ext cx="1346200" cy="1422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6FC0BB7-7C7A-4A1D-95E4-5F4EB4CF6D02}"/>
              </a:ext>
            </a:extLst>
          </p:cNvPr>
          <p:cNvCxnSpPr/>
          <p:nvPr/>
        </p:nvCxnSpPr>
        <p:spPr>
          <a:xfrm flipV="1">
            <a:off x="4478867" y="2777067"/>
            <a:ext cx="1346200" cy="100753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8CA31D6-E0AB-434C-B13B-AE1018F99A64}"/>
              </a:ext>
            </a:extLst>
          </p:cNvPr>
          <p:cNvCxnSpPr/>
          <p:nvPr/>
        </p:nvCxnSpPr>
        <p:spPr>
          <a:xfrm flipV="1">
            <a:off x="4478867" y="3276600"/>
            <a:ext cx="134620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6CBF03F-E824-4446-92AB-73929CA751A3}"/>
              </a:ext>
            </a:extLst>
          </p:cNvPr>
          <p:cNvCxnSpPr/>
          <p:nvPr/>
        </p:nvCxnSpPr>
        <p:spPr>
          <a:xfrm flipV="1">
            <a:off x="4546600" y="3666067"/>
            <a:ext cx="1278467" cy="11853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8C58C915-64C8-4200-9245-4EDD139715A0}"/>
              </a:ext>
            </a:extLst>
          </p:cNvPr>
          <p:cNvCxnSpPr/>
          <p:nvPr/>
        </p:nvCxnSpPr>
        <p:spPr>
          <a:xfrm flipV="1">
            <a:off x="6722533" y="4064000"/>
            <a:ext cx="956734" cy="592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56A7537-41AB-4ED0-8CD9-D435188316D8}"/>
              </a:ext>
            </a:extLst>
          </p:cNvPr>
          <p:cNvCxnSpPr/>
          <p:nvPr/>
        </p:nvCxnSpPr>
        <p:spPr>
          <a:xfrm flipV="1">
            <a:off x="6705600" y="4097867"/>
            <a:ext cx="1007533" cy="4572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747C47F-B332-4A15-9506-F521D1EED374}"/>
              </a:ext>
            </a:extLst>
          </p:cNvPr>
          <p:cNvCxnSpPr/>
          <p:nvPr/>
        </p:nvCxnSpPr>
        <p:spPr>
          <a:xfrm flipV="1">
            <a:off x="6646333" y="4123267"/>
            <a:ext cx="1066800" cy="939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41EBB51-7777-4D21-98A7-3DBF92551A89}"/>
              </a:ext>
            </a:extLst>
          </p:cNvPr>
          <p:cNvCxnSpPr/>
          <p:nvPr/>
        </p:nvCxnSpPr>
        <p:spPr>
          <a:xfrm flipV="1">
            <a:off x="6705600" y="4123267"/>
            <a:ext cx="1007533" cy="14224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CC7801A-986E-4DA8-AAE6-7DBD7AC93434}"/>
              </a:ext>
            </a:extLst>
          </p:cNvPr>
          <p:cNvCxnSpPr/>
          <p:nvPr/>
        </p:nvCxnSpPr>
        <p:spPr>
          <a:xfrm>
            <a:off x="4546600" y="3843867"/>
            <a:ext cx="1278467" cy="21336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05FC2D-727B-433A-B47E-03F5B2968275}"/>
              </a:ext>
            </a:extLst>
          </p:cNvPr>
          <p:cNvCxnSpPr/>
          <p:nvPr/>
        </p:nvCxnSpPr>
        <p:spPr>
          <a:xfrm flipV="1">
            <a:off x="6705600" y="4275667"/>
            <a:ext cx="973667" cy="170180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D17A24FD-A613-428A-8713-E3D5F0B3694D}"/>
              </a:ext>
            </a:extLst>
          </p:cNvPr>
          <p:cNvSpPr txBox="1"/>
          <p:nvPr/>
        </p:nvSpPr>
        <p:spPr>
          <a:xfrm>
            <a:off x="5188763" y="922862"/>
            <a:ext cx="2085407" cy="338554"/>
          </a:xfrm>
          <a:prstGeom prst="rect">
            <a:avLst/>
          </a:prstGeom>
          <a:noFill/>
        </p:spPr>
        <p:txBody>
          <a:bodyPr wrap="square" rtlCol="0">
            <a:spAutoFit/>
          </a:bodyPr>
          <a:lstStyle/>
          <a:p>
            <a:r>
              <a:rPr lang="en-US" sz="1600" u="sng" dirty="0">
                <a:latin typeface="Verdana" panose="020B0604030504040204" pitchFamily="34" charset="0"/>
                <a:ea typeface="Verdana" panose="020B0604030504040204" pitchFamily="34" charset="0"/>
              </a:rPr>
              <a:t>Use Case Diagram</a:t>
            </a:r>
          </a:p>
        </p:txBody>
      </p:sp>
    </p:spTree>
    <p:extLst>
      <p:ext uri="{BB962C8B-B14F-4D97-AF65-F5344CB8AC3E}">
        <p14:creationId xmlns:p14="http://schemas.microsoft.com/office/powerpoint/2010/main" val="219397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9F6D-B021-422F-9931-ED5BC8E7BF33}"/>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Home Page</a:t>
            </a:r>
          </a:p>
        </p:txBody>
      </p:sp>
      <p:pic>
        <p:nvPicPr>
          <p:cNvPr id="5" name="Content Placeholder 4">
            <a:extLst>
              <a:ext uri="{FF2B5EF4-FFF2-40B4-BE49-F238E27FC236}">
                <a16:creationId xmlns:a16="http://schemas.microsoft.com/office/drawing/2014/main" id="{4E9FB249-8F23-4CF0-BB60-27B8EF3B2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550" y="1690688"/>
            <a:ext cx="8724900" cy="4530025"/>
          </a:xfrm>
        </p:spPr>
      </p:pic>
    </p:spTree>
    <p:extLst>
      <p:ext uri="{BB962C8B-B14F-4D97-AF65-F5344CB8AC3E}">
        <p14:creationId xmlns:p14="http://schemas.microsoft.com/office/powerpoint/2010/main" val="264894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953C-3E29-421B-A490-A89592250D66}"/>
              </a:ext>
            </a:extLst>
          </p:cNvPr>
          <p:cNvSpPr>
            <a:spLocks noGrp="1"/>
          </p:cNvSpPr>
          <p:nvPr>
            <p:ph type="title"/>
          </p:nvPr>
        </p:nvSpPr>
        <p:spPr/>
        <p:txBody>
          <a:bodyPr>
            <a:normAutofit/>
          </a:bodyPr>
          <a:lstStyle/>
          <a:p>
            <a:r>
              <a:rPr lang="en-US" sz="2800" b="1" dirty="0">
                <a:latin typeface="Verdana" panose="020B0604030504040204" pitchFamily="34" charset="0"/>
                <a:ea typeface="Verdana" panose="020B0604030504040204" pitchFamily="34" charset="0"/>
              </a:rPr>
              <a:t>Login Page</a:t>
            </a:r>
          </a:p>
        </p:txBody>
      </p:sp>
      <p:pic>
        <p:nvPicPr>
          <p:cNvPr id="5" name="Content Placeholder 4">
            <a:extLst>
              <a:ext uri="{FF2B5EF4-FFF2-40B4-BE49-F238E27FC236}">
                <a16:creationId xmlns:a16="http://schemas.microsoft.com/office/drawing/2014/main" id="{423B2501-8DE8-45E2-B8FB-437AAE222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677" y="1690688"/>
            <a:ext cx="8826646" cy="4351338"/>
          </a:xfrm>
        </p:spPr>
      </p:pic>
    </p:spTree>
    <p:extLst>
      <p:ext uri="{BB962C8B-B14F-4D97-AF65-F5344CB8AC3E}">
        <p14:creationId xmlns:p14="http://schemas.microsoft.com/office/powerpoint/2010/main" val="40047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85CC-C826-4F93-B0E8-35F68061F80C}"/>
              </a:ext>
            </a:extLst>
          </p:cNvPr>
          <p:cNvSpPr>
            <a:spLocks noGrp="1"/>
          </p:cNvSpPr>
          <p:nvPr>
            <p:ph type="title"/>
          </p:nvPr>
        </p:nvSpPr>
        <p:spPr/>
        <p:txBody>
          <a:bodyPr>
            <a:normAutofit/>
          </a:bodyPr>
          <a:lstStyle/>
          <a:p>
            <a:r>
              <a:rPr lang="en-US" sz="2800" b="1" dirty="0">
                <a:solidFill>
                  <a:schemeClr val="tx1"/>
                </a:solidFill>
                <a:latin typeface="Verdana" panose="020B0604030504040204" pitchFamily="34" charset="0"/>
                <a:ea typeface="Verdana" panose="020B0604030504040204" pitchFamily="34" charset="0"/>
                <a:cs typeface="Times New Roman" panose="02020603050405020304" pitchFamily="18" charset="0"/>
              </a:rPr>
              <a:t>Conclusion</a:t>
            </a:r>
            <a:endParaRPr lang="en-US" sz="28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1B9160E-EF9E-4933-B851-D7AA03C33988}"/>
              </a:ext>
            </a:extLst>
          </p:cNvPr>
          <p:cNvSpPr>
            <a:spLocks noGrp="1"/>
          </p:cNvSpPr>
          <p:nvPr>
            <p:ph idx="1"/>
          </p:nvPr>
        </p:nvSpPr>
        <p:spPr/>
        <p:txBody>
          <a:bodyPr>
            <a:normAutofit/>
          </a:bodyPr>
          <a:lstStyle/>
          <a:p>
            <a:pPr marL="0" indent="0">
              <a:buNone/>
            </a:pPr>
            <a:r>
              <a:rPr lang="en-US" sz="2000" dirty="0">
                <a:latin typeface="Verdana" panose="020B0604030504040204" pitchFamily="34" charset="0"/>
                <a:ea typeface="Verdana" panose="020B0604030504040204" pitchFamily="34" charset="0"/>
                <a:cs typeface="Times New Roman" pitchFamily="18" charset="0"/>
              </a:rPr>
              <a:t>It can be concluded that eLearning is an innovation in the current era as it clearly has an impact on the Education. Since it is very useful and becoming more popular, eLearning is a good solution to create an active platform for learning. Therefore, it is important to understand on setting the right eLearning goals to enhance better teaching and learning for both educators and students.</a:t>
            </a:r>
            <a:endParaRPr lang="en-US" sz="2000" dirty="0">
              <a:solidFill>
                <a:schemeClr val="tx1"/>
              </a:solidFill>
              <a:latin typeface="Verdana" panose="020B0604030504040204" pitchFamily="34" charset="0"/>
              <a:ea typeface="Verdana" panose="020B0604030504040204" pitchFamily="34" charset="0"/>
              <a:cs typeface="Times New Roman" pitchFamily="18" charset="0"/>
            </a:endParaRP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82558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320</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Noto Sans Symbols</vt:lpstr>
      <vt:lpstr>Roboto</vt:lpstr>
      <vt:lpstr>Times</vt:lpstr>
      <vt:lpstr>Verdana</vt:lpstr>
      <vt:lpstr>Wingdings</vt:lpstr>
      <vt:lpstr>Office Theme</vt:lpstr>
      <vt:lpstr>PowerPoint Presentation</vt:lpstr>
      <vt:lpstr>Outline</vt:lpstr>
      <vt:lpstr>Introduction</vt:lpstr>
      <vt:lpstr>Objectives</vt:lpstr>
      <vt:lpstr>Benefits</vt:lpstr>
      <vt:lpstr>System Design</vt:lpstr>
      <vt:lpstr>Home Page</vt:lpstr>
      <vt:lpstr>Login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Hossain</dc:creator>
  <cp:lastModifiedBy>Sagar Hossain</cp:lastModifiedBy>
  <cp:revision>13</cp:revision>
  <dcterms:created xsi:type="dcterms:W3CDTF">2022-05-26T17:28:29Z</dcterms:created>
  <dcterms:modified xsi:type="dcterms:W3CDTF">2022-05-27T03:19:53Z</dcterms:modified>
</cp:coreProperties>
</file>