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9" r:id="rId8"/>
    <p:sldId id="270" r:id="rId9"/>
    <p:sldId id="271" r:id="rId10"/>
    <p:sldId id="261" r:id="rId11"/>
    <p:sldId id="262" r:id="rId12"/>
    <p:sldId id="263" r:id="rId13"/>
    <p:sldId id="264"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B6B058-35F6-4239-B617-6FE2C1C5C4D8}">
          <p14:sldIdLst>
            <p14:sldId id="256"/>
            <p14:sldId id="257"/>
            <p14:sldId id="258"/>
            <p14:sldId id="259"/>
            <p14:sldId id="260"/>
            <p14:sldId id="265"/>
            <p14:sldId id="269"/>
            <p14:sldId id="270"/>
            <p14:sldId id="271"/>
            <p14:sldId id="261"/>
            <p14:sldId id="262"/>
            <p14:sldId id="263"/>
            <p14:sldId id="264"/>
            <p14:sldId id="266"/>
            <p14:sldId id="267"/>
            <p14:sldId id="268"/>
          </p14:sldIdLst>
        </p14:section>
        <p14:section name="Untitled Section" id="{F2BC01E1-D7DC-4D22-B7A5-C9A4626FE4A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309514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74CE39-6C24-475A-8634-C33AFAE34AC2}"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390174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2548016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619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83378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2855082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113920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115662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1096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159785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269156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4CE39-6C24-475A-8634-C33AFAE34AC2}"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366514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4CE39-6C24-475A-8634-C33AFAE34AC2}"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283544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425269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4141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674CE39-6C24-475A-8634-C33AFAE34AC2}" type="datetimeFigureOut">
              <a:rPr lang="en-US" smtClean="0"/>
              <a:t>3/8/2019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13767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74CE39-6C24-475A-8634-C33AFAE34AC2}"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80F30-773D-4C28-ABE2-029FF2CCCD0A}" type="slidenum">
              <a:rPr lang="en-US" smtClean="0"/>
              <a:t>‹#›</a:t>
            </a:fld>
            <a:endParaRPr lang="en-US"/>
          </a:p>
        </p:txBody>
      </p:sp>
    </p:spTree>
    <p:extLst>
      <p:ext uri="{BB962C8B-B14F-4D97-AF65-F5344CB8AC3E}">
        <p14:creationId xmlns:p14="http://schemas.microsoft.com/office/powerpoint/2010/main" val="240875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4CE39-6C24-475A-8634-C33AFAE34AC2}" type="datetimeFigureOut">
              <a:rPr lang="en-US" smtClean="0"/>
              <a:t>3/8/2019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D80F30-773D-4C28-ABE2-029FF2CCCD0A}" type="slidenum">
              <a:rPr lang="en-US" smtClean="0"/>
              <a:t>‹#›</a:t>
            </a:fld>
            <a:endParaRPr lang="en-US"/>
          </a:p>
        </p:txBody>
      </p:sp>
    </p:spTree>
    <p:extLst>
      <p:ext uri="{BB962C8B-B14F-4D97-AF65-F5344CB8AC3E}">
        <p14:creationId xmlns:p14="http://schemas.microsoft.com/office/powerpoint/2010/main" val="1695058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odeforces.com/api/hel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07DD-5126-4B8B-AA5F-B04B5355FFAE}"/>
              </a:ext>
            </a:extLst>
          </p:cNvPr>
          <p:cNvSpPr>
            <a:spLocks noGrp="1"/>
          </p:cNvSpPr>
          <p:nvPr>
            <p:ph type="ctrTitle"/>
          </p:nvPr>
        </p:nvSpPr>
        <p:spPr/>
        <p:txBody>
          <a:bodyPr/>
          <a:lstStyle/>
          <a:p>
            <a:r>
              <a:rPr lang="zh-CN" altLang="en-US" dirty="0"/>
              <a:t>基于</a:t>
            </a:r>
            <a:r>
              <a:rPr lang="en-US" altLang="zh-CN" dirty="0"/>
              <a:t>OJ</a:t>
            </a:r>
            <a:r>
              <a:rPr lang="zh-CN" altLang="en-US" dirty="0"/>
              <a:t>的在线推荐系统</a:t>
            </a:r>
            <a:endParaRPr lang="en-US" dirty="0"/>
          </a:p>
        </p:txBody>
      </p:sp>
      <p:sp>
        <p:nvSpPr>
          <p:cNvPr id="3" name="Subtitle 2">
            <a:extLst>
              <a:ext uri="{FF2B5EF4-FFF2-40B4-BE49-F238E27FC236}">
                <a16:creationId xmlns:a16="http://schemas.microsoft.com/office/drawing/2014/main" id="{FBF0E48D-172E-4065-A0F5-040B15E4EA08}"/>
              </a:ext>
            </a:extLst>
          </p:cNvPr>
          <p:cNvSpPr>
            <a:spLocks noGrp="1"/>
          </p:cNvSpPr>
          <p:nvPr>
            <p:ph type="subTitle" idx="1"/>
          </p:nvPr>
        </p:nvSpPr>
        <p:spPr/>
        <p:txBody>
          <a:bodyPr/>
          <a:lstStyle/>
          <a:p>
            <a:r>
              <a:rPr lang="zh-CN" altLang="en-US" dirty="0"/>
              <a:t>张梓祺</a:t>
            </a:r>
            <a:endParaRPr lang="en-US" altLang="zh-CN" dirty="0"/>
          </a:p>
          <a:p>
            <a:r>
              <a:rPr lang="en-US" dirty="0"/>
              <a:t>2015210928</a:t>
            </a:r>
          </a:p>
        </p:txBody>
      </p:sp>
    </p:spTree>
    <p:extLst>
      <p:ext uri="{BB962C8B-B14F-4D97-AF65-F5344CB8AC3E}">
        <p14:creationId xmlns:p14="http://schemas.microsoft.com/office/powerpoint/2010/main" val="65760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D230-F703-443D-ABF5-660182E00083}"/>
              </a:ext>
            </a:extLst>
          </p:cNvPr>
          <p:cNvSpPr>
            <a:spLocks noGrp="1"/>
          </p:cNvSpPr>
          <p:nvPr>
            <p:ph type="title"/>
          </p:nvPr>
        </p:nvSpPr>
        <p:spPr/>
        <p:txBody>
          <a:bodyPr/>
          <a:lstStyle/>
          <a:p>
            <a:r>
              <a:rPr lang="zh-CN" altLang="en-US" dirty="0"/>
              <a:t>题目难度估计</a:t>
            </a:r>
            <a:endParaRPr lang="en-US" dirty="0"/>
          </a:p>
        </p:txBody>
      </p:sp>
      <p:sp>
        <p:nvSpPr>
          <p:cNvPr id="3" name="Content Placeholder 2">
            <a:extLst>
              <a:ext uri="{FF2B5EF4-FFF2-40B4-BE49-F238E27FC236}">
                <a16:creationId xmlns:a16="http://schemas.microsoft.com/office/drawing/2014/main" id="{C2ECA610-9552-4C4C-971A-889A01243E21}"/>
              </a:ext>
            </a:extLst>
          </p:cNvPr>
          <p:cNvSpPr>
            <a:spLocks noGrp="1"/>
          </p:cNvSpPr>
          <p:nvPr>
            <p:ph idx="1"/>
          </p:nvPr>
        </p:nvSpPr>
        <p:spPr/>
        <p:txBody>
          <a:bodyPr/>
          <a:lstStyle/>
          <a:p>
            <a:r>
              <a:rPr lang="zh-CN" altLang="en-US" dirty="0"/>
              <a:t>在该平台中相对较简单，直接拿平台给出的难度系数即可，对于相同难度系数的题目，比较其通过人数大小即可，一般通过人数越多题目越简单</a:t>
            </a:r>
            <a:endParaRPr lang="en-US" altLang="zh-CN" dirty="0"/>
          </a:p>
          <a:p>
            <a:endParaRPr lang="en-US" dirty="0"/>
          </a:p>
        </p:txBody>
      </p:sp>
    </p:spTree>
    <p:extLst>
      <p:ext uri="{BB962C8B-B14F-4D97-AF65-F5344CB8AC3E}">
        <p14:creationId xmlns:p14="http://schemas.microsoft.com/office/powerpoint/2010/main" val="421528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19FF-7BD2-4C40-A0F6-563F3A818ECB}"/>
              </a:ext>
            </a:extLst>
          </p:cNvPr>
          <p:cNvSpPr>
            <a:spLocks noGrp="1"/>
          </p:cNvSpPr>
          <p:nvPr>
            <p:ph type="title"/>
          </p:nvPr>
        </p:nvSpPr>
        <p:spPr/>
        <p:txBody>
          <a:bodyPr/>
          <a:lstStyle/>
          <a:p>
            <a:r>
              <a:rPr lang="zh-CN" altLang="en-US" dirty="0"/>
              <a:t>题目分类</a:t>
            </a:r>
            <a:endParaRPr lang="en-US" dirty="0"/>
          </a:p>
        </p:txBody>
      </p:sp>
      <p:sp>
        <p:nvSpPr>
          <p:cNvPr id="3" name="Content Placeholder 2">
            <a:extLst>
              <a:ext uri="{FF2B5EF4-FFF2-40B4-BE49-F238E27FC236}">
                <a16:creationId xmlns:a16="http://schemas.microsoft.com/office/drawing/2014/main" id="{5A8A20D3-AF08-4690-ABFA-CBE351A01580}"/>
              </a:ext>
            </a:extLst>
          </p:cNvPr>
          <p:cNvSpPr>
            <a:spLocks noGrp="1"/>
          </p:cNvSpPr>
          <p:nvPr>
            <p:ph idx="1"/>
          </p:nvPr>
        </p:nvSpPr>
        <p:spPr/>
        <p:txBody>
          <a:bodyPr/>
          <a:lstStyle/>
          <a:p>
            <a:r>
              <a:rPr lang="zh-CN" altLang="en-US" dirty="0"/>
              <a:t>根据平台上提供标签对题目进行分类</a:t>
            </a:r>
            <a:endParaRPr lang="en-US" altLang="zh-CN" dirty="0"/>
          </a:p>
          <a:p>
            <a:r>
              <a:rPr lang="zh-CN" altLang="en-US" dirty="0"/>
              <a:t>首先不同标签重要程度不同，有的标签无关紧要（如模拟），有的标签（如网络流）</a:t>
            </a:r>
            <a:endParaRPr lang="en-US" altLang="zh-CN" dirty="0"/>
          </a:p>
          <a:p>
            <a:r>
              <a:rPr lang="zh-CN" altLang="en-US" dirty="0"/>
              <a:t>一般情况下，出现次数较多的标签不太重要，出现较少的标签比较重要。</a:t>
            </a:r>
            <a:endParaRPr lang="en-US" altLang="zh-CN" dirty="0"/>
          </a:p>
          <a:p>
            <a:r>
              <a:rPr lang="zh-CN" altLang="en-US" dirty="0"/>
              <a:t>根据标签出现次数给不同标签不同的权重</a:t>
            </a:r>
            <a:endParaRPr lang="en-US" dirty="0"/>
          </a:p>
        </p:txBody>
      </p:sp>
    </p:spTree>
    <p:extLst>
      <p:ext uri="{BB962C8B-B14F-4D97-AF65-F5344CB8AC3E}">
        <p14:creationId xmlns:p14="http://schemas.microsoft.com/office/powerpoint/2010/main" val="324994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5EB4-E989-47D7-9C7D-62E0F8EDA544}"/>
              </a:ext>
            </a:extLst>
          </p:cNvPr>
          <p:cNvSpPr>
            <a:spLocks noGrp="1"/>
          </p:cNvSpPr>
          <p:nvPr>
            <p:ph type="title"/>
          </p:nvPr>
        </p:nvSpPr>
        <p:spPr/>
        <p:txBody>
          <a:bodyPr/>
          <a:lstStyle/>
          <a:p>
            <a:r>
              <a:rPr lang="zh-CN" altLang="en-US" dirty="0"/>
              <a:t>题目分类（续）</a:t>
            </a:r>
            <a:endParaRPr lang="en-US" dirty="0"/>
          </a:p>
        </p:txBody>
      </p:sp>
      <p:sp>
        <p:nvSpPr>
          <p:cNvPr id="3" name="Content Placeholder 2">
            <a:extLst>
              <a:ext uri="{FF2B5EF4-FFF2-40B4-BE49-F238E27FC236}">
                <a16:creationId xmlns:a16="http://schemas.microsoft.com/office/drawing/2014/main" id="{B8318609-CF36-42FA-A092-AF16F247805F}"/>
              </a:ext>
            </a:extLst>
          </p:cNvPr>
          <p:cNvSpPr>
            <a:spLocks noGrp="1"/>
          </p:cNvSpPr>
          <p:nvPr>
            <p:ph idx="1"/>
          </p:nvPr>
        </p:nvSpPr>
        <p:spPr/>
        <p:txBody>
          <a:bodyPr/>
          <a:lstStyle/>
          <a:p>
            <a:r>
              <a:rPr lang="zh-CN" altLang="en-US" dirty="0"/>
              <a:t>标签数量不是很多（</a:t>
            </a:r>
            <a:r>
              <a:rPr lang="en-US" altLang="zh-CN" dirty="0"/>
              <a:t>35</a:t>
            </a:r>
            <a:r>
              <a:rPr lang="zh-CN" altLang="en-US" dirty="0"/>
              <a:t>个），因此可以直接按多维算</a:t>
            </a:r>
            <a:endParaRPr lang="en-US" altLang="zh-CN" dirty="0"/>
          </a:p>
          <a:p>
            <a:r>
              <a:rPr lang="zh-CN" altLang="en-US" dirty="0"/>
              <a:t>根据标签数量确定权重。若某个标签出现则某一维值为</a:t>
            </a:r>
            <a:r>
              <a:rPr lang="en-US" altLang="zh-CN" dirty="0"/>
              <a:t>c</a:t>
            </a:r>
            <a:r>
              <a:rPr lang="zh-CN" altLang="en-US" dirty="0"/>
              <a:t>，否则为</a:t>
            </a:r>
            <a:r>
              <a:rPr lang="en-US" altLang="zh-CN" dirty="0"/>
              <a:t>0</a:t>
            </a:r>
            <a:r>
              <a:rPr lang="zh-CN" altLang="en-US" dirty="0"/>
              <a:t>。</a:t>
            </a:r>
            <a:r>
              <a:rPr lang="en-US" altLang="zh-CN" dirty="0"/>
              <a:t>c</a:t>
            </a:r>
            <a:r>
              <a:rPr lang="zh-CN" altLang="en-US" dirty="0"/>
              <a:t>由该标签出现次数决定，出现次数越多</a:t>
            </a:r>
            <a:r>
              <a:rPr lang="en-US" altLang="zh-CN" dirty="0"/>
              <a:t>c</a:t>
            </a:r>
            <a:r>
              <a:rPr lang="zh-CN" altLang="en-US" dirty="0"/>
              <a:t>越小。</a:t>
            </a:r>
            <a:endParaRPr lang="en-US" altLang="zh-CN" dirty="0"/>
          </a:p>
          <a:p>
            <a:r>
              <a:rPr lang="zh-CN" altLang="en-US" dirty="0"/>
              <a:t>使用</a:t>
            </a:r>
            <a:r>
              <a:rPr lang="en-US" altLang="zh-CN" dirty="0" err="1"/>
              <a:t>kmeans</a:t>
            </a:r>
            <a:r>
              <a:rPr lang="zh-CN" altLang="en-US" dirty="0"/>
              <a:t>算法直接进行聚类，在该系统中</a:t>
            </a:r>
            <a:r>
              <a:rPr lang="en-US" altLang="zh-CN" dirty="0"/>
              <a:t>k</a:t>
            </a:r>
            <a:r>
              <a:rPr lang="zh-CN" altLang="en-US" dirty="0"/>
              <a:t>取为</a:t>
            </a:r>
            <a:r>
              <a:rPr lang="en-US" altLang="zh-CN" dirty="0"/>
              <a:t>150</a:t>
            </a:r>
            <a:r>
              <a:rPr lang="zh-CN" altLang="en-US" dirty="0"/>
              <a:t>（也即分</a:t>
            </a:r>
            <a:r>
              <a:rPr lang="en-US" altLang="zh-CN" dirty="0"/>
              <a:t>150</a:t>
            </a:r>
            <a:r>
              <a:rPr lang="zh-CN" altLang="en-US" dirty="0"/>
              <a:t>类）</a:t>
            </a:r>
            <a:endParaRPr lang="en-US" altLang="zh-CN" dirty="0"/>
          </a:p>
          <a:p>
            <a:endParaRPr lang="en-US" altLang="zh-CN" dirty="0"/>
          </a:p>
          <a:p>
            <a:endParaRPr lang="en-US" altLang="zh-CN" dirty="0"/>
          </a:p>
          <a:p>
            <a:pPr marL="0" indent="0">
              <a:buNone/>
            </a:pPr>
            <a:endParaRPr lang="en-US" dirty="0"/>
          </a:p>
        </p:txBody>
      </p:sp>
    </p:spTree>
    <p:extLst>
      <p:ext uri="{BB962C8B-B14F-4D97-AF65-F5344CB8AC3E}">
        <p14:creationId xmlns:p14="http://schemas.microsoft.com/office/powerpoint/2010/main" val="26624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C88F-4754-4CD8-A7D1-A7AE40169858}"/>
              </a:ext>
            </a:extLst>
          </p:cNvPr>
          <p:cNvSpPr>
            <a:spLocks noGrp="1"/>
          </p:cNvSpPr>
          <p:nvPr>
            <p:ph type="title"/>
          </p:nvPr>
        </p:nvSpPr>
        <p:spPr/>
        <p:txBody>
          <a:bodyPr/>
          <a:lstStyle/>
          <a:p>
            <a:r>
              <a:rPr lang="zh-CN" altLang="en-US" dirty="0"/>
              <a:t>用户水平估计</a:t>
            </a:r>
            <a:endParaRPr lang="en-US" dirty="0"/>
          </a:p>
        </p:txBody>
      </p:sp>
      <p:sp>
        <p:nvSpPr>
          <p:cNvPr id="3" name="Content Placeholder 2">
            <a:extLst>
              <a:ext uri="{FF2B5EF4-FFF2-40B4-BE49-F238E27FC236}">
                <a16:creationId xmlns:a16="http://schemas.microsoft.com/office/drawing/2014/main" id="{DE4FDE60-9C38-4887-BF3B-D3ED26EE5F29}"/>
              </a:ext>
            </a:extLst>
          </p:cNvPr>
          <p:cNvSpPr>
            <a:spLocks noGrp="1"/>
          </p:cNvSpPr>
          <p:nvPr>
            <p:ph idx="1"/>
          </p:nvPr>
        </p:nvSpPr>
        <p:spPr/>
        <p:txBody>
          <a:bodyPr>
            <a:normAutofit/>
          </a:bodyPr>
          <a:lstStyle/>
          <a:p>
            <a:endParaRPr lang="en-US" altLang="zh-CN" dirty="0"/>
          </a:p>
          <a:p>
            <a:endParaRPr lang="en-US" altLang="zh-CN" dirty="0"/>
          </a:p>
          <a:p>
            <a:r>
              <a:rPr lang="zh-CN" altLang="en-US" dirty="0"/>
              <a:t>直接拿用户的</a:t>
            </a:r>
            <a:r>
              <a:rPr lang="en-US" altLang="zh-CN" dirty="0"/>
              <a:t>rating</a:t>
            </a:r>
            <a:r>
              <a:rPr lang="zh-CN" altLang="en-US" dirty="0"/>
              <a:t>？由于并非所有用户都热衷于参加比赛，误差会相当大。</a:t>
            </a:r>
            <a:endParaRPr lang="en-US" altLang="zh-CN" dirty="0"/>
          </a:p>
          <a:p>
            <a:r>
              <a:rPr lang="zh-CN" altLang="en-US" dirty="0"/>
              <a:t>根据用户最近一段时间通过的题目的难度来估计</a:t>
            </a:r>
            <a:endParaRPr lang="en-US" altLang="zh-CN" dirty="0"/>
          </a:p>
          <a:p>
            <a:r>
              <a:rPr lang="zh-CN" altLang="en-US" dirty="0"/>
              <a:t>由于存在刷水题的现象，不能认为用户最近通过题目的平均难度就是用户的水平</a:t>
            </a:r>
            <a:endParaRPr lang="en-US" altLang="zh-CN" dirty="0"/>
          </a:p>
          <a:p>
            <a:r>
              <a:rPr lang="zh-CN" altLang="en-US" dirty="0"/>
              <a:t>选取近一段时间通过的题目中最难的若干道题，将这些题目的平均难度作为该用户的水平</a:t>
            </a:r>
            <a:endParaRPr lang="en-US" altLang="zh-CN" dirty="0"/>
          </a:p>
          <a:p>
            <a:pPr marL="0" indent="0">
              <a:buNone/>
            </a:pPr>
            <a:endParaRPr lang="en-US" dirty="0"/>
          </a:p>
        </p:txBody>
      </p:sp>
    </p:spTree>
    <p:extLst>
      <p:ext uri="{BB962C8B-B14F-4D97-AF65-F5344CB8AC3E}">
        <p14:creationId xmlns:p14="http://schemas.microsoft.com/office/powerpoint/2010/main" val="39423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9F3D-1684-4381-9C8E-B5974807ADC2}"/>
              </a:ext>
            </a:extLst>
          </p:cNvPr>
          <p:cNvSpPr>
            <a:spLocks noGrp="1"/>
          </p:cNvSpPr>
          <p:nvPr>
            <p:ph type="title"/>
          </p:nvPr>
        </p:nvSpPr>
        <p:spPr/>
        <p:txBody>
          <a:bodyPr/>
          <a:lstStyle/>
          <a:p>
            <a:r>
              <a:rPr lang="zh-CN" altLang="en-US" dirty="0"/>
              <a:t>推荐题目</a:t>
            </a:r>
            <a:endParaRPr lang="en-US" dirty="0"/>
          </a:p>
        </p:txBody>
      </p:sp>
      <p:sp>
        <p:nvSpPr>
          <p:cNvPr id="3" name="Content Placeholder 2">
            <a:extLst>
              <a:ext uri="{FF2B5EF4-FFF2-40B4-BE49-F238E27FC236}">
                <a16:creationId xmlns:a16="http://schemas.microsoft.com/office/drawing/2014/main" id="{3712C912-F950-4E00-8E1D-82DF48521CD8}"/>
              </a:ext>
            </a:extLst>
          </p:cNvPr>
          <p:cNvSpPr>
            <a:spLocks noGrp="1"/>
          </p:cNvSpPr>
          <p:nvPr>
            <p:ph idx="1"/>
          </p:nvPr>
        </p:nvSpPr>
        <p:spPr/>
        <p:txBody>
          <a:bodyPr/>
          <a:lstStyle/>
          <a:p>
            <a:r>
              <a:rPr lang="zh-CN" altLang="en-US" dirty="0"/>
              <a:t>推荐错误率较高的题目：先找出用户最近一段时间内错误最多的题目，找出该题目类型，根据该题目类型来推荐题目</a:t>
            </a:r>
            <a:endParaRPr lang="en-US" altLang="zh-CN" dirty="0"/>
          </a:p>
          <a:p>
            <a:r>
              <a:rPr lang="zh-CN" altLang="en-US" dirty="0"/>
              <a:t>推荐用户之前没做过的类型的题目：标记用户最近一段时间通过的题目的类型，然后找出用户没有做过的类型，直接在里面查找题目即可</a:t>
            </a:r>
            <a:endParaRPr lang="en-US" altLang="zh-CN" dirty="0"/>
          </a:p>
          <a:p>
            <a:r>
              <a:rPr lang="zh-CN" altLang="en-US" dirty="0"/>
              <a:t>限定推荐题目难度大于用户水平，保证用户在使用该系统的过程中计算出的水平是不断提高的。</a:t>
            </a:r>
            <a:endParaRPr lang="en-US" dirty="0"/>
          </a:p>
        </p:txBody>
      </p:sp>
    </p:spTree>
    <p:extLst>
      <p:ext uri="{BB962C8B-B14F-4D97-AF65-F5344CB8AC3E}">
        <p14:creationId xmlns:p14="http://schemas.microsoft.com/office/powerpoint/2010/main" val="148034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ECF3-CA5C-49D0-AC62-925FADC787B7}"/>
              </a:ext>
            </a:extLst>
          </p:cNvPr>
          <p:cNvSpPr>
            <a:spLocks noGrp="1"/>
          </p:cNvSpPr>
          <p:nvPr>
            <p:ph type="title"/>
          </p:nvPr>
        </p:nvSpPr>
        <p:spPr/>
        <p:txBody>
          <a:bodyPr/>
          <a:lstStyle/>
          <a:p>
            <a:r>
              <a:rPr lang="zh-CN" altLang="en-US" dirty="0"/>
              <a:t>存在的不足</a:t>
            </a:r>
            <a:endParaRPr lang="en-US" dirty="0"/>
          </a:p>
        </p:txBody>
      </p:sp>
      <p:sp>
        <p:nvSpPr>
          <p:cNvPr id="3" name="Content Placeholder 2">
            <a:extLst>
              <a:ext uri="{FF2B5EF4-FFF2-40B4-BE49-F238E27FC236}">
                <a16:creationId xmlns:a16="http://schemas.microsoft.com/office/drawing/2014/main" id="{CCA96B35-05E1-4C48-ABAC-B9479E413BF1}"/>
              </a:ext>
            </a:extLst>
          </p:cNvPr>
          <p:cNvSpPr>
            <a:spLocks noGrp="1"/>
          </p:cNvSpPr>
          <p:nvPr>
            <p:ph idx="1"/>
          </p:nvPr>
        </p:nvSpPr>
        <p:spPr/>
        <p:txBody>
          <a:bodyPr/>
          <a:lstStyle/>
          <a:p>
            <a:r>
              <a:rPr lang="zh-CN" altLang="en-US" dirty="0"/>
              <a:t>对题目的难度估计可能会有所不准</a:t>
            </a:r>
            <a:endParaRPr lang="en-US" altLang="zh-CN" dirty="0"/>
          </a:p>
          <a:p>
            <a:r>
              <a:rPr lang="zh-CN" altLang="en-US" dirty="0"/>
              <a:t>聚类算法过于简单，存在分类错误的问题，后续会尝试改进</a:t>
            </a:r>
            <a:endParaRPr lang="en-US" altLang="zh-CN" dirty="0"/>
          </a:p>
          <a:p>
            <a:r>
              <a:rPr lang="zh-CN" altLang="en-US" dirty="0"/>
              <a:t>获取数据方式是一次性获取，效率很</a:t>
            </a:r>
            <a:r>
              <a:rPr lang="zh-CN" altLang="en-US"/>
              <a:t>低。需要设计成动态更新的，并且要保证效率</a:t>
            </a:r>
            <a:endParaRPr lang="en-US" altLang="zh-CN" dirty="0"/>
          </a:p>
          <a:p>
            <a:endParaRPr lang="en-US" dirty="0"/>
          </a:p>
        </p:txBody>
      </p:sp>
    </p:spTree>
    <p:extLst>
      <p:ext uri="{BB962C8B-B14F-4D97-AF65-F5344CB8AC3E}">
        <p14:creationId xmlns:p14="http://schemas.microsoft.com/office/powerpoint/2010/main" val="74360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FFD1-0E80-43AF-892E-4C6036A2ABA3}"/>
              </a:ext>
            </a:extLst>
          </p:cNvPr>
          <p:cNvSpPr>
            <a:spLocks noGrp="1"/>
          </p:cNvSpPr>
          <p:nvPr>
            <p:ph type="title"/>
          </p:nvPr>
        </p:nvSpPr>
        <p:spPr/>
        <p:txBody>
          <a:bodyPr/>
          <a:lstStyle/>
          <a:p>
            <a:r>
              <a:rPr lang="zh-CN" altLang="en-US" dirty="0"/>
              <a:t>谢谢大家</a:t>
            </a:r>
            <a:endParaRPr lang="en-US" dirty="0"/>
          </a:p>
        </p:txBody>
      </p:sp>
      <p:sp>
        <p:nvSpPr>
          <p:cNvPr id="3" name="Content Placeholder 2">
            <a:extLst>
              <a:ext uri="{FF2B5EF4-FFF2-40B4-BE49-F238E27FC236}">
                <a16:creationId xmlns:a16="http://schemas.microsoft.com/office/drawing/2014/main" id="{C6873AAE-92AD-4CDA-B0EF-7902CBDD5C5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631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CD57-9D60-46DA-904E-15884F7D58A0}"/>
              </a:ext>
            </a:extLst>
          </p:cNvPr>
          <p:cNvSpPr>
            <a:spLocks noGrp="1"/>
          </p:cNvSpPr>
          <p:nvPr>
            <p:ph type="title"/>
          </p:nvPr>
        </p:nvSpPr>
        <p:spPr/>
        <p:txBody>
          <a:bodyPr/>
          <a:lstStyle/>
          <a:p>
            <a:r>
              <a:rPr lang="zh-CN" altLang="en-US" dirty="0"/>
              <a:t>背景</a:t>
            </a:r>
            <a:endParaRPr lang="en-US" dirty="0"/>
          </a:p>
        </p:txBody>
      </p:sp>
      <p:sp>
        <p:nvSpPr>
          <p:cNvPr id="3" name="Content Placeholder 2">
            <a:extLst>
              <a:ext uri="{FF2B5EF4-FFF2-40B4-BE49-F238E27FC236}">
                <a16:creationId xmlns:a16="http://schemas.microsoft.com/office/drawing/2014/main" id="{82FFB7D0-E6DD-4A81-BD9E-5886E1FBDE66}"/>
              </a:ext>
            </a:extLst>
          </p:cNvPr>
          <p:cNvSpPr>
            <a:spLocks noGrp="1"/>
          </p:cNvSpPr>
          <p:nvPr>
            <p:ph idx="1"/>
          </p:nvPr>
        </p:nvSpPr>
        <p:spPr/>
        <p:txBody>
          <a:bodyPr/>
          <a:lstStyle/>
          <a:p>
            <a:pPr marL="0" indent="0">
              <a:buNone/>
            </a:pPr>
            <a:r>
              <a:rPr lang="en-US" altLang="zh-CN" dirty="0"/>
              <a:t>Online Judge</a:t>
            </a:r>
            <a:r>
              <a:rPr lang="zh-CN" altLang="en-US" dirty="0"/>
              <a:t>系统（简称</a:t>
            </a:r>
            <a:r>
              <a:rPr lang="en-US" altLang="zh-CN" dirty="0"/>
              <a:t>OJ</a:t>
            </a:r>
            <a:r>
              <a:rPr lang="zh-CN" altLang="en-US" dirty="0"/>
              <a:t>）是一个在线的判题系统。用户可以在线提交程序多种程序（如</a:t>
            </a:r>
            <a:r>
              <a:rPr lang="en-US" altLang="zh-CN" dirty="0"/>
              <a:t>C</a:t>
            </a:r>
            <a:r>
              <a:rPr lang="zh-CN" altLang="en-US" dirty="0"/>
              <a:t>、</a:t>
            </a:r>
            <a:r>
              <a:rPr lang="en-US" altLang="zh-CN" dirty="0"/>
              <a:t>C++</a:t>
            </a:r>
            <a:r>
              <a:rPr lang="zh-CN" altLang="en-US" dirty="0"/>
              <a:t>、</a:t>
            </a:r>
            <a:r>
              <a:rPr lang="en-US" altLang="zh-CN" dirty="0"/>
              <a:t>Pascal</a:t>
            </a:r>
            <a:r>
              <a:rPr lang="zh-CN" altLang="en-US" dirty="0"/>
              <a:t>）源代码，系统对源代码进行编译和执行，并通过预先设计的测试数据来检验程序源代码的正确性。</a:t>
            </a:r>
            <a:endParaRPr lang="en-US" altLang="zh-CN" dirty="0"/>
          </a:p>
          <a:p>
            <a:pPr marL="0" indent="0">
              <a:buNone/>
            </a:pPr>
            <a:endParaRPr lang="zh-CN" altLang="en-US" dirty="0"/>
          </a:p>
          <a:p>
            <a:pPr marL="0" indent="0">
              <a:buNone/>
            </a:pPr>
            <a:r>
              <a:rPr lang="en-US" altLang="zh-CN" dirty="0"/>
              <a:t>Online Judge</a:t>
            </a:r>
            <a:r>
              <a:rPr lang="zh-CN" altLang="en-US" dirty="0"/>
              <a:t>系统最初使用于</a:t>
            </a:r>
            <a:r>
              <a:rPr lang="en-US" altLang="zh-CN" dirty="0"/>
              <a:t>ACM-ICPC</a:t>
            </a:r>
            <a:r>
              <a:rPr lang="zh-CN" altLang="en-US" dirty="0"/>
              <a:t>国际大学生程序设计竞赛和</a:t>
            </a:r>
            <a:r>
              <a:rPr lang="en-US" altLang="zh-CN" dirty="0"/>
              <a:t>OI</a:t>
            </a:r>
            <a:r>
              <a:rPr lang="zh-CN" altLang="en-US" dirty="0"/>
              <a:t>信息学奥林匹克竞赛中的自动判题和排名。现广泛应用于世界各地高校学生程序设计的训练、参赛队员的训练和选拔、各种程序设计竞赛以及数据结构和算法的学习和作业的自动提交判断中。</a:t>
            </a:r>
          </a:p>
          <a:p>
            <a:pPr marL="0" indent="0">
              <a:buNone/>
            </a:pPr>
            <a:endParaRPr lang="en-US" dirty="0"/>
          </a:p>
        </p:txBody>
      </p:sp>
    </p:spTree>
    <p:extLst>
      <p:ext uri="{BB962C8B-B14F-4D97-AF65-F5344CB8AC3E}">
        <p14:creationId xmlns:p14="http://schemas.microsoft.com/office/powerpoint/2010/main" val="52253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96DB-355A-4E18-BEF7-9393850ED5E7}"/>
              </a:ext>
            </a:extLst>
          </p:cNvPr>
          <p:cNvSpPr>
            <a:spLocks noGrp="1"/>
          </p:cNvSpPr>
          <p:nvPr>
            <p:ph type="title"/>
          </p:nvPr>
        </p:nvSpPr>
        <p:spPr/>
        <p:txBody>
          <a:bodyPr/>
          <a:lstStyle/>
          <a:p>
            <a:r>
              <a:rPr lang="zh-CN" altLang="en-US" dirty="0"/>
              <a:t>存在问题</a:t>
            </a:r>
            <a:endParaRPr lang="en-US" dirty="0"/>
          </a:p>
        </p:txBody>
      </p:sp>
      <p:sp>
        <p:nvSpPr>
          <p:cNvPr id="3" name="Content Placeholder 2">
            <a:extLst>
              <a:ext uri="{FF2B5EF4-FFF2-40B4-BE49-F238E27FC236}">
                <a16:creationId xmlns:a16="http://schemas.microsoft.com/office/drawing/2014/main" id="{7B94C02E-B898-45E4-80BA-2CABE0F7185C}"/>
              </a:ext>
            </a:extLst>
          </p:cNvPr>
          <p:cNvSpPr>
            <a:spLocks noGrp="1"/>
          </p:cNvSpPr>
          <p:nvPr>
            <p:ph idx="1"/>
          </p:nvPr>
        </p:nvSpPr>
        <p:spPr/>
        <p:txBody>
          <a:bodyPr/>
          <a:lstStyle/>
          <a:p>
            <a:r>
              <a:rPr lang="zh-CN" altLang="en-US" dirty="0"/>
              <a:t>选手在找题，做题的过程中，往往是盲目的，带有个人偏好的。容易导致掌握知识点不全面，漏掉某个方面的知识</a:t>
            </a:r>
            <a:endParaRPr lang="en-US" altLang="zh-CN" dirty="0"/>
          </a:p>
          <a:p>
            <a:r>
              <a:rPr lang="zh-CN" altLang="en-US" dirty="0"/>
              <a:t>选手沉迷于增加仅仅在题目通过数量，忽略了对题目的难度的估计</a:t>
            </a:r>
            <a:endParaRPr lang="en-US" altLang="zh-CN" dirty="0"/>
          </a:p>
          <a:p>
            <a:r>
              <a:rPr lang="zh-CN" altLang="en-US" dirty="0"/>
              <a:t>缺乏帮助选手查缺补漏的机制，不能找到选手存在的问题</a:t>
            </a:r>
            <a:endParaRPr lang="en-US" altLang="zh-CN" dirty="0"/>
          </a:p>
          <a:p>
            <a:endParaRPr lang="en-US" dirty="0"/>
          </a:p>
          <a:p>
            <a:r>
              <a:rPr lang="zh-CN" altLang="en-US" dirty="0"/>
              <a:t>（以上情况也存在于很多学习场景中</a:t>
            </a:r>
            <a:endParaRPr lang="en-US" dirty="0"/>
          </a:p>
        </p:txBody>
      </p:sp>
    </p:spTree>
    <p:extLst>
      <p:ext uri="{BB962C8B-B14F-4D97-AF65-F5344CB8AC3E}">
        <p14:creationId xmlns:p14="http://schemas.microsoft.com/office/powerpoint/2010/main" val="406685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0EB5-B9BB-4FD7-A9D9-3A1573F188DF}"/>
              </a:ext>
            </a:extLst>
          </p:cNvPr>
          <p:cNvSpPr>
            <a:spLocks noGrp="1"/>
          </p:cNvSpPr>
          <p:nvPr>
            <p:ph type="title"/>
          </p:nvPr>
        </p:nvSpPr>
        <p:spPr/>
        <p:txBody>
          <a:bodyPr/>
          <a:lstStyle/>
          <a:p>
            <a:r>
              <a:rPr lang="zh-CN" altLang="en-US" dirty="0"/>
              <a:t>目的</a:t>
            </a:r>
            <a:endParaRPr lang="en-US" dirty="0"/>
          </a:p>
        </p:txBody>
      </p:sp>
      <p:sp>
        <p:nvSpPr>
          <p:cNvPr id="3" name="Content Placeholder 2">
            <a:extLst>
              <a:ext uri="{FF2B5EF4-FFF2-40B4-BE49-F238E27FC236}">
                <a16:creationId xmlns:a16="http://schemas.microsoft.com/office/drawing/2014/main" id="{226E3E42-BB1B-476F-A131-DACFF5E29DAB}"/>
              </a:ext>
            </a:extLst>
          </p:cNvPr>
          <p:cNvSpPr>
            <a:spLocks noGrp="1"/>
          </p:cNvSpPr>
          <p:nvPr>
            <p:ph idx="1"/>
          </p:nvPr>
        </p:nvSpPr>
        <p:spPr>
          <a:xfrm>
            <a:off x="838200" y="1814674"/>
            <a:ext cx="10515600" cy="4351338"/>
          </a:xfrm>
        </p:spPr>
        <p:txBody>
          <a:bodyPr/>
          <a:lstStyle/>
          <a:p>
            <a:r>
              <a:rPr lang="zh-CN" altLang="en-US" dirty="0"/>
              <a:t>①根据选手已通过的题目，估算选手的水平，并推荐题目</a:t>
            </a:r>
            <a:endParaRPr lang="en-US" altLang="zh-CN" dirty="0"/>
          </a:p>
          <a:p>
            <a:r>
              <a:rPr lang="zh-CN" altLang="en-US" dirty="0"/>
              <a:t>②推荐题目分为两类：一类为选手错的较多的类型的题目，一类是和选手最近通过题目中类型不一样的题目。</a:t>
            </a:r>
            <a:endParaRPr lang="en-US" altLang="zh-CN" dirty="0"/>
          </a:p>
          <a:p>
            <a:endParaRPr lang="en-US" dirty="0"/>
          </a:p>
          <a:p>
            <a:r>
              <a:rPr lang="zh-CN" altLang="en-US" dirty="0"/>
              <a:t>为了达到以上目的：需要给题目做聚类，需要估算题目难度。</a:t>
            </a:r>
            <a:endParaRPr lang="en-US" altLang="zh-CN" dirty="0"/>
          </a:p>
          <a:p>
            <a:endParaRPr lang="en-US" dirty="0"/>
          </a:p>
          <a:p>
            <a:r>
              <a:rPr lang="zh-CN" altLang="en-US" dirty="0"/>
              <a:t>此处聚类的目的和之前大部分推荐系统的聚类都不同，以前是推荐系统聚类是为了找相同，这里是为了找不同。</a:t>
            </a:r>
            <a:endParaRPr lang="en-US" dirty="0"/>
          </a:p>
        </p:txBody>
      </p:sp>
    </p:spTree>
    <p:extLst>
      <p:ext uri="{BB962C8B-B14F-4D97-AF65-F5344CB8AC3E}">
        <p14:creationId xmlns:p14="http://schemas.microsoft.com/office/powerpoint/2010/main" val="183128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7507-B278-4525-AE08-F83F66D3C045}"/>
              </a:ext>
            </a:extLst>
          </p:cNvPr>
          <p:cNvSpPr>
            <a:spLocks noGrp="1"/>
          </p:cNvSpPr>
          <p:nvPr>
            <p:ph type="title"/>
          </p:nvPr>
        </p:nvSpPr>
        <p:spPr/>
        <p:txBody>
          <a:bodyPr/>
          <a:lstStyle/>
          <a:p>
            <a:r>
              <a:rPr lang="zh-CN" altLang="en-US" dirty="0"/>
              <a:t>基于的平台</a:t>
            </a:r>
            <a:endParaRPr lang="en-US" dirty="0"/>
          </a:p>
        </p:txBody>
      </p:sp>
      <p:sp>
        <p:nvSpPr>
          <p:cNvPr id="3" name="Content Placeholder 2">
            <a:extLst>
              <a:ext uri="{FF2B5EF4-FFF2-40B4-BE49-F238E27FC236}">
                <a16:creationId xmlns:a16="http://schemas.microsoft.com/office/drawing/2014/main" id="{415D0D41-157A-4037-9973-374E579E0222}"/>
              </a:ext>
            </a:extLst>
          </p:cNvPr>
          <p:cNvSpPr>
            <a:spLocks noGrp="1"/>
          </p:cNvSpPr>
          <p:nvPr>
            <p:ph idx="1"/>
          </p:nvPr>
        </p:nvSpPr>
        <p:spPr/>
        <p:txBody>
          <a:bodyPr/>
          <a:lstStyle/>
          <a:p>
            <a:r>
              <a:rPr lang="en-US" altLang="zh-CN" dirty="0" err="1"/>
              <a:t>Codeforces</a:t>
            </a:r>
            <a:r>
              <a:rPr lang="zh-CN" altLang="en-US" dirty="0"/>
              <a:t>是一家为计算机编程爱好者提供在线评测系统的俄罗斯网站。该网站由萨拉托夫国立大学的一个团体创立并负责运营。</a:t>
            </a:r>
          </a:p>
          <a:p>
            <a:r>
              <a:rPr lang="zh-CN" altLang="en-US" dirty="0"/>
              <a:t>网站提供了大量</a:t>
            </a:r>
            <a:r>
              <a:rPr lang="en-US" altLang="zh-CN" dirty="0" err="1"/>
              <a:t>api</a:t>
            </a:r>
            <a:r>
              <a:rPr lang="zh-CN" altLang="en-US" dirty="0"/>
              <a:t>，供我们获取其数据（如每个人通过的题目，提交信息，每道题的信息）</a:t>
            </a:r>
            <a:endParaRPr lang="en-US" altLang="zh-CN" dirty="0"/>
          </a:p>
          <a:p>
            <a:r>
              <a:rPr lang="zh-CN" altLang="en-US" dirty="0"/>
              <a:t>在该网站中，提供了每道题的难度系数</a:t>
            </a:r>
            <a:r>
              <a:rPr lang="en-US" altLang="zh-CN" dirty="0"/>
              <a:t>(</a:t>
            </a:r>
            <a:r>
              <a:rPr lang="zh-CN" altLang="en-US" dirty="0"/>
              <a:t>并且相当准确），标签（可以有多个），通过人数。</a:t>
            </a:r>
            <a:endParaRPr lang="en-US" altLang="zh-CN" dirty="0"/>
          </a:p>
          <a:p>
            <a:r>
              <a:rPr lang="zh-CN" altLang="en-US" dirty="0"/>
              <a:t>该网站以往比赛中的表现赋予用户不同的</a:t>
            </a:r>
            <a:r>
              <a:rPr lang="en-US" altLang="zh-CN" dirty="0"/>
              <a:t>rating</a:t>
            </a:r>
            <a:r>
              <a:rPr lang="zh-CN" altLang="en-US" dirty="0"/>
              <a:t>，</a:t>
            </a:r>
            <a:r>
              <a:rPr lang="en-US" altLang="zh-CN" dirty="0"/>
              <a:t>rating</a:t>
            </a:r>
            <a:r>
              <a:rPr lang="zh-CN" altLang="en-US" dirty="0"/>
              <a:t>越高水平越高。</a:t>
            </a:r>
            <a:endParaRPr lang="en-US" altLang="zh-CN" dirty="0"/>
          </a:p>
          <a:p>
            <a:endParaRPr lang="en-US" dirty="0"/>
          </a:p>
        </p:txBody>
      </p:sp>
    </p:spTree>
    <p:extLst>
      <p:ext uri="{BB962C8B-B14F-4D97-AF65-F5344CB8AC3E}">
        <p14:creationId xmlns:p14="http://schemas.microsoft.com/office/powerpoint/2010/main" val="1519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87E3-580A-48DA-8888-94349088856B}"/>
              </a:ext>
            </a:extLst>
          </p:cNvPr>
          <p:cNvSpPr>
            <a:spLocks noGrp="1"/>
          </p:cNvSpPr>
          <p:nvPr>
            <p:ph type="title"/>
          </p:nvPr>
        </p:nvSpPr>
        <p:spPr/>
        <p:txBody>
          <a:bodyPr/>
          <a:lstStyle/>
          <a:p>
            <a:r>
              <a:rPr lang="zh-CN" altLang="en-US" dirty="0"/>
              <a:t>一些截图</a:t>
            </a:r>
            <a:endParaRPr lang="en-US" dirty="0"/>
          </a:p>
        </p:txBody>
      </p:sp>
      <p:pic>
        <p:nvPicPr>
          <p:cNvPr id="5" name="Content Placeholder 4">
            <a:extLst>
              <a:ext uri="{FF2B5EF4-FFF2-40B4-BE49-F238E27FC236}">
                <a16:creationId xmlns:a16="http://schemas.microsoft.com/office/drawing/2014/main" id="{68B7F65D-2422-4194-A705-6EEBE48CB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093" y="2052638"/>
            <a:ext cx="5157872" cy="4195762"/>
          </a:xfrm>
        </p:spPr>
      </p:pic>
      <p:pic>
        <p:nvPicPr>
          <p:cNvPr id="7" name="Picture 6">
            <a:extLst>
              <a:ext uri="{FF2B5EF4-FFF2-40B4-BE49-F238E27FC236}">
                <a16:creationId xmlns:a16="http://schemas.microsoft.com/office/drawing/2014/main" id="{B083F840-6753-4744-9E7F-593C7C6B3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4" y="2445761"/>
            <a:ext cx="4985778" cy="3747221"/>
          </a:xfrm>
          <a:prstGeom prst="rect">
            <a:avLst/>
          </a:prstGeom>
        </p:spPr>
      </p:pic>
    </p:spTree>
    <p:extLst>
      <p:ext uri="{BB962C8B-B14F-4D97-AF65-F5344CB8AC3E}">
        <p14:creationId xmlns:p14="http://schemas.microsoft.com/office/powerpoint/2010/main" val="30021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B529-5F7B-4EE6-8CD0-1597B3CF21FD}"/>
              </a:ext>
            </a:extLst>
          </p:cNvPr>
          <p:cNvSpPr>
            <a:spLocks noGrp="1"/>
          </p:cNvSpPr>
          <p:nvPr>
            <p:ph type="title"/>
          </p:nvPr>
        </p:nvSpPr>
        <p:spPr/>
        <p:txBody>
          <a:bodyPr/>
          <a:lstStyle/>
          <a:p>
            <a:r>
              <a:rPr lang="zh-CN" altLang="en-US" dirty="0"/>
              <a:t>数据获取</a:t>
            </a:r>
            <a:endParaRPr lang="en-US" dirty="0"/>
          </a:p>
        </p:txBody>
      </p:sp>
      <p:sp>
        <p:nvSpPr>
          <p:cNvPr id="3" name="Content Placeholder 2">
            <a:extLst>
              <a:ext uri="{FF2B5EF4-FFF2-40B4-BE49-F238E27FC236}">
                <a16:creationId xmlns:a16="http://schemas.microsoft.com/office/drawing/2014/main" id="{9DD31F77-6681-4F14-84DF-27A7B8C3D79A}"/>
              </a:ext>
            </a:extLst>
          </p:cNvPr>
          <p:cNvSpPr>
            <a:spLocks noGrp="1"/>
          </p:cNvSpPr>
          <p:nvPr>
            <p:ph idx="1"/>
          </p:nvPr>
        </p:nvSpPr>
        <p:spPr/>
        <p:txBody>
          <a:bodyPr/>
          <a:lstStyle/>
          <a:p>
            <a:r>
              <a:rPr lang="en-US" dirty="0">
                <a:hlinkClick r:id="rId2"/>
              </a:rPr>
              <a:t>http://codeforces.com/api/help/</a:t>
            </a:r>
            <a:r>
              <a:rPr lang="en-US" dirty="0"/>
              <a:t> </a:t>
            </a:r>
            <a:r>
              <a:rPr lang="zh-CN" altLang="en-US" dirty="0"/>
              <a:t>在这里可以找到获取网站数据的</a:t>
            </a:r>
            <a:r>
              <a:rPr lang="en-US" altLang="zh-CN" dirty="0" err="1"/>
              <a:t>api</a:t>
            </a:r>
            <a:r>
              <a:rPr lang="zh-CN" altLang="en-US" dirty="0"/>
              <a:t>，数据是</a:t>
            </a:r>
            <a:r>
              <a:rPr lang="en-US" altLang="zh-CN" dirty="0"/>
              <a:t>json</a:t>
            </a:r>
            <a:r>
              <a:rPr lang="zh-CN" altLang="en-US" dirty="0"/>
              <a:t>格式</a:t>
            </a:r>
            <a:endParaRPr lang="en-US" altLang="zh-CN" dirty="0"/>
          </a:p>
          <a:p>
            <a:r>
              <a:rPr lang="zh-CN" altLang="en-US" dirty="0"/>
              <a:t>下面是用到的一些方法</a:t>
            </a:r>
            <a:endParaRPr lang="en-US" altLang="zh-CN" dirty="0"/>
          </a:p>
          <a:p>
            <a:pPr marL="0" indent="0">
              <a:buNone/>
            </a:pPr>
            <a:endParaRPr lang="en-US" dirty="0"/>
          </a:p>
        </p:txBody>
      </p:sp>
    </p:spTree>
    <p:extLst>
      <p:ext uri="{BB962C8B-B14F-4D97-AF65-F5344CB8AC3E}">
        <p14:creationId xmlns:p14="http://schemas.microsoft.com/office/powerpoint/2010/main" val="154001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150D-BCCE-4392-B542-801B12B7BA62}"/>
              </a:ext>
            </a:extLst>
          </p:cNvPr>
          <p:cNvSpPr>
            <a:spLocks noGrp="1"/>
          </p:cNvSpPr>
          <p:nvPr>
            <p:ph type="title"/>
          </p:nvPr>
        </p:nvSpPr>
        <p:spPr/>
        <p:txBody>
          <a:bodyPr/>
          <a:lstStyle/>
          <a:p>
            <a:r>
              <a:rPr lang="zh-CN" altLang="en-US" dirty="0"/>
              <a:t>某个用户最近的提交</a:t>
            </a:r>
            <a:endParaRPr lang="en-US" dirty="0"/>
          </a:p>
        </p:txBody>
      </p:sp>
      <p:pic>
        <p:nvPicPr>
          <p:cNvPr id="9" name="Content Placeholder 8">
            <a:extLst>
              <a:ext uri="{FF2B5EF4-FFF2-40B4-BE49-F238E27FC236}">
                <a16:creationId xmlns:a16="http://schemas.microsoft.com/office/drawing/2014/main" id="{B7F0E0D1-8AC0-4AC8-A761-B88885942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840" y="2052638"/>
            <a:ext cx="7686096" cy="4195762"/>
          </a:xfrm>
        </p:spPr>
      </p:pic>
    </p:spTree>
    <p:extLst>
      <p:ext uri="{BB962C8B-B14F-4D97-AF65-F5344CB8AC3E}">
        <p14:creationId xmlns:p14="http://schemas.microsoft.com/office/powerpoint/2010/main" val="413382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4840-8D8B-438E-A0DB-DD0092527745}"/>
              </a:ext>
            </a:extLst>
          </p:cNvPr>
          <p:cNvSpPr>
            <a:spLocks noGrp="1"/>
          </p:cNvSpPr>
          <p:nvPr>
            <p:ph type="title"/>
          </p:nvPr>
        </p:nvSpPr>
        <p:spPr/>
        <p:txBody>
          <a:bodyPr/>
          <a:lstStyle/>
          <a:p>
            <a:r>
              <a:rPr lang="zh-CN" altLang="en-US" dirty="0"/>
              <a:t>所有题目的信息（这里使用的是没有</a:t>
            </a:r>
            <a:r>
              <a:rPr lang="en-US" altLang="zh-CN" dirty="0"/>
              <a:t>tag</a:t>
            </a:r>
            <a:r>
              <a:rPr lang="zh-CN" altLang="en-US" dirty="0"/>
              <a:t>的）</a:t>
            </a:r>
            <a:endParaRPr lang="en-US" dirty="0"/>
          </a:p>
        </p:txBody>
      </p:sp>
      <p:pic>
        <p:nvPicPr>
          <p:cNvPr id="5" name="Content Placeholder 4">
            <a:extLst>
              <a:ext uri="{FF2B5EF4-FFF2-40B4-BE49-F238E27FC236}">
                <a16:creationId xmlns:a16="http://schemas.microsoft.com/office/drawing/2014/main" id="{C7362FE4-6FA5-428F-A62D-443C3F775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243" y="2052638"/>
            <a:ext cx="8687290" cy="4195762"/>
          </a:xfrm>
        </p:spPr>
      </p:pic>
    </p:spTree>
    <p:extLst>
      <p:ext uri="{BB962C8B-B14F-4D97-AF65-F5344CB8AC3E}">
        <p14:creationId xmlns:p14="http://schemas.microsoft.com/office/powerpoint/2010/main" val="125628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1392</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基于OJ的在线推荐系统</vt:lpstr>
      <vt:lpstr>背景</vt:lpstr>
      <vt:lpstr>存在问题</vt:lpstr>
      <vt:lpstr>目的</vt:lpstr>
      <vt:lpstr>基于的平台</vt:lpstr>
      <vt:lpstr>一些截图</vt:lpstr>
      <vt:lpstr>数据获取</vt:lpstr>
      <vt:lpstr>某个用户最近的提交</vt:lpstr>
      <vt:lpstr>所有题目的信息（这里使用的是没有tag的）</vt:lpstr>
      <vt:lpstr>题目难度估计</vt:lpstr>
      <vt:lpstr>题目分类</vt:lpstr>
      <vt:lpstr>题目分类（续）</vt:lpstr>
      <vt:lpstr>用户水平估计</vt:lpstr>
      <vt:lpstr>推荐题目</vt:lpstr>
      <vt:lpstr>存在的不足</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基于OJ的在线推荐系统</dc:title>
  <dc:creator>Xiaotian Lu</dc:creator>
  <cp:lastModifiedBy>Xiaotian Lu</cp:lastModifiedBy>
  <cp:revision>111</cp:revision>
  <dcterms:created xsi:type="dcterms:W3CDTF">2019-03-08T12:05:52Z</dcterms:created>
  <dcterms:modified xsi:type="dcterms:W3CDTF">2019-03-08T14:16:24Z</dcterms:modified>
</cp:coreProperties>
</file>