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9"/>
  </p:notesMasterIdLst>
  <p:sldIdLst>
    <p:sldId id="264" r:id="rId5"/>
    <p:sldId id="312" r:id="rId6"/>
    <p:sldId id="327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45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97578-99E8-4F03-A7C7-19384D0D3557}">
          <p14:sldIdLst>
            <p14:sldId id="264"/>
            <p14:sldId id="312"/>
            <p14:sldId id="327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45"/>
            <p14:sldId id="325"/>
            <p14:sldId id="326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7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altLang="en-US" dirty="0"/>
            <a:t>状态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altLang="en-US" dirty="0"/>
            <a:t>顺序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CN" altLang="en-US" dirty="0"/>
            <a:t>分析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4000" kern="1200" dirty="0"/>
            <a:t>状态</a:t>
          </a:r>
          <a:endParaRPr lang="en-US" sz="4000" kern="1200" dirty="0"/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4000" kern="1200" dirty="0"/>
            <a:t>顺序</a:t>
          </a:r>
          <a:endParaRPr lang="en-US" sz="4000" kern="1200" dirty="0"/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altLang="en-US" sz="4000" kern="1200" dirty="0"/>
            <a:t>分析</a:t>
          </a:r>
          <a:endParaRPr lang="en-US" sz="4000" kern="1200" dirty="0"/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zh-CN" altLang="en-US" sz="6800" dirty="0"/>
              <a:t>思维动态规划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1800" dirty="0"/>
              <a:t>Author:</a:t>
            </a:r>
            <a:r>
              <a:rPr lang="zh-CN" altLang="en-US" sz="1800" dirty="0"/>
              <a:t> 张</a:t>
            </a:r>
            <a:r>
              <a:rPr lang="en-US" altLang="zh-CN" sz="1800" dirty="0"/>
              <a:t>3z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23A2-1E15-4744-9AEB-E36A0738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CF559C Gerald and Giant Chess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6BA7E-C33E-48AF-8C8A-28E5913C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419" y="2461389"/>
            <a:ext cx="7619048" cy="10285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3150A-AF75-4C44-BE20-9EFC5EF90E83}"/>
              </a:ext>
            </a:extLst>
          </p:cNvPr>
          <p:cNvSpPr txBox="1"/>
          <p:nvPr/>
        </p:nvSpPr>
        <p:spPr>
          <a:xfrm flipH="1">
            <a:off x="2214154" y="4275908"/>
            <a:ext cx="630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 &lt;= 2000, </a:t>
            </a:r>
            <a:r>
              <a:rPr lang="en-US" altLang="zh-CN" dirty="0" err="1"/>
              <a:t>h,w</a:t>
            </a:r>
            <a:r>
              <a:rPr lang="en-US" altLang="zh-CN" dirty="0"/>
              <a:t> &lt;= 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41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8C96-3929-46C2-9ACF-5E745300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0E97-A3EA-4755-B192-4FE558A1B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考虑动态规划，设 </a:t>
            </a:r>
            <a:r>
              <a:rPr lang="en-US" altLang="zh-CN" dirty="0" err="1"/>
              <a:t>dp</a:t>
            </a:r>
            <a:r>
              <a:rPr lang="en-US" altLang="zh-CN" dirty="0"/>
              <a:t>[n] </a:t>
            </a:r>
            <a:r>
              <a:rPr lang="zh-CN" altLang="en-US" dirty="0"/>
              <a:t>表示从左上角开始，第一个经过的关键点是 </a:t>
            </a:r>
            <a:r>
              <a:rPr lang="en-US" altLang="zh-CN" dirty="0"/>
              <a:t>n </a:t>
            </a:r>
            <a:r>
              <a:rPr lang="zh-CN" altLang="en-US" dirty="0"/>
              <a:t>的方案数。</a:t>
            </a:r>
            <a:endParaRPr lang="en-US" altLang="zh-CN" dirty="0"/>
          </a:p>
          <a:p>
            <a:r>
              <a:rPr lang="zh-CN" altLang="en-US" dirty="0"/>
              <a:t>那么考虑用总方案减去不合法方案，总方案数就是 </a:t>
            </a:r>
            <a:r>
              <a:rPr lang="en-US" altLang="zh-CN" dirty="0"/>
              <a:t>C(x + y, x)</a:t>
            </a:r>
            <a:r>
              <a:rPr lang="zh-CN" altLang="en-US" dirty="0"/>
              <a:t>，不合法方案肯定经过了其他的关键点，枚举第一个经过的关键点乘上组合数即可。将终点也设为关键点，那么 </a:t>
            </a:r>
            <a:r>
              <a:rPr lang="en-US" altLang="zh-CN" dirty="0" err="1"/>
              <a:t>dp</a:t>
            </a:r>
            <a:r>
              <a:rPr lang="en-US" altLang="zh-CN" dirty="0"/>
              <a:t>[n] </a:t>
            </a:r>
            <a:r>
              <a:rPr lang="zh-CN" altLang="en-US" dirty="0"/>
              <a:t>即为所求。</a:t>
            </a:r>
            <a:endParaRPr lang="en-US" altLang="zh-CN" dirty="0"/>
          </a:p>
          <a:p>
            <a:r>
              <a:rPr lang="zh-CN" altLang="en-US" dirty="0"/>
              <a:t>这个做法可以轻松拓展到第 </a:t>
            </a:r>
            <a:r>
              <a:rPr lang="en-US" altLang="zh-CN" dirty="0"/>
              <a:t>k </a:t>
            </a:r>
            <a:r>
              <a:rPr lang="zh-CN" altLang="en-US" dirty="0"/>
              <a:t>次经过的关键点是 </a:t>
            </a:r>
            <a:r>
              <a:rPr lang="en-US" altLang="zh-CN" dirty="0"/>
              <a:t>n </a:t>
            </a:r>
            <a:r>
              <a:rPr lang="zh-CN" altLang="en-US" dirty="0"/>
              <a:t>的方案数。</a:t>
            </a:r>
          </a:p>
        </p:txBody>
      </p:sp>
    </p:spTree>
    <p:extLst>
      <p:ext uri="{BB962C8B-B14F-4D97-AF65-F5344CB8AC3E}">
        <p14:creationId xmlns:p14="http://schemas.microsoft.com/office/powerpoint/2010/main" val="58823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8ADB-D9E3-47E8-B16F-9AA4979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P3188 [HNOI2007]</a:t>
            </a:r>
            <a:r>
              <a:rPr lang="zh-CN" altLang="en-US" dirty="0"/>
              <a:t>梦幻岛宝珠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70DE2-0F85-41E4-8236-359BBE81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263" y="2154749"/>
            <a:ext cx="9209524" cy="1190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48415-7A9B-440D-8D5A-9C97E900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7" y="3793850"/>
            <a:ext cx="7923809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4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8A7E-6317-48CD-997A-55559A6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A247-B43A-4C73-AB76-20AF97D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显然不行，考虑到物品的体积都是 </a:t>
            </a:r>
            <a:r>
              <a:rPr lang="en-US" altLang="zh-CN" dirty="0"/>
              <a:t>a*2^b </a:t>
            </a:r>
            <a:r>
              <a:rPr lang="zh-CN" altLang="en-US" dirty="0"/>
              <a:t>的形式。</a:t>
            </a:r>
            <a:endParaRPr lang="en-US" altLang="zh-CN" dirty="0"/>
          </a:p>
          <a:p>
            <a:r>
              <a:rPr lang="zh-CN" altLang="en-US" dirty="0"/>
              <a:t>我们从高位到低位考虑 </a:t>
            </a:r>
            <a:r>
              <a:rPr lang="en-US" altLang="zh-CN" dirty="0"/>
              <a:t>w</a:t>
            </a:r>
            <a:r>
              <a:rPr lang="zh-CN" altLang="en-US" dirty="0"/>
              <a:t>。设 </a:t>
            </a:r>
            <a:r>
              <a:rPr lang="en-US" altLang="zh-CN" dirty="0" err="1"/>
              <a:t>dp</a:t>
            </a:r>
            <a:r>
              <a:rPr lang="en-US" altLang="zh-CN" dirty="0"/>
              <a:t>[bit][v] </a:t>
            </a:r>
            <a:r>
              <a:rPr lang="zh-CN" altLang="en-US" dirty="0"/>
              <a:t>表示考虑到 </a:t>
            </a:r>
            <a:r>
              <a:rPr lang="en-US" altLang="zh-CN" dirty="0"/>
              <a:t>bit </a:t>
            </a:r>
            <a:r>
              <a:rPr lang="zh-CN" altLang="en-US" dirty="0"/>
              <a:t>位，当且剩余体积是 </a:t>
            </a:r>
            <a:r>
              <a:rPr lang="en-US" altLang="zh-CN" dirty="0"/>
              <a:t>2^bit * v + (w </a:t>
            </a:r>
            <a:r>
              <a:rPr lang="zh-CN" altLang="en-US" dirty="0"/>
              <a:t>中 </a:t>
            </a:r>
            <a:r>
              <a:rPr lang="en-US" altLang="zh-CN" dirty="0"/>
              <a:t>bit </a:t>
            </a:r>
            <a:r>
              <a:rPr lang="zh-CN" altLang="en-US" dirty="0"/>
              <a:t>位以下的体积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然后来放 </a:t>
            </a:r>
            <a:r>
              <a:rPr lang="en-US" altLang="zh-CN" dirty="0"/>
              <a:t>a * 2^bit </a:t>
            </a:r>
            <a:r>
              <a:rPr lang="zh-CN" altLang="en-US" dirty="0"/>
              <a:t>的物品，因为都是 </a:t>
            </a:r>
            <a:r>
              <a:rPr lang="en-US" altLang="zh-CN" dirty="0"/>
              <a:t>2^bit </a:t>
            </a:r>
            <a:r>
              <a:rPr lang="zh-CN" altLang="en-US" dirty="0"/>
              <a:t>的倍数，是影响不到更低位的体积的，所以状态这样设的。</a:t>
            </a:r>
            <a:endParaRPr lang="en-US" altLang="zh-CN" dirty="0"/>
          </a:p>
          <a:p>
            <a:r>
              <a:rPr lang="en-US" altLang="zh-CN" dirty="0"/>
              <a:t>V </a:t>
            </a:r>
            <a:r>
              <a:rPr lang="zh-CN" altLang="en-US" dirty="0"/>
              <a:t>这一维最多开到 </a:t>
            </a:r>
            <a:r>
              <a:rPr lang="en-US" altLang="zh-CN" dirty="0"/>
              <a:t>1000 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20093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94AE-D88B-4354-8D36-E96AD67D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[THUSC2016]</a:t>
            </a:r>
            <a:r>
              <a:rPr lang="zh-CN" altLang="en-US" dirty="0"/>
              <a:t>成绩单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37F0A-7548-4640-BA21-3491457E6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86198"/>
            <a:ext cx="6942174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A9C17-964C-4912-A91D-5DFADB549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366"/>
            <a:ext cx="5800000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32C-8997-402A-AF56-E4AC57C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P3780 [SDOI2017]</a:t>
            </a:r>
            <a:r>
              <a:rPr lang="zh-CN" altLang="en-US" dirty="0"/>
              <a:t>苹果树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0593D-E2AC-4E26-B5A5-924DE9482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551" y="1638165"/>
            <a:ext cx="7561905" cy="2504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CFD68-EC0A-4EF5-9E17-BD961888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14" y="3819408"/>
            <a:ext cx="7314286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4913-12D4-4984-8401-108BD3E3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b="1" dirty="0"/>
              <a:t>[PKUSC2018]</a:t>
            </a:r>
            <a:r>
              <a:rPr lang="zh-CN" altLang="en-US" b="1" dirty="0"/>
              <a:t>最大前缀和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A281-BA50-41DE-B479-CE3C518A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36" y="4933188"/>
            <a:ext cx="10058400" cy="3849624"/>
          </a:xfrm>
        </p:spPr>
        <p:txBody>
          <a:bodyPr/>
          <a:lstStyle/>
          <a:p>
            <a:r>
              <a:rPr lang="en-US" altLang="zh-CN" dirty="0"/>
              <a:t>1&lt;= n &lt;= 20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7C7CA-2565-45B2-A1BF-1563581A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84504"/>
            <a:ext cx="9190476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F7ED-4D13-4FDA-A631-B8666F80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P4310 </a:t>
            </a:r>
            <a:r>
              <a:rPr lang="zh-CN" altLang="en-US" dirty="0"/>
              <a:t>绝世好题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23C53-6626-40A8-B573-7612CFAD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80" y="2014194"/>
            <a:ext cx="9019048" cy="10285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1A8E7-591D-4C36-842F-F3683391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385" y="4414365"/>
            <a:ext cx="615238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3E8F-31D3-4121-A483-6AEFED6AB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CF1111E Tree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4304A-C87C-429D-80E4-3583ECBCC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2" y="1812086"/>
            <a:ext cx="9285714" cy="1857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868B8-5E34-4CD4-B6C0-3B12C532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2" y="3669229"/>
            <a:ext cx="8980952" cy="10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FF28FA-4E2E-4DFA-9649-F3128F68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781" y="4572646"/>
            <a:ext cx="9066667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A1A8-6006-4B9E-ACB6-06021B9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P3177 [HAOI2015]</a:t>
            </a:r>
            <a:r>
              <a:rPr lang="zh-CN" altLang="en-US" dirty="0"/>
              <a:t>树上染色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96C0-D4F4-41CF-A211-9398FF66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3B1F-C3EA-4034-BD4D-D41BB74B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8" y="2781381"/>
            <a:ext cx="9009524" cy="12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E018F-D9D0-46B8-B30A-E3CEA5E0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38" y="4405157"/>
            <a:ext cx="40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动态规划要素</a:t>
            </a:r>
            <a:endParaRPr lang="en-US" dirty="0"/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200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8FCC-6686-403C-B1D4-E79CB110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P4141 </a:t>
            </a:r>
            <a:r>
              <a:rPr lang="zh-CN" altLang="en-US" dirty="0"/>
              <a:t>消失之物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E0CE-39E3-4AFF-8426-778A5FCF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1A47C-1814-4672-89E6-7C0E0A26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9" y="1850887"/>
            <a:ext cx="8828571" cy="19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FF900-55AB-4FB2-92F9-337E1A0D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02" y="4282768"/>
            <a:ext cx="4819048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D11C-9087-4243-8B67-F30CFB95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CF1442D Sum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E581-ECFD-46C2-8046-00388C6F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EDF0A-1304-4332-83CD-AEE558AC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54" y="2946979"/>
            <a:ext cx="8904762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3083-2050-4D96-B26D-828EBF7E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CF79D Password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C8199-1FF0-4E1C-B13F-29640CFA4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095" y="1869159"/>
            <a:ext cx="8523809" cy="22095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9C98B-5265-44E1-A3C3-C11DD34A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95" y="4377140"/>
            <a:ext cx="9123809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0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2FDC-CA5C-4476-A588-40724AB5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P6192 【</a:t>
            </a:r>
            <a:r>
              <a:rPr lang="zh-CN" altLang="en-US" dirty="0"/>
              <a:t>模板</a:t>
            </a:r>
            <a:r>
              <a:rPr lang="en-US" altLang="zh-CN" dirty="0"/>
              <a:t>】</a:t>
            </a:r>
            <a:r>
              <a:rPr lang="zh-CN" altLang="en-US" dirty="0"/>
              <a:t>最小斯坦纳树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0A840-A013-4E87-8CC4-3011482F8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03" y="1724428"/>
            <a:ext cx="7419048" cy="36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5FD0C-E1BC-445D-B035-E68BA2C2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419" y="2869471"/>
            <a:ext cx="9419048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5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8851-093E-4C63-9012-265827EF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P5298 [PKUWC2018]Minimax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E0A95-B1BB-4442-9C29-46FDA10EC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603" y="1944818"/>
            <a:ext cx="7683660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D8362-96BD-4F8D-B458-D5E23D658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3" y="5794505"/>
            <a:ext cx="6095238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8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42D3-C873-4A7D-94B8-330CF650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P4577 [FJOI2018]</a:t>
            </a:r>
            <a:r>
              <a:rPr lang="zh-CN" altLang="en-US" dirty="0"/>
              <a:t>领导集团问题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A8233-76D6-4479-B56E-CF56CDD4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788" y="1916826"/>
            <a:ext cx="6662398" cy="3849687"/>
          </a:xfrm>
        </p:spPr>
      </p:pic>
    </p:spTree>
    <p:extLst>
      <p:ext uri="{BB962C8B-B14F-4D97-AF65-F5344CB8AC3E}">
        <p14:creationId xmlns:p14="http://schemas.microsoft.com/office/powerpoint/2010/main" val="414308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92DD-B70F-4667-BB5E-945F2B95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[AGC035D] Add and Remove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6C0DF-BFEF-48C6-9E52-B22A998D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526" y="1678998"/>
            <a:ext cx="10058400" cy="2925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1E7CD-1240-4382-B239-CF5A9103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66912"/>
            <a:ext cx="4647619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68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317-2C22-4D90-B628-FC8F955B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P5664 [CSP-S2019] Emiya </a:t>
            </a:r>
            <a:r>
              <a:rPr lang="zh-CN" altLang="en-US" dirty="0"/>
              <a:t>家今天的饭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BD26-496E-4DA6-9C2E-ACFFC43C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07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CE43-0225-420C-84C7-3EB214DB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[AGC037F] Counting of Subarrays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D5C6-0E26-4B72-ADCA-B1E04D12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27AEE-6C4A-4B1F-BB7B-94075F53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3120"/>
            <a:ext cx="9228571" cy="3733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24A35-B6C6-4E0D-80B3-FFD64FD81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85" y="642594"/>
            <a:ext cx="2457143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EC13-9B6E-43FC-B777-1D3597FB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FEEE-7297-470D-BE41-5D1E2BAA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A2187-66E2-428A-B65C-26C2E2C2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8" y="566651"/>
            <a:ext cx="11495238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B355-2ACF-4E30-948E-9092664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P2014 [CTSC1997]</a:t>
            </a:r>
            <a:r>
              <a:rPr lang="zh-CN" altLang="en-US" dirty="0"/>
              <a:t>选课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0433F-BB2F-4BBB-A205-873F28D8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047" y="2123519"/>
            <a:ext cx="9361905" cy="3809524"/>
          </a:xfrm>
        </p:spPr>
      </p:pic>
    </p:spTree>
    <p:extLst>
      <p:ext uri="{BB962C8B-B14F-4D97-AF65-F5344CB8AC3E}">
        <p14:creationId xmlns:p14="http://schemas.microsoft.com/office/powerpoint/2010/main" val="148823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A1B7-B842-4173-BE04-63F986A4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E60C-EA50-4C4E-BDF6-4D88AC46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C5147-D0D1-4F72-B26B-030CF6F7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7" y="1486143"/>
            <a:ext cx="11914286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6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FA9-C6B0-41AE-A45A-D80CFB5B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ARC104D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C914-4762-45F5-8017-A016101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86573-AB8D-42AA-B52D-AC9867D3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3017634"/>
            <a:ext cx="12192000" cy="14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3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39CC-ECA1-4BC9-A8E0-F07024FF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0F76A-4075-4FE8-92E0-19F12235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A469-C0C7-482D-9D29-7F6D85E0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0" y="2253707"/>
            <a:ext cx="12142857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6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FB5C-6C99-43D9-99BD-24C67535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arc093f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EFF1-2C64-495E-976B-88D0CA12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F2952-64CE-4964-9A4A-433EE6F7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9" y="3127068"/>
            <a:ext cx="11333333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6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83EE-51AD-4D95-8A4E-6FE0E647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0A8A-A463-48B9-8892-917C12F11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E8E6E-BE29-463E-937E-21EF5C49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8" y="2255958"/>
            <a:ext cx="11038095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7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BD54-B229-4413-A578-95D04734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CF1110D Jongmah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A56F-6867-452A-B3CE-1FF72B63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0AAE7-316F-4D18-8DE9-F4E66D59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00" y="2485496"/>
            <a:ext cx="748571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1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5C50-3E9A-4729-B1C6-ACDC6E9E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CD1-3EE6-4675-98F2-40ED2497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不好贪心来 </a:t>
            </a:r>
            <a:r>
              <a:rPr lang="en-US" altLang="zh-CN" dirty="0" err="1"/>
              <a:t>dp</a:t>
            </a:r>
            <a:r>
              <a:rPr lang="zh-CN" altLang="en-US" dirty="0"/>
              <a:t>，考虑暴力 </a:t>
            </a:r>
            <a:r>
              <a:rPr lang="en-US" altLang="zh-CN" dirty="0" err="1"/>
              <a:t>dp</a:t>
            </a:r>
            <a:r>
              <a:rPr lang="zh-CN" altLang="en-US" dirty="0"/>
              <a:t>，设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][a][b] </a:t>
            </a:r>
            <a:r>
              <a:rPr lang="zh-CN" altLang="en-US" dirty="0"/>
              <a:t>表示考虑第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种麻将，前两种分别有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个麻将的最多三元组。</a:t>
            </a:r>
            <a:endParaRPr lang="en-US" altLang="zh-CN" dirty="0"/>
          </a:p>
          <a:p>
            <a:r>
              <a:rPr lang="zh-CN" altLang="en-US" dirty="0"/>
              <a:t>优化</a:t>
            </a:r>
            <a:r>
              <a:rPr lang="zh-CN" altLang="en-US" b="1" dirty="0"/>
              <a:t>状态</a:t>
            </a:r>
            <a:r>
              <a:rPr lang="zh-CN" altLang="en-US" dirty="0"/>
              <a:t>，记录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肯定是希望能和 </a:t>
            </a:r>
            <a:r>
              <a:rPr lang="en-US" altLang="zh-CN" dirty="0"/>
              <a:t>i </a:t>
            </a:r>
            <a:r>
              <a:rPr lang="zh-CN" altLang="en-US" dirty="0"/>
              <a:t>凑成三元组，但是如果凑了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/>
              <a:t>i-2, i-1, </a:t>
            </a:r>
            <a:r>
              <a:rPr lang="en-US" altLang="zh-CN" dirty="0" err="1"/>
              <a:t>i</a:t>
            </a:r>
            <a:r>
              <a:rPr lang="zh-CN" altLang="en-US" dirty="0"/>
              <a:t>，那么不妨各自凑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</a:t>
            </a:r>
            <a:r>
              <a:rPr lang="zh-CN" altLang="en-US" dirty="0"/>
              <a:t>。所以 </a:t>
            </a:r>
            <a:r>
              <a:rPr lang="en-US" altLang="zh-CN" dirty="0"/>
              <a:t>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的范围只用 </a:t>
            </a:r>
            <a:r>
              <a:rPr lang="en-US" altLang="zh-CN" dirty="0"/>
              <a:t>0 ~ 2 </a:t>
            </a:r>
            <a:r>
              <a:rPr lang="zh-CN" altLang="en-US" dirty="0"/>
              <a:t>即可。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296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F0E3-7F6A-4107-82EF-29F1FC8A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P3193 [HNOI2008]GT</a:t>
            </a:r>
            <a:r>
              <a:rPr lang="zh-CN" altLang="en-US" dirty="0"/>
              <a:t>考试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90290-E12F-4EE7-A973-6346BDCD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572" y="1928192"/>
            <a:ext cx="5121028" cy="4160013"/>
          </a:xfrm>
        </p:spPr>
      </p:pic>
    </p:spTree>
    <p:extLst>
      <p:ext uri="{BB962C8B-B14F-4D97-AF65-F5344CB8AC3E}">
        <p14:creationId xmlns:p14="http://schemas.microsoft.com/office/powerpoint/2010/main" val="136659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AC31-53A4-45B4-B367-A4A4D010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6DF9-9EE7-43D1-AB47-B0C25080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如果能设出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状态，那么直接矩阵快速幂优化一下就行了。</a:t>
            </a:r>
            <a:endParaRPr lang="en-US" altLang="zh-CN" dirty="0"/>
          </a:p>
          <a:p>
            <a:r>
              <a:rPr lang="zh-CN" altLang="en-US" dirty="0"/>
              <a:t>直接记录最后 </a:t>
            </a:r>
            <a:r>
              <a:rPr lang="en-US" altLang="zh-CN" dirty="0"/>
              <a:t>k </a:t>
            </a:r>
            <a:r>
              <a:rPr lang="zh-CN" altLang="en-US" dirty="0"/>
              <a:t>位字符串并不可行。考虑到经典匹配算法 </a:t>
            </a:r>
            <a:r>
              <a:rPr lang="en-US" altLang="zh-CN" dirty="0" err="1"/>
              <a:t>kmp</a:t>
            </a:r>
            <a:r>
              <a:rPr lang="zh-CN" altLang="en-US" dirty="0"/>
              <a:t>，我们只需要记录 </a:t>
            </a:r>
            <a:r>
              <a:rPr lang="en-US" altLang="zh-CN" dirty="0" err="1"/>
              <a:t>kmp</a:t>
            </a:r>
            <a:r>
              <a:rPr lang="en-US" altLang="zh-CN" dirty="0"/>
              <a:t> </a:t>
            </a:r>
            <a:r>
              <a:rPr lang="zh-CN" altLang="en-US" dirty="0"/>
              <a:t>匹配到第几个字符即可。</a:t>
            </a:r>
          </a:p>
        </p:txBody>
      </p:sp>
    </p:spTree>
    <p:extLst>
      <p:ext uri="{BB962C8B-B14F-4D97-AF65-F5344CB8AC3E}">
        <p14:creationId xmlns:p14="http://schemas.microsoft.com/office/powerpoint/2010/main" val="4539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1F2-ECAF-42ED-8A96-88AAA7D0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dirty="0"/>
              <a:t>P2150 [NOI2015] </a:t>
            </a:r>
            <a:r>
              <a:rPr lang="zh-CN" altLang="en-US" dirty="0"/>
              <a:t>寿司晚宴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3ECA7-596C-4D24-A23A-99F3AE40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893" y="1904808"/>
            <a:ext cx="7609524" cy="243809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68A816-63A7-49A0-AD3F-14777ED89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4024047"/>
            <a:ext cx="34766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47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429-27BE-4DB2-AF12-005C0473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4987-92BC-4BF1-B8F0-AFC13BF7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大概是经典题目，暴力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做法是记录每个质数是否出现过。尝试来减少这些状态，考虑到大于根号 </a:t>
            </a:r>
            <a:r>
              <a:rPr lang="en-US" altLang="zh-CN" dirty="0"/>
              <a:t>n </a:t>
            </a:r>
            <a:r>
              <a:rPr lang="zh-CN" altLang="en-US" dirty="0"/>
              <a:t>的质数在一个数内只会出现一次，将每个数分为两部分，一个大于根号 </a:t>
            </a:r>
            <a:r>
              <a:rPr lang="en-US" altLang="zh-CN" dirty="0"/>
              <a:t>n </a:t>
            </a:r>
            <a:r>
              <a:rPr lang="zh-CN" altLang="en-US" dirty="0"/>
              <a:t>的质数</a:t>
            </a:r>
            <a:r>
              <a:rPr lang="en-US" altLang="zh-CN" dirty="0"/>
              <a:t>+</a:t>
            </a:r>
            <a:r>
              <a:rPr lang="zh-CN" altLang="en-US" dirty="0"/>
              <a:t>小于根号 </a:t>
            </a:r>
            <a:r>
              <a:rPr lang="en-US" altLang="zh-CN" dirty="0"/>
              <a:t>n </a:t>
            </a:r>
            <a:r>
              <a:rPr lang="zh-CN" altLang="en-US" dirty="0"/>
              <a:t>的质数集合，如果将大于根号 </a:t>
            </a:r>
            <a:r>
              <a:rPr lang="en-US" altLang="zh-CN" dirty="0"/>
              <a:t>n </a:t>
            </a:r>
            <a:r>
              <a:rPr lang="zh-CN" altLang="en-US" dirty="0"/>
              <a:t>的质数一起 </a:t>
            </a:r>
            <a:r>
              <a:rPr lang="en-US" altLang="zh-CN" dirty="0" err="1"/>
              <a:t>dp</a:t>
            </a:r>
            <a:r>
              <a:rPr lang="zh-CN" altLang="en-US" dirty="0"/>
              <a:t>，不难发现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完以后就不用记录关于这个质数的 </a:t>
            </a:r>
            <a:r>
              <a:rPr lang="en-US" altLang="zh-CN" dirty="0"/>
              <a:t>01 </a:t>
            </a:r>
            <a:r>
              <a:rPr lang="zh-CN" altLang="en-US" dirty="0"/>
              <a:t>了，所以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总是记录 </a:t>
            </a:r>
            <a:r>
              <a:rPr lang="en-US" altLang="zh-CN" dirty="0"/>
              <a:t>9 </a:t>
            </a:r>
            <a:r>
              <a:rPr lang="zh-CN" altLang="en-US" dirty="0"/>
              <a:t>个 </a:t>
            </a:r>
            <a:r>
              <a:rPr lang="en-US" altLang="zh-CN" dirty="0"/>
              <a:t>01 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86466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{AE0301A8-BC11-4C35-B35C-86D8AED96E01}tf11531919_win32</Template>
  <TotalTime>1483</TotalTime>
  <Words>591</Words>
  <Application>Microsoft Office PowerPoint</Application>
  <PresentationFormat>Widescreen</PresentationFormat>
  <Paragraphs>46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Avenir Next LT Pro</vt:lpstr>
      <vt:lpstr>Avenir Next LT Pro Light</vt:lpstr>
      <vt:lpstr>Calibri</vt:lpstr>
      <vt:lpstr>Garamond</vt:lpstr>
      <vt:lpstr>SavonVTI</vt:lpstr>
      <vt:lpstr>思维动态规划</vt:lpstr>
      <vt:lpstr>动态规划要素</vt:lpstr>
      <vt:lpstr>P2014 [CTSC1997]选课</vt:lpstr>
      <vt:lpstr>CF1110D Jongmah</vt:lpstr>
      <vt:lpstr>PowerPoint Presentation</vt:lpstr>
      <vt:lpstr>P3193 [HNOI2008]GT考试</vt:lpstr>
      <vt:lpstr>状态</vt:lpstr>
      <vt:lpstr>P2150 [NOI2015] 寿司晚宴</vt:lpstr>
      <vt:lpstr>PowerPoint Presentation</vt:lpstr>
      <vt:lpstr>CF559C Gerald and Giant Chess</vt:lpstr>
      <vt:lpstr>PowerPoint Presentation</vt:lpstr>
      <vt:lpstr>P3188 [HNOI2007]梦幻岛宝珠</vt:lpstr>
      <vt:lpstr>PowerPoint Presentation</vt:lpstr>
      <vt:lpstr>[THUSC2016]成绩单</vt:lpstr>
      <vt:lpstr>P3780 [SDOI2017]苹果树</vt:lpstr>
      <vt:lpstr>[PKUSC2018]最大前缀和</vt:lpstr>
      <vt:lpstr>P4310 绝世好题</vt:lpstr>
      <vt:lpstr>CF1111E Tree</vt:lpstr>
      <vt:lpstr>P3177 [HAOI2015]树上染色</vt:lpstr>
      <vt:lpstr>P4141 消失之物</vt:lpstr>
      <vt:lpstr>CF1442D Sum</vt:lpstr>
      <vt:lpstr>CF79D Password</vt:lpstr>
      <vt:lpstr>P6192 【模板】最小斯坦纳树</vt:lpstr>
      <vt:lpstr>P5298 [PKUWC2018]Minimax</vt:lpstr>
      <vt:lpstr>P4577 [FJOI2018]领导集团问题</vt:lpstr>
      <vt:lpstr>[AGC035D] Add and Remove</vt:lpstr>
      <vt:lpstr>P5664 [CSP-S2019] Emiya 家今天的饭</vt:lpstr>
      <vt:lpstr>[AGC037F] Counting of Subarrays</vt:lpstr>
      <vt:lpstr>PowerPoint Presentation</vt:lpstr>
      <vt:lpstr>PowerPoint Presentation</vt:lpstr>
      <vt:lpstr>ARC104D</vt:lpstr>
      <vt:lpstr>PowerPoint Presentation</vt:lpstr>
      <vt:lpstr>arc093f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思维动态规划</dc:title>
  <dc:creator>张 尊喆</dc:creator>
  <cp:lastModifiedBy>张 尊喆</cp:lastModifiedBy>
  <cp:revision>3</cp:revision>
  <dcterms:created xsi:type="dcterms:W3CDTF">2021-08-27T12:31:56Z</dcterms:created>
  <dcterms:modified xsi:type="dcterms:W3CDTF">2021-08-31T06:29:11Z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