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62" r:id="rId5"/>
    <p:sldId id="345" r:id="rId6"/>
    <p:sldId id="346" r:id="rId7"/>
    <p:sldId id="263" r:id="rId8"/>
    <p:sldId id="264" r:id="rId9"/>
    <p:sldId id="265" r:id="rId10"/>
    <p:sldId id="273" r:id="rId11"/>
    <p:sldId id="274" r:id="rId12"/>
    <p:sldId id="275" r:id="rId13"/>
    <p:sldId id="266" r:id="rId14"/>
    <p:sldId id="363" r:id="rId15"/>
    <p:sldId id="364" r:id="rId16"/>
    <p:sldId id="267" r:id="rId17"/>
    <p:sldId id="268" r:id="rId18"/>
    <p:sldId id="269" r:id="rId19"/>
    <p:sldId id="270" r:id="rId20"/>
    <p:sldId id="343" r:id="rId21"/>
    <p:sldId id="344" r:id="rId22"/>
    <p:sldId id="350" r:id="rId23"/>
    <p:sldId id="352" r:id="rId24"/>
    <p:sldId id="271" r:id="rId25"/>
    <p:sldId id="272" r:id="rId26"/>
    <p:sldId id="305" r:id="rId27"/>
    <p:sldId id="306" r:id="rId28"/>
    <p:sldId id="347" r:id="rId29"/>
    <p:sldId id="348" r:id="rId30"/>
    <p:sldId id="349" r:id="rId31"/>
    <p:sldId id="353" r:id="rId32"/>
    <p:sldId id="354" r:id="rId33"/>
    <p:sldId id="355" r:id="rId34"/>
    <p:sldId id="370" r:id="rId35"/>
    <p:sldId id="371" r:id="rId36"/>
    <p:sldId id="372" r:id="rId37"/>
    <p:sldId id="367" r:id="rId38"/>
    <p:sldId id="294" r:id="rId39"/>
    <p:sldId id="295" r:id="rId40"/>
    <p:sldId id="368" r:id="rId41"/>
    <p:sldId id="369" r:id="rId42"/>
    <p:sldId id="356" r:id="rId43"/>
    <p:sldId id="358" r:id="rId44"/>
    <p:sldId id="359" r:id="rId45"/>
    <p:sldId id="365" r:id="rId46"/>
    <p:sldId id="366" r:id="rId47"/>
    <p:sldId id="276" r:id="rId48"/>
    <p:sldId id="277" r:id="rId49"/>
    <p:sldId id="278" r:id="rId50"/>
    <p:sldId id="342" r:id="rId51"/>
    <p:sldId id="337" r:id="rId52"/>
    <p:sldId id="338" r:id="rId53"/>
    <p:sldId id="361" r:id="rId54"/>
    <p:sldId id="362"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7346933-698E-49FE-97EF-83BA62E4381A}" type="datetimeFigureOut">
              <a:rPr lang="zh-CN" altLang="en-US" smtClean="0"/>
              <a:t>2021/7/1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23C297-3978-4CC9-A8B4-C7F06402AAA5}" type="slidenum">
              <a:rPr lang="zh-CN" altLang="en-US" smtClean="0"/>
              <a:t>‹#›</a:t>
            </a:fld>
            <a:endParaRPr lang="zh-CN" altLang="en-US"/>
          </a:p>
        </p:txBody>
      </p:sp>
    </p:spTree>
    <p:extLst>
      <p:ext uri="{BB962C8B-B14F-4D97-AF65-F5344CB8AC3E}">
        <p14:creationId xmlns:p14="http://schemas.microsoft.com/office/powerpoint/2010/main" val="287170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7346933-698E-49FE-97EF-83BA62E4381A}" type="datetimeFigureOut">
              <a:rPr lang="zh-CN" altLang="en-US" smtClean="0"/>
              <a:t>2021/7/1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23C297-3978-4CC9-A8B4-C7F06402AAA5}" type="slidenum">
              <a:rPr lang="zh-CN" altLang="en-US" smtClean="0"/>
              <a:t>‹#›</a:t>
            </a:fld>
            <a:endParaRPr lang="zh-CN" altLang="en-US"/>
          </a:p>
        </p:txBody>
      </p:sp>
    </p:spTree>
    <p:extLst>
      <p:ext uri="{BB962C8B-B14F-4D97-AF65-F5344CB8AC3E}">
        <p14:creationId xmlns:p14="http://schemas.microsoft.com/office/powerpoint/2010/main" val="194878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7346933-698E-49FE-97EF-83BA62E4381A}" type="datetimeFigureOut">
              <a:rPr lang="zh-CN" altLang="en-US" smtClean="0"/>
              <a:t>2021/7/1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23C297-3978-4CC9-A8B4-C7F06402AAA5}" type="slidenum">
              <a:rPr lang="zh-CN" altLang="en-US" smtClean="0"/>
              <a:t>‹#›</a:t>
            </a:fld>
            <a:endParaRPr lang="zh-CN" altLang="en-US"/>
          </a:p>
        </p:txBody>
      </p:sp>
    </p:spTree>
    <p:extLst>
      <p:ext uri="{BB962C8B-B14F-4D97-AF65-F5344CB8AC3E}">
        <p14:creationId xmlns:p14="http://schemas.microsoft.com/office/powerpoint/2010/main" val="231297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7346933-698E-49FE-97EF-83BA62E4381A}" type="datetimeFigureOut">
              <a:rPr lang="zh-CN" altLang="en-US" smtClean="0"/>
              <a:t>2021/7/1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23C297-3978-4CC9-A8B4-C7F06402AAA5}" type="slidenum">
              <a:rPr lang="zh-CN" altLang="en-US" smtClean="0"/>
              <a:t>‹#›</a:t>
            </a:fld>
            <a:endParaRPr lang="zh-CN" altLang="en-US"/>
          </a:p>
        </p:txBody>
      </p:sp>
    </p:spTree>
    <p:extLst>
      <p:ext uri="{BB962C8B-B14F-4D97-AF65-F5344CB8AC3E}">
        <p14:creationId xmlns:p14="http://schemas.microsoft.com/office/powerpoint/2010/main" val="327882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7346933-698E-49FE-97EF-83BA62E4381A}" type="datetimeFigureOut">
              <a:rPr lang="zh-CN" altLang="en-US" smtClean="0"/>
              <a:t>2021/7/1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23C297-3978-4CC9-A8B4-C7F06402AAA5}" type="slidenum">
              <a:rPr lang="zh-CN" altLang="en-US" smtClean="0"/>
              <a:t>‹#›</a:t>
            </a:fld>
            <a:endParaRPr lang="zh-CN" altLang="en-US"/>
          </a:p>
        </p:txBody>
      </p:sp>
    </p:spTree>
    <p:extLst>
      <p:ext uri="{BB962C8B-B14F-4D97-AF65-F5344CB8AC3E}">
        <p14:creationId xmlns:p14="http://schemas.microsoft.com/office/powerpoint/2010/main" val="315890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7346933-698E-49FE-97EF-83BA62E4381A}" type="datetimeFigureOut">
              <a:rPr lang="zh-CN" altLang="en-US" smtClean="0"/>
              <a:t>2021/7/1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23C297-3978-4CC9-A8B4-C7F06402AAA5}" type="slidenum">
              <a:rPr lang="zh-CN" altLang="en-US" smtClean="0"/>
              <a:t>‹#›</a:t>
            </a:fld>
            <a:endParaRPr lang="zh-CN" altLang="en-US"/>
          </a:p>
        </p:txBody>
      </p:sp>
    </p:spTree>
    <p:extLst>
      <p:ext uri="{BB962C8B-B14F-4D97-AF65-F5344CB8AC3E}">
        <p14:creationId xmlns:p14="http://schemas.microsoft.com/office/powerpoint/2010/main" val="405979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7346933-698E-49FE-97EF-83BA62E4381A}" type="datetimeFigureOut">
              <a:rPr lang="zh-CN" altLang="en-US" smtClean="0"/>
              <a:t>2021/7/1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23C297-3978-4CC9-A8B4-C7F06402AAA5}" type="slidenum">
              <a:rPr lang="zh-CN" altLang="en-US" smtClean="0"/>
              <a:t>‹#›</a:t>
            </a:fld>
            <a:endParaRPr lang="zh-CN" altLang="en-US"/>
          </a:p>
        </p:txBody>
      </p:sp>
    </p:spTree>
    <p:extLst>
      <p:ext uri="{BB962C8B-B14F-4D97-AF65-F5344CB8AC3E}">
        <p14:creationId xmlns:p14="http://schemas.microsoft.com/office/powerpoint/2010/main" val="827415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7346933-698E-49FE-97EF-83BA62E4381A}" type="datetimeFigureOut">
              <a:rPr lang="zh-CN" altLang="en-US" smtClean="0"/>
              <a:t>2021/7/1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23C297-3978-4CC9-A8B4-C7F06402AAA5}" type="slidenum">
              <a:rPr lang="zh-CN" altLang="en-US" smtClean="0"/>
              <a:t>‹#›</a:t>
            </a:fld>
            <a:endParaRPr lang="zh-CN" altLang="en-US"/>
          </a:p>
        </p:txBody>
      </p:sp>
    </p:spTree>
    <p:extLst>
      <p:ext uri="{BB962C8B-B14F-4D97-AF65-F5344CB8AC3E}">
        <p14:creationId xmlns:p14="http://schemas.microsoft.com/office/powerpoint/2010/main" val="31322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46933-698E-49FE-97EF-83BA62E4381A}" type="datetimeFigureOut">
              <a:rPr lang="zh-CN" altLang="en-US" smtClean="0"/>
              <a:t>2021/7/1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23C297-3978-4CC9-A8B4-C7F06402AAA5}" type="slidenum">
              <a:rPr lang="zh-CN" altLang="en-US" smtClean="0"/>
              <a:t>‹#›</a:t>
            </a:fld>
            <a:endParaRPr lang="zh-CN" altLang="en-US"/>
          </a:p>
        </p:txBody>
      </p:sp>
    </p:spTree>
    <p:extLst>
      <p:ext uri="{BB962C8B-B14F-4D97-AF65-F5344CB8AC3E}">
        <p14:creationId xmlns:p14="http://schemas.microsoft.com/office/powerpoint/2010/main" val="98425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7346933-698E-49FE-97EF-83BA62E4381A}" type="datetimeFigureOut">
              <a:rPr lang="zh-CN" altLang="en-US" smtClean="0"/>
              <a:t>2021/7/1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23C297-3978-4CC9-A8B4-C7F06402AAA5}" type="slidenum">
              <a:rPr lang="zh-CN" altLang="en-US" smtClean="0"/>
              <a:t>‹#›</a:t>
            </a:fld>
            <a:endParaRPr lang="zh-CN" altLang="en-US"/>
          </a:p>
        </p:txBody>
      </p:sp>
    </p:spTree>
    <p:extLst>
      <p:ext uri="{BB962C8B-B14F-4D97-AF65-F5344CB8AC3E}">
        <p14:creationId xmlns:p14="http://schemas.microsoft.com/office/powerpoint/2010/main" val="309349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7346933-698E-49FE-97EF-83BA62E4381A}" type="datetimeFigureOut">
              <a:rPr lang="zh-CN" altLang="en-US" smtClean="0"/>
              <a:t>2021/7/1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23C297-3978-4CC9-A8B4-C7F06402AAA5}" type="slidenum">
              <a:rPr lang="zh-CN" altLang="en-US" smtClean="0"/>
              <a:t>‹#›</a:t>
            </a:fld>
            <a:endParaRPr lang="zh-CN" altLang="en-US"/>
          </a:p>
        </p:txBody>
      </p:sp>
    </p:spTree>
    <p:extLst>
      <p:ext uri="{BB962C8B-B14F-4D97-AF65-F5344CB8AC3E}">
        <p14:creationId xmlns:p14="http://schemas.microsoft.com/office/powerpoint/2010/main" val="736490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46933-698E-49FE-97EF-83BA62E4381A}" type="datetimeFigureOut">
              <a:rPr lang="zh-CN" altLang="en-US" smtClean="0"/>
              <a:t>2021/7/1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3C297-3978-4CC9-A8B4-C7F06402AAA5}" type="slidenum">
              <a:rPr lang="zh-CN" altLang="en-US" smtClean="0"/>
              <a:t>‹#›</a:t>
            </a:fld>
            <a:endParaRPr lang="zh-CN" altLang="en-US"/>
          </a:p>
        </p:txBody>
      </p:sp>
    </p:spTree>
    <p:extLst>
      <p:ext uri="{BB962C8B-B14F-4D97-AF65-F5344CB8AC3E}">
        <p14:creationId xmlns:p14="http://schemas.microsoft.com/office/powerpoint/2010/main" val="35360886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luogu.com.cn/paste/mafynxk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4DA57-EFE4-4EE1-94BB-87BD7FE48D8C}"/>
              </a:ext>
            </a:extLst>
          </p:cNvPr>
          <p:cNvSpPr>
            <a:spLocks noGrp="1"/>
          </p:cNvSpPr>
          <p:nvPr>
            <p:ph type="ctrTitle"/>
          </p:nvPr>
        </p:nvSpPr>
        <p:spPr/>
        <p:txBody>
          <a:bodyPr/>
          <a:lstStyle/>
          <a:p>
            <a:r>
              <a:rPr lang="zh-CN" altLang="en-US" dirty="0"/>
              <a:t>动态规划</a:t>
            </a:r>
          </a:p>
        </p:txBody>
      </p:sp>
      <p:sp>
        <p:nvSpPr>
          <p:cNvPr id="3" name="副标题 2">
            <a:extLst>
              <a:ext uri="{FF2B5EF4-FFF2-40B4-BE49-F238E27FC236}">
                <a16:creationId xmlns:a16="http://schemas.microsoft.com/office/drawing/2014/main" id="{964EEEB6-D59C-49BE-ACF4-207AFB1EA317}"/>
              </a:ext>
            </a:extLst>
          </p:cNvPr>
          <p:cNvSpPr>
            <a:spLocks noGrp="1"/>
          </p:cNvSpPr>
          <p:nvPr>
            <p:ph type="subTitle" idx="1"/>
          </p:nvPr>
        </p:nvSpPr>
        <p:spPr>
          <a:xfrm>
            <a:off x="1524000" y="4243718"/>
            <a:ext cx="9144000" cy="1655762"/>
          </a:xfrm>
        </p:spPr>
        <p:txBody>
          <a:bodyPr/>
          <a:lstStyle/>
          <a:p>
            <a:r>
              <a:rPr lang="zh-CN" altLang="en-US" dirty="0"/>
              <a:t>北京航空航天大学 温佳昊</a:t>
            </a:r>
          </a:p>
        </p:txBody>
      </p:sp>
    </p:spTree>
    <p:extLst>
      <p:ext uri="{BB962C8B-B14F-4D97-AF65-F5344CB8AC3E}">
        <p14:creationId xmlns:p14="http://schemas.microsoft.com/office/powerpoint/2010/main" val="1490537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C2AE7-B7DD-4C81-B82E-AE9AE83D7812}"/>
              </a:ext>
            </a:extLst>
          </p:cNvPr>
          <p:cNvSpPr>
            <a:spLocks noGrp="1"/>
          </p:cNvSpPr>
          <p:nvPr>
            <p:ph type="title"/>
          </p:nvPr>
        </p:nvSpPr>
        <p:spPr/>
        <p:txBody>
          <a:bodyPr/>
          <a:lstStyle/>
          <a:p>
            <a:r>
              <a:rPr lang="en-US" altLang="zh-CN" dirty="0"/>
              <a:t>USACO2009OPEN </a:t>
            </a:r>
            <a:r>
              <a:rPr lang="zh-CN" altLang="en-US" dirty="0"/>
              <a:t>干草堆</a:t>
            </a:r>
          </a:p>
        </p:txBody>
      </p:sp>
      <p:sp>
        <p:nvSpPr>
          <p:cNvPr id="3" name="内容占位符 2">
            <a:extLst>
              <a:ext uri="{FF2B5EF4-FFF2-40B4-BE49-F238E27FC236}">
                <a16:creationId xmlns:a16="http://schemas.microsoft.com/office/drawing/2014/main" id="{CA50BD62-7C1A-4ACD-8B01-725F8538B00C}"/>
              </a:ext>
            </a:extLst>
          </p:cNvPr>
          <p:cNvSpPr>
            <a:spLocks noGrp="1"/>
          </p:cNvSpPr>
          <p:nvPr>
            <p:ph idx="1"/>
          </p:nvPr>
        </p:nvSpPr>
        <p:spPr/>
        <p:txBody>
          <a:bodyPr/>
          <a:lstStyle/>
          <a:p>
            <a:r>
              <a:rPr lang="zh-CN" altLang="en-US" dirty="0"/>
              <a:t>给</a:t>
            </a:r>
            <a:r>
              <a:rPr lang="en-US" altLang="zh-CN" dirty="0"/>
              <a:t>n</a:t>
            </a:r>
            <a:r>
              <a:rPr lang="zh-CN" altLang="en-US" dirty="0"/>
              <a:t>个长方体，每个长方体高度相同但长度不同，按照给出的顺序摆放，要求每一层要比下一层宽，问最高能摆几层。</a:t>
            </a:r>
          </a:p>
        </p:txBody>
      </p:sp>
    </p:spTree>
    <p:extLst>
      <p:ext uri="{BB962C8B-B14F-4D97-AF65-F5344CB8AC3E}">
        <p14:creationId xmlns:p14="http://schemas.microsoft.com/office/powerpoint/2010/main" val="1642851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572B6-4B5B-4208-9064-7AA4CBFEC346}"/>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422C1C9-1AAE-4362-AF1E-52F14E65CC06}"/>
                  </a:ext>
                </a:extLst>
              </p:cNvPr>
              <p:cNvSpPr>
                <a:spLocks noGrp="1"/>
              </p:cNvSpPr>
              <p:nvPr>
                <p:ph idx="1"/>
              </p:nvPr>
            </p:nvSpPr>
            <p:spPr>
              <a:xfrm>
                <a:off x="838200" y="1825625"/>
                <a:ext cx="10515600" cy="5698122"/>
              </a:xfrm>
            </p:spPr>
            <p:txBody>
              <a:bodyPr>
                <a:normAutofit/>
              </a:bodyPr>
              <a:lstStyle/>
              <a:p>
                <a:r>
                  <a:rPr lang="zh-CN" altLang="en-US" dirty="0"/>
                  <a:t>首先有一个性质，最下层最窄的方案一定也是一个最高的方案。考虑这样一组数据：</a:t>
                </a:r>
                <a:r>
                  <a:rPr lang="en-US" altLang="zh-CN" dirty="0"/>
                  <a:t>4\2\1\4</a:t>
                </a:r>
                <a:r>
                  <a:rPr lang="zh-CN" altLang="en-US" dirty="0"/>
                  <a:t>如果只有前两个数，那么最高可以堆</a:t>
                </a:r>
                <a:r>
                  <a:rPr lang="en-US" altLang="zh-CN" dirty="0"/>
                  <a:t>2</a:t>
                </a:r>
                <a:r>
                  <a:rPr lang="zh-CN" altLang="en-US" dirty="0"/>
                  <a:t>层，加入第</a:t>
                </a:r>
                <a:r>
                  <a:rPr lang="en-US" altLang="zh-CN" dirty="0"/>
                  <a:t>3</a:t>
                </a:r>
                <a:r>
                  <a:rPr lang="zh-CN" altLang="en-US" dirty="0"/>
                  <a:t>个数后就只能堆一层了，所以正向转移时是没有单调性的，原因就在于后面新加的可能会强制把原来垒起来的拆下来。但是倒序转移就没有这个问题，因为最下层已经确定，后面的层高也不会变，所以答案是单调的。可以倒序设计一个</a:t>
                </a:r>
                <a:r>
                  <a:rPr lang="en-US" altLang="zh-CN" dirty="0"/>
                  <a:t>n^2</a:t>
                </a:r>
                <a:r>
                  <a:rPr lang="zh-CN" altLang="en-US" dirty="0"/>
                  <a:t>的</a:t>
                </a:r>
                <a:r>
                  <a:rPr lang="en-US" altLang="zh-CN" dirty="0"/>
                  <a:t>DP</a:t>
                </a:r>
                <a:r>
                  <a:rPr lang="zh-CN" altLang="en-US" dirty="0"/>
                  <a:t>，即同时维护到第</a:t>
                </a:r>
                <a:r>
                  <a:rPr lang="en-US" altLang="zh-CN" dirty="0" err="1"/>
                  <a:t>i</a:t>
                </a:r>
                <a:r>
                  <a:rPr lang="zh-CN" altLang="en-US" dirty="0"/>
                  <a:t>包干草最下层宽度</a:t>
                </a:r>
                <a:r>
                  <a:rPr lang="en-US" altLang="zh-CN" dirty="0"/>
                  <a:t>f[</a:t>
                </a:r>
                <a:r>
                  <a:rPr lang="en-US" altLang="zh-CN" dirty="0" err="1"/>
                  <a:t>i</a:t>
                </a:r>
                <a:r>
                  <a:rPr lang="en-US" altLang="zh-CN" dirty="0"/>
                  <a:t>]</a:t>
                </a:r>
                <a:r>
                  <a:rPr lang="zh-CN" altLang="en-US" dirty="0"/>
                  <a:t>和高度</a:t>
                </a:r>
                <a:r>
                  <a:rPr lang="en-US" altLang="zh-CN" dirty="0"/>
                  <a:t>g[</a:t>
                </a:r>
                <a:r>
                  <a:rPr lang="en-US" altLang="zh-CN" dirty="0" err="1"/>
                  <a:t>i</a:t>
                </a:r>
                <a:r>
                  <a:rPr lang="en-US" altLang="zh-CN" dirty="0"/>
                  <a:t>]</a:t>
                </a:r>
                <a:r>
                  <a:rPr lang="zh-CN" altLang="en-US" dirty="0"/>
                  <a:t>，枚举上一层最后一个干草的位置即可</a:t>
                </a:r>
                <a:r>
                  <a:rPr lang="en-US" altLang="zh-CN" dirty="0"/>
                  <a:t>O(n)</a:t>
                </a:r>
                <a:r>
                  <a:rPr lang="zh-CN" altLang="en-US" dirty="0"/>
                  <a:t>转移，然而这样的复杂度是承受不了的。先把方程列出来：</a:t>
                </a:r>
                <a:endParaRPr lang="en-US" altLang="zh-CN" dirty="0"/>
              </a:p>
              <a:p>
                <a14:m>
                  <m:oMath xmlns:m="http://schemas.openxmlformats.org/officeDocument/2006/math">
                    <m:r>
                      <a:rPr lang="nn-NO" altLang="zh-CN" i="1">
                        <a:latin typeface="Cambria Math" panose="02040503050406030204" pitchFamily="18" charset="0"/>
                      </a:rPr>
                      <m:t>𝑓</m:t>
                    </m:r>
                    <m:d>
                      <m:dPr>
                        <m:begChr m:val="["/>
                        <m:endChr m:val="]"/>
                        <m:ctrlPr>
                          <a:rPr lang="nn-NO" altLang="zh-CN" i="1">
                            <a:latin typeface="Cambria Math" panose="02040503050406030204" pitchFamily="18" charset="0"/>
                          </a:rPr>
                        </m:ctrlPr>
                      </m:dPr>
                      <m:e>
                        <m:r>
                          <a:rPr lang="nn-NO" altLang="zh-CN" i="1">
                            <a:latin typeface="Cambria Math" panose="02040503050406030204" pitchFamily="18" charset="0"/>
                          </a:rPr>
                          <m:t>𝑖</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 </m:t>
                    </m:r>
                    <m:r>
                      <a:rPr lang="nn-NO" altLang="zh-CN" i="1">
                        <a:latin typeface="Cambria Math" panose="02040503050406030204" pitchFamily="18" charset="0"/>
                      </a:rPr>
                      <m:t>𝑠𝑢𝑚</m:t>
                    </m:r>
                    <m:d>
                      <m:dPr>
                        <m:begChr m:val="["/>
                        <m:endChr m:val="]"/>
                        <m:ctrlPr>
                          <a:rPr lang="nn-NO" altLang="zh-CN" i="1">
                            <a:latin typeface="Cambria Math" panose="02040503050406030204" pitchFamily="18" charset="0"/>
                          </a:rPr>
                        </m:ctrlPr>
                      </m:dPr>
                      <m:e>
                        <m:r>
                          <a:rPr lang="nn-NO" altLang="zh-CN" i="1">
                            <a:latin typeface="Cambria Math" panose="02040503050406030204" pitchFamily="18" charset="0"/>
                          </a:rPr>
                          <m:t>𝑗</m:t>
                        </m:r>
                        <m:r>
                          <a:rPr lang="en-US" altLang="zh-CN" b="0" i="1" smtClean="0">
                            <a:latin typeface="Cambria Math" panose="02040503050406030204" pitchFamily="18" charset="0"/>
                          </a:rPr>
                          <m:t>−</m:t>
                        </m:r>
                        <m:r>
                          <a:rPr lang="nn-NO" altLang="zh-CN" i="1">
                            <a:latin typeface="Cambria Math" panose="02040503050406030204" pitchFamily="18" charset="0"/>
                          </a:rPr>
                          <m:t>1</m:t>
                        </m:r>
                      </m:e>
                    </m:d>
                    <m:r>
                      <a:rPr lang="en-US" altLang="zh-CN" b="0" i="1" smtClean="0">
                        <a:latin typeface="Cambria Math" panose="02040503050406030204" pitchFamily="18" charset="0"/>
                      </a:rPr>
                      <m:t>−</m:t>
                    </m:r>
                    <m:r>
                      <a:rPr lang="nn-NO" altLang="zh-CN" i="1">
                        <a:latin typeface="Cambria Math" panose="02040503050406030204" pitchFamily="18" charset="0"/>
                      </a:rPr>
                      <m:t>𝑠𝑢𝑚</m:t>
                    </m:r>
                    <m:r>
                      <a:rPr lang="nn-NO" altLang="zh-CN" i="1">
                        <a:latin typeface="Cambria Math" panose="02040503050406030204" pitchFamily="18" charset="0"/>
                      </a:rPr>
                      <m:t>[</m:t>
                    </m:r>
                    <m:r>
                      <a:rPr lang="nn-NO" altLang="zh-CN" i="1">
                        <a:latin typeface="Cambria Math" panose="02040503050406030204" pitchFamily="18" charset="0"/>
                      </a:rPr>
                      <m:t>𝑖</m:t>
                    </m:r>
                    <m:r>
                      <a:rPr lang="en-US" altLang="zh-CN" b="0" i="1" smtClean="0">
                        <a:latin typeface="Cambria Math" panose="02040503050406030204" pitchFamily="18" charset="0"/>
                      </a:rPr>
                      <m:t>−</m:t>
                    </m:r>
                    <m:r>
                      <a:rPr lang="nn-NO" altLang="zh-CN" i="1">
                        <a:latin typeface="Cambria Math" panose="02040503050406030204" pitchFamily="18" charset="0"/>
                      </a:rPr>
                      <m:t>1] (</m:t>
                    </m:r>
                    <m:r>
                      <a:rPr lang="nn-NO" altLang="zh-CN" i="1">
                        <a:latin typeface="Cambria Math" panose="02040503050406030204" pitchFamily="18" charset="0"/>
                      </a:rPr>
                      <m:t>𝑗</m:t>
                    </m:r>
                    <m:r>
                      <a:rPr lang="nn-NO" altLang="zh-CN" i="1">
                        <a:latin typeface="Cambria Math" panose="02040503050406030204" pitchFamily="18" charset="0"/>
                      </a:rPr>
                      <m:t> &gt; </m:t>
                    </m:r>
                    <m:r>
                      <a:rPr lang="nn-NO" altLang="zh-CN" i="1">
                        <a:latin typeface="Cambria Math" panose="02040503050406030204" pitchFamily="18" charset="0"/>
                      </a:rPr>
                      <m:t>𝑖</m:t>
                    </m:r>
                    <m:r>
                      <a:rPr lang="nn-NO" altLang="zh-CN" i="1">
                        <a:latin typeface="Cambria Math" panose="02040503050406030204" pitchFamily="18" charset="0"/>
                      </a:rPr>
                      <m:t>,</m:t>
                    </m:r>
                    <m:r>
                      <a:rPr lang="nn-NO" altLang="zh-CN" i="1">
                        <a:latin typeface="Cambria Math" panose="02040503050406030204" pitchFamily="18" charset="0"/>
                      </a:rPr>
                      <m:t>𝑓</m:t>
                    </m:r>
                    <m:d>
                      <m:dPr>
                        <m:begChr m:val="["/>
                        <m:endChr m:val="]"/>
                        <m:ctrlPr>
                          <a:rPr lang="nn-NO" altLang="zh-CN" i="1">
                            <a:latin typeface="Cambria Math" panose="02040503050406030204" pitchFamily="18" charset="0"/>
                          </a:rPr>
                        </m:ctrlPr>
                      </m:dPr>
                      <m:e>
                        <m:r>
                          <a:rPr lang="nn-NO" altLang="zh-CN" i="1">
                            <a:latin typeface="Cambria Math" panose="02040503050406030204" pitchFamily="18" charset="0"/>
                          </a:rPr>
                          <m:t>𝑗</m:t>
                        </m:r>
                      </m:e>
                    </m:d>
                    <m:r>
                      <a:rPr lang="nn-NO" altLang="zh-CN" i="1" smtClean="0">
                        <a:latin typeface="Cambria Math" panose="02040503050406030204" pitchFamily="18" charset="0"/>
                      </a:rPr>
                      <m:t>≤</m:t>
                    </m:r>
                    <m:r>
                      <a:rPr lang="nn-NO" altLang="zh-CN" i="1">
                        <a:latin typeface="Cambria Math" panose="02040503050406030204" pitchFamily="18" charset="0"/>
                      </a:rPr>
                      <m:t>𝑠𝑢𝑚</m:t>
                    </m:r>
                    <m:d>
                      <m:dPr>
                        <m:begChr m:val="["/>
                        <m:endChr m:val="]"/>
                        <m:ctrlPr>
                          <a:rPr lang="nn-NO" altLang="zh-CN" i="1">
                            <a:latin typeface="Cambria Math" panose="02040503050406030204" pitchFamily="18" charset="0"/>
                          </a:rPr>
                        </m:ctrlPr>
                      </m:dPr>
                      <m:e>
                        <m:r>
                          <a:rPr lang="nn-NO" altLang="zh-CN" i="1">
                            <a:latin typeface="Cambria Math" panose="02040503050406030204" pitchFamily="18" charset="0"/>
                          </a:rPr>
                          <m:t>𝑗</m:t>
                        </m:r>
                        <m:r>
                          <a:rPr lang="en-US" altLang="zh-CN" b="0" i="1" smtClean="0">
                            <a:latin typeface="Cambria Math" panose="02040503050406030204" pitchFamily="18" charset="0"/>
                          </a:rPr>
                          <m:t>−</m:t>
                        </m:r>
                        <m:r>
                          <a:rPr lang="nn-NO" altLang="zh-CN" i="1">
                            <a:latin typeface="Cambria Math" panose="02040503050406030204" pitchFamily="18" charset="0"/>
                          </a:rPr>
                          <m:t>1</m:t>
                        </m:r>
                      </m:e>
                    </m:d>
                    <m:r>
                      <a:rPr lang="en-US" altLang="zh-CN" b="0" i="1" smtClean="0">
                        <a:latin typeface="Cambria Math" panose="02040503050406030204" pitchFamily="18" charset="0"/>
                      </a:rPr>
                      <m:t>−</m:t>
                    </m:r>
                    <m:r>
                      <a:rPr lang="nn-NO" altLang="zh-CN" i="1">
                        <a:latin typeface="Cambria Math" panose="02040503050406030204" pitchFamily="18" charset="0"/>
                      </a:rPr>
                      <m:t>𝑠𝑢𝑚</m:t>
                    </m:r>
                    <m:r>
                      <a:rPr lang="nn-NO" altLang="zh-CN" i="1">
                        <a:latin typeface="Cambria Math" panose="02040503050406030204" pitchFamily="18" charset="0"/>
                      </a:rPr>
                      <m:t>[</m:t>
                    </m:r>
                    <m:r>
                      <a:rPr lang="nn-NO" altLang="zh-CN" i="1">
                        <a:latin typeface="Cambria Math" panose="02040503050406030204" pitchFamily="18" charset="0"/>
                      </a:rPr>
                      <m:t>𝑖</m:t>
                    </m:r>
                    <m:r>
                      <a:rPr lang="en-US" altLang="zh-CN" b="0" i="1" smtClean="0">
                        <a:latin typeface="Cambria Math" panose="02040503050406030204" pitchFamily="18" charset="0"/>
                      </a:rPr>
                      <m:t>−</m:t>
                    </m:r>
                    <m:r>
                      <a:rPr lang="nn-NO" altLang="zh-CN" i="1">
                        <a:latin typeface="Cambria Math" panose="02040503050406030204" pitchFamily="18" charset="0"/>
                      </a:rPr>
                      <m:t>1]))</m:t>
                    </m:r>
                    <m:r>
                      <a:rPr lang="nn-NO" altLang="zh-CN" i="1">
                        <a:latin typeface="Cambria Math" panose="02040503050406030204" pitchFamily="18" charset="0"/>
                      </a:rPr>
                      <m:t>𝑔</m:t>
                    </m:r>
                    <m:r>
                      <a:rPr lang="nn-NO" altLang="zh-CN" i="1">
                        <a:latin typeface="Cambria Math" panose="02040503050406030204" pitchFamily="18" charset="0"/>
                      </a:rPr>
                      <m:t>[</m:t>
                    </m:r>
                    <m:r>
                      <a:rPr lang="nn-NO" altLang="zh-CN" i="1">
                        <a:latin typeface="Cambria Math" panose="02040503050406030204" pitchFamily="18" charset="0"/>
                      </a:rPr>
                      <m:t>𝑖</m:t>
                    </m:r>
                    <m:r>
                      <a:rPr lang="nn-NO" altLang="zh-CN" i="1">
                        <a:latin typeface="Cambria Math" panose="02040503050406030204" pitchFamily="18" charset="0"/>
                      </a:rPr>
                      <m:t>]=</m:t>
                    </m:r>
                    <m:r>
                      <a:rPr lang="nn-NO" altLang="zh-CN" i="1">
                        <a:latin typeface="Cambria Math" panose="02040503050406030204" pitchFamily="18" charset="0"/>
                      </a:rPr>
                      <m:t>𝑔</m:t>
                    </m:r>
                    <m:r>
                      <a:rPr lang="nn-NO" altLang="zh-CN" i="1">
                        <a:latin typeface="Cambria Math" panose="02040503050406030204" pitchFamily="18" charset="0"/>
                      </a:rPr>
                      <m:t>[</m:t>
                    </m:r>
                    <m:r>
                      <a:rPr lang="nn-NO" altLang="zh-CN" i="1">
                        <a:latin typeface="Cambria Math" panose="02040503050406030204" pitchFamily="18" charset="0"/>
                      </a:rPr>
                      <m:t>𝑗</m:t>
                    </m:r>
                    <m:r>
                      <a:rPr lang="nn-NO" altLang="zh-CN" i="1">
                        <a:latin typeface="Cambria Math" panose="02040503050406030204" pitchFamily="18" charset="0"/>
                      </a:rPr>
                      <m:t>]+1</m:t>
                    </m:r>
                  </m:oMath>
                </a14:m>
                <a:endParaRPr lang="en-US" altLang="zh-CN" dirty="0"/>
              </a:p>
              <a:p>
                <a:r>
                  <a:rPr lang="zh-CN" altLang="en-US" dirty="0"/>
                  <a:t>但是这样还是过不了的。</a:t>
                </a:r>
              </a:p>
            </p:txBody>
          </p:sp>
        </mc:Choice>
        <mc:Fallback xmlns="">
          <p:sp>
            <p:nvSpPr>
              <p:cNvPr id="3" name="内容占位符 2">
                <a:extLst>
                  <a:ext uri="{FF2B5EF4-FFF2-40B4-BE49-F238E27FC236}">
                    <a16:creationId xmlns:a16="http://schemas.microsoft.com/office/drawing/2014/main" id="{E422C1C9-1AAE-4362-AF1E-52F14E65CC06}"/>
                  </a:ext>
                </a:extLst>
              </p:cNvPr>
              <p:cNvSpPr>
                <a:spLocks noGrp="1" noRot="1" noChangeAspect="1" noMove="1" noResize="1" noEditPoints="1" noAdjustHandles="1" noChangeArrowheads="1" noChangeShapeType="1" noTextEdit="1"/>
              </p:cNvSpPr>
              <p:nvPr>
                <p:ph idx="1"/>
              </p:nvPr>
            </p:nvSpPr>
            <p:spPr>
              <a:xfrm>
                <a:off x="838200" y="1825625"/>
                <a:ext cx="10515600" cy="5698122"/>
              </a:xfrm>
              <a:blipFill>
                <a:blip r:embed="rId2"/>
                <a:stretch>
                  <a:fillRect l="-1043" t="-1925"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5516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51840-6859-4553-9F52-1C97ECBD0408}"/>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BCC67CE-4E2F-4BF1-BC1E-C0FDB8919982}"/>
                  </a:ext>
                </a:extLst>
              </p:cNvPr>
              <p:cNvSpPr>
                <a:spLocks noGrp="1"/>
              </p:cNvSpPr>
              <p:nvPr>
                <p:ph idx="1"/>
              </p:nvPr>
            </p:nvSpPr>
            <p:spPr/>
            <p:txBody>
              <a:bodyPr/>
              <a:lstStyle/>
              <a:p>
                <a:r>
                  <a:rPr lang="zh-CN" altLang="en-US" dirty="0"/>
                  <a:t>考虑单调队列优化</a:t>
                </a:r>
                <a:r>
                  <a:rPr lang="en-US" altLang="zh-CN" dirty="0"/>
                  <a:t>DP</a:t>
                </a:r>
                <a:r>
                  <a:rPr lang="zh-CN" altLang="en-US" dirty="0"/>
                  <a:t>的方式，是把所有在未来都不可能比这个决策优的最优决策的方案都删掉，那么队列中维护的是位置越来越靠后，决策越来越劣的方案。为什么位置越来越靠后，是因为他在未来更合法。把条件移项，得</a:t>
                </a:r>
                <a14:m>
                  <m:oMath xmlns:m="http://schemas.openxmlformats.org/officeDocument/2006/math">
                    <m:r>
                      <a:rPr lang="it-IT" altLang="zh-CN" i="1">
                        <a:latin typeface="Cambria Math" panose="02040503050406030204" pitchFamily="18" charset="0"/>
                      </a:rPr>
                      <m:t>𝑠𝑢𝑚</m:t>
                    </m:r>
                    <m:d>
                      <m:dPr>
                        <m:begChr m:val="["/>
                        <m:endChr m:val="]"/>
                        <m:ctrlPr>
                          <a:rPr lang="it-IT" altLang="zh-CN" i="1">
                            <a:latin typeface="Cambria Math" panose="02040503050406030204" pitchFamily="18" charset="0"/>
                          </a:rPr>
                        </m:ctrlPr>
                      </m:dPr>
                      <m:e>
                        <m:r>
                          <a:rPr lang="it-IT" altLang="zh-CN" i="1">
                            <a:latin typeface="Cambria Math" panose="02040503050406030204" pitchFamily="18" charset="0"/>
                          </a:rPr>
                          <m:t>𝑖</m:t>
                        </m:r>
                        <m:r>
                          <a:rPr lang="en-US" altLang="zh-CN" b="0" i="1" smtClean="0">
                            <a:latin typeface="Cambria Math" panose="02040503050406030204" pitchFamily="18" charset="0"/>
                          </a:rPr>
                          <m:t>−</m:t>
                        </m:r>
                        <m:r>
                          <a:rPr lang="it-IT" altLang="zh-CN" i="1">
                            <a:latin typeface="Cambria Math" panose="02040503050406030204" pitchFamily="18" charset="0"/>
                          </a:rPr>
                          <m:t>1</m:t>
                        </m:r>
                      </m:e>
                    </m:d>
                    <m:r>
                      <a:rPr lang="it-IT" altLang="zh-CN" i="1" smtClean="0">
                        <a:latin typeface="Cambria Math" panose="02040503050406030204" pitchFamily="18" charset="0"/>
                      </a:rPr>
                      <m:t>≤</m:t>
                    </m:r>
                    <m:r>
                      <a:rPr lang="it-IT" altLang="zh-CN" i="1">
                        <a:latin typeface="Cambria Math" panose="02040503050406030204" pitchFamily="18" charset="0"/>
                      </a:rPr>
                      <m:t>𝑠𝑢𝑚</m:t>
                    </m:r>
                    <m:d>
                      <m:dPr>
                        <m:begChr m:val="["/>
                        <m:endChr m:val="]"/>
                        <m:ctrlPr>
                          <a:rPr lang="it-IT" altLang="zh-CN" i="1">
                            <a:latin typeface="Cambria Math" panose="02040503050406030204" pitchFamily="18" charset="0"/>
                          </a:rPr>
                        </m:ctrlPr>
                      </m:dPr>
                      <m:e>
                        <m:r>
                          <a:rPr lang="it-IT" altLang="zh-CN" i="1">
                            <a:latin typeface="Cambria Math" panose="02040503050406030204" pitchFamily="18" charset="0"/>
                          </a:rPr>
                          <m:t>𝑗</m:t>
                        </m:r>
                        <m:r>
                          <a:rPr lang="en-US" altLang="zh-CN" b="0" i="1" smtClean="0">
                            <a:latin typeface="Cambria Math" panose="02040503050406030204" pitchFamily="18" charset="0"/>
                          </a:rPr>
                          <m:t>−</m:t>
                        </m:r>
                        <m:r>
                          <a:rPr lang="it-IT" altLang="zh-CN" i="1">
                            <a:latin typeface="Cambria Math" panose="02040503050406030204" pitchFamily="18" charset="0"/>
                          </a:rPr>
                          <m:t>1</m:t>
                        </m:r>
                      </m:e>
                    </m:d>
                    <m:r>
                      <a:rPr lang="en-US" altLang="zh-CN" b="0" i="1" smtClean="0">
                        <a:latin typeface="Cambria Math" panose="02040503050406030204" pitchFamily="18" charset="0"/>
                      </a:rPr>
                      <m:t>−</m:t>
                    </m:r>
                    <m:r>
                      <a:rPr lang="it-IT" altLang="zh-CN" i="1">
                        <a:latin typeface="Cambria Math" panose="02040503050406030204" pitchFamily="18" charset="0"/>
                      </a:rPr>
                      <m:t>𝑓</m:t>
                    </m:r>
                    <m:r>
                      <a:rPr lang="it-IT" altLang="zh-CN" i="1">
                        <a:latin typeface="Cambria Math" panose="02040503050406030204" pitchFamily="18" charset="0"/>
                      </a:rPr>
                      <m:t>[</m:t>
                    </m:r>
                    <m:r>
                      <a:rPr lang="it-IT" altLang="zh-CN" i="1">
                        <a:latin typeface="Cambria Math" panose="02040503050406030204" pitchFamily="18" charset="0"/>
                      </a:rPr>
                      <m:t>𝑗</m:t>
                    </m:r>
                    <m:r>
                      <a:rPr lang="it-IT" altLang="zh-CN" i="1">
                        <a:latin typeface="Cambria Math" panose="02040503050406030204" pitchFamily="18" charset="0"/>
                      </a:rPr>
                      <m:t>]</m:t>
                    </m:r>
                  </m:oMath>
                </a14:m>
                <a:r>
                  <a:rPr lang="zh-CN" altLang="en-US" dirty="0"/>
                  <a:t>，也就是说</a:t>
                </a:r>
                <a:r>
                  <a:rPr lang="en-US" altLang="zh-CN" dirty="0"/>
                  <a:t>sum[k-1]-f[k]</a:t>
                </a:r>
                <a:r>
                  <a:rPr lang="zh-CN" altLang="en-US" dirty="0"/>
                  <a:t>越大越容易合法，而且随着</a:t>
                </a:r>
                <a:r>
                  <a:rPr lang="en-US" altLang="zh-CN" dirty="0"/>
                  <a:t>f</a:t>
                </a:r>
                <a:r>
                  <a:rPr lang="zh-CN" altLang="en-US" dirty="0"/>
                  <a:t>的增大在将来可能更优，从转移来看，</a:t>
                </a:r>
                <a:r>
                  <a:rPr lang="en-US" altLang="zh-CN" dirty="0"/>
                  <a:t>sum[i-1]</a:t>
                </a:r>
                <a:r>
                  <a:rPr lang="zh-CN" altLang="en-US" dirty="0"/>
                  <a:t>越小越好，即</a:t>
                </a:r>
                <a:r>
                  <a:rPr lang="en-US" altLang="zh-CN" dirty="0" err="1"/>
                  <a:t>i</a:t>
                </a:r>
                <a:r>
                  <a:rPr lang="zh-CN" altLang="en-US" dirty="0"/>
                  <a:t>越小越好。所以应该维护一个</a:t>
                </a:r>
                <a:r>
                  <a:rPr lang="en-US" altLang="zh-CN" dirty="0"/>
                  <a:t>sum[k-1]-f[k]</a:t>
                </a:r>
                <a:r>
                  <a:rPr lang="zh-CN" altLang="en-US" dirty="0"/>
                  <a:t>单调递增，</a:t>
                </a:r>
                <a:r>
                  <a:rPr lang="en-US" altLang="zh-CN" dirty="0"/>
                  <a:t>k</a:t>
                </a:r>
                <a:r>
                  <a:rPr lang="zh-CN" altLang="en-US" dirty="0"/>
                  <a:t>单调递增的队列。所以这其实是一个变形的单调队列优化</a:t>
                </a:r>
                <a:r>
                  <a:rPr lang="en-US" altLang="zh-CN" dirty="0"/>
                  <a:t>DP</a:t>
                </a:r>
                <a:r>
                  <a:rPr lang="zh-CN" altLang="en-US" dirty="0"/>
                  <a:t>，由于决策越靠后越优，所以队头并不一定是最优解，只要接下来的满足条件，就不停弹队头。</a:t>
                </a:r>
              </a:p>
            </p:txBody>
          </p:sp>
        </mc:Choice>
        <mc:Fallback xmlns="">
          <p:sp>
            <p:nvSpPr>
              <p:cNvPr id="3" name="内容占位符 2">
                <a:extLst>
                  <a:ext uri="{FF2B5EF4-FFF2-40B4-BE49-F238E27FC236}">
                    <a16:creationId xmlns:a16="http://schemas.microsoft.com/office/drawing/2014/main" id="{6BCC67CE-4E2F-4BF1-BC1E-C0FDB8919982}"/>
                  </a:ext>
                </a:extLst>
              </p:cNvPr>
              <p:cNvSpPr>
                <a:spLocks noGrp="1" noRot="1" noChangeAspect="1" noMove="1" noResize="1" noEditPoints="1" noAdjustHandles="1" noChangeArrowheads="1" noChangeShapeType="1" noTextEdit="1"/>
              </p:cNvSpPr>
              <p:nvPr>
                <p:ph idx="1"/>
              </p:nvPr>
            </p:nvSpPr>
            <p:spPr>
              <a:blipFill>
                <a:blip r:embed="rId2"/>
                <a:stretch>
                  <a:fillRect l="-1043" t="-2521" r="-4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183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226ED6A-64AB-43CE-98C1-BE45D99CB7FD}"/>
              </a:ext>
            </a:extLst>
          </p:cNvPr>
          <p:cNvSpPr>
            <a:spLocks noGrp="1"/>
          </p:cNvSpPr>
          <p:nvPr>
            <p:ph type="title"/>
          </p:nvPr>
        </p:nvSpPr>
        <p:spPr/>
        <p:txBody>
          <a:bodyPr/>
          <a:lstStyle/>
          <a:p>
            <a:r>
              <a:rPr lang="zh-CN" altLang="en-US" dirty="0"/>
              <a:t>树上贪心</a:t>
            </a:r>
          </a:p>
        </p:txBody>
      </p:sp>
      <p:sp>
        <p:nvSpPr>
          <p:cNvPr id="5" name="文本占位符 4">
            <a:extLst>
              <a:ext uri="{FF2B5EF4-FFF2-40B4-BE49-F238E27FC236}">
                <a16:creationId xmlns:a16="http://schemas.microsoft.com/office/drawing/2014/main" id="{116B95FF-370C-4C6F-BB5D-F9AE96A1F83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8283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C132FD-8F5A-4DA6-BB15-29DC9793CE26}"/>
              </a:ext>
            </a:extLst>
          </p:cNvPr>
          <p:cNvSpPr>
            <a:spLocks noGrp="1"/>
          </p:cNvSpPr>
          <p:nvPr>
            <p:ph type="title"/>
          </p:nvPr>
        </p:nvSpPr>
        <p:spPr/>
        <p:txBody>
          <a:bodyPr/>
          <a:lstStyle/>
          <a:p>
            <a:r>
              <a:rPr lang="en-US" altLang="zh-CN" dirty="0"/>
              <a:t>NOIP2018 </a:t>
            </a:r>
            <a:r>
              <a:rPr lang="zh-CN" altLang="en-US" dirty="0"/>
              <a:t>赛道修建</a:t>
            </a:r>
          </a:p>
        </p:txBody>
      </p:sp>
      <p:sp>
        <p:nvSpPr>
          <p:cNvPr id="5" name="内容占位符 4">
            <a:extLst>
              <a:ext uri="{FF2B5EF4-FFF2-40B4-BE49-F238E27FC236}">
                <a16:creationId xmlns:a16="http://schemas.microsoft.com/office/drawing/2014/main" id="{2991D65F-13DE-4F33-B400-503E85B9617B}"/>
              </a:ext>
            </a:extLst>
          </p:cNvPr>
          <p:cNvSpPr>
            <a:spLocks noGrp="1"/>
          </p:cNvSpPr>
          <p:nvPr>
            <p:ph idx="1"/>
          </p:nvPr>
        </p:nvSpPr>
        <p:spPr/>
        <p:txBody>
          <a:bodyPr/>
          <a:lstStyle/>
          <a:p>
            <a:r>
              <a:rPr lang="zh-CN" altLang="en-US" dirty="0"/>
              <a:t>一棵树，选一些链全部覆盖，最短链最长。</a:t>
            </a:r>
          </a:p>
        </p:txBody>
      </p:sp>
    </p:spTree>
    <p:extLst>
      <p:ext uri="{BB962C8B-B14F-4D97-AF65-F5344CB8AC3E}">
        <p14:creationId xmlns:p14="http://schemas.microsoft.com/office/powerpoint/2010/main" val="364040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D5A5E-13F6-4063-98E8-F78F1A8EC3C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3A502AD-D202-4A3F-BDDE-166B8E1FB2C6}"/>
              </a:ext>
            </a:extLst>
          </p:cNvPr>
          <p:cNvSpPr>
            <a:spLocks noGrp="1"/>
          </p:cNvSpPr>
          <p:nvPr>
            <p:ph idx="1"/>
          </p:nvPr>
        </p:nvSpPr>
        <p:spPr/>
        <p:txBody>
          <a:bodyPr/>
          <a:lstStyle/>
          <a:p>
            <a:r>
              <a:rPr lang="zh-CN" altLang="en-US" dirty="0"/>
              <a:t>先二分最短链。</a:t>
            </a:r>
            <a:endParaRPr lang="en-US" altLang="zh-CN" dirty="0"/>
          </a:p>
          <a:p>
            <a:r>
              <a:rPr lang="zh-CN" altLang="en-US" dirty="0"/>
              <a:t>在合并的时候，二分向上传递的链。</a:t>
            </a:r>
          </a:p>
        </p:txBody>
      </p:sp>
    </p:spTree>
    <p:extLst>
      <p:ext uri="{BB962C8B-B14F-4D97-AF65-F5344CB8AC3E}">
        <p14:creationId xmlns:p14="http://schemas.microsoft.com/office/powerpoint/2010/main" val="3169119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B89FA-E3C0-42E8-B507-7BDB5EE01ADB}"/>
              </a:ext>
            </a:extLst>
          </p:cNvPr>
          <p:cNvSpPr>
            <a:spLocks noGrp="1"/>
          </p:cNvSpPr>
          <p:nvPr>
            <p:ph type="title"/>
          </p:nvPr>
        </p:nvSpPr>
        <p:spPr/>
        <p:txBody>
          <a:bodyPr/>
          <a:lstStyle/>
          <a:p>
            <a:r>
              <a:rPr lang="en-US" altLang="zh-CN" dirty="0"/>
              <a:t>POI2009 GAS-Fire Extinguishers</a:t>
            </a:r>
            <a:endParaRPr lang="zh-CN" altLang="en-US" dirty="0"/>
          </a:p>
        </p:txBody>
      </p:sp>
      <p:sp>
        <p:nvSpPr>
          <p:cNvPr id="3" name="内容占位符 2">
            <a:extLst>
              <a:ext uri="{FF2B5EF4-FFF2-40B4-BE49-F238E27FC236}">
                <a16:creationId xmlns:a16="http://schemas.microsoft.com/office/drawing/2014/main" id="{D19E0AA0-5EAF-45D2-B145-5056BB8A778F}"/>
              </a:ext>
            </a:extLst>
          </p:cNvPr>
          <p:cNvSpPr>
            <a:spLocks noGrp="1"/>
          </p:cNvSpPr>
          <p:nvPr>
            <p:ph idx="1"/>
          </p:nvPr>
        </p:nvSpPr>
        <p:spPr/>
        <p:txBody>
          <a:bodyPr/>
          <a:lstStyle/>
          <a:p>
            <a:r>
              <a:rPr lang="zh-CN" altLang="en-US" dirty="0"/>
              <a:t>一棵树，每个点至少被一个灭火器覆盖，每个灭火器可以最多覆盖</a:t>
            </a:r>
            <a:r>
              <a:rPr lang="en-US" altLang="zh-CN" dirty="0"/>
              <a:t>s</a:t>
            </a:r>
            <a:r>
              <a:rPr lang="zh-CN" altLang="en-US" dirty="0"/>
              <a:t>个点，灭火器最远可以覆盖距离为</a:t>
            </a:r>
            <a:r>
              <a:rPr lang="en-US" altLang="zh-CN" dirty="0"/>
              <a:t>k</a:t>
            </a:r>
            <a:r>
              <a:rPr lang="zh-CN" altLang="en-US" dirty="0"/>
              <a:t>的点，求出最少需要放置多少灭火器。</a:t>
            </a:r>
          </a:p>
        </p:txBody>
      </p:sp>
    </p:spTree>
    <p:extLst>
      <p:ext uri="{BB962C8B-B14F-4D97-AF65-F5344CB8AC3E}">
        <p14:creationId xmlns:p14="http://schemas.microsoft.com/office/powerpoint/2010/main" val="661313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9F95A-AA2A-4553-8634-65E6FD244259}"/>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63CD818-BE97-4DDB-9711-BDCBD700A693}"/>
                  </a:ext>
                </a:extLst>
              </p:cNvPr>
              <p:cNvSpPr>
                <a:spLocks noGrp="1"/>
              </p:cNvSpPr>
              <p:nvPr>
                <p:ph idx="1"/>
              </p:nvPr>
            </p:nvSpPr>
            <p:spPr/>
            <p:txBody>
              <a:bodyPr/>
              <a:lstStyle/>
              <a:p>
                <a:r>
                  <a:rPr lang="zh-CN" altLang="en-US" dirty="0"/>
                  <a:t>设</a:t>
                </a:r>
                <a:r>
                  <a:rPr lang="en-US" altLang="zh-CN" dirty="0"/>
                  <a:t>f[k][w]</a:t>
                </a:r>
                <a:r>
                  <a:rPr lang="zh-CN" altLang="en-US" dirty="0"/>
                  <a:t>表示在</a:t>
                </a:r>
                <a:r>
                  <a:rPr lang="en-US" altLang="zh-CN" dirty="0"/>
                  <a:t>k</a:t>
                </a:r>
                <a:r>
                  <a:rPr lang="zh-CN" altLang="en-US" dirty="0"/>
                  <a:t>点长为</a:t>
                </a:r>
                <a:r>
                  <a:rPr lang="en-US" altLang="zh-CN" dirty="0"/>
                  <a:t>w</a:t>
                </a:r>
                <a:r>
                  <a:rPr lang="zh-CN" altLang="en-US" dirty="0"/>
                  <a:t>的总共还能再覆盖几个，</a:t>
                </a:r>
                <a:r>
                  <a:rPr lang="en-US" altLang="zh-CN" dirty="0"/>
                  <a:t>g[k][w]</a:t>
                </a:r>
                <a:r>
                  <a:rPr lang="zh-CN" altLang="en-US" dirty="0"/>
                  <a:t>表示在</a:t>
                </a:r>
                <a:r>
                  <a:rPr lang="en-US" altLang="zh-CN" dirty="0"/>
                  <a:t>k</a:t>
                </a:r>
                <a:r>
                  <a:rPr lang="zh-CN" altLang="en-US" dirty="0"/>
                  <a:t>点长为</a:t>
                </a:r>
                <a:r>
                  <a:rPr lang="en-US" altLang="zh-CN" dirty="0"/>
                  <a:t>w</a:t>
                </a:r>
                <a:r>
                  <a:rPr lang="zh-CN" altLang="en-US" dirty="0"/>
                  <a:t>的总共还缺几个，这样统计十分简单，如果</a:t>
                </a:r>
                <a:r>
                  <a:rPr lang="en-US" altLang="zh-CN" dirty="0"/>
                  <a:t>g[k][m]</a:t>
                </a:r>
                <a:r>
                  <a:rPr lang="zh-CN" altLang="en-US" dirty="0"/>
                  <a:t>不为</a:t>
                </a:r>
                <a:r>
                  <a:rPr lang="en-US" altLang="zh-CN" dirty="0"/>
                  <a:t>0</a:t>
                </a:r>
                <a:r>
                  <a:rPr lang="zh-CN" altLang="en-US" dirty="0"/>
                  <a:t>，也就是说不得不在这里放，那就放</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𝑔</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num>
                      <m:den>
                        <m:r>
                          <a:rPr lang="en-US" altLang="zh-CN" b="0" i="1" smtClean="0">
                            <a:latin typeface="Cambria Math" panose="02040503050406030204" pitchFamily="18" charset="0"/>
                          </a:rPr>
                          <m:t>𝑠</m:t>
                        </m:r>
                      </m:den>
                    </m:f>
                    <m:r>
                      <a:rPr lang="en-US" altLang="zh-CN" b="0" i="1" smtClean="0">
                        <a:latin typeface="Cambria Math" panose="02040503050406030204" pitchFamily="18" charset="0"/>
                      </a:rPr>
                      <m:t>⌉</m:t>
                    </m:r>
                  </m:oMath>
                </a14:m>
                <a:r>
                  <a:rPr lang="zh-CN" altLang="en-US" dirty="0"/>
                  <a:t>个，重点在于怎么合并</a:t>
                </a:r>
                <a:r>
                  <a:rPr lang="en-US" altLang="zh-CN" dirty="0"/>
                  <a:t>f[][]</a:t>
                </a:r>
                <a:r>
                  <a:rPr lang="zh-CN" altLang="en-US" dirty="0"/>
                  <a:t>和</a:t>
                </a:r>
                <a:r>
                  <a:rPr lang="en-US" altLang="zh-CN" dirty="0"/>
                  <a:t>g[][]</a:t>
                </a:r>
                <a:r>
                  <a:rPr lang="zh-CN" altLang="en-US" dirty="0"/>
                  <a:t>，我们尽量不浪费任何距离，如果</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的话，那他们在之后一层不能再合并，因为距离超了，所以就在这一层合并，否则把它留上去不会变差。</a:t>
                </a:r>
                <a:endParaRPr lang="en-US" altLang="zh-CN" dirty="0"/>
              </a:p>
              <a:p>
                <a:r>
                  <a:rPr lang="zh-CN" altLang="en-US" dirty="0"/>
                  <a:t>本质上是</a:t>
                </a:r>
                <a:r>
                  <a:rPr lang="en-US" altLang="zh-CN" dirty="0"/>
                  <a:t>DP</a:t>
                </a:r>
                <a:r>
                  <a:rPr lang="zh-CN" altLang="en-US" dirty="0"/>
                  <a:t>统计，贪心决策。</a:t>
                </a:r>
              </a:p>
            </p:txBody>
          </p:sp>
        </mc:Choice>
        <mc:Fallback xmlns="">
          <p:sp>
            <p:nvSpPr>
              <p:cNvPr id="3" name="内容占位符 2">
                <a:extLst>
                  <a:ext uri="{FF2B5EF4-FFF2-40B4-BE49-F238E27FC236}">
                    <a16:creationId xmlns:a16="http://schemas.microsoft.com/office/drawing/2014/main" id="{F63CD818-BE97-4DDB-9711-BDCBD700A693}"/>
                  </a:ext>
                </a:extLst>
              </p:cNvPr>
              <p:cNvSpPr>
                <a:spLocks noGrp="1" noRot="1" noChangeAspect="1" noMove="1" noResize="1" noEditPoints="1" noAdjustHandles="1" noChangeArrowheads="1" noChangeShapeType="1" noTextEdit="1"/>
              </p:cNvSpPr>
              <p:nvPr>
                <p:ph idx="1"/>
              </p:nvPr>
            </p:nvSpPr>
            <p:spPr>
              <a:blipFill>
                <a:blip r:embed="rId2"/>
                <a:stretch>
                  <a:fillRect l="-1043" t="-2521"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5970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EAA8F28-13D1-40F9-A4CD-D94ADE08F0B0}"/>
              </a:ext>
            </a:extLst>
          </p:cNvPr>
          <p:cNvSpPr>
            <a:spLocks noGrp="1"/>
          </p:cNvSpPr>
          <p:nvPr>
            <p:ph type="title"/>
          </p:nvPr>
        </p:nvSpPr>
        <p:spPr/>
        <p:txBody>
          <a:bodyPr/>
          <a:lstStyle/>
          <a:p>
            <a:r>
              <a:rPr lang="zh-CN" altLang="en-US" dirty="0"/>
              <a:t>首尾关系</a:t>
            </a:r>
          </a:p>
        </p:txBody>
      </p:sp>
      <p:sp>
        <p:nvSpPr>
          <p:cNvPr id="5" name="文本占位符 4">
            <a:extLst>
              <a:ext uri="{FF2B5EF4-FFF2-40B4-BE49-F238E27FC236}">
                <a16:creationId xmlns:a16="http://schemas.microsoft.com/office/drawing/2014/main" id="{8CEF1BAE-6FCB-45BE-BED1-3E607AE1A10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01751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1944382-2A09-4CCA-8F8D-62B1AA0DC747}"/>
              </a:ext>
            </a:extLst>
          </p:cNvPr>
          <p:cNvSpPr>
            <a:spLocks noGrp="1"/>
          </p:cNvSpPr>
          <p:nvPr>
            <p:ph type="title"/>
          </p:nvPr>
        </p:nvSpPr>
        <p:spPr/>
        <p:txBody>
          <a:bodyPr/>
          <a:lstStyle/>
          <a:p>
            <a:r>
              <a:rPr lang="en-US" altLang="zh-CN" dirty="0"/>
              <a:t>GYM103049G Great Expectations</a:t>
            </a:r>
            <a:endParaRPr lang="zh-CN" altLang="en-US" dirty="0"/>
          </a:p>
        </p:txBody>
      </p:sp>
      <p:sp>
        <p:nvSpPr>
          <p:cNvPr id="5" name="内容占位符 4">
            <a:extLst>
              <a:ext uri="{FF2B5EF4-FFF2-40B4-BE49-F238E27FC236}">
                <a16:creationId xmlns:a16="http://schemas.microsoft.com/office/drawing/2014/main" id="{3E7C429F-BDEB-4565-9B9C-966BA202DD01}"/>
              </a:ext>
            </a:extLst>
          </p:cNvPr>
          <p:cNvSpPr>
            <a:spLocks noGrp="1"/>
          </p:cNvSpPr>
          <p:nvPr>
            <p:ph idx="1"/>
          </p:nvPr>
        </p:nvSpPr>
        <p:spPr/>
        <p:txBody>
          <a:bodyPr>
            <a:normAutofit/>
          </a:bodyPr>
          <a:lstStyle/>
          <a:p>
            <a:r>
              <a:rPr lang="zh-CN" altLang="en-US" dirty="0"/>
              <a:t>一个游戏如果不出意外会花 </a:t>
            </a:r>
            <a:r>
              <a:rPr lang="en-US" altLang="zh-CN" dirty="0"/>
              <a:t>n(&lt;=5000)</a:t>
            </a:r>
            <a:r>
              <a:rPr lang="zh-CN" altLang="en-US" dirty="0"/>
              <a:t>个时间完成，世界纪录是</a:t>
            </a:r>
            <a:r>
              <a:rPr lang="en-US" altLang="zh-CN" dirty="0"/>
              <a:t>r(&lt;=5000)</a:t>
            </a:r>
            <a:r>
              <a:rPr lang="zh-CN" altLang="en-US" dirty="0"/>
              <a:t>，有</a:t>
            </a:r>
            <a:r>
              <a:rPr lang="en-US" altLang="zh-CN" dirty="0"/>
              <a:t>m(&lt;=50)</a:t>
            </a:r>
            <a:r>
              <a:rPr lang="zh-CN" altLang="en-US" dirty="0"/>
              <a:t>种可能发生的意外情况浪费时间。</a:t>
            </a:r>
          </a:p>
          <a:p>
            <a:r>
              <a:rPr lang="zh-CN" altLang="en-US" dirty="0"/>
              <a:t>意外情况格式如下：</a:t>
            </a:r>
          </a:p>
          <a:p>
            <a:r>
              <a:rPr lang="en-US" altLang="zh-CN" dirty="0"/>
              <a:t>t(&lt;n)  p(0&lt;p&lt;1)  d(&lt;=1000) </a:t>
            </a:r>
            <a:r>
              <a:rPr lang="zh-CN" altLang="en-US" dirty="0"/>
              <a:t>三个数，表示该事件发生在正常流程下的第</a:t>
            </a:r>
            <a:r>
              <a:rPr lang="en-US" altLang="zh-CN" dirty="0"/>
              <a:t>t</a:t>
            </a:r>
            <a:r>
              <a:rPr lang="zh-CN" altLang="en-US" dirty="0"/>
              <a:t>秒时，发生概率为</a:t>
            </a:r>
            <a:r>
              <a:rPr lang="en-US" altLang="zh-CN" dirty="0"/>
              <a:t>p</a:t>
            </a:r>
            <a:r>
              <a:rPr lang="zh-CN" altLang="en-US" dirty="0"/>
              <a:t>，浪费</a:t>
            </a:r>
            <a:r>
              <a:rPr lang="en-US" altLang="zh-CN" dirty="0"/>
              <a:t>d</a:t>
            </a:r>
            <a:r>
              <a:rPr lang="zh-CN" altLang="en-US" dirty="0"/>
              <a:t>的时间。</a:t>
            </a:r>
          </a:p>
          <a:p>
            <a:r>
              <a:rPr lang="zh-CN" altLang="en-US" dirty="0"/>
              <a:t>你可以随时重新开始游戏，问从一开始玩到成功打破记录（一局游戏从开始到结束时间小于</a:t>
            </a:r>
            <a:r>
              <a:rPr lang="en-US" altLang="zh-CN" dirty="0"/>
              <a:t>r</a:t>
            </a:r>
            <a:r>
              <a:rPr lang="zh-CN" altLang="en-US" dirty="0"/>
              <a:t>）期望一共花多少时间。</a:t>
            </a:r>
          </a:p>
        </p:txBody>
      </p:sp>
    </p:spTree>
    <p:extLst>
      <p:ext uri="{BB962C8B-B14F-4D97-AF65-F5344CB8AC3E}">
        <p14:creationId xmlns:p14="http://schemas.microsoft.com/office/powerpoint/2010/main" val="102163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166CACC-8983-4DFE-A96E-16D73FB29309}"/>
              </a:ext>
            </a:extLst>
          </p:cNvPr>
          <p:cNvSpPr>
            <a:spLocks noGrp="1"/>
          </p:cNvSpPr>
          <p:nvPr>
            <p:ph type="title"/>
          </p:nvPr>
        </p:nvSpPr>
        <p:spPr/>
        <p:txBody>
          <a:bodyPr/>
          <a:lstStyle/>
          <a:p>
            <a:r>
              <a:rPr lang="zh-CN" altLang="en-US" dirty="0"/>
              <a:t>简化冗余状态</a:t>
            </a:r>
          </a:p>
        </p:txBody>
      </p:sp>
      <p:sp>
        <p:nvSpPr>
          <p:cNvPr id="5" name="文本占位符 4">
            <a:extLst>
              <a:ext uri="{FF2B5EF4-FFF2-40B4-BE49-F238E27FC236}">
                <a16:creationId xmlns:a16="http://schemas.microsoft.com/office/drawing/2014/main" id="{DD3B1953-98D6-4126-8D93-56BAD1053A8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7428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FF466-3F28-4170-8C3C-A40C397C4652}"/>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E190891-75CE-474A-863E-D869F6BC2445}"/>
                  </a:ext>
                </a:extLst>
              </p:cNvPr>
              <p:cNvSpPr>
                <a:spLocks noGrp="1"/>
              </p:cNvSpPr>
              <p:nvPr>
                <p:ph idx="1"/>
              </p:nvPr>
            </p:nvSpPr>
            <p:spPr/>
            <p:txBody>
              <a:bodyPr/>
              <a:lstStyle/>
              <a:p>
                <a:r>
                  <a:rPr lang="zh-CN" altLang="en-US" dirty="0"/>
                  <a:t>首先需要倒推，原因类似奖励关。</a:t>
                </a:r>
                <a:endParaRPr lang="en-US" altLang="zh-CN" dirty="0"/>
              </a:p>
              <a:p>
                <a:r>
                  <a:rPr lang="zh-CN" altLang="en-US" dirty="0"/>
                  <a:t>设</a:t>
                </a:r>
                <a:r>
                  <a:rPr lang="en-US" altLang="zh-CN" dirty="0"/>
                  <a:t>f[</a:t>
                </a:r>
                <a:r>
                  <a:rPr lang="en-US" altLang="zh-CN" dirty="0" err="1"/>
                  <a:t>i</a:t>
                </a:r>
                <a:r>
                  <a:rPr lang="en-US" altLang="zh-CN" dirty="0"/>
                  <a:t>][j]</a:t>
                </a:r>
                <a:r>
                  <a:rPr lang="zh-CN" altLang="en-US" dirty="0"/>
                  <a:t>表示进行到第</a:t>
                </a:r>
                <a:r>
                  <a:rPr lang="en-US" altLang="zh-CN" dirty="0" err="1"/>
                  <a:t>i</a:t>
                </a:r>
                <a:r>
                  <a:rPr lang="zh-CN" altLang="en-US" dirty="0"/>
                  <a:t>个意外，浪费了</a:t>
                </a:r>
                <a:r>
                  <a:rPr lang="en-US" altLang="zh-CN" dirty="0"/>
                  <a:t>j</a:t>
                </a:r>
                <a:r>
                  <a:rPr lang="zh-CN" altLang="en-US" dirty="0"/>
                  <a:t>时间剩下的期望时间，转移为：</a:t>
                </a:r>
                <a:endParaRPr lang="en-US" altLang="zh-CN" dirty="0"/>
              </a:p>
              <a:p>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p</m:t>
                    </m:r>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i</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1−</m:t>
                        </m:r>
                        <m:r>
                          <m:rPr>
                            <m:sty m:val="p"/>
                          </m:rPr>
                          <a:rPr lang="en-US" altLang="zh-CN" b="0" i="0" smtClean="0">
                            <a:latin typeface="Cambria Math" panose="02040503050406030204" pitchFamily="18" charset="0"/>
                          </a:rPr>
                          <m:t>p</m:t>
                        </m:r>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i</m:t>
                            </m:r>
                          </m:e>
                        </m:d>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nn-NO" altLang="zh-CN" i="1">
                                <a:latin typeface="Cambria Math" panose="02040503050406030204" pitchFamily="18" charset="0"/>
                              </a:rPr>
                              <m:t>𝑡</m:t>
                            </m:r>
                            <m:d>
                              <m:dPr>
                                <m:begChr m:val="["/>
                                <m:endChr m:val="]"/>
                                <m:ctrlPr>
                                  <a:rPr lang="nn-NO" altLang="zh-CN" i="1">
                                    <a:latin typeface="Cambria Math" panose="02040503050406030204" pitchFamily="18" charset="0"/>
                                  </a:rPr>
                                </m:ctrlPr>
                              </m:dPr>
                              <m:e>
                                <m:r>
                                  <a:rPr lang="nn-NO" altLang="zh-CN" i="1">
                                    <a:latin typeface="Cambria Math" panose="02040503050406030204" pitchFamily="18" charset="0"/>
                                  </a:rPr>
                                  <m:t>𝑖</m:t>
                                </m:r>
                                <m:r>
                                  <a:rPr lang="nn-NO" altLang="zh-CN" i="1">
                                    <a:latin typeface="Cambria Math" panose="02040503050406030204" pitchFamily="18" charset="0"/>
                                  </a:rPr>
                                  <m:t>+1</m:t>
                                </m:r>
                              </m:e>
                            </m:d>
                            <m:r>
                              <a:rPr lang="en-US" altLang="zh-CN" b="0" i="1" smtClean="0">
                                <a:latin typeface="Cambria Math" panose="02040503050406030204" pitchFamily="18" charset="0"/>
                              </a:rPr>
                              <m:t>−</m:t>
                            </m:r>
                            <m:r>
                              <a:rPr lang="nn-NO" altLang="zh-CN" i="1">
                                <a:latin typeface="Cambria Math" panose="02040503050406030204" pitchFamily="18" charset="0"/>
                              </a:rPr>
                              <m:t>𝑡</m:t>
                            </m:r>
                            <m:d>
                              <m:dPr>
                                <m:begChr m:val="["/>
                                <m:endChr m:val="]"/>
                                <m:ctrlPr>
                                  <a:rPr lang="nn-NO" altLang="zh-CN" i="1">
                                    <a:latin typeface="Cambria Math" panose="02040503050406030204" pitchFamily="18" charset="0"/>
                                  </a:rPr>
                                </m:ctrlPr>
                              </m:dPr>
                              <m:e>
                                <m:r>
                                  <a:rPr lang="nn-NO" altLang="zh-CN" i="1">
                                    <a:latin typeface="Cambria Math" panose="02040503050406030204" pitchFamily="18" charset="0"/>
                                  </a:rPr>
                                  <m:t>𝑖</m:t>
                                </m:r>
                              </m:e>
                            </m:d>
                            <m:r>
                              <a:rPr lang="nn-NO" altLang="zh-CN" i="1">
                                <a:latin typeface="Cambria Math" panose="02040503050406030204" pitchFamily="18" charset="0"/>
                              </a:rPr>
                              <m:t>+</m:t>
                            </m:r>
                            <m:r>
                              <a:rPr lang="nn-NO" altLang="zh-CN" i="1">
                                <a:latin typeface="Cambria Math" panose="02040503050406030204" pitchFamily="18" charset="0"/>
                              </a:rPr>
                              <m:t>𝑑</m:t>
                            </m:r>
                            <m:d>
                              <m:dPr>
                                <m:begChr m:val="["/>
                                <m:endChr m:val="]"/>
                                <m:ctrlPr>
                                  <a:rPr lang="nn-NO" altLang="zh-CN" i="1">
                                    <a:latin typeface="Cambria Math" panose="02040503050406030204" pitchFamily="18" charset="0"/>
                                  </a:rPr>
                                </m:ctrlPr>
                              </m:dPr>
                              <m:e>
                                <m:r>
                                  <a:rPr lang="nn-NO" altLang="zh-CN" i="1">
                                    <a:latin typeface="Cambria Math" panose="02040503050406030204" pitchFamily="18" charset="0"/>
                                  </a:rPr>
                                  <m:t>𝑖</m:t>
                                </m:r>
                              </m:e>
                            </m:d>
                            <m:r>
                              <a:rPr lang="nn-NO" altLang="zh-CN" i="1">
                                <a:latin typeface="Cambria Math" panose="02040503050406030204" pitchFamily="18" charset="0"/>
                              </a:rPr>
                              <m:t>+</m:t>
                            </m:r>
                            <m:r>
                              <a:rPr lang="nn-NO" altLang="zh-CN" i="1">
                                <a:latin typeface="Cambria Math" panose="02040503050406030204" pitchFamily="18" charset="0"/>
                              </a:rPr>
                              <m:t>𝑑𝑝</m:t>
                            </m:r>
                            <m:d>
                              <m:dPr>
                                <m:begChr m:val="["/>
                                <m:endChr m:val="]"/>
                                <m:ctrlPr>
                                  <a:rPr lang="nn-NO" altLang="zh-CN" i="1">
                                    <a:latin typeface="Cambria Math" panose="02040503050406030204" pitchFamily="18" charset="0"/>
                                  </a:rPr>
                                </m:ctrlPr>
                              </m:dPr>
                              <m:e>
                                <m:r>
                                  <a:rPr lang="nn-NO" altLang="zh-CN" i="1">
                                    <a:latin typeface="Cambria Math" panose="02040503050406030204" pitchFamily="18" charset="0"/>
                                  </a:rPr>
                                  <m:t>𝑖</m:t>
                                </m:r>
                                <m:r>
                                  <a:rPr lang="nn-NO" altLang="zh-CN" i="1">
                                    <a:latin typeface="Cambria Math" panose="02040503050406030204" pitchFamily="18" charset="0"/>
                                  </a:rPr>
                                  <m:t>+1</m:t>
                                </m:r>
                              </m:e>
                            </m:d>
                            <m:d>
                              <m:dPr>
                                <m:begChr m:val="["/>
                                <m:endChr m:val="]"/>
                                <m:ctrlPr>
                                  <a:rPr lang="nn-NO" altLang="zh-CN" i="1">
                                    <a:latin typeface="Cambria Math" panose="02040503050406030204" pitchFamily="18" charset="0"/>
                                  </a:rPr>
                                </m:ctrlPr>
                              </m:dPr>
                              <m:e>
                                <m:r>
                                  <a:rPr lang="nn-NO" altLang="zh-CN" i="1">
                                    <a:latin typeface="Cambria Math" panose="02040503050406030204" pitchFamily="18" charset="0"/>
                                  </a:rPr>
                                  <m:t>𝑗</m:t>
                                </m:r>
                                <m:r>
                                  <a:rPr lang="nn-NO" altLang="zh-CN" i="1">
                                    <a:latin typeface="Cambria Math" panose="02040503050406030204" pitchFamily="18" charset="0"/>
                                  </a:rPr>
                                  <m:t>+</m:t>
                                </m:r>
                                <m:r>
                                  <a:rPr lang="nn-NO" altLang="zh-CN" i="1">
                                    <a:latin typeface="Cambria Math" panose="02040503050406030204" pitchFamily="18" charset="0"/>
                                  </a:rPr>
                                  <m:t>𝑑</m:t>
                                </m:r>
                                <m:d>
                                  <m:dPr>
                                    <m:begChr m:val="["/>
                                    <m:endChr m:val="]"/>
                                    <m:ctrlPr>
                                      <a:rPr lang="nn-NO" altLang="zh-CN" i="1">
                                        <a:latin typeface="Cambria Math" panose="02040503050406030204" pitchFamily="18" charset="0"/>
                                      </a:rPr>
                                    </m:ctrlPr>
                                  </m:dPr>
                                  <m:e>
                                    <m:r>
                                      <a:rPr lang="nn-NO" altLang="zh-CN" i="1">
                                        <a:latin typeface="Cambria Math" panose="02040503050406030204" pitchFamily="18" charset="0"/>
                                      </a:rPr>
                                      <m:t>𝑖</m:t>
                                    </m:r>
                                  </m:e>
                                </m:d>
                              </m:e>
                            </m:d>
                          </m:e>
                        </m:d>
                      </m:e>
                    </m:func>
                  </m:oMath>
                </a14:m>
                <a:endParaRPr lang="en-US" altLang="zh-CN" b="0" dirty="0"/>
              </a:p>
              <a:p>
                <a:r>
                  <a:rPr lang="zh-CN" altLang="en-US" dirty="0"/>
                  <a:t>此时有一个问题，</a:t>
                </a:r>
                <a:r>
                  <a:rPr lang="en-US" altLang="zh-CN" dirty="0"/>
                  <a:t>f[0][0]</a:t>
                </a:r>
                <a:r>
                  <a:rPr lang="zh-CN" altLang="en-US" dirty="0"/>
                  <a:t>是要求的答案，同样也是转移中要求的。</a:t>
                </a:r>
                <a:endParaRPr lang="en-US" altLang="zh-CN" dirty="0"/>
              </a:p>
              <a:p>
                <a:r>
                  <a:rPr lang="en-US" altLang="zh-CN" dirty="0"/>
                  <a:t>min</a:t>
                </a:r>
                <a:r>
                  <a:rPr lang="zh-CN" altLang="en-US" dirty="0"/>
                  <a:t>不能解方程。</a:t>
                </a:r>
              </a:p>
            </p:txBody>
          </p:sp>
        </mc:Choice>
        <mc:Fallback xmlns="">
          <p:sp>
            <p:nvSpPr>
              <p:cNvPr id="3" name="内容占位符 2">
                <a:extLst>
                  <a:ext uri="{FF2B5EF4-FFF2-40B4-BE49-F238E27FC236}">
                    <a16:creationId xmlns:a16="http://schemas.microsoft.com/office/drawing/2014/main" id="{AE190891-75CE-474A-863E-D869F6BC2445}"/>
                  </a:ext>
                </a:extLst>
              </p:cNvPr>
              <p:cNvSpPr>
                <a:spLocks noGrp="1" noRot="1" noChangeAspect="1" noMove="1" noResize="1" noEditPoints="1" noAdjustHandles="1" noChangeArrowheads="1" noChangeShapeType="1" noTextEdit="1"/>
              </p:cNvSpPr>
              <p:nvPr>
                <p:ph idx="1"/>
              </p:nvPr>
            </p:nvSpPr>
            <p:spPr>
              <a:blipFill>
                <a:blip r:embed="rId2"/>
                <a:stretch>
                  <a:fillRect l="-1043" t="-2521" r="-1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2746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0355D-E41C-4416-9827-0FC2D97035F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B664BA4-04B2-43B4-98C7-41533AC279AD}"/>
              </a:ext>
            </a:extLst>
          </p:cNvPr>
          <p:cNvSpPr>
            <a:spLocks noGrp="1"/>
          </p:cNvSpPr>
          <p:nvPr>
            <p:ph idx="1"/>
          </p:nvPr>
        </p:nvSpPr>
        <p:spPr/>
        <p:txBody>
          <a:bodyPr/>
          <a:lstStyle/>
          <a:p>
            <a:r>
              <a:rPr lang="zh-CN" altLang="en-US" dirty="0"/>
              <a:t>二分</a:t>
            </a:r>
            <a:r>
              <a:rPr lang="en-US" altLang="zh-CN" dirty="0"/>
              <a:t>f[0][0]</a:t>
            </a:r>
            <a:r>
              <a:rPr lang="zh-CN" altLang="en-US" dirty="0"/>
              <a:t>（转移中的</a:t>
            </a:r>
            <a:r>
              <a:rPr lang="en-US" altLang="zh-CN" dirty="0"/>
              <a:t>f[0][0]</a:t>
            </a:r>
            <a:r>
              <a:rPr lang="zh-CN" altLang="en-US" dirty="0"/>
              <a:t>）！</a:t>
            </a:r>
            <a:endParaRPr lang="en-US" altLang="zh-CN" dirty="0"/>
          </a:p>
          <a:p>
            <a:r>
              <a:rPr lang="zh-CN" altLang="en-US" dirty="0"/>
              <a:t>将其和最后求得的</a:t>
            </a:r>
            <a:r>
              <a:rPr lang="en-US" altLang="zh-CN" dirty="0"/>
              <a:t>f[0][0]</a:t>
            </a:r>
            <a:r>
              <a:rPr lang="zh-CN" altLang="en-US" dirty="0"/>
              <a:t>对比调节</a:t>
            </a:r>
            <a:r>
              <a:rPr lang="en-US" altLang="zh-CN" dirty="0" err="1"/>
              <a:t>l,r</a:t>
            </a:r>
            <a:r>
              <a:rPr lang="zh-CN" altLang="en-US" dirty="0"/>
              <a:t>。</a:t>
            </a:r>
          </a:p>
        </p:txBody>
      </p:sp>
    </p:spTree>
    <p:extLst>
      <p:ext uri="{BB962C8B-B14F-4D97-AF65-F5344CB8AC3E}">
        <p14:creationId xmlns:p14="http://schemas.microsoft.com/office/powerpoint/2010/main" val="4016230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8D3CF-BB02-41C2-AB2B-932563CEAA17}"/>
              </a:ext>
            </a:extLst>
          </p:cNvPr>
          <p:cNvSpPr>
            <a:spLocks noGrp="1"/>
          </p:cNvSpPr>
          <p:nvPr>
            <p:ph type="title"/>
          </p:nvPr>
        </p:nvSpPr>
        <p:spPr/>
        <p:txBody>
          <a:bodyPr/>
          <a:lstStyle/>
          <a:p>
            <a:r>
              <a:rPr lang="en-US" altLang="zh-CN" dirty="0"/>
              <a:t>path</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E49731D-60AC-4B82-892A-9F888FE43FBF}"/>
                  </a:ext>
                </a:extLst>
              </p:cNvPr>
              <p:cNvSpPr>
                <a:spLocks noGrp="1"/>
              </p:cNvSpPr>
              <p:nvPr>
                <p:ph idx="1"/>
              </p:nvPr>
            </p:nvSpPr>
            <p:spPr/>
            <p:txBody>
              <a:bodyPr/>
              <a:lstStyle/>
              <a:p>
                <a:r>
                  <a:rPr lang="zh-CN" altLang="en-US" dirty="0"/>
                  <a:t>给一个联通无向图，每次随机选一条边联通，其他都不连通，如果面前有一条边联通，可以选择走也可以选择不走。问最优决策下期望多少次从</a:t>
                </a:r>
                <a:r>
                  <a:rPr lang="en-US" altLang="zh-CN" dirty="0"/>
                  <a:t>1</a:t>
                </a:r>
                <a:r>
                  <a:rPr lang="zh-CN" altLang="en-US" dirty="0"/>
                  <a:t>走到</a:t>
                </a:r>
                <a:r>
                  <a:rPr lang="en-US" altLang="zh-CN" dirty="0"/>
                  <a:t>n</a:t>
                </a:r>
                <a:r>
                  <a:rPr lang="zh-CN" altLang="en-US" dirty="0"/>
                  <a:t>。</a:t>
                </a:r>
              </a:p>
              <a:p>
                <a:endParaRPr lang="zh-CN" altLang="en-US" dirty="0"/>
              </a:p>
              <a:p>
                <a14:m>
                  <m:oMath xmlns:m="http://schemas.openxmlformats.org/officeDocument/2006/math">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0E49731D-60AC-4B82-892A-9F888FE43FBF}"/>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4848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B3CA4F-1AD6-4745-9968-6AFA73051D69}"/>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E06838F-D8B9-46BA-9696-0B1E13C641AC}"/>
                  </a:ext>
                </a:extLst>
              </p:cNvPr>
              <p:cNvSpPr>
                <a:spLocks noGrp="1"/>
              </p:cNvSpPr>
              <p:nvPr>
                <p:ph idx="1"/>
              </p:nvPr>
            </p:nvSpPr>
            <p:spPr/>
            <p:txBody>
              <a:bodyPr/>
              <a:lstStyle/>
              <a:p>
                <a:r>
                  <a:rPr lang="zh-CN" altLang="en-US" dirty="0"/>
                  <a:t>首先一个位置的期望的计算方式为：</a:t>
                </a:r>
              </a:p>
              <a:p>
                <a14:m>
                  <m:oMath xmlns:m="http://schemas.openxmlformats.org/officeDocument/2006/math">
                    <m:r>
                      <a:rPr lang="en-US" altLang="zh-CN" b="0" i="1" smtClean="0">
                        <a:latin typeface="Cambria Math" panose="02040503050406030204" pitchFamily="18" charset="0"/>
                      </a:rPr>
                      <m:t>𝑑</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e>
                                </m:d>
                              </m:e>
                            </m:func>
                            <m:r>
                              <a:rPr lang="en-US" altLang="zh-CN" b="0" i="1" smtClean="0">
                                <a:latin typeface="Cambria Math" panose="02040503050406030204" pitchFamily="18" charset="0"/>
                              </a:rPr>
                              <m:t>+1</m:t>
                            </m:r>
                          </m:e>
                        </m:nary>
                      </m:num>
                      <m:den>
                        <m:r>
                          <m:rPr>
                            <m:sty m:val="p"/>
                          </m:rPr>
                          <a:rPr lang="en-US" altLang="zh-CN" b="0" i="0" smtClean="0">
                            <a:latin typeface="Cambria Math" panose="02040503050406030204" pitchFamily="18" charset="0"/>
                          </a:rPr>
                          <m:t>deg</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deg</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num>
                      <m:den>
                        <m:r>
                          <m:rPr>
                            <m:sty m:val="p"/>
                          </m:rPr>
                          <a:rPr lang="en-US" altLang="zh-CN" b="0" i="0" smtClean="0">
                            <a:latin typeface="Cambria Math" panose="02040503050406030204" pitchFamily="18" charset="0"/>
                          </a:rPr>
                          <m:t>deg</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en>
                    </m:f>
                  </m:oMath>
                </a14:m>
                <a:endParaRPr lang="en-US" altLang="zh-CN" dirty="0"/>
              </a:p>
              <a:p>
                <a:r>
                  <a:rPr lang="zh-CN" altLang="en-US" dirty="0"/>
                  <a:t>那么我们如果知道了所有</a:t>
                </a:r>
                <a:r>
                  <a:rPr lang="en-US" altLang="zh-CN" dirty="0"/>
                  <a:t>d[y]</a:t>
                </a:r>
                <a:r>
                  <a:rPr lang="zh-CN" altLang="en-US" dirty="0"/>
                  <a:t>的值，我们不能直接求</a:t>
                </a:r>
                <a:r>
                  <a:rPr lang="en-US" altLang="zh-CN" dirty="0"/>
                  <a:t>d[x]</a:t>
                </a:r>
                <a:r>
                  <a:rPr lang="zh-CN" altLang="en-US" dirty="0"/>
                  <a:t>的值。</a:t>
                </a:r>
                <a:endParaRPr lang="en-US" altLang="zh-CN" dirty="0"/>
              </a:p>
              <a:p>
                <a:r>
                  <a:rPr lang="zh-CN" altLang="en-US" dirty="0"/>
                  <a:t>但是我们可以二分，因为画图可得函数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𝑥</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e>
                                </m:d>
                              </m:e>
                            </m:func>
                          </m:e>
                        </m:nary>
                      </m:num>
                      <m:den>
                        <m:r>
                          <m:rPr>
                            <m:sty m:val="p"/>
                          </m:rPr>
                          <a:rPr lang="en-US" altLang="zh-CN" b="0" i="0" smtClean="0">
                            <a:latin typeface="Cambria Math" panose="02040503050406030204" pitchFamily="18" charset="0"/>
                          </a:rPr>
                          <m:t>deg</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num>
                      <m:den>
                        <m:r>
                          <m:rPr>
                            <m:sty m:val="p"/>
                          </m:rPr>
                          <a:rPr lang="en-US" altLang="zh-CN" b="0" i="0" smtClean="0">
                            <a:latin typeface="Cambria Math" panose="02040503050406030204" pitchFamily="18" charset="0"/>
                          </a:rPr>
                          <m:t>deg</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𝑣</m:t>
                    </m:r>
                  </m:oMath>
                </a14:m>
                <a:r>
                  <a:rPr lang="zh-CN" altLang="en-US" dirty="0"/>
                  <a:t>关于</a:t>
                </a:r>
                <a:r>
                  <a:rPr lang="en-US" altLang="zh-CN" dirty="0"/>
                  <a:t>v</a:t>
                </a:r>
                <a:r>
                  <a:rPr lang="zh-CN" altLang="en-US" dirty="0"/>
                  <a:t>单调，因此我们可以二分</a:t>
                </a:r>
                <a:r>
                  <a:rPr lang="en-US" altLang="zh-CN" dirty="0"/>
                  <a:t>v</a:t>
                </a:r>
                <a:r>
                  <a:rPr lang="zh-CN" altLang="en-US" dirty="0"/>
                  <a:t>，直到找到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𝑥</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=0</m:t>
                    </m:r>
                  </m:oMath>
                </a14:m>
                <a:r>
                  <a:rPr lang="zh-CN" altLang="en-US" dirty="0"/>
                  <a:t>。</a:t>
                </a:r>
              </a:p>
            </p:txBody>
          </p:sp>
        </mc:Choice>
        <mc:Fallback xmlns="">
          <p:sp>
            <p:nvSpPr>
              <p:cNvPr id="3" name="内容占位符 2">
                <a:extLst>
                  <a:ext uri="{FF2B5EF4-FFF2-40B4-BE49-F238E27FC236}">
                    <a16:creationId xmlns:a16="http://schemas.microsoft.com/office/drawing/2014/main" id="{AE06838F-D8B9-46BA-9696-0B1E13C641AC}"/>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0960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5201E-79B4-4818-9962-9439F0D0AFAD}"/>
              </a:ext>
            </a:extLst>
          </p:cNvPr>
          <p:cNvSpPr>
            <a:spLocks noGrp="1"/>
          </p:cNvSpPr>
          <p:nvPr>
            <p:ph type="title"/>
          </p:nvPr>
        </p:nvSpPr>
        <p:spPr/>
        <p:txBody>
          <a:bodyPr/>
          <a:lstStyle/>
          <a:p>
            <a:r>
              <a:rPr lang="en-US" altLang="zh-CN" dirty="0"/>
              <a:t>CTSC2007 </a:t>
            </a:r>
            <a:r>
              <a:rPr lang="zh-CN" altLang="en-US" dirty="0"/>
              <a:t>动物园</a:t>
            </a:r>
          </a:p>
        </p:txBody>
      </p:sp>
      <p:sp>
        <p:nvSpPr>
          <p:cNvPr id="3" name="内容占位符 2">
            <a:extLst>
              <a:ext uri="{FF2B5EF4-FFF2-40B4-BE49-F238E27FC236}">
                <a16:creationId xmlns:a16="http://schemas.microsoft.com/office/drawing/2014/main" id="{DAD21D86-5C77-46EB-B049-C5294D245C06}"/>
              </a:ext>
            </a:extLst>
          </p:cNvPr>
          <p:cNvSpPr>
            <a:spLocks noGrp="1"/>
          </p:cNvSpPr>
          <p:nvPr>
            <p:ph idx="1"/>
          </p:nvPr>
        </p:nvSpPr>
        <p:spPr/>
        <p:txBody>
          <a:bodyPr/>
          <a:lstStyle/>
          <a:p>
            <a:r>
              <a:rPr lang="zh-CN" altLang="en-US" dirty="0"/>
              <a:t>一个长为</a:t>
            </a:r>
            <a:r>
              <a:rPr lang="en-US" altLang="zh-CN" dirty="0"/>
              <a:t>N</a:t>
            </a:r>
            <a:r>
              <a:rPr lang="zh-CN" altLang="en-US" dirty="0"/>
              <a:t>环形的动物园，个</a:t>
            </a:r>
            <a:r>
              <a:rPr lang="en-US" altLang="zh-CN" dirty="0"/>
              <a:t>M</a:t>
            </a:r>
            <a:r>
              <a:rPr lang="zh-CN" altLang="en-US" dirty="0"/>
              <a:t>小朋友，每个小朋友能看到固定的连续的五个笼子，每个小朋友有喜欢的和不喜欢的动物，一个小朋友高兴当且仅当有至少一个他喜欢的动物没被移走或者至少一个他喜欢的动物被移走了，求通过移走一些动物使得高兴的小朋友尽量多。</a:t>
            </a:r>
          </a:p>
        </p:txBody>
      </p:sp>
    </p:spTree>
    <p:extLst>
      <p:ext uri="{BB962C8B-B14F-4D97-AF65-F5344CB8AC3E}">
        <p14:creationId xmlns:p14="http://schemas.microsoft.com/office/powerpoint/2010/main" val="2853028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731E9-8585-4035-B612-0FCDBB23F47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A874FE7-0DD7-46D9-9605-61AD1200F62F}"/>
              </a:ext>
            </a:extLst>
          </p:cNvPr>
          <p:cNvSpPr>
            <a:spLocks noGrp="1"/>
          </p:cNvSpPr>
          <p:nvPr>
            <p:ph idx="1"/>
          </p:nvPr>
        </p:nvSpPr>
        <p:spPr/>
        <p:txBody>
          <a:bodyPr/>
          <a:lstStyle/>
          <a:p>
            <a:r>
              <a:rPr lang="zh-CN" altLang="en-US" dirty="0"/>
              <a:t>每个人只有五个笼子和他有关，不难想到状压，</a:t>
            </a:r>
            <a:r>
              <a:rPr lang="en-US" altLang="zh-CN" dirty="0"/>
              <a:t>f[</a:t>
            </a:r>
            <a:r>
              <a:rPr lang="en-US" altLang="zh-CN" dirty="0" err="1"/>
              <a:t>i</a:t>
            </a:r>
            <a:r>
              <a:rPr lang="en-US" altLang="zh-CN" dirty="0"/>
              <a:t>][j]</a:t>
            </a:r>
            <a:r>
              <a:rPr lang="zh-CN" altLang="en-US" dirty="0"/>
              <a:t>表示从</a:t>
            </a:r>
            <a:r>
              <a:rPr lang="en-US" altLang="zh-CN" dirty="0" err="1"/>
              <a:t>i</a:t>
            </a:r>
            <a:r>
              <a:rPr lang="zh-CN" altLang="en-US" dirty="0"/>
              <a:t>开始连续五个笼子内动物的移走状态是</a:t>
            </a:r>
            <a:r>
              <a:rPr lang="en-US" altLang="zh-CN" dirty="0"/>
              <a:t>j</a:t>
            </a:r>
            <a:r>
              <a:rPr lang="zh-CN" altLang="en-US" dirty="0"/>
              <a:t>，预处理出</a:t>
            </a:r>
            <a:r>
              <a:rPr lang="en-US" altLang="zh-CN" dirty="0"/>
              <a:t>g[</a:t>
            </a:r>
            <a:r>
              <a:rPr lang="en-US" altLang="zh-CN" dirty="0" err="1"/>
              <a:t>i</a:t>
            </a:r>
            <a:r>
              <a:rPr lang="en-US" altLang="zh-CN" dirty="0"/>
              <a:t>][j]</a:t>
            </a:r>
            <a:r>
              <a:rPr lang="zh-CN" altLang="en-US" dirty="0"/>
              <a:t>数组表示从</a:t>
            </a:r>
            <a:r>
              <a:rPr lang="en-US" altLang="zh-CN" dirty="0" err="1"/>
              <a:t>i</a:t>
            </a:r>
            <a:r>
              <a:rPr lang="zh-CN" altLang="en-US" dirty="0"/>
              <a:t>开始状态为</a:t>
            </a:r>
            <a:r>
              <a:rPr lang="en-US" altLang="zh-CN" dirty="0"/>
              <a:t>j</a:t>
            </a:r>
            <a:r>
              <a:rPr lang="zh-CN" altLang="en-US" dirty="0"/>
              <a:t>的状态的价值，每次枚举下一个选或不选即可。注意由于是环，而状态定义与后四个状态有关，所以开始和结尾绕回来的部分必须相同，因此枚举前四个的选择状态</a:t>
            </a:r>
            <a:r>
              <a:rPr lang="en-US" altLang="zh-CN" dirty="0"/>
              <a:t>k</a:t>
            </a:r>
            <a:r>
              <a:rPr lang="zh-CN" altLang="en-US" dirty="0"/>
              <a:t>，</a:t>
            </a:r>
            <a:r>
              <a:rPr lang="en-US" altLang="zh-CN" dirty="0"/>
              <a:t>f[0][k&lt;&lt;1] = 0</a:t>
            </a:r>
            <a:r>
              <a:rPr lang="zh-CN" altLang="en-US" dirty="0"/>
              <a:t>，其余赋为</a:t>
            </a:r>
            <a:r>
              <a:rPr lang="en-US" altLang="zh-CN" dirty="0"/>
              <a:t>-INF</a:t>
            </a:r>
            <a:r>
              <a:rPr lang="zh-CN" altLang="en-US" dirty="0"/>
              <a:t>。</a:t>
            </a:r>
          </a:p>
        </p:txBody>
      </p:sp>
    </p:spTree>
    <p:extLst>
      <p:ext uri="{BB962C8B-B14F-4D97-AF65-F5344CB8AC3E}">
        <p14:creationId xmlns:p14="http://schemas.microsoft.com/office/powerpoint/2010/main" val="557523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BB7201-87DB-4876-8E89-9300D96BBDF2}"/>
              </a:ext>
            </a:extLst>
          </p:cNvPr>
          <p:cNvSpPr>
            <a:spLocks noGrp="1"/>
          </p:cNvSpPr>
          <p:nvPr>
            <p:ph type="title"/>
          </p:nvPr>
        </p:nvSpPr>
        <p:spPr/>
        <p:txBody>
          <a:bodyPr/>
          <a:lstStyle/>
          <a:p>
            <a:r>
              <a:rPr lang="en-US" altLang="zh-CN" dirty="0"/>
              <a:t>ZJOI2006 </a:t>
            </a:r>
            <a:r>
              <a:rPr lang="zh-CN" altLang="en-US" dirty="0"/>
              <a:t>皇帝的烦恼</a:t>
            </a:r>
          </a:p>
        </p:txBody>
      </p:sp>
      <p:sp>
        <p:nvSpPr>
          <p:cNvPr id="3" name="内容占位符 2">
            <a:extLst>
              <a:ext uri="{FF2B5EF4-FFF2-40B4-BE49-F238E27FC236}">
                <a16:creationId xmlns:a16="http://schemas.microsoft.com/office/drawing/2014/main" id="{3D6FD8AE-2ADA-491D-8E06-3C9EFC77C32B}"/>
              </a:ext>
            </a:extLst>
          </p:cNvPr>
          <p:cNvSpPr>
            <a:spLocks noGrp="1"/>
          </p:cNvSpPr>
          <p:nvPr>
            <p:ph idx="1"/>
          </p:nvPr>
        </p:nvSpPr>
        <p:spPr/>
        <p:txBody>
          <a:bodyPr/>
          <a:lstStyle/>
          <a:p>
            <a:r>
              <a:rPr lang="en-US" altLang="zh-CN" dirty="0"/>
              <a:t>n</a:t>
            </a:r>
            <a:r>
              <a:rPr lang="zh-CN" altLang="en-US" dirty="0"/>
              <a:t>个人成一个环形，第</a:t>
            </a:r>
            <a:r>
              <a:rPr lang="en-US" altLang="zh-CN" dirty="0" err="1"/>
              <a:t>i</a:t>
            </a:r>
            <a:r>
              <a:rPr lang="zh-CN" altLang="en-US" dirty="0"/>
              <a:t>个人要求有</a:t>
            </a:r>
            <a:r>
              <a:rPr lang="en-US" altLang="zh-CN" dirty="0"/>
              <a:t>a[</a:t>
            </a:r>
            <a:r>
              <a:rPr lang="en-US" altLang="zh-CN" dirty="0" err="1"/>
              <a:t>i</a:t>
            </a:r>
            <a:r>
              <a:rPr lang="en-US" altLang="zh-CN" dirty="0"/>
              <a:t>]</a:t>
            </a:r>
            <a:r>
              <a:rPr lang="zh-CN" altLang="en-US" dirty="0"/>
              <a:t>个勋章，每个人不能和与他相邻的人有相同的勋章，问最少需要多少勋章。</a:t>
            </a:r>
          </a:p>
        </p:txBody>
      </p:sp>
    </p:spTree>
    <p:extLst>
      <p:ext uri="{BB962C8B-B14F-4D97-AF65-F5344CB8AC3E}">
        <p14:creationId xmlns:p14="http://schemas.microsoft.com/office/powerpoint/2010/main" val="3630774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152420-D72F-4E58-83E7-EE84DF1E50F1}"/>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7EA5B5C-4237-4357-AE9B-0ED7AB630ED2}"/>
                  </a:ext>
                </a:extLst>
              </p:cNvPr>
              <p:cNvSpPr>
                <a:spLocks noGrp="1"/>
              </p:cNvSpPr>
              <p:nvPr>
                <p:ph idx="1"/>
              </p:nvPr>
            </p:nvSpPr>
            <p:spPr/>
            <p:txBody>
              <a:bodyPr>
                <a:normAutofit/>
              </a:bodyPr>
              <a:lstStyle/>
              <a:p>
                <a:r>
                  <a:rPr lang="zh-CN" altLang="en-US" dirty="0"/>
                  <a:t>先二分一个值，然后问题就变成了能否用</a:t>
                </a:r>
                <a:r>
                  <a:rPr lang="en-US" altLang="zh-CN" dirty="0"/>
                  <a:t>x</a:t>
                </a:r>
                <a:r>
                  <a:rPr lang="zh-CN" altLang="en-US" dirty="0"/>
                  <a:t>种勋章满足所有人的要求，可以记一个</a:t>
                </a:r>
                <a:r>
                  <a:rPr lang="en-US" altLang="zh-CN" dirty="0" err="1"/>
                  <a:t>mn</a:t>
                </a:r>
                <a:r>
                  <a:rPr lang="en-US" altLang="zh-CN" dirty="0"/>
                  <a:t>[</a:t>
                </a:r>
                <a:r>
                  <a:rPr lang="en-US" altLang="zh-CN" dirty="0" err="1"/>
                  <a:t>i</a:t>
                </a:r>
                <a:r>
                  <a:rPr lang="en-US" altLang="zh-CN" dirty="0"/>
                  <a:t>]</a:t>
                </a:r>
                <a:r>
                  <a:rPr lang="zh-CN" altLang="en-US" dirty="0"/>
                  <a:t>表示第</a:t>
                </a:r>
                <a:r>
                  <a:rPr lang="en-US" altLang="zh-CN" dirty="0" err="1"/>
                  <a:t>i</a:t>
                </a:r>
                <a:r>
                  <a:rPr lang="zh-CN" altLang="en-US" dirty="0"/>
                  <a:t>个人最少有</a:t>
                </a:r>
                <a:r>
                  <a:rPr lang="en-US" altLang="zh-CN" dirty="0" err="1"/>
                  <a:t>mn</a:t>
                </a:r>
                <a:r>
                  <a:rPr lang="en-US" altLang="zh-CN" dirty="0"/>
                  <a:t>[</a:t>
                </a:r>
                <a:r>
                  <a:rPr lang="en-US" altLang="zh-CN" dirty="0" err="1"/>
                  <a:t>i</a:t>
                </a:r>
                <a:r>
                  <a:rPr lang="en-US" altLang="zh-CN" dirty="0"/>
                  <a:t>]</a:t>
                </a:r>
                <a:r>
                  <a:rPr lang="zh-CN" altLang="en-US" dirty="0"/>
                  <a:t>个和第一个人相同的，</a:t>
                </a:r>
                <a:r>
                  <a:rPr lang="en-US" altLang="zh-CN" dirty="0"/>
                  <a:t>mx[</a:t>
                </a:r>
                <a:r>
                  <a:rPr lang="en-US" altLang="zh-CN" dirty="0" err="1"/>
                  <a:t>i</a:t>
                </a:r>
                <a:r>
                  <a:rPr lang="en-US" altLang="zh-CN" dirty="0"/>
                  <a:t>]</a:t>
                </a:r>
                <a:r>
                  <a:rPr lang="zh-CN" altLang="en-US" dirty="0"/>
                  <a:t>是最多，转移为</a:t>
                </a:r>
                <a14:m>
                  <m:oMath xmlns:m="http://schemas.openxmlformats.org/officeDocument/2006/math">
                    <m:r>
                      <a:rPr lang="en-US" altLang="zh-CN" i="1">
                        <a:latin typeface="Cambria Math" panose="02040503050406030204" pitchFamily="18" charset="0"/>
                      </a:rPr>
                      <m:t>𝑚𝑥</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m:rPr>
                        <m:sty m:val="p"/>
                      </m:rPr>
                      <a:rPr lang="en-US" altLang="zh-CN" i="0">
                        <a:latin typeface="Cambria Math" panose="02040503050406030204" pitchFamily="18" charset="0"/>
                      </a:rPr>
                      <m:t>min</m:t>
                    </m:r>
                    <m:r>
                      <a:rPr lang="en-US" altLang="zh-CN" b="0" i="1" smtClean="0">
                        <a:latin typeface="Cambria Math" panose="02040503050406030204" pitchFamily="18" charset="0"/>
                      </a:rPr>
                      <m:t>⁡(</m:t>
                    </m:r>
                    <m:r>
                      <a:rPr lang="en-US" altLang="zh-CN" i="1">
                        <a:latin typeface="Cambria Math" panose="02040503050406030204" pitchFamily="18" charset="0"/>
                      </a:rPr>
                      <m:t>𝑎</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𝑎</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𝑚𝑛</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oMath>
                </a14:m>
                <a:r>
                  <a:rPr lang="zh-CN" altLang="en-US" dirty="0"/>
                  <a:t>，</a:t>
                </a:r>
                <a14:m>
                  <m:oMath xmlns:m="http://schemas.openxmlformats.org/officeDocument/2006/math">
                    <m:r>
                      <a:rPr lang="en-US" altLang="zh-CN" i="1" dirty="0">
                        <a:latin typeface="Cambria Math" panose="02040503050406030204" pitchFamily="18" charset="0"/>
                      </a:rPr>
                      <m:t>𝑚𝑛</m:t>
                    </m:r>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m:rPr>
                        <m:sty m:val="p"/>
                      </m:rPr>
                      <a:rPr lang="en-US" altLang="zh-CN" i="0" dirty="0">
                        <a:latin typeface="Cambria Math" panose="02040503050406030204" pitchFamily="18" charset="0"/>
                      </a:rPr>
                      <m:t>max</m:t>
                    </m:r>
                    <m:r>
                      <a:rPr lang="en-US" altLang="zh-CN" b="0" i="1" dirty="0" smtClean="0">
                        <a:latin typeface="Cambria Math" panose="02040503050406030204" pitchFamily="18" charset="0"/>
                      </a:rPr>
                      <m:t>⁡(</m:t>
                    </m:r>
                    <m:r>
                      <a:rPr lang="en-US" altLang="zh-CN" i="1" dirty="0">
                        <a:latin typeface="Cambria Math" panose="02040503050406030204" pitchFamily="18" charset="0"/>
                      </a:rPr>
                      <m:t>0,</m:t>
                    </m:r>
                    <m:r>
                      <a:rPr lang="en-US" altLang="zh-CN" i="1" dirty="0">
                        <a:latin typeface="Cambria Math" panose="02040503050406030204" pitchFamily="18" charset="0"/>
                      </a:rPr>
                      <m:t>𝑎</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𝑖</m:t>
                        </m:r>
                      </m:e>
                    </m:d>
                    <m:r>
                      <a:rPr lang="en-US" altLang="zh-CN" b="0" i="1" dirty="0" smtClean="0">
                        <a:latin typeface="Cambria Math" panose="02040503050406030204" pitchFamily="18" charset="0"/>
                      </a:rPr>
                      <m:t>−</m:t>
                    </m:r>
                    <m:r>
                      <a:rPr lang="en-US" altLang="zh-CN" i="1" dirty="0">
                        <a:latin typeface="Cambria Math" panose="02040503050406030204" pitchFamily="18" charset="0"/>
                      </a:rPr>
                      <m:t>(</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r>
                          <a:rPr lang="en-US" altLang="zh-CN" b="0" i="1" dirty="0" smtClean="0">
                            <a:latin typeface="Cambria Math" panose="02040503050406030204" pitchFamily="18" charset="0"/>
                          </a:rPr>
                          <m:t>−</m:t>
                        </m:r>
                        <m:r>
                          <a:rPr lang="en-US" altLang="zh-CN" i="1" dirty="0">
                            <a:latin typeface="Cambria Math" panose="02040503050406030204" pitchFamily="18" charset="0"/>
                          </a:rPr>
                          <m:t>𝑎</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1</m:t>
                            </m:r>
                          </m:e>
                        </m:d>
                      </m:e>
                    </m:d>
                    <m:r>
                      <a:rPr lang="en-US" altLang="zh-CN" b="0" i="1" dirty="0" smtClean="0">
                        <a:latin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𝑎</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−1</m:t>
                        </m:r>
                      </m:e>
                    </m:d>
                    <m:r>
                      <a:rPr lang="en-US" altLang="zh-CN" b="0" i="1" dirty="0" smtClean="0">
                        <a:latin typeface="Cambria Math" panose="02040503050406030204" pitchFamily="18" charset="0"/>
                      </a:rPr>
                      <m:t>−</m:t>
                    </m:r>
                    <m:r>
                      <a:rPr lang="en-US" altLang="zh-CN" i="1" dirty="0">
                        <a:latin typeface="Cambria Math" panose="02040503050406030204" pitchFamily="18" charset="0"/>
                      </a:rPr>
                      <m:t>𝑚𝑥</m:t>
                    </m:r>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−1])))</m:t>
                    </m:r>
                  </m:oMath>
                </a14:m>
                <a:r>
                  <a:rPr lang="zh-CN" altLang="en-US" dirty="0"/>
                  <a:t>，意义是用个数减去最多有多少个和</a:t>
                </a:r>
                <a:r>
                  <a:rPr lang="en-US" altLang="zh-CN" dirty="0"/>
                  <a:t>1</a:t>
                </a:r>
                <a:r>
                  <a:rPr lang="zh-CN" altLang="en-US" dirty="0"/>
                  <a:t>不一样，总共可能有</a:t>
                </a:r>
                <a:r>
                  <a:rPr lang="en-US" altLang="zh-CN" dirty="0"/>
                  <a:t>x-a[1]</a:t>
                </a:r>
                <a:r>
                  <a:rPr lang="zh-CN" altLang="en-US" dirty="0"/>
                  <a:t>个，上一轮用了</a:t>
                </a:r>
                <a:r>
                  <a:rPr lang="en-US" altLang="zh-CN" dirty="0"/>
                  <a:t>a[i-1]-mx[i-1]</a:t>
                </a:r>
                <a:r>
                  <a:rPr lang="zh-CN" altLang="en-US" dirty="0"/>
                  <a:t>个，最后再和</a:t>
                </a:r>
                <a:r>
                  <a:rPr lang="en-US" altLang="zh-CN" dirty="0"/>
                  <a:t>0</a:t>
                </a:r>
                <a:r>
                  <a:rPr lang="zh-CN" altLang="en-US" dirty="0"/>
                  <a:t>取</a:t>
                </a:r>
                <a:r>
                  <a:rPr lang="en-US" altLang="zh-CN" dirty="0"/>
                  <a:t>max</a:t>
                </a:r>
                <a:r>
                  <a:rPr lang="zh-CN" altLang="en-US" dirty="0"/>
                  <a:t>，那么如果</a:t>
                </a:r>
                <a:r>
                  <a:rPr lang="en-US" altLang="zh-CN" dirty="0" err="1"/>
                  <a:t>mn</a:t>
                </a:r>
                <a:r>
                  <a:rPr lang="en-US" altLang="zh-CN" dirty="0"/>
                  <a:t>[n]=0</a:t>
                </a:r>
                <a:r>
                  <a:rPr lang="zh-CN" altLang="en-US" dirty="0"/>
                  <a:t>就说明合法。</a:t>
                </a:r>
              </a:p>
            </p:txBody>
          </p:sp>
        </mc:Choice>
        <mc:Fallback xmlns="">
          <p:sp>
            <p:nvSpPr>
              <p:cNvPr id="3" name="内容占位符 2">
                <a:extLst>
                  <a:ext uri="{FF2B5EF4-FFF2-40B4-BE49-F238E27FC236}">
                    <a16:creationId xmlns:a16="http://schemas.microsoft.com/office/drawing/2014/main" id="{17EA5B5C-4237-4357-AE9B-0ED7AB630ED2}"/>
                  </a:ext>
                </a:extLst>
              </p:cNvPr>
              <p:cNvSpPr>
                <a:spLocks noGrp="1" noRot="1" noChangeAspect="1" noMove="1" noResize="1" noEditPoints="1" noAdjustHandles="1" noChangeArrowheads="1" noChangeShapeType="1" noTextEdit="1"/>
              </p:cNvSpPr>
              <p:nvPr>
                <p:ph idx="1"/>
              </p:nvPr>
            </p:nvSpPr>
            <p:spPr>
              <a:blipFill>
                <a:blip r:embed="rId2"/>
                <a:stretch>
                  <a:fillRect l="-1043" t="-2521" r="-4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358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457376C-582B-488A-BBBB-FC51773EECC7}"/>
              </a:ext>
            </a:extLst>
          </p:cNvPr>
          <p:cNvSpPr>
            <a:spLocks noGrp="1"/>
          </p:cNvSpPr>
          <p:nvPr>
            <p:ph type="title"/>
          </p:nvPr>
        </p:nvSpPr>
        <p:spPr/>
        <p:txBody>
          <a:bodyPr/>
          <a:lstStyle/>
          <a:p>
            <a:r>
              <a:rPr lang="zh-CN" altLang="en-US" dirty="0"/>
              <a:t>补集转化</a:t>
            </a:r>
          </a:p>
        </p:txBody>
      </p:sp>
      <p:sp>
        <p:nvSpPr>
          <p:cNvPr id="5" name="文本占位符 4">
            <a:extLst>
              <a:ext uri="{FF2B5EF4-FFF2-40B4-BE49-F238E27FC236}">
                <a16:creationId xmlns:a16="http://schemas.microsoft.com/office/drawing/2014/main" id="{DE4D84EE-3D87-4620-BC86-80081B6B064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06002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47B20-7F7A-4ADF-BE39-23E43DD5BF48}"/>
              </a:ext>
            </a:extLst>
          </p:cNvPr>
          <p:cNvSpPr>
            <a:spLocks noGrp="1"/>
          </p:cNvSpPr>
          <p:nvPr>
            <p:ph type="title"/>
          </p:nvPr>
        </p:nvSpPr>
        <p:spPr/>
        <p:txBody>
          <a:bodyPr/>
          <a:lstStyle/>
          <a:p>
            <a:r>
              <a:rPr lang="en-US" altLang="zh-CN" dirty="0"/>
              <a:t>CF1517F </a:t>
            </a:r>
            <a:r>
              <a:rPr lang="en-US" altLang="zh-CN" i="0" dirty="0">
                <a:solidFill>
                  <a:srgbClr val="FFFFFF"/>
                </a:solidFill>
                <a:effectLst/>
              </a:rPr>
              <a:t>Reunion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4B8CE17-52FF-4935-B690-40FA1F576B04}"/>
                  </a:ext>
                </a:extLst>
              </p:cNvPr>
              <p:cNvSpPr>
                <a:spLocks noGrp="1"/>
              </p:cNvSpPr>
              <p:nvPr>
                <p:ph idx="1"/>
              </p:nvPr>
            </p:nvSpPr>
            <p:spPr/>
            <p:txBody>
              <a:bodyPr/>
              <a:lstStyle/>
              <a:p>
                <a:pPr algn="l"/>
                <a:r>
                  <a:rPr lang="zh-CN" altLang="en-US" b="0" i="0" dirty="0">
                    <a:effectLst/>
                    <a:latin typeface="-apple-system"/>
                  </a:rPr>
                  <a:t>在一棵</a:t>
                </a:r>
                <a:r>
                  <a:rPr lang="en-US" altLang="zh-CN" b="0" i="0" dirty="0">
                    <a:effectLst/>
                    <a:latin typeface="KaTeX_Main"/>
                  </a:rPr>
                  <a:t>n</a:t>
                </a:r>
                <a:r>
                  <a:rPr lang="zh-CN" altLang="en-US" b="0" i="0" dirty="0">
                    <a:effectLst/>
                    <a:latin typeface="-apple-system"/>
                  </a:rPr>
                  <a:t>个点的树上，每个结点有一个志愿者；现在要召开一场会议，每一个志愿者有</a:t>
                </a:r>
                <a:r>
                  <a:rPr lang="en-US" altLang="zh-CN" b="0" i="0" dirty="0">
                    <a:effectLst/>
                    <a:latin typeface="KaTeX_Main"/>
                  </a:rPr>
                  <a:t>1/2</a:t>
                </a:r>
                <a:r>
                  <a:rPr lang="zh-CN" altLang="en-US" b="0" i="0" dirty="0">
                    <a:effectLst/>
                    <a:latin typeface="-apple-system"/>
                  </a:rPr>
                  <a:t>的可能参加，也有</a:t>
                </a:r>
                <a:r>
                  <a:rPr lang="en-US" altLang="zh-CN" b="0" i="0" dirty="0">
                    <a:effectLst/>
                    <a:latin typeface="KaTeX_Main"/>
                  </a:rPr>
                  <a:t>1/2</a:t>
                </a:r>
                <a:r>
                  <a:rPr lang="zh-CN" altLang="en-US" b="0" i="0" dirty="0">
                    <a:effectLst/>
                    <a:latin typeface="-apple-system"/>
                  </a:rPr>
                  <a:t>的可能不参加</a:t>
                </a:r>
                <a:r>
                  <a:rPr lang="zh-CN" altLang="en-US" dirty="0">
                    <a:latin typeface="-apple-system"/>
                  </a:rPr>
                  <a:t>；</a:t>
                </a:r>
                <a:r>
                  <a:rPr lang="zh-CN" altLang="en-US" b="0" i="0" dirty="0">
                    <a:effectLst/>
                    <a:latin typeface="-apple-system"/>
                  </a:rPr>
                  <a:t>对于每一种情况下的会议 </a:t>
                </a:r>
                <a:r>
                  <a:rPr lang="en-US" altLang="zh-CN" b="0" i="0" dirty="0">
                    <a:effectLst/>
                    <a:latin typeface="-apple-system"/>
                  </a:rPr>
                  <a:t>, </a:t>
                </a:r>
                <a:r>
                  <a:rPr lang="zh-CN" altLang="en-US" b="0" i="0" dirty="0">
                    <a:effectLst/>
                    <a:latin typeface="-apple-system"/>
                  </a:rPr>
                  <a:t>我们可以有多种方案展开会议 </a:t>
                </a:r>
                <a:r>
                  <a:rPr lang="en-US" altLang="zh-CN" b="0" i="0" dirty="0">
                    <a:effectLst/>
                    <a:latin typeface="-apple-system"/>
                  </a:rPr>
                  <a:t>, </a:t>
                </a:r>
                <a:r>
                  <a:rPr lang="zh-CN" altLang="en-US" b="0" i="0" dirty="0">
                    <a:effectLst/>
                    <a:latin typeface="-apple-system"/>
                  </a:rPr>
                  <a:t>即任意选定一个志愿者</a:t>
                </a:r>
                <a:r>
                  <a:rPr lang="en-US" altLang="zh-CN" b="0" i="0" dirty="0">
                    <a:effectLst/>
                    <a:latin typeface="KaTeX_Main"/>
                  </a:rPr>
                  <a:t>x</a:t>
                </a:r>
                <a:r>
                  <a:rPr lang="zh-CN" altLang="en-US" b="0" i="0" dirty="0">
                    <a:effectLst/>
                    <a:latin typeface="-apple-system"/>
                  </a:rPr>
                  <a:t>所在结点为会议中心 </a:t>
                </a:r>
                <a:r>
                  <a:rPr lang="en-US" altLang="zh-CN" b="0" i="0" dirty="0">
                    <a:effectLst/>
                    <a:latin typeface="-apple-system"/>
                  </a:rPr>
                  <a:t>, </a:t>
                </a:r>
                <a:r>
                  <a:rPr lang="zh-CN" altLang="en-US" b="0" i="0" dirty="0">
                    <a:effectLst/>
                    <a:latin typeface="-apple-system"/>
                  </a:rPr>
                  <a:t>如果与</a:t>
                </a:r>
                <a:r>
                  <a:rPr lang="en-US" altLang="zh-CN" b="0" i="0" dirty="0">
                    <a:effectLst/>
                    <a:latin typeface="KaTeX_Main"/>
                  </a:rPr>
                  <a:t>x</a:t>
                </a:r>
                <a:r>
                  <a:rPr lang="zh-CN" altLang="en-US" b="0" i="0" dirty="0">
                    <a:effectLst/>
                    <a:latin typeface="-apple-system"/>
                  </a:rPr>
                  <a:t>的树上距离</a:t>
                </a:r>
                <a14:m>
                  <m:oMath xmlns:m="http://schemas.openxmlformats.org/officeDocument/2006/math">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𝑟</m:t>
                    </m:r>
                  </m:oMath>
                </a14:m>
                <a:r>
                  <a:rPr lang="zh-CN" altLang="en-US" b="0" i="0" dirty="0">
                    <a:effectLst/>
                    <a:latin typeface="-apple-system"/>
                  </a:rPr>
                  <a:t>的结点内的志愿者</a:t>
                </a:r>
                <a:r>
                  <a:rPr lang="zh-CN" altLang="en-US" b="1" dirty="0">
                    <a:latin typeface="-apple-system"/>
                  </a:rPr>
                  <a:t>都</a:t>
                </a:r>
                <a:r>
                  <a:rPr lang="zh-CN" altLang="en-US" b="0" i="0" dirty="0">
                    <a:effectLst/>
                    <a:latin typeface="-apple-system"/>
                  </a:rPr>
                  <a:t>参加了该会议 </a:t>
                </a:r>
                <a:r>
                  <a:rPr lang="en-US" altLang="zh-CN" b="0" i="0" dirty="0">
                    <a:effectLst/>
                    <a:latin typeface="-apple-system"/>
                  </a:rPr>
                  <a:t>, </a:t>
                </a:r>
                <a:r>
                  <a:rPr lang="zh-CN" altLang="en-US" b="0" i="0" dirty="0">
                    <a:effectLst/>
                    <a:latin typeface="-apple-system"/>
                  </a:rPr>
                  <a:t>那么该方案</a:t>
                </a:r>
                <a:r>
                  <a:rPr lang="en-US" altLang="zh-CN" b="0" i="0" dirty="0">
                    <a:effectLst/>
                    <a:latin typeface="KaTeX_Main"/>
                  </a:rPr>
                  <a:t>(</a:t>
                </a:r>
                <a:r>
                  <a:rPr lang="en-US" altLang="zh-CN" b="0" i="0" dirty="0" err="1">
                    <a:effectLst/>
                    <a:latin typeface="KaTeX_Main"/>
                  </a:rPr>
                  <a:t>x,r</a:t>
                </a:r>
                <a:r>
                  <a:rPr lang="en-US" altLang="zh-CN" b="0" i="0" dirty="0">
                    <a:effectLst/>
                    <a:latin typeface="KaTeX_Main"/>
                  </a:rPr>
                  <a:t>)</a:t>
                </a:r>
                <a:r>
                  <a:rPr lang="zh-CN" altLang="en-US" b="0" i="0" dirty="0">
                    <a:effectLst/>
                    <a:latin typeface="-apple-system"/>
                  </a:rPr>
                  <a:t>合法 </a:t>
                </a:r>
                <a:r>
                  <a:rPr lang="en-US" altLang="zh-CN" b="0" i="0" dirty="0">
                    <a:effectLst/>
                    <a:latin typeface="-apple-system"/>
                  </a:rPr>
                  <a:t>; </a:t>
                </a:r>
                <a:r>
                  <a:rPr lang="zh-CN" altLang="en-US" b="0" i="0" dirty="0">
                    <a:effectLst/>
                    <a:latin typeface="-apple-system"/>
                  </a:rPr>
                  <a:t>该情况下的会议的会议半径定义为所有合法的</a:t>
                </a:r>
                <a:r>
                  <a:rPr lang="en-US" altLang="zh-CN" b="0" i="0" dirty="0">
                    <a:effectLst/>
                    <a:latin typeface="-apple-system"/>
                  </a:rPr>
                  <a:t>(</a:t>
                </a:r>
                <a:r>
                  <a:rPr lang="en-US" altLang="zh-CN" b="0" i="0" dirty="0" err="1">
                    <a:effectLst/>
                    <a:latin typeface="-apple-system"/>
                  </a:rPr>
                  <a:t>x,r</a:t>
                </a:r>
                <a:r>
                  <a:rPr lang="en-US" altLang="zh-CN" b="0" i="0" dirty="0">
                    <a:effectLst/>
                    <a:latin typeface="-apple-system"/>
                  </a:rPr>
                  <a:t>)</a:t>
                </a:r>
                <a:r>
                  <a:rPr lang="zh-CN" altLang="en-US" b="0" i="0" dirty="0">
                    <a:effectLst/>
                    <a:latin typeface="-apple-system"/>
                  </a:rPr>
                  <a:t>的</a:t>
                </a:r>
                <a:r>
                  <a:rPr lang="zh-CN" altLang="en-US" b="1" dirty="0">
                    <a:latin typeface="-apple-system"/>
                  </a:rPr>
                  <a:t>最大的</a:t>
                </a:r>
                <a:r>
                  <a:rPr lang="en-US" altLang="zh-CN" b="0" i="0" dirty="0">
                    <a:effectLst/>
                    <a:latin typeface="KaTeX_Main"/>
                  </a:rPr>
                  <a:t>r</a:t>
                </a:r>
                <a:r>
                  <a:rPr lang="zh-CN" altLang="en-US" dirty="0">
                    <a:latin typeface="-apple-system"/>
                  </a:rPr>
                  <a:t>。</a:t>
                </a:r>
                <a:endParaRPr lang="en-US" altLang="zh-CN" b="0" i="0" dirty="0">
                  <a:effectLst/>
                  <a:latin typeface="-apple-system"/>
                </a:endParaRPr>
              </a:p>
              <a:p>
                <a:pPr algn="l"/>
                <a:r>
                  <a:rPr lang="zh-CN" altLang="en-US" b="0" i="0" dirty="0">
                    <a:effectLst/>
                    <a:latin typeface="-apple-system"/>
                  </a:rPr>
                  <a:t>求会议半径的期望值。</a:t>
                </a:r>
              </a:p>
              <a:p>
                <a:endParaRPr lang="zh-CN" altLang="en-US" dirty="0"/>
              </a:p>
            </p:txBody>
          </p:sp>
        </mc:Choice>
        <mc:Fallback xmlns="">
          <p:sp>
            <p:nvSpPr>
              <p:cNvPr id="3" name="内容占位符 2">
                <a:extLst>
                  <a:ext uri="{FF2B5EF4-FFF2-40B4-BE49-F238E27FC236}">
                    <a16:creationId xmlns:a16="http://schemas.microsoft.com/office/drawing/2014/main" id="{94B8CE17-52FF-4935-B690-40FA1F576B04}"/>
                  </a:ext>
                </a:extLst>
              </p:cNvPr>
              <p:cNvSpPr>
                <a:spLocks noGrp="1" noRot="1" noChangeAspect="1" noMove="1" noResize="1" noEditPoints="1" noAdjustHandles="1" noChangeArrowheads="1" noChangeShapeType="1" noTextEdit="1"/>
              </p:cNvSpPr>
              <p:nvPr>
                <p:ph idx="1"/>
              </p:nvPr>
            </p:nvSpPr>
            <p:spPr>
              <a:blipFill>
                <a:blip r:embed="rId2"/>
                <a:stretch>
                  <a:fillRect l="-1043" t="-2521" r="-1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971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593D6-BE9D-4E83-A027-231B034F1290}"/>
              </a:ext>
            </a:extLst>
          </p:cNvPr>
          <p:cNvSpPr>
            <a:spLocks noGrp="1"/>
          </p:cNvSpPr>
          <p:nvPr>
            <p:ph type="title"/>
          </p:nvPr>
        </p:nvSpPr>
        <p:spPr/>
        <p:txBody>
          <a:bodyPr/>
          <a:lstStyle/>
          <a:p>
            <a:r>
              <a:rPr lang="en-US" altLang="zh-CN" dirty="0"/>
              <a:t>SCOI2008 </a:t>
            </a:r>
            <a:r>
              <a:rPr lang="zh-CN" altLang="en-US" dirty="0"/>
              <a:t>着色方案</a:t>
            </a:r>
          </a:p>
        </p:txBody>
      </p:sp>
      <p:sp>
        <p:nvSpPr>
          <p:cNvPr id="3" name="内容占位符 2">
            <a:extLst>
              <a:ext uri="{FF2B5EF4-FFF2-40B4-BE49-F238E27FC236}">
                <a16:creationId xmlns:a16="http://schemas.microsoft.com/office/drawing/2014/main" id="{4B6C60F5-69E7-4785-89DE-32C16B851B8C}"/>
              </a:ext>
            </a:extLst>
          </p:cNvPr>
          <p:cNvSpPr>
            <a:spLocks noGrp="1"/>
          </p:cNvSpPr>
          <p:nvPr>
            <p:ph idx="1"/>
          </p:nvPr>
        </p:nvSpPr>
        <p:spPr/>
        <p:txBody>
          <a:bodyPr/>
          <a:lstStyle/>
          <a:p>
            <a:r>
              <a:rPr lang="zh-CN" altLang="en-US" dirty="0"/>
              <a:t>有</a:t>
            </a:r>
            <a:r>
              <a:rPr lang="en-US" altLang="zh-CN" dirty="0"/>
              <a:t>n</a:t>
            </a:r>
            <a:r>
              <a:rPr lang="zh-CN" altLang="en-US" dirty="0"/>
              <a:t>个木块</a:t>
            </a:r>
            <a:r>
              <a:rPr lang="en-US" altLang="zh-CN" dirty="0"/>
              <a:t>k</a:t>
            </a:r>
            <a:r>
              <a:rPr lang="zh-CN" altLang="en-US" dirty="0"/>
              <a:t>种油漆，第</a:t>
            </a:r>
            <a:r>
              <a:rPr lang="en-US" altLang="zh-CN" dirty="0" err="1"/>
              <a:t>i</a:t>
            </a:r>
            <a:r>
              <a:rPr lang="zh-CN" altLang="en-US" dirty="0"/>
              <a:t>种油漆够涂</a:t>
            </a:r>
            <a:r>
              <a:rPr lang="en-US" altLang="zh-CN" dirty="0"/>
              <a:t>ci</a:t>
            </a:r>
            <a:r>
              <a:rPr lang="zh-CN" altLang="en-US" dirty="0"/>
              <a:t>个木块。求任意两个相邻木块颜色不同的着色方案。</a:t>
            </a:r>
          </a:p>
        </p:txBody>
      </p:sp>
    </p:spTree>
    <p:extLst>
      <p:ext uri="{BB962C8B-B14F-4D97-AF65-F5344CB8AC3E}">
        <p14:creationId xmlns:p14="http://schemas.microsoft.com/office/powerpoint/2010/main" val="1149608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E2DBBA-A263-4724-BDF0-C9944CC9A06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28A6CC1-2E47-4FA6-9D2E-C08B1371C434}"/>
              </a:ext>
            </a:extLst>
          </p:cNvPr>
          <p:cNvSpPr>
            <a:spLocks noGrp="1"/>
          </p:cNvSpPr>
          <p:nvPr>
            <p:ph idx="1"/>
          </p:nvPr>
        </p:nvSpPr>
        <p:spPr/>
        <p:txBody>
          <a:bodyPr/>
          <a:lstStyle/>
          <a:p>
            <a:r>
              <a:rPr lang="zh-CN" altLang="en-US" dirty="0"/>
              <a:t>直接做很不好做，因为不知道哪个点是最大的，也不知道怎么求最大。</a:t>
            </a:r>
            <a:endParaRPr lang="en-US" altLang="zh-CN" dirty="0"/>
          </a:p>
          <a:p>
            <a:r>
              <a:rPr lang="zh-CN" altLang="en-US" dirty="0"/>
              <a:t>逆向思考，将没有参加的志愿者染成黑色，那么如果所有志愿者距离</a:t>
            </a:r>
            <a:r>
              <a:rPr lang="en-US" altLang="zh-CN" dirty="0"/>
              <a:t>r</a:t>
            </a:r>
            <a:r>
              <a:rPr lang="zh-CN" altLang="en-US" dirty="0"/>
              <a:t>的点包括整棵树的话我们就得到了一个不合法的方案。通过统计不合法的方案数就可以得到合法的方案数。于是就变成了一个覆盖计数问题。</a:t>
            </a:r>
            <a:endParaRPr lang="en-US" altLang="zh-CN" dirty="0"/>
          </a:p>
          <a:p>
            <a:r>
              <a:rPr lang="zh-CN" altLang="en-US" dirty="0"/>
              <a:t>定义</a:t>
            </a:r>
            <a:r>
              <a:rPr lang="en-US" altLang="zh-CN" dirty="0"/>
              <a:t>f[</a:t>
            </a:r>
            <a:r>
              <a:rPr lang="en-US" altLang="zh-CN" dirty="0" err="1"/>
              <a:t>i</a:t>
            </a:r>
            <a:r>
              <a:rPr lang="en-US" altLang="zh-CN" dirty="0"/>
              <a:t>][j]</a:t>
            </a:r>
            <a:r>
              <a:rPr lang="zh-CN" altLang="en-US" dirty="0"/>
              <a:t>和</a:t>
            </a:r>
            <a:r>
              <a:rPr lang="en-US" altLang="zh-CN" dirty="0"/>
              <a:t>g[</a:t>
            </a:r>
            <a:r>
              <a:rPr lang="en-US" altLang="zh-CN" dirty="0" err="1"/>
              <a:t>i</a:t>
            </a:r>
            <a:r>
              <a:rPr lang="en-US" altLang="zh-CN" dirty="0"/>
              <a:t>][j]</a:t>
            </a:r>
            <a:r>
              <a:rPr lang="zh-CN" altLang="en-US" dirty="0"/>
              <a:t>分别表示超出的和不够的方案数。</a:t>
            </a:r>
            <a:endParaRPr lang="en-US" altLang="zh-CN" dirty="0"/>
          </a:p>
          <a:p>
            <a:r>
              <a:rPr lang="zh-CN" altLang="en-US" dirty="0">
                <a:hlinkClick r:id="rId2"/>
              </a:rPr>
              <a:t>云剪贴板 </a:t>
            </a:r>
            <a:r>
              <a:rPr lang="en-US" altLang="zh-CN" dirty="0">
                <a:hlinkClick r:id="rId2"/>
              </a:rPr>
              <a:t>- </a:t>
            </a:r>
            <a:r>
              <a:rPr lang="zh-CN" altLang="en-US" dirty="0">
                <a:hlinkClick r:id="rId2"/>
              </a:rPr>
              <a:t>洛谷 </a:t>
            </a:r>
            <a:r>
              <a:rPr lang="en-US" altLang="zh-CN" dirty="0">
                <a:hlinkClick r:id="rId2"/>
              </a:rPr>
              <a:t>| </a:t>
            </a:r>
            <a:r>
              <a:rPr lang="zh-CN" altLang="en-US" dirty="0">
                <a:hlinkClick r:id="rId2"/>
              </a:rPr>
              <a:t>计算机科学教育新生态 </a:t>
            </a:r>
            <a:r>
              <a:rPr lang="en-US" altLang="zh-CN" dirty="0">
                <a:hlinkClick r:id="rId2"/>
              </a:rPr>
              <a:t>(luogu.com.cn)</a:t>
            </a:r>
            <a:endParaRPr lang="en-US" altLang="zh-CN" dirty="0"/>
          </a:p>
        </p:txBody>
      </p:sp>
    </p:spTree>
    <p:extLst>
      <p:ext uri="{BB962C8B-B14F-4D97-AF65-F5344CB8AC3E}">
        <p14:creationId xmlns:p14="http://schemas.microsoft.com/office/powerpoint/2010/main" val="1407729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A5E3F00-AF71-4919-ABF7-2F38F3C4F6CA}"/>
              </a:ext>
            </a:extLst>
          </p:cNvPr>
          <p:cNvSpPr>
            <a:spLocks noGrp="1"/>
          </p:cNvSpPr>
          <p:nvPr>
            <p:ph type="title"/>
          </p:nvPr>
        </p:nvSpPr>
        <p:spPr/>
        <p:txBody>
          <a:bodyPr/>
          <a:lstStyle/>
          <a:p>
            <a:r>
              <a:rPr lang="zh-CN" altLang="en-US" dirty="0"/>
              <a:t>排序后</a:t>
            </a:r>
            <a:r>
              <a:rPr lang="en-US" altLang="zh-CN" dirty="0"/>
              <a:t>DP</a:t>
            </a:r>
            <a:endParaRPr lang="zh-CN" altLang="en-US" dirty="0"/>
          </a:p>
        </p:txBody>
      </p:sp>
      <p:sp>
        <p:nvSpPr>
          <p:cNvPr id="5" name="文本占位符 4">
            <a:extLst>
              <a:ext uri="{FF2B5EF4-FFF2-40B4-BE49-F238E27FC236}">
                <a16:creationId xmlns:a16="http://schemas.microsoft.com/office/drawing/2014/main" id="{59EECDF7-4351-427C-8559-C23FEEE8005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41227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45DD8-37C9-4AD4-BD32-0BBE22900A20}"/>
              </a:ext>
            </a:extLst>
          </p:cNvPr>
          <p:cNvSpPr>
            <a:spLocks noGrp="1"/>
          </p:cNvSpPr>
          <p:nvPr>
            <p:ph type="title"/>
          </p:nvPr>
        </p:nvSpPr>
        <p:spPr/>
        <p:txBody>
          <a:bodyPr/>
          <a:lstStyle/>
          <a:p>
            <a:r>
              <a:rPr lang="en-US" altLang="zh-CN" dirty="0"/>
              <a:t>BALTIC2008 Elect</a:t>
            </a:r>
            <a:endParaRPr lang="zh-CN" altLang="en-US" dirty="0"/>
          </a:p>
        </p:txBody>
      </p:sp>
      <p:sp>
        <p:nvSpPr>
          <p:cNvPr id="3" name="内容占位符 2">
            <a:extLst>
              <a:ext uri="{FF2B5EF4-FFF2-40B4-BE49-F238E27FC236}">
                <a16:creationId xmlns:a16="http://schemas.microsoft.com/office/drawing/2014/main" id="{87C8E333-04B9-4866-AD69-EB47E5D39101}"/>
              </a:ext>
            </a:extLst>
          </p:cNvPr>
          <p:cNvSpPr>
            <a:spLocks noGrp="1"/>
          </p:cNvSpPr>
          <p:nvPr>
            <p:ph idx="1"/>
          </p:nvPr>
        </p:nvSpPr>
        <p:spPr/>
        <p:txBody>
          <a:bodyPr/>
          <a:lstStyle/>
          <a:p>
            <a:r>
              <a:rPr lang="en-US" altLang="zh-CN" dirty="0"/>
              <a:t>n</a:t>
            </a:r>
            <a:r>
              <a:rPr lang="zh-CN" altLang="en-US" dirty="0"/>
              <a:t>件物品，要求总体积尽量大，但去掉任何一个物品后总体积都小于</a:t>
            </a:r>
            <a:r>
              <a:rPr lang="en-US" altLang="zh-CN" dirty="0"/>
              <a:t>1/2</a:t>
            </a:r>
            <a:r>
              <a:rPr lang="zh-CN" altLang="en-US" dirty="0"/>
              <a:t>。</a:t>
            </a:r>
          </a:p>
        </p:txBody>
      </p:sp>
    </p:spTree>
    <p:extLst>
      <p:ext uri="{BB962C8B-B14F-4D97-AF65-F5344CB8AC3E}">
        <p14:creationId xmlns:p14="http://schemas.microsoft.com/office/powerpoint/2010/main" val="2892366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0C920-94FA-4CB4-BD85-D1111AF92F9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86C561-509E-417B-B361-84160A72A6AD}"/>
              </a:ext>
            </a:extLst>
          </p:cNvPr>
          <p:cNvSpPr>
            <a:spLocks noGrp="1"/>
          </p:cNvSpPr>
          <p:nvPr>
            <p:ph idx="1"/>
          </p:nvPr>
        </p:nvSpPr>
        <p:spPr/>
        <p:txBody>
          <a:bodyPr/>
          <a:lstStyle/>
          <a:p>
            <a:r>
              <a:rPr lang="zh-CN" altLang="en-US" dirty="0"/>
              <a:t>先把所有物品从大到小排序做背包，然后把第一次突破</a:t>
            </a:r>
            <a:r>
              <a:rPr lang="en-US" altLang="zh-CN" dirty="0"/>
              <a:t>1/2</a:t>
            </a:r>
            <a:r>
              <a:rPr lang="zh-CN" altLang="en-US" dirty="0"/>
              <a:t>的状态更新答案。</a:t>
            </a:r>
          </a:p>
        </p:txBody>
      </p:sp>
    </p:spTree>
    <p:extLst>
      <p:ext uri="{BB962C8B-B14F-4D97-AF65-F5344CB8AC3E}">
        <p14:creationId xmlns:p14="http://schemas.microsoft.com/office/powerpoint/2010/main" val="3909234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A3331-980D-4F00-89D6-C5261CEA622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29E0C3-1239-48CE-B891-829978F5782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50831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4BD2E-53AB-4302-8449-8F66E84CF26A}"/>
              </a:ext>
            </a:extLst>
          </p:cNvPr>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A4CADD3-94D7-4A54-ABFA-22D7EF9D8963}"/>
                  </a:ext>
                </a:extLst>
              </p:cNvPr>
              <p:cNvSpPr>
                <a:spLocks noGrp="1"/>
              </p:cNvSpPr>
              <p:nvPr>
                <p:ph idx="1"/>
              </p:nvPr>
            </p:nvSpPr>
            <p:spPr/>
            <p:txBody>
              <a:bodyPr>
                <a:normAutofit/>
              </a:bodyPr>
              <a:lstStyle/>
              <a:p>
                <a:r>
                  <a:rPr lang="zh-CN" altLang="en-US" dirty="0"/>
                  <a:t>设肩高为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zh-CN" altLang="en-US" dirty="0"/>
                  <a:t>，臂长为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oMath>
                </a14:m>
                <a:r>
                  <a:rPr lang="zh-CN" altLang="en-US" dirty="0"/>
                  <a:t>，首先证明一个结论，就是跳出坑的顺序一定是按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dirty="0"/>
                  <a:t>从小到大的。</a:t>
                </a:r>
                <a:endParaRPr lang="en-US" altLang="zh-CN" dirty="0"/>
              </a:p>
              <a:p>
                <a:r>
                  <a:rPr lang="zh-CN" altLang="en-US" dirty="0"/>
                  <a:t>证明：设剩下的肩高的和为</a:t>
                </a:r>
                <a:r>
                  <a:rPr lang="en-US" altLang="zh-CN" dirty="0"/>
                  <a:t>SA</a:t>
                </a:r>
                <a:r>
                  <a:rPr lang="zh-CN" altLang="en-US" dirty="0"/>
                  <a:t>，那么</a:t>
                </a:r>
                <a:r>
                  <a:rPr lang="en-US" altLang="zh-CN" dirty="0"/>
                  <a:t>x</a:t>
                </a:r>
                <a:r>
                  <a:rPr lang="zh-CN" altLang="en-US" dirty="0"/>
                  <a:t>能在</a:t>
                </a:r>
                <a:r>
                  <a:rPr lang="en-US" altLang="zh-CN" dirty="0"/>
                  <a:t>y</a:t>
                </a:r>
                <a:r>
                  <a:rPr lang="zh-CN" altLang="en-US" dirty="0"/>
                  <a:t>之前跳出去当且仅当满足</a:t>
                </a:r>
                <a14:m>
                  <m:oMath xmlns:m="http://schemas.openxmlformats.org/officeDocument/2006/math">
                    <m:r>
                      <a:rPr lang="fr-FR" altLang="zh-CN" i="1">
                        <a:latin typeface="Cambria Math" panose="02040503050406030204" pitchFamily="18" charset="0"/>
                      </a:rPr>
                      <m:t>𝑆𝐴</m:t>
                    </m:r>
                    <m:r>
                      <a:rPr lang="fr-FR" altLang="zh-CN" i="1">
                        <a:latin typeface="Cambria Math" panose="02040503050406030204" pitchFamily="18" charset="0"/>
                      </a:rPr>
                      <m:t>+</m:t>
                    </m:r>
                    <m:sSub>
                      <m:sSubPr>
                        <m:ctrlPr>
                          <a:rPr lang="fr-FR" altLang="zh-CN" i="1">
                            <a:latin typeface="Cambria Math" panose="02040503050406030204" pitchFamily="18" charset="0"/>
                          </a:rPr>
                        </m:ctrlPr>
                      </m:sSubPr>
                      <m:e>
                        <m:r>
                          <a:rPr lang="fr-FR" altLang="zh-CN" i="1">
                            <a:latin typeface="Cambria Math" panose="02040503050406030204" pitchFamily="18" charset="0"/>
                          </a:rPr>
                          <m:t>𝐴</m:t>
                        </m:r>
                      </m:e>
                      <m:sub>
                        <m:r>
                          <a:rPr lang="fr-FR" altLang="zh-CN" i="1">
                            <a:latin typeface="Cambria Math" panose="02040503050406030204" pitchFamily="18" charset="0"/>
                          </a:rPr>
                          <m:t>𝑦</m:t>
                        </m:r>
                      </m:sub>
                    </m:sSub>
                    <m:r>
                      <a:rPr lang="fr-FR" altLang="zh-CN" i="1">
                        <a:latin typeface="Cambria Math" panose="02040503050406030204" pitchFamily="18" charset="0"/>
                      </a:rPr>
                      <m:t>+</m:t>
                    </m:r>
                    <m:sSub>
                      <m:sSubPr>
                        <m:ctrlPr>
                          <a:rPr lang="fr-FR" altLang="zh-CN" i="1">
                            <a:latin typeface="Cambria Math" panose="02040503050406030204" pitchFamily="18" charset="0"/>
                          </a:rPr>
                        </m:ctrlPr>
                      </m:sSubPr>
                      <m:e>
                        <m:r>
                          <a:rPr lang="fr-FR" altLang="zh-CN" i="1">
                            <a:latin typeface="Cambria Math" panose="02040503050406030204" pitchFamily="18" charset="0"/>
                          </a:rPr>
                          <m:t>𝐴</m:t>
                        </m:r>
                      </m:e>
                      <m:sub>
                        <m:r>
                          <a:rPr lang="fr-FR" altLang="zh-CN" i="1">
                            <a:latin typeface="Cambria Math" panose="02040503050406030204" pitchFamily="18" charset="0"/>
                          </a:rPr>
                          <m:t>𝑥</m:t>
                        </m:r>
                      </m:sub>
                    </m:sSub>
                    <m:r>
                      <a:rPr lang="fr-FR" altLang="zh-CN" i="1">
                        <a:latin typeface="Cambria Math" panose="02040503050406030204" pitchFamily="18" charset="0"/>
                      </a:rPr>
                      <m:t>+</m:t>
                    </m:r>
                    <m:sSub>
                      <m:sSubPr>
                        <m:ctrlPr>
                          <a:rPr lang="fr-FR" altLang="zh-CN" i="1">
                            <a:latin typeface="Cambria Math" panose="02040503050406030204" pitchFamily="18" charset="0"/>
                          </a:rPr>
                        </m:ctrlPr>
                      </m:sSubPr>
                      <m:e>
                        <m:r>
                          <a:rPr lang="fr-FR" altLang="zh-CN" i="1">
                            <a:latin typeface="Cambria Math" panose="02040503050406030204" pitchFamily="18" charset="0"/>
                          </a:rPr>
                          <m:t>𝐵</m:t>
                        </m:r>
                      </m:e>
                      <m:sub>
                        <m:r>
                          <a:rPr lang="fr-FR" altLang="zh-CN" i="1">
                            <a:latin typeface="Cambria Math" panose="02040503050406030204" pitchFamily="18" charset="0"/>
                          </a:rPr>
                          <m:t>𝑥</m:t>
                        </m:r>
                      </m:sub>
                    </m:sSub>
                    <m:r>
                      <a:rPr lang="fr-FR" altLang="zh-CN" i="1" smtClean="0">
                        <a:latin typeface="Cambria Math" panose="02040503050406030204" pitchFamily="18" charset="0"/>
                      </a:rPr>
                      <m:t>≥</m:t>
                    </m:r>
                    <m:r>
                      <a:rPr lang="fr-FR" altLang="zh-CN" i="1">
                        <a:latin typeface="Cambria Math" panose="02040503050406030204" pitchFamily="18" charset="0"/>
                      </a:rPr>
                      <m:t>𝐻</m:t>
                    </m:r>
                  </m:oMath>
                </a14:m>
                <a:r>
                  <a:rPr lang="zh-CN" altLang="en-US" dirty="0"/>
                  <a:t>且</a:t>
                </a:r>
                <a14:m>
                  <m:oMath xmlns:m="http://schemas.openxmlformats.org/officeDocument/2006/math">
                    <m:r>
                      <a:rPr lang="en-US" altLang="zh-CN" b="0" i="1" dirty="0" smtClean="0">
                        <a:latin typeface="Cambria Math" panose="02040503050406030204" pitchFamily="18" charset="0"/>
                      </a:rPr>
                      <m:t>𝑆𝐴</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𝐴</m:t>
                        </m:r>
                      </m:e>
                      <m:sub>
                        <m:r>
                          <a:rPr lang="en-US" altLang="zh-CN" b="0" i="1" dirty="0" smtClean="0">
                            <a:latin typeface="Cambria Math" panose="02040503050406030204" pitchFamily="18" charset="0"/>
                          </a:rPr>
                          <m:t>𝑦</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𝐵</m:t>
                        </m:r>
                      </m:e>
                      <m:sub>
                        <m:r>
                          <a:rPr lang="en-US" altLang="zh-CN" b="0" i="1" dirty="0" smtClean="0">
                            <a:latin typeface="Cambria Math" panose="02040503050406030204" pitchFamily="18" charset="0"/>
                          </a:rPr>
                          <m:t>𝑦</m:t>
                        </m:r>
                      </m:sub>
                    </m:sSub>
                    <m:r>
                      <a:rPr lang="en-US" altLang="zh-CN" i="1" dirty="0" smtClean="0"/>
                      <m:t>≥</m:t>
                    </m:r>
                    <m:r>
                      <a:rPr lang="en-US" altLang="zh-CN" b="0" i="1" dirty="0" smtClean="0">
                        <a:latin typeface="Cambria Math" panose="02040503050406030204" pitchFamily="18" charset="0"/>
                      </a:rPr>
                      <m:t>𝐻</m:t>
                    </m:r>
                  </m:oMath>
                </a14:m>
                <a:r>
                  <a:rPr lang="zh-CN" altLang="en-US" dirty="0"/>
                  <a:t>，也就是</a:t>
                </a:r>
                <a14:m>
                  <m:oMath xmlns:m="http://schemas.openxmlformats.org/officeDocument/2006/math">
                    <m:r>
                      <a:rPr lang="en-US" altLang="zh-CN" i="1">
                        <a:latin typeface="Cambria Math" panose="02040503050406030204" pitchFamily="18" charset="0"/>
                      </a:rPr>
                      <m:t>𝑆𝐴</m:t>
                    </m:r>
                    <m:r>
                      <a:rPr lang="en-US" altLang="zh-CN" i="1" smtClean="0">
                        <a:latin typeface="Cambria Math" panose="02040503050406030204" pitchFamily="18" charset="0"/>
                      </a:rPr>
                      <m:t>≥</m:t>
                    </m:r>
                    <m:r>
                      <a:rPr lang="en-US" altLang="zh-CN" i="1">
                        <a:latin typeface="Cambria Math" panose="02040503050406030204" pitchFamily="18" charset="0"/>
                      </a:rPr>
                      <m:t>𝐻</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𝑦</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i="0">
                            <a:latin typeface="Cambria Math" panose="02040503050406030204" pitchFamily="18" charset="0"/>
                          </a:rPr>
                          <m:t>min</m:t>
                        </m:r>
                      </m:fName>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𝑥</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𝑥</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𝑦</m:t>
                                </m:r>
                              </m:sub>
                            </m:sSub>
                          </m:e>
                        </m:d>
                      </m:e>
                    </m:func>
                  </m:oMath>
                </a14:m>
                <a:r>
                  <a:rPr lang="zh-CN" altLang="en-US" dirty="0"/>
                  <a:t>。</a:t>
                </a:r>
                <a:endParaRPr lang="en-US" altLang="zh-CN" dirty="0"/>
              </a:p>
              <a:p>
                <a:r>
                  <a:rPr lang="zh-CN" altLang="en-US" dirty="0"/>
                  <a:t>那么当</a:t>
                </a:r>
                <a14:m>
                  <m:oMath xmlns:m="http://schemas.openxmlformats.org/officeDocument/2006/math">
                    <m:r>
                      <a:rPr lang="es-ES" altLang="zh-CN" i="1">
                        <a:latin typeface="Cambria Math" panose="02040503050406030204" pitchFamily="18" charset="0"/>
                      </a:rPr>
                      <m:t>𝐻</m:t>
                    </m:r>
                    <m:r>
                      <a:rPr lang="en-US" altLang="zh-CN" b="0" i="1" smtClean="0">
                        <a:latin typeface="Cambria Math" panose="02040503050406030204" pitchFamily="18" charset="0"/>
                      </a:rPr>
                      <m:t>−</m:t>
                    </m:r>
                    <m:r>
                      <m:rPr>
                        <m:sty m:val="p"/>
                      </m:rPr>
                      <a:rPr lang="es-ES" altLang="zh-CN" i="0">
                        <a:latin typeface="Cambria Math" panose="02040503050406030204" pitchFamily="18" charset="0"/>
                      </a:rPr>
                      <m:t>min</m:t>
                    </m:r>
                    <m:r>
                      <a:rPr lang="en-US" altLang="zh-CN" b="0" i="1" smtClean="0">
                        <a:latin typeface="Cambria Math" panose="02040503050406030204" pitchFamily="18" charset="0"/>
                      </a:rPr>
                      <m:t>⁡(</m:t>
                    </m:r>
                    <m:sSub>
                      <m:sSubPr>
                        <m:ctrlPr>
                          <a:rPr lang="es-ES" altLang="zh-CN" i="1">
                            <a:latin typeface="Cambria Math" panose="02040503050406030204" pitchFamily="18" charset="0"/>
                          </a:rPr>
                        </m:ctrlPr>
                      </m:sSubPr>
                      <m:e>
                        <m:r>
                          <a:rPr lang="es-ES" altLang="zh-CN" i="1">
                            <a:latin typeface="Cambria Math" panose="02040503050406030204" pitchFamily="18" charset="0"/>
                          </a:rPr>
                          <m:t>𝐴</m:t>
                        </m:r>
                      </m:e>
                      <m:sub>
                        <m:r>
                          <a:rPr lang="es-ES" altLang="zh-CN" i="1">
                            <a:latin typeface="Cambria Math" panose="02040503050406030204" pitchFamily="18" charset="0"/>
                          </a:rPr>
                          <m:t>𝑥</m:t>
                        </m:r>
                      </m:sub>
                    </m:sSub>
                    <m:r>
                      <a:rPr lang="es-ES" altLang="zh-CN" i="1">
                        <a:latin typeface="Cambria Math" panose="02040503050406030204" pitchFamily="18" charset="0"/>
                      </a:rPr>
                      <m:t>+</m:t>
                    </m:r>
                    <m:sSub>
                      <m:sSubPr>
                        <m:ctrlPr>
                          <a:rPr lang="es-ES" altLang="zh-CN" i="1">
                            <a:latin typeface="Cambria Math" panose="02040503050406030204" pitchFamily="18" charset="0"/>
                          </a:rPr>
                        </m:ctrlPr>
                      </m:sSubPr>
                      <m:e>
                        <m:r>
                          <a:rPr lang="es-ES" altLang="zh-CN" i="1">
                            <a:latin typeface="Cambria Math" panose="02040503050406030204" pitchFamily="18" charset="0"/>
                          </a:rPr>
                          <m:t>𝐵</m:t>
                        </m:r>
                      </m:e>
                      <m:sub>
                        <m:r>
                          <a:rPr lang="es-ES" altLang="zh-CN" i="1">
                            <a:latin typeface="Cambria Math" panose="02040503050406030204" pitchFamily="18" charset="0"/>
                          </a:rPr>
                          <m:t>𝑥</m:t>
                        </m:r>
                      </m:sub>
                    </m:sSub>
                    <m:r>
                      <a:rPr lang="es-ES" altLang="zh-CN" i="1">
                        <a:latin typeface="Cambria Math" panose="02040503050406030204" pitchFamily="18" charset="0"/>
                      </a:rPr>
                      <m:t>+</m:t>
                    </m:r>
                    <m:sSub>
                      <m:sSubPr>
                        <m:ctrlPr>
                          <a:rPr lang="es-ES" altLang="zh-CN" i="1">
                            <a:latin typeface="Cambria Math" panose="02040503050406030204" pitchFamily="18" charset="0"/>
                          </a:rPr>
                        </m:ctrlPr>
                      </m:sSubPr>
                      <m:e>
                        <m:r>
                          <a:rPr lang="es-ES" altLang="zh-CN" i="1">
                            <a:latin typeface="Cambria Math" panose="02040503050406030204" pitchFamily="18" charset="0"/>
                          </a:rPr>
                          <m:t>𝐴</m:t>
                        </m:r>
                      </m:e>
                      <m:sub>
                        <m:r>
                          <a:rPr lang="es-ES" altLang="zh-CN" i="1">
                            <a:latin typeface="Cambria Math" panose="02040503050406030204" pitchFamily="18" charset="0"/>
                          </a:rPr>
                          <m:t>𝑦</m:t>
                        </m:r>
                      </m:sub>
                    </m:sSub>
                    <m:r>
                      <a:rPr lang="es-ES" altLang="zh-CN" i="1">
                        <a:latin typeface="Cambria Math" panose="02040503050406030204" pitchFamily="18" charset="0"/>
                      </a:rPr>
                      <m:t>,</m:t>
                    </m:r>
                    <m:sSub>
                      <m:sSubPr>
                        <m:ctrlPr>
                          <a:rPr lang="es-ES" altLang="zh-CN" i="1">
                            <a:latin typeface="Cambria Math" panose="02040503050406030204" pitchFamily="18" charset="0"/>
                          </a:rPr>
                        </m:ctrlPr>
                      </m:sSubPr>
                      <m:e>
                        <m:r>
                          <a:rPr lang="es-ES" altLang="zh-CN" i="1">
                            <a:latin typeface="Cambria Math" panose="02040503050406030204" pitchFamily="18" charset="0"/>
                          </a:rPr>
                          <m:t>𝐴</m:t>
                        </m:r>
                      </m:e>
                      <m:sub>
                        <m:r>
                          <a:rPr lang="es-ES" altLang="zh-CN" i="1">
                            <a:latin typeface="Cambria Math" panose="02040503050406030204" pitchFamily="18" charset="0"/>
                          </a:rPr>
                          <m:t>𝑦</m:t>
                        </m:r>
                      </m:sub>
                    </m:sSub>
                    <m:r>
                      <a:rPr lang="es-ES" altLang="zh-CN" i="1">
                        <a:latin typeface="Cambria Math" panose="02040503050406030204" pitchFamily="18" charset="0"/>
                      </a:rPr>
                      <m:t>+</m:t>
                    </m:r>
                    <m:sSub>
                      <m:sSubPr>
                        <m:ctrlPr>
                          <a:rPr lang="es-ES" altLang="zh-CN" i="1">
                            <a:latin typeface="Cambria Math" panose="02040503050406030204" pitchFamily="18" charset="0"/>
                          </a:rPr>
                        </m:ctrlPr>
                      </m:sSubPr>
                      <m:e>
                        <m:r>
                          <a:rPr lang="es-ES" altLang="zh-CN" i="1">
                            <a:latin typeface="Cambria Math" panose="02040503050406030204" pitchFamily="18" charset="0"/>
                          </a:rPr>
                          <m:t>𝐵</m:t>
                        </m:r>
                      </m:e>
                      <m:sub>
                        <m:r>
                          <a:rPr lang="es-ES" altLang="zh-CN" i="1">
                            <a:latin typeface="Cambria Math" panose="02040503050406030204" pitchFamily="18" charset="0"/>
                          </a:rPr>
                          <m:t>𝑦</m:t>
                        </m:r>
                      </m:sub>
                    </m:sSub>
                    <m:r>
                      <a:rPr lang="en-US" altLang="zh-CN" b="0" i="1" smtClean="0">
                        <a:latin typeface="Cambria Math" panose="02040503050406030204" pitchFamily="18" charset="0"/>
                      </a:rPr>
                      <m:t>)</m:t>
                    </m:r>
                    <m:r>
                      <a:rPr lang="es-ES" altLang="zh-CN" i="1" smtClean="0">
                        <a:latin typeface="Cambria Math" panose="02040503050406030204" pitchFamily="18" charset="0"/>
                      </a:rPr>
                      <m:t>≤</m:t>
                    </m:r>
                    <m:r>
                      <a:rPr lang="es-ES" altLang="zh-CN" i="1">
                        <a:latin typeface="Cambria Math" panose="02040503050406030204" pitchFamily="18" charset="0"/>
                      </a:rPr>
                      <m:t>𝐻</m:t>
                    </m:r>
                    <m:r>
                      <a:rPr lang="en-US" altLang="zh-CN" b="0" i="1" smtClean="0">
                        <a:latin typeface="Cambria Math" panose="02040503050406030204" pitchFamily="18" charset="0"/>
                      </a:rPr>
                      <m:t>−</m:t>
                    </m:r>
                    <m:r>
                      <m:rPr>
                        <m:sty m:val="p"/>
                      </m:rPr>
                      <a:rPr lang="es-ES" altLang="zh-CN" i="0">
                        <a:latin typeface="Cambria Math" panose="02040503050406030204" pitchFamily="18" charset="0"/>
                      </a:rPr>
                      <m:t>min</m:t>
                    </m:r>
                    <m:r>
                      <a:rPr lang="en-US" altLang="zh-CN" b="0" i="1" smtClean="0">
                        <a:latin typeface="Cambria Math" panose="02040503050406030204" pitchFamily="18" charset="0"/>
                      </a:rPr>
                      <m:t>⁡(</m:t>
                    </m:r>
                    <m:sSub>
                      <m:sSubPr>
                        <m:ctrlPr>
                          <a:rPr lang="es-ES" altLang="zh-CN" i="1">
                            <a:latin typeface="Cambria Math" panose="02040503050406030204" pitchFamily="18" charset="0"/>
                          </a:rPr>
                        </m:ctrlPr>
                      </m:sSubPr>
                      <m:e>
                        <m:r>
                          <a:rPr lang="es-ES" altLang="zh-CN" i="1">
                            <a:latin typeface="Cambria Math" panose="02040503050406030204" pitchFamily="18" charset="0"/>
                          </a:rPr>
                          <m:t>𝐴</m:t>
                        </m:r>
                      </m:e>
                      <m:sub>
                        <m:r>
                          <a:rPr lang="es-ES" altLang="zh-CN" i="1">
                            <a:latin typeface="Cambria Math" panose="02040503050406030204" pitchFamily="18" charset="0"/>
                          </a:rPr>
                          <m:t>𝑦</m:t>
                        </m:r>
                      </m:sub>
                    </m:sSub>
                    <m:r>
                      <a:rPr lang="es-ES" altLang="zh-CN" i="1">
                        <a:latin typeface="Cambria Math" panose="02040503050406030204" pitchFamily="18" charset="0"/>
                      </a:rPr>
                      <m:t>+</m:t>
                    </m:r>
                    <m:sSub>
                      <m:sSubPr>
                        <m:ctrlPr>
                          <a:rPr lang="es-ES" altLang="zh-CN" i="1">
                            <a:latin typeface="Cambria Math" panose="02040503050406030204" pitchFamily="18" charset="0"/>
                          </a:rPr>
                        </m:ctrlPr>
                      </m:sSubPr>
                      <m:e>
                        <m:r>
                          <a:rPr lang="es-ES" altLang="zh-CN" i="1">
                            <a:latin typeface="Cambria Math" panose="02040503050406030204" pitchFamily="18" charset="0"/>
                          </a:rPr>
                          <m:t>𝐵</m:t>
                        </m:r>
                      </m:e>
                      <m:sub>
                        <m:r>
                          <a:rPr lang="es-ES" altLang="zh-CN" i="1">
                            <a:latin typeface="Cambria Math" panose="02040503050406030204" pitchFamily="18" charset="0"/>
                          </a:rPr>
                          <m:t>𝑦</m:t>
                        </m:r>
                      </m:sub>
                    </m:sSub>
                    <m:r>
                      <a:rPr lang="es-ES" altLang="zh-CN" i="1">
                        <a:latin typeface="Cambria Math" panose="02040503050406030204" pitchFamily="18" charset="0"/>
                      </a:rPr>
                      <m:t>+</m:t>
                    </m:r>
                    <m:sSub>
                      <m:sSubPr>
                        <m:ctrlPr>
                          <a:rPr lang="es-ES" altLang="zh-CN" i="1">
                            <a:latin typeface="Cambria Math" panose="02040503050406030204" pitchFamily="18" charset="0"/>
                          </a:rPr>
                        </m:ctrlPr>
                      </m:sSubPr>
                      <m:e>
                        <m:r>
                          <a:rPr lang="es-ES" altLang="zh-CN" i="1">
                            <a:latin typeface="Cambria Math" panose="02040503050406030204" pitchFamily="18" charset="0"/>
                          </a:rPr>
                          <m:t>𝐴</m:t>
                        </m:r>
                      </m:e>
                      <m:sub>
                        <m:r>
                          <a:rPr lang="es-ES" altLang="zh-CN" i="1">
                            <a:latin typeface="Cambria Math" panose="02040503050406030204" pitchFamily="18" charset="0"/>
                          </a:rPr>
                          <m:t>𝑥</m:t>
                        </m:r>
                      </m:sub>
                    </m:sSub>
                    <m:r>
                      <a:rPr lang="es-ES" altLang="zh-CN" i="1">
                        <a:latin typeface="Cambria Math" panose="02040503050406030204" pitchFamily="18" charset="0"/>
                      </a:rPr>
                      <m:t>,</m:t>
                    </m:r>
                    <m:sSub>
                      <m:sSubPr>
                        <m:ctrlPr>
                          <a:rPr lang="es-ES" altLang="zh-CN" i="1">
                            <a:latin typeface="Cambria Math" panose="02040503050406030204" pitchFamily="18" charset="0"/>
                          </a:rPr>
                        </m:ctrlPr>
                      </m:sSubPr>
                      <m:e>
                        <m:r>
                          <a:rPr lang="es-ES" altLang="zh-CN" i="1">
                            <a:latin typeface="Cambria Math" panose="02040503050406030204" pitchFamily="18" charset="0"/>
                          </a:rPr>
                          <m:t>𝐴</m:t>
                        </m:r>
                      </m:e>
                      <m:sub>
                        <m:r>
                          <a:rPr lang="es-ES" altLang="zh-CN" i="1">
                            <a:latin typeface="Cambria Math" panose="02040503050406030204" pitchFamily="18" charset="0"/>
                          </a:rPr>
                          <m:t>𝑥</m:t>
                        </m:r>
                      </m:sub>
                    </m:sSub>
                    <m:r>
                      <a:rPr lang="es-ES" altLang="zh-CN" i="1">
                        <a:latin typeface="Cambria Math" panose="02040503050406030204" pitchFamily="18" charset="0"/>
                      </a:rPr>
                      <m:t>+</m:t>
                    </m:r>
                    <m:sSub>
                      <m:sSubPr>
                        <m:ctrlPr>
                          <a:rPr lang="es-ES" altLang="zh-CN" i="1">
                            <a:latin typeface="Cambria Math" panose="02040503050406030204" pitchFamily="18" charset="0"/>
                          </a:rPr>
                        </m:ctrlPr>
                      </m:sSubPr>
                      <m:e>
                        <m:r>
                          <a:rPr lang="es-ES" altLang="zh-CN" i="1">
                            <a:latin typeface="Cambria Math" panose="02040503050406030204" pitchFamily="18" charset="0"/>
                          </a:rPr>
                          <m:t>𝐵</m:t>
                        </m:r>
                      </m:e>
                      <m:sub>
                        <m:r>
                          <a:rPr lang="es-ES" altLang="zh-CN" i="1">
                            <a:latin typeface="Cambria Math" panose="02040503050406030204" pitchFamily="18" charset="0"/>
                          </a:rPr>
                          <m:t>𝑥</m:t>
                        </m:r>
                      </m:sub>
                    </m:sSub>
                    <m:r>
                      <a:rPr lang="es-ES" altLang="zh-CN" i="1">
                        <a:latin typeface="Cambria Math" panose="02040503050406030204" pitchFamily="18" charset="0"/>
                      </a:rPr>
                      <m:t>)</m:t>
                    </m:r>
                  </m:oMath>
                </a14:m>
                <a:r>
                  <a:rPr lang="zh-CN" altLang="en-US" dirty="0"/>
                  <a:t>时，</a:t>
                </a:r>
                <a:r>
                  <a:rPr lang="en-US" altLang="zh-CN" dirty="0"/>
                  <a:t>x</a:t>
                </a:r>
                <a:r>
                  <a:rPr lang="zh-CN" altLang="en-US" dirty="0"/>
                  <a:t>在</a:t>
                </a:r>
                <a:r>
                  <a:rPr lang="en-US" altLang="zh-CN" dirty="0"/>
                  <a:t>y</a:t>
                </a:r>
                <a:r>
                  <a:rPr lang="zh-CN" altLang="en-US" dirty="0"/>
                  <a:t>之前出去需要的</a:t>
                </a:r>
                <a:r>
                  <a:rPr lang="en-US" altLang="zh-CN" dirty="0"/>
                  <a:t>SA</a:t>
                </a:r>
                <a:r>
                  <a:rPr lang="zh-CN" altLang="en-US" dirty="0"/>
                  <a:t>更小，也就更有可能都出去，用国王游戏的思想整理一下发现就是</a:t>
                </a:r>
                <a14:m>
                  <m:oMath xmlns:m="http://schemas.openxmlformats.org/officeDocument/2006/math">
                    <m:sSub>
                      <m:sSubPr>
                        <m:ctrlPr>
                          <a:rPr lang="es-ES" altLang="zh-CN" i="1">
                            <a:latin typeface="Cambria Math" panose="02040503050406030204" pitchFamily="18" charset="0"/>
                          </a:rPr>
                        </m:ctrlPr>
                      </m:sSubPr>
                      <m:e>
                        <m:r>
                          <a:rPr lang="es-ES" altLang="zh-CN" i="1">
                            <a:latin typeface="Cambria Math" panose="02040503050406030204" pitchFamily="18" charset="0"/>
                          </a:rPr>
                          <m:t>𝐴</m:t>
                        </m:r>
                      </m:e>
                      <m:sub>
                        <m:r>
                          <a:rPr lang="es-ES" altLang="zh-CN" i="1">
                            <a:latin typeface="Cambria Math" panose="02040503050406030204" pitchFamily="18" charset="0"/>
                          </a:rPr>
                          <m:t>𝑥</m:t>
                        </m:r>
                      </m:sub>
                    </m:sSub>
                    <m:r>
                      <a:rPr lang="es-ES" altLang="zh-CN" i="1">
                        <a:latin typeface="Cambria Math" panose="02040503050406030204" pitchFamily="18" charset="0"/>
                      </a:rPr>
                      <m:t>+</m:t>
                    </m:r>
                    <m:sSub>
                      <m:sSubPr>
                        <m:ctrlPr>
                          <a:rPr lang="es-ES" altLang="zh-CN" i="1">
                            <a:latin typeface="Cambria Math" panose="02040503050406030204" pitchFamily="18" charset="0"/>
                          </a:rPr>
                        </m:ctrlPr>
                      </m:sSubPr>
                      <m:e>
                        <m:r>
                          <a:rPr lang="es-ES" altLang="zh-CN" i="1">
                            <a:latin typeface="Cambria Math" panose="02040503050406030204" pitchFamily="18" charset="0"/>
                          </a:rPr>
                          <m:t>𝐵</m:t>
                        </m:r>
                      </m:e>
                      <m:sub>
                        <m:r>
                          <a:rPr lang="es-ES" altLang="zh-CN" i="1">
                            <a:latin typeface="Cambria Math" panose="02040503050406030204" pitchFamily="18" charset="0"/>
                          </a:rPr>
                          <m:t>𝑥</m:t>
                        </m:r>
                      </m:sub>
                    </m:sSub>
                    <m:r>
                      <a:rPr lang="es-ES" altLang="zh-CN" i="1" smtClean="0">
                        <a:latin typeface="Cambria Math" panose="02040503050406030204" pitchFamily="18" charset="0"/>
                      </a:rPr>
                      <m:t>≤</m:t>
                    </m:r>
                    <m:sSub>
                      <m:sSubPr>
                        <m:ctrlPr>
                          <a:rPr lang="es-ES" altLang="zh-CN" i="1">
                            <a:latin typeface="Cambria Math" panose="02040503050406030204" pitchFamily="18" charset="0"/>
                          </a:rPr>
                        </m:ctrlPr>
                      </m:sSubPr>
                      <m:e>
                        <m:r>
                          <a:rPr lang="es-ES" altLang="zh-CN" i="1">
                            <a:latin typeface="Cambria Math" panose="02040503050406030204" pitchFamily="18" charset="0"/>
                          </a:rPr>
                          <m:t>𝐴</m:t>
                        </m:r>
                      </m:e>
                      <m:sub>
                        <m:r>
                          <a:rPr lang="es-ES" altLang="zh-CN" i="1">
                            <a:latin typeface="Cambria Math" panose="02040503050406030204" pitchFamily="18" charset="0"/>
                          </a:rPr>
                          <m:t>𝑦</m:t>
                        </m:r>
                      </m:sub>
                    </m:sSub>
                    <m:r>
                      <a:rPr lang="es-ES" altLang="zh-CN" i="1">
                        <a:latin typeface="Cambria Math" panose="02040503050406030204" pitchFamily="18" charset="0"/>
                      </a:rPr>
                      <m:t>+</m:t>
                    </m:r>
                    <m:sSub>
                      <m:sSubPr>
                        <m:ctrlPr>
                          <a:rPr lang="es-ES" altLang="zh-CN" i="1">
                            <a:latin typeface="Cambria Math" panose="02040503050406030204" pitchFamily="18" charset="0"/>
                          </a:rPr>
                        </m:ctrlPr>
                      </m:sSubPr>
                      <m:e>
                        <m:r>
                          <a:rPr lang="es-ES" altLang="zh-CN" i="1">
                            <a:latin typeface="Cambria Math" panose="02040503050406030204" pitchFamily="18" charset="0"/>
                          </a:rPr>
                          <m:t>𝐵</m:t>
                        </m:r>
                      </m:e>
                      <m:sub>
                        <m:r>
                          <a:rPr lang="es-ES" altLang="zh-CN" i="1">
                            <a:latin typeface="Cambria Math" panose="02040503050406030204" pitchFamily="18" charset="0"/>
                          </a:rPr>
                          <m:t>𝑦</m:t>
                        </m:r>
                      </m:sub>
                    </m:sSub>
                  </m:oMath>
                </a14:m>
                <a:r>
                  <a:rPr lang="zh-CN" altLang="en-US" dirty="0"/>
                  <a:t>。</a:t>
                </a:r>
                <a:endParaRPr lang="en-US" altLang="zh-CN" dirty="0"/>
              </a:p>
            </p:txBody>
          </p:sp>
        </mc:Choice>
        <mc:Fallback>
          <p:sp>
            <p:nvSpPr>
              <p:cNvPr id="3" name="内容占位符 2">
                <a:extLst>
                  <a:ext uri="{FF2B5EF4-FFF2-40B4-BE49-F238E27FC236}">
                    <a16:creationId xmlns:a16="http://schemas.microsoft.com/office/drawing/2014/main" id="{2A4CADD3-94D7-4A54-ABFA-22D7EF9D8963}"/>
                  </a:ext>
                </a:extLst>
              </p:cNvPr>
              <p:cNvSpPr>
                <a:spLocks noGrp="1" noRot="1" noChangeAspect="1" noMove="1" noResize="1" noEditPoints="1" noAdjustHandles="1" noChangeArrowheads="1" noChangeShapeType="1" noTextEdit="1"/>
              </p:cNvSpPr>
              <p:nvPr>
                <p:ph idx="1"/>
              </p:nvPr>
            </p:nvSpPr>
            <p:spPr>
              <a:blipFill>
                <a:blip r:embed="rId2"/>
                <a:stretch>
                  <a:fillRect l="-1043" t="-238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5009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A8C0D-DB85-436D-A25A-86B5CB9CF81D}"/>
              </a:ext>
            </a:extLst>
          </p:cNvPr>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117DEA8-76D7-4922-89A5-575AE506C059}"/>
                  </a:ext>
                </a:extLst>
              </p:cNvPr>
              <p:cNvSpPr>
                <a:spLocks noGrp="1"/>
              </p:cNvSpPr>
              <p:nvPr>
                <p:ph idx="1"/>
              </p:nvPr>
            </p:nvSpPr>
            <p:spPr/>
            <p:txBody>
              <a:bodyPr/>
              <a:lstStyle/>
              <a:p>
                <a:r>
                  <a:rPr lang="zh-CN" altLang="en-US" dirty="0"/>
                  <a:t>已知出去的顺序，那么就可以</a:t>
                </a:r>
                <a:r>
                  <a:rPr lang="en-US" altLang="zh-CN" dirty="0"/>
                  <a:t>DP</a:t>
                </a:r>
                <a:r>
                  <a:rPr lang="zh-CN" altLang="en-US" dirty="0"/>
                  <a:t>了，具体的做法就是类似背包的做法，设</a:t>
                </a:r>
                <a:r>
                  <a:rPr lang="en-US" altLang="zh-CN" dirty="0"/>
                  <a:t>f[</a:t>
                </a:r>
                <a:r>
                  <a:rPr lang="en-US" altLang="zh-CN" dirty="0" err="1"/>
                  <a:t>i</a:t>
                </a:r>
                <a:r>
                  <a:rPr lang="en-US" altLang="zh-CN" dirty="0"/>
                  <a:t>][j]</a:t>
                </a:r>
                <a:r>
                  <a:rPr lang="zh-CN" altLang="en-US" dirty="0"/>
                  <a:t>表示前</a:t>
                </a:r>
                <a:r>
                  <a:rPr lang="en-US" altLang="zh-CN" dirty="0" err="1"/>
                  <a:t>i</a:t>
                </a:r>
                <a:r>
                  <a:rPr lang="zh-CN" altLang="en-US" dirty="0"/>
                  <a:t>个人跳出去了</a:t>
                </a:r>
                <a:r>
                  <a:rPr lang="en-US" altLang="zh-CN" dirty="0"/>
                  <a:t>j</a:t>
                </a:r>
                <a:r>
                  <a:rPr lang="zh-CN" altLang="en-US" dirty="0"/>
                  <a:t>个最高能堆多高，转移为：</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m:rPr>
                        <m:sty m:val="p"/>
                      </m:rPr>
                      <a:rPr lang="en-US" altLang="zh-CN" i="0">
                        <a:latin typeface="Cambria Math" panose="02040503050406030204" pitchFamily="18" charset="0"/>
                      </a:rPr>
                      <m:t>max</m:t>
                    </m:r>
                    <m:r>
                      <a:rPr lang="en-US" altLang="zh-CN" b="0" i="1" smtClean="0">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1</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𝑠𝑢𝑓h</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r>
                      <a:rPr lang="en-US" altLang="zh-CN" i="1" smtClean="0">
                        <a:latin typeface="Cambria Math" panose="02040503050406030204" pitchFamily="18" charset="0"/>
                      </a:rPr>
                      <m:t>≥</m:t>
                    </m:r>
                    <m:r>
                      <a:rPr lang="en-US" altLang="zh-CN" i="1">
                        <a:latin typeface="Cambria Math" panose="02040503050406030204" pitchFamily="18" charset="0"/>
                      </a:rPr>
                      <m:t>𝐻</m:t>
                    </m:r>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a14:m>
                <a:r>
                  <a:rPr lang="zh-CN" altLang="en-US" dirty="0"/>
                  <a:t>因为要按顺序跳，所以后面的一定都还没跳，因此记一个后缀和</a:t>
                </a:r>
                <a:r>
                  <a:rPr lang="en-US" altLang="zh-CN" dirty="0" err="1"/>
                  <a:t>sufh</a:t>
                </a:r>
                <a:r>
                  <a:rPr lang="zh-CN" altLang="en-US" dirty="0"/>
                  <a:t>不会有问题。总结一下这道题就是主要思想是</a:t>
                </a:r>
                <a:r>
                  <a:rPr lang="en-US" altLang="zh-CN" dirty="0"/>
                  <a:t>DP</a:t>
                </a:r>
                <a:r>
                  <a:rPr lang="zh-CN" altLang="en-US" dirty="0"/>
                  <a:t>，但是直接</a:t>
                </a:r>
                <a:r>
                  <a:rPr lang="en-US" altLang="zh-CN" dirty="0"/>
                  <a:t>DP</a:t>
                </a:r>
                <a:r>
                  <a:rPr lang="zh-CN" altLang="en-US" dirty="0"/>
                  <a:t>正确性没保证（因为</a:t>
                </a:r>
                <a:r>
                  <a:rPr lang="en-US" altLang="zh-CN" dirty="0" err="1"/>
                  <a:t>sufh</a:t>
                </a:r>
                <a:r>
                  <a:rPr lang="zh-CN" altLang="en-US" dirty="0"/>
                  <a:t>没保证），所以先贪心一下。</a:t>
                </a:r>
              </a:p>
              <a:p>
                <a:endParaRPr lang="zh-CN" altLang="en-US" dirty="0"/>
              </a:p>
            </p:txBody>
          </p:sp>
        </mc:Choice>
        <mc:Fallback>
          <p:sp>
            <p:nvSpPr>
              <p:cNvPr id="3" name="内容占位符 2">
                <a:extLst>
                  <a:ext uri="{FF2B5EF4-FFF2-40B4-BE49-F238E27FC236}">
                    <a16:creationId xmlns:a16="http://schemas.microsoft.com/office/drawing/2014/main" id="{A117DEA8-76D7-4922-89A5-575AE506C059}"/>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6983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07B7976-13AF-414C-A779-9991E1BC22A1}"/>
              </a:ext>
            </a:extLst>
          </p:cNvPr>
          <p:cNvSpPr>
            <a:spLocks noGrp="1"/>
          </p:cNvSpPr>
          <p:nvPr>
            <p:ph type="title"/>
          </p:nvPr>
        </p:nvSpPr>
        <p:spPr/>
        <p:txBody>
          <a:bodyPr/>
          <a:lstStyle/>
          <a:p>
            <a:r>
              <a:rPr lang="zh-CN" altLang="en-US" dirty="0"/>
              <a:t>在状态中记答案</a:t>
            </a:r>
          </a:p>
        </p:txBody>
      </p:sp>
      <p:sp>
        <p:nvSpPr>
          <p:cNvPr id="5" name="文本占位符 4">
            <a:extLst>
              <a:ext uri="{FF2B5EF4-FFF2-40B4-BE49-F238E27FC236}">
                <a16:creationId xmlns:a16="http://schemas.microsoft.com/office/drawing/2014/main" id="{C92363AE-E6D3-4D6C-8F89-5B5CE7495E2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5598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86019-1568-4062-B6C8-B74F9484B3B2}"/>
              </a:ext>
            </a:extLst>
          </p:cNvPr>
          <p:cNvSpPr>
            <a:spLocks noGrp="1"/>
          </p:cNvSpPr>
          <p:nvPr>
            <p:ph type="title"/>
          </p:nvPr>
        </p:nvSpPr>
        <p:spPr/>
        <p:txBody>
          <a:bodyPr/>
          <a:lstStyle/>
          <a:p>
            <a:r>
              <a:rPr lang="en-US" altLang="zh-CN" dirty="0"/>
              <a:t>USACO2007JAN GOLD Problem Solving</a:t>
            </a:r>
            <a:endParaRPr lang="zh-CN" altLang="en-US" dirty="0"/>
          </a:p>
        </p:txBody>
      </p:sp>
      <p:sp>
        <p:nvSpPr>
          <p:cNvPr id="3" name="内容占位符 2">
            <a:extLst>
              <a:ext uri="{FF2B5EF4-FFF2-40B4-BE49-F238E27FC236}">
                <a16:creationId xmlns:a16="http://schemas.microsoft.com/office/drawing/2014/main" id="{61C9CF73-56AC-4F54-A1AA-8A04683C1E42}"/>
              </a:ext>
            </a:extLst>
          </p:cNvPr>
          <p:cNvSpPr>
            <a:spLocks noGrp="1"/>
          </p:cNvSpPr>
          <p:nvPr>
            <p:ph idx="1"/>
          </p:nvPr>
        </p:nvSpPr>
        <p:spPr/>
        <p:txBody>
          <a:bodyPr/>
          <a:lstStyle/>
          <a:p>
            <a:r>
              <a:rPr lang="zh-CN" altLang="en-US" dirty="0"/>
              <a:t>请人来解决问题，必须按顺序解决，第一个月给</a:t>
            </a:r>
            <a:r>
              <a:rPr lang="en-US" altLang="zh-CN" dirty="0"/>
              <a:t>a[</a:t>
            </a:r>
            <a:r>
              <a:rPr lang="en-US" altLang="zh-CN" dirty="0" err="1"/>
              <a:t>i</a:t>
            </a:r>
            <a:r>
              <a:rPr lang="en-US" altLang="zh-CN" dirty="0"/>
              <a:t>]</a:t>
            </a:r>
            <a:r>
              <a:rPr lang="zh-CN" altLang="en-US" dirty="0"/>
              <a:t>元，第二个月给</a:t>
            </a:r>
            <a:r>
              <a:rPr lang="en-US" altLang="zh-CN" dirty="0"/>
              <a:t>b[</a:t>
            </a:r>
            <a:r>
              <a:rPr lang="en-US" altLang="zh-CN" dirty="0" err="1"/>
              <a:t>i</a:t>
            </a:r>
            <a:r>
              <a:rPr lang="en-US" altLang="zh-CN" dirty="0"/>
              <a:t>]</a:t>
            </a:r>
            <a:r>
              <a:rPr lang="zh-CN" altLang="en-US" dirty="0"/>
              <a:t>元，从第二个月开始每月获得</a:t>
            </a:r>
            <a:r>
              <a:rPr lang="en-US" altLang="zh-CN" dirty="0"/>
              <a:t>m</a:t>
            </a:r>
            <a:r>
              <a:rPr lang="zh-CN" altLang="en-US" dirty="0"/>
              <a:t>元，问最少几个月可以解决全部问题。</a:t>
            </a:r>
          </a:p>
        </p:txBody>
      </p:sp>
    </p:spTree>
    <p:extLst>
      <p:ext uri="{BB962C8B-B14F-4D97-AF65-F5344CB8AC3E}">
        <p14:creationId xmlns:p14="http://schemas.microsoft.com/office/powerpoint/2010/main" val="66676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9E12A-3110-4D85-9F65-2176AB614474}"/>
              </a:ext>
            </a:extLst>
          </p:cNvPr>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1B271F4-AC2E-4661-816B-FF42CFF4F6F1}"/>
                  </a:ext>
                </a:extLst>
              </p:cNvPr>
              <p:cNvSpPr>
                <a:spLocks noGrp="1"/>
              </p:cNvSpPr>
              <p:nvPr>
                <p:ph idx="1"/>
              </p:nvPr>
            </p:nvSpPr>
            <p:spPr/>
            <p:txBody>
              <a:bodyPr/>
              <a:lstStyle/>
              <a:p>
                <a:r>
                  <a:rPr lang="zh-CN" altLang="en-US" dirty="0"/>
                  <a:t>设</a:t>
                </a:r>
                <a:r>
                  <a:rPr lang="en-US" altLang="zh-CN" dirty="0"/>
                  <a:t>f[</a:t>
                </a:r>
                <a:r>
                  <a:rPr lang="en-US" altLang="zh-CN" dirty="0" err="1"/>
                  <a:t>i</a:t>
                </a:r>
                <a:r>
                  <a:rPr lang="en-US" altLang="zh-CN" dirty="0"/>
                  <a:t>][j]</a:t>
                </a:r>
                <a:r>
                  <a:rPr lang="zh-CN" altLang="en-US" dirty="0"/>
                  <a:t>表示到了解决了</a:t>
                </a:r>
                <a:r>
                  <a:rPr lang="en-US" altLang="zh-CN" dirty="0" err="1"/>
                  <a:t>i</a:t>
                </a:r>
                <a:r>
                  <a:rPr lang="zh-CN" altLang="en-US" dirty="0"/>
                  <a:t>个问题，花了</a:t>
                </a:r>
                <a:r>
                  <a:rPr lang="en-US" altLang="zh-CN" dirty="0"/>
                  <a:t>j</a:t>
                </a:r>
                <a:r>
                  <a:rPr lang="zh-CN" altLang="en-US" dirty="0"/>
                  <a:t>个月，第</a:t>
                </a:r>
                <a:r>
                  <a:rPr lang="en-US" altLang="zh-CN" dirty="0"/>
                  <a:t>j+1</a:t>
                </a:r>
                <a:r>
                  <a:rPr lang="zh-CN" altLang="en-US" dirty="0"/>
                  <a:t>个月已经用的钱最小值为</a:t>
                </a:r>
                <a:r>
                  <a:rPr lang="en-US" altLang="zh-CN" dirty="0"/>
                  <a:t>f[</a:t>
                </a:r>
                <a:r>
                  <a:rPr lang="en-US" altLang="zh-CN" dirty="0" err="1"/>
                  <a:t>i</a:t>
                </a:r>
                <a:r>
                  <a:rPr lang="en-US" altLang="zh-CN" dirty="0"/>
                  <a:t>][j]</a:t>
                </a:r>
                <a:r>
                  <a:rPr lang="zh-CN" altLang="en-US" dirty="0"/>
                  <a:t>，知道了状态之后问题就很好解决了。</a:t>
                </a:r>
                <a:endParaRPr lang="en-US" altLang="zh-CN" dirty="0"/>
              </a:p>
              <a:p>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+1]=</m:t>
                    </m:r>
                    <m:r>
                      <m:rPr>
                        <m:sty m:val="p"/>
                      </m:rPr>
                      <a:rPr lang="en-US" altLang="zh-CN" i="0">
                        <a:latin typeface="Cambria Math" panose="02040503050406030204" pitchFamily="18" charset="0"/>
                      </a:rPr>
                      <m:t>min</m:t>
                    </m:r>
                    <m:r>
                      <a:rPr lang="en-US" altLang="zh-CN" b="0" i="1" smtClean="0">
                        <a:latin typeface="Cambria Math" panose="02040503050406030204" pitchFamily="18" charset="0"/>
                      </a:rPr>
                      <m:t>⁡(</m:t>
                    </m:r>
                    <m:r>
                      <a:rPr lang="en-US" altLang="zh-CN" i="1">
                        <a:latin typeface="Cambria Math" panose="02040503050406030204" pitchFamily="18" charset="0"/>
                      </a:rPr>
                      <m:t>𝑠𝑏</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b="0" i="1" smtClean="0">
                        <a:latin typeface="Cambria Math" panose="02040503050406030204" pitchFamily="18" charset="0"/>
                      </a:rPr>
                      <m:t>−</m:t>
                    </m:r>
                    <m:r>
                      <a:rPr lang="en-US" altLang="zh-CN" i="1">
                        <a:latin typeface="Cambria Math" panose="02040503050406030204" pitchFamily="18" charset="0"/>
                      </a:rPr>
                      <m:t>𝑠𝑏</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m:t>
                    </m:r>
                    <m:r>
                      <a:rPr lang="en-US" altLang="zh-CN" i="1">
                        <a:latin typeface="Cambria Math" panose="02040503050406030204" pitchFamily="18" charset="0"/>
                      </a:rPr>
                      <m:t>𝑠𝑎</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b="0" i="1" smtClean="0">
                        <a:latin typeface="Cambria Math" panose="02040503050406030204" pitchFamily="18" charset="0"/>
                      </a:rPr>
                      <m:t>−</m:t>
                    </m:r>
                    <m:r>
                      <a:rPr lang="en-US" altLang="zh-CN" i="1">
                        <a:latin typeface="Cambria Math" panose="02040503050406030204" pitchFamily="18" charset="0"/>
                      </a:rPr>
                      <m:t>𝑠𝑎</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smtClean="0">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oMath>
                </a14:m>
                <a:endParaRPr lang="en-US" altLang="zh-CN" dirty="0"/>
              </a:p>
              <a:p>
                <a:r>
                  <a:rPr lang="zh-CN" altLang="en-US" dirty="0"/>
                  <a:t>最后找一个</a:t>
                </a:r>
                <a:r>
                  <a:rPr lang="en-US" altLang="zh-CN" dirty="0"/>
                  <a:t>f[n][</a:t>
                </a:r>
                <a:r>
                  <a:rPr lang="en-US" altLang="zh-CN" dirty="0" err="1"/>
                  <a:t>i</a:t>
                </a:r>
                <a:r>
                  <a:rPr lang="en-US" altLang="zh-CN" dirty="0"/>
                  <a:t>]</a:t>
                </a:r>
                <a:r>
                  <a:rPr lang="zh-CN" altLang="en-US" dirty="0"/>
                  <a:t>不为零的最小的</a:t>
                </a:r>
                <a:r>
                  <a:rPr lang="en-US" altLang="zh-CN" dirty="0" err="1"/>
                  <a:t>i</a:t>
                </a:r>
                <a:r>
                  <a:rPr lang="zh-CN" altLang="en-US" dirty="0"/>
                  <a:t>即可。</a:t>
                </a:r>
              </a:p>
            </p:txBody>
          </p:sp>
        </mc:Choice>
        <mc:Fallback>
          <p:sp>
            <p:nvSpPr>
              <p:cNvPr id="3" name="内容占位符 2">
                <a:extLst>
                  <a:ext uri="{FF2B5EF4-FFF2-40B4-BE49-F238E27FC236}">
                    <a16:creationId xmlns:a16="http://schemas.microsoft.com/office/drawing/2014/main" id="{81B271F4-AC2E-4661-816B-FF42CFF4F6F1}"/>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235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88280-CDA9-4F33-9139-24E120E9A35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B2A2C2-AF61-4B2F-AD73-7833AF87BF89}"/>
              </a:ext>
            </a:extLst>
          </p:cNvPr>
          <p:cNvSpPr>
            <a:spLocks noGrp="1"/>
          </p:cNvSpPr>
          <p:nvPr>
            <p:ph idx="1"/>
          </p:nvPr>
        </p:nvSpPr>
        <p:spPr/>
        <p:txBody>
          <a:bodyPr/>
          <a:lstStyle/>
          <a:p>
            <a:r>
              <a:rPr lang="zh-CN" altLang="en-US" dirty="0"/>
              <a:t>发现剩余油漆如果能涂的个数相同那么他们对答案的贡献相同，于是</a:t>
            </a:r>
            <a:r>
              <a:rPr lang="en-US" altLang="zh-CN" dirty="0"/>
              <a:t>f[cnt1][cnt2][cnt3][cnt4][cnt5][last]</a:t>
            </a:r>
            <a:r>
              <a:rPr lang="zh-CN" altLang="en-US" dirty="0"/>
              <a:t>记搜。</a:t>
            </a:r>
          </a:p>
        </p:txBody>
      </p:sp>
    </p:spTree>
    <p:extLst>
      <p:ext uri="{BB962C8B-B14F-4D97-AF65-F5344CB8AC3E}">
        <p14:creationId xmlns:p14="http://schemas.microsoft.com/office/powerpoint/2010/main" val="2362921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CDCB3-E0B5-46F6-AFB2-BED59405469C}"/>
              </a:ext>
            </a:extLst>
          </p:cNvPr>
          <p:cNvSpPr>
            <a:spLocks noGrp="1"/>
          </p:cNvSpPr>
          <p:nvPr>
            <p:ph type="title"/>
          </p:nvPr>
        </p:nvSpPr>
        <p:spPr/>
        <p:txBody>
          <a:bodyPr/>
          <a:lstStyle/>
          <a:p>
            <a:r>
              <a:rPr lang="en-US" altLang="zh-CN" dirty="0"/>
              <a:t>POI2012 SZA-Cloakroom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718B943-EE4E-4F6E-BDC0-C154C50B574D}"/>
                  </a:ext>
                </a:extLst>
              </p:cNvPr>
              <p:cNvSpPr>
                <a:spLocks noGrp="1"/>
              </p:cNvSpPr>
              <p:nvPr>
                <p:ph idx="1"/>
              </p:nvPr>
            </p:nvSpPr>
            <p:spPr/>
            <p:txBody>
              <a:bodyPr>
                <a:normAutofit/>
              </a:bodyPr>
              <a:lstStyle/>
              <a:p>
                <a:r>
                  <a:rPr lang="zh-CN" altLang="en-US" dirty="0"/>
                  <a:t>有</a:t>
                </a:r>
                <a14:m>
                  <m:oMath xmlns:m="http://schemas.openxmlformats.org/officeDocument/2006/math">
                    <m:r>
                      <a:rPr lang="en-US" altLang="zh-CN" b="0" i="1" smtClean="0">
                        <a:latin typeface="Cambria Math" panose="02040503050406030204" pitchFamily="18" charset="0"/>
                      </a:rPr>
                      <m:t>𝑛</m:t>
                    </m:r>
                  </m:oMath>
                </a14:m>
                <a:r>
                  <a:rPr lang="zh-CN" altLang="en-US" dirty="0"/>
                  <a:t>件物品，每件物品有三个属性</a:t>
                </a:r>
                <a14:m>
                  <m:oMath xmlns:m="http://schemas.openxmlformats.org/officeDocument/2006/math">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。再给出</a:t>
                </a:r>
                <a14:m>
                  <m:oMath xmlns:m="http://schemas.openxmlformats.org/officeDocument/2006/math">
                    <m:r>
                      <a:rPr lang="en-US" altLang="zh-CN" b="0" i="1" smtClean="0">
                        <a:latin typeface="Cambria Math" panose="02040503050406030204" pitchFamily="18" charset="0"/>
                      </a:rPr>
                      <m:t>𝑞</m:t>
                    </m:r>
                  </m:oMath>
                </a14:m>
                <a:r>
                  <a:rPr lang="zh-CN" altLang="en-US" dirty="0"/>
                  <a:t>个询问，问是否能够选出某些物品使得：对于每个选的物品</a:t>
                </a:r>
                <a14:m>
                  <m:oMath xmlns:m="http://schemas.openxmlformats.org/officeDocument/2006/math">
                    <m:r>
                      <a:rPr lang="en-US" altLang="zh-CN" b="0" i="1" smtClean="0">
                        <a:latin typeface="Cambria Math" panose="02040503050406030204" pitchFamily="18" charset="0"/>
                      </a:rPr>
                      <m:t>𝑖</m:t>
                    </m:r>
                  </m:oMath>
                </a14:m>
                <a:r>
                  <a:rPr lang="zh-CN" altLang="en-US" dirty="0"/>
                  <a:t>，满足</a:t>
                </a:r>
                <a14:m>
                  <m:oMath xmlns:m="http://schemas.openxmlformats.org/officeDocument/2006/math">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且，</a:t>
                </a:r>
                <a14:m>
                  <m:oMath xmlns:m="http://schemas.openxmlformats.org/officeDocument/2006/math">
                    <m:r>
                      <a:rPr lang="en-US" altLang="zh-CN" b="0" i="1" smtClean="0">
                        <a:latin typeface="Cambria Math" panose="02040503050406030204" pitchFamily="18" charset="0"/>
                      </a:rPr>
                      <m:t>𝑏</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oMath>
                </a14:m>
                <a:r>
                  <a:rPr lang="zh-CN" altLang="en-US" dirty="0"/>
                  <a:t>所有选出物品的</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的和正好是</a:t>
                </a:r>
                <a14:m>
                  <m:oMath xmlns:m="http://schemas.openxmlformats.org/officeDocument/2006/math">
                    <m:r>
                      <a:rPr lang="en-US" altLang="zh-CN" b="0" i="1" smtClean="0">
                        <a:latin typeface="Cambria Math" panose="02040503050406030204" pitchFamily="18" charset="0"/>
                      </a:rPr>
                      <m:t>𝑘</m:t>
                    </m:r>
                  </m:oMath>
                </a14:m>
                <a:r>
                  <a:rPr lang="zh-CN" altLang="en-US" dirty="0"/>
                  <a:t>。</a:t>
                </a:r>
              </a:p>
            </p:txBody>
          </p:sp>
        </mc:Choice>
        <mc:Fallback>
          <p:sp>
            <p:nvSpPr>
              <p:cNvPr id="3" name="内容占位符 2">
                <a:extLst>
                  <a:ext uri="{FF2B5EF4-FFF2-40B4-BE49-F238E27FC236}">
                    <a16:creationId xmlns:a16="http://schemas.microsoft.com/office/drawing/2014/main" id="{6718B943-EE4E-4F6E-BDC0-C154C50B574D}"/>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5402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4F862-7164-4E34-A49B-CBFF2BEADBDD}"/>
              </a:ext>
            </a:extLst>
          </p:cNvPr>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D46775F-29E1-43FF-8D11-62814AA101A2}"/>
                  </a:ext>
                </a:extLst>
              </p:cNvPr>
              <p:cNvSpPr>
                <a:spLocks noGrp="1"/>
              </p:cNvSpPr>
              <p:nvPr>
                <p:ph idx="1"/>
              </p:nvPr>
            </p:nvSpPr>
            <p:spPr/>
            <p:txBody>
              <a:bodyPr/>
              <a:lstStyle/>
              <a:p>
                <a:r>
                  <a:rPr lang="zh-CN" altLang="en-US" dirty="0"/>
                  <a:t>首先一个很显然的思路是把询问离线，把所有物品按</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排序然后对</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做背包，这样可以用一个可达性</a:t>
                </a:r>
                <a:r>
                  <a:rPr lang="en-US" altLang="zh-CN" dirty="0"/>
                  <a:t>DP</a:t>
                </a:r>
                <a:r>
                  <a:rPr lang="zh-CN" altLang="en-US" dirty="0"/>
                  <a:t>，但是</a:t>
                </a:r>
                <a14:m>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非常不好处理，不过其实这也是动态规划的一个非常经典的处理方法，就是把本来记在状态里的记录在值里，这里既然是一个可达性</a:t>
                </a:r>
                <a:r>
                  <a:rPr lang="en-US" altLang="zh-CN" dirty="0"/>
                  <a:t>DP</a:t>
                </a:r>
                <a:r>
                  <a:rPr lang="zh-CN" altLang="en-US" dirty="0"/>
                  <a:t>，那不如把</a:t>
                </a:r>
                <a14:m>
                  <m:oMath xmlns:m="http://schemas.openxmlformats.org/officeDocument/2006/math">
                    <m:r>
                      <a:rPr lang="en-US" altLang="zh-CN" b="0" i="1" smtClean="0">
                        <a:latin typeface="Cambria Math" panose="02040503050406030204" pitchFamily="18" charset="0"/>
                      </a:rPr>
                      <m:t>𝑏</m:t>
                    </m:r>
                  </m:oMath>
                </a14:m>
                <a:r>
                  <a:rPr lang="zh-CN" altLang="en-US" dirty="0"/>
                  <a:t>记录在</a:t>
                </a:r>
                <a14:m>
                  <m:oMath xmlns:m="http://schemas.openxmlformats.org/officeDocument/2006/math">
                    <m:r>
                      <a:rPr lang="en-US" altLang="zh-CN" b="0" i="1" smtClean="0">
                        <a:latin typeface="Cambria Math" panose="02040503050406030204" pitchFamily="18" charset="0"/>
                      </a:rPr>
                      <m:t>𝑓</m:t>
                    </m:r>
                  </m:oMath>
                </a14:m>
                <a:r>
                  <a:rPr lang="zh-CN" altLang="en-US" dirty="0"/>
                  <a:t>里，即设</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表示获得</a:t>
                </a:r>
                <a14:m>
                  <m:oMath xmlns:m="http://schemas.openxmlformats.org/officeDocument/2006/math">
                    <m:r>
                      <a:rPr lang="en-US" altLang="zh-CN" b="0" i="1" smtClean="0">
                        <a:latin typeface="Cambria Math" panose="02040503050406030204" pitchFamily="18" charset="0"/>
                      </a:rPr>
                      <m:t>𝑖</m:t>
                    </m:r>
                  </m:oMath>
                </a14:m>
                <a:r>
                  <a:rPr lang="zh-CN" altLang="en-US" dirty="0"/>
                  <a:t>的体积</a:t>
                </a:r>
                <a14:m>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的最小值最大是多少，那转移就是</a:t>
                </a:r>
                <a14:m>
                  <m:oMath xmlns:m="http://schemas.openxmlformats.org/officeDocument/2006/math">
                    <m:r>
                      <a:rPr lang="da-DK" altLang="zh-CN" i="1">
                        <a:latin typeface="Cambria Math" panose="02040503050406030204" pitchFamily="18" charset="0"/>
                      </a:rPr>
                      <m:t>𝑓</m:t>
                    </m:r>
                    <m:r>
                      <a:rPr lang="da-DK" altLang="zh-CN" i="1">
                        <a:latin typeface="Cambria Math" panose="02040503050406030204" pitchFamily="18" charset="0"/>
                      </a:rPr>
                      <m:t>[</m:t>
                    </m:r>
                    <m:r>
                      <a:rPr lang="da-DK" altLang="zh-CN" i="1">
                        <a:latin typeface="Cambria Math" panose="02040503050406030204" pitchFamily="18" charset="0"/>
                      </a:rPr>
                      <m:t>𝑗</m:t>
                    </m:r>
                    <m:r>
                      <a:rPr lang="da-DK" altLang="zh-CN" i="1">
                        <a:latin typeface="Cambria Math" panose="02040503050406030204" pitchFamily="18" charset="0"/>
                      </a:rPr>
                      <m:t>]=</m:t>
                    </m:r>
                    <m:r>
                      <m:rPr>
                        <m:sty m:val="p"/>
                      </m:rPr>
                      <a:rPr lang="da-DK" altLang="zh-CN" i="0">
                        <a:latin typeface="Cambria Math" panose="02040503050406030204" pitchFamily="18" charset="0"/>
                      </a:rPr>
                      <m:t>max</m:t>
                    </m:r>
                    <m:r>
                      <a:rPr lang="en-US" altLang="zh-CN" b="0" i="1" smtClean="0">
                        <a:latin typeface="Cambria Math" panose="02040503050406030204" pitchFamily="18" charset="0"/>
                      </a:rPr>
                      <m:t>⁡(</m:t>
                    </m:r>
                    <m:r>
                      <a:rPr lang="da-DK" altLang="zh-CN" i="1">
                        <a:latin typeface="Cambria Math" panose="02040503050406030204" pitchFamily="18" charset="0"/>
                      </a:rPr>
                      <m:t>𝑓</m:t>
                    </m:r>
                    <m:r>
                      <a:rPr lang="da-DK" altLang="zh-CN" i="1">
                        <a:latin typeface="Cambria Math" panose="02040503050406030204" pitchFamily="18" charset="0"/>
                      </a:rPr>
                      <m:t>[</m:t>
                    </m:r>
                    <m:r>
                      <a:rPr lang="da-DK" altLang="zh-CN" i="1">
                        <a:latin typeface="Cambria Math" panose="02040503050406030204" pitchFamily="18" charset="0"/>
                      </a:rPr>
                      <m:t>𝑗</m:t>
                    </m:r>
                    <m:r>
                      <a:rPr lang="da-DK" altLang="zh-CN" i="1">
                        <a:latin typeface="Cambria Math" panose="02040503050406030204" pitchFamily="18" charset="0"/>
                      </a:rPr>
                      <m:t>],</m:t>
                    </m:r>
                    <m:r>
                      <m:rPr>
                        <m:sty m:val="p"/>
                      </m:rPr>
                      <a:rPr lang="da-DK" altLang="zh-CN" i="0">
                        <a:latin typeface="Cambria Math" panose="02040503050406030204" pitchFamily="18" charset="0"/>
                      </a:rPr>
                      <m:t>min</m:t>
                    </m:r>
                    <m:r>
                      <a:rPr lang="en-US" altLang="zh-CN" b="0" i="1" smtClean="0">
                        <a:latin typeface="Cambria Math" panose="02040503050406030204" pitchFamily="18" charset="0"/>
                      </a:rPr>
                      <m:t>⁡(</m:t>
                    </m:r>
                    <m:r>
                      <a:rPr lang="da-DK" altLang="zh-CN" i="1">
                        <a:latin typeface="Cambria Math" panose="02040503050406030204" pitchFamily="18" charset="0"/>
                      </a:rPr>
                      <m:t>𝑓</m:t>
                    </m:r>
                    <m:r>
                      <a:rPr lang="da-DK" altLang="zh-CN" i="1">
                        <a:latin typeface="Cambria Math" panose="02040503050406030204" pitchFamily="18" charset="0"/>
                      </a:rPr>
                      <m:t>[</m:t>
                    </m:r>
                    <m:r>
                      <a:rPr lang="da-DK" altLang="zh-CN" i="1">
                        <a:latin typeface="Cambria Math" panose="02040503050406030204" pitchFamily="18" charset="0"/>
                      </a:rPr>
                      <m:t>𝑗</m:t>
                    </m:r>
                    <m:r>
                      <a:rPr lang="en-US" altLang="zh-CN" b="0" i="1" smtClean="0">
                        <a:latin typeface="Cambria Math" panose="02040503050406030204" pitchFamily="18" charset="0"/>
                      </a:rPr>
                      <m:t>−</m:t>
                    </m:r>
                    <m:r>
                      <a:rPr lang="da-DK" altLang="zh-CN" i="1">
                        <a:latin typeface="Cambria Math" panose="02040503050406030204" pitchFamily="18" charset="0"/>
                      </a:rPr>
                      <m:t>𝑐</m:t>
                    </m:r>
                    <m:r>
                      <a:rPr lang="da-DK" altLang="zh-CN" i="1">
                        <a:latin typeface="Cambria Math" panose="02040503050406030204" pitchFamily="18" charset="0"/>
                      </a:rPr>
                      <m:t>[</m:t>
                    </m:r>
                    <m:r>
                      <a:rPr lang="da-DK" altLang="zh-CN" i="1">
                        <a:latin typeface="Cambria Math" panose="02040503050406030204" pitchFamily="18" charset="0"/>
                      </a:rPr>
                      <m:t>𝑖</m:t>
                    </m:r>
                    <m:r>
                      <a:rPr lang="da-DK" altLang="zh-CN" i="1">
                        <a:latin typeface="Cambria Math" panose="02040503050406030204" pitchFamily="18" charset="0"/>
                      </a:rPr>
                      <m:t>]],</m:t>
                    </m:r>
                    <m:r>
                      <a:rPr lang="da-DK" altLang="zh-CN" i="1">
                        <a:latin typeface="Cambria Math" panose="02040503050406030204" pitchFamily="18" charset="0"/>
                      </a:rPr>
                      <m:t>𝑏</m:t>
                    </m:r>
                    <m:r>
                      <a:rPr lang="da-DK" altLang="zh-CN" i="1">
                        <a:latin typeface="Cambria Math" panose="02040503050406030204" pitchFamily="18" charset="0"/>
                      </a:rPr>
                      <m:t>[</m:t>
                    </m:r>
                    <m:r>
                      <a:rPr lang="da-DK" altLang="zh-CN" i="1">
                        <a:latin typeface="Cambria Math" panose="02040503050406030204" pitchFamily="18" charset="0"/>
                      </a:rPr>
                      <m:t>𝑖</m:t>
                    </m:r>
                    <m:r>
                      <a:rPr lang="da-DK" altLang="zh-CN" i="1">
                        <a:latin typeface="Cambria Math" panose="02040503050406030204" pitchFamily="18" charset="0"/>
                      </a:rPr>
                      <m:t>]))</m:t>
                    </m:r>
                  </m:oMath>
                </a14:m>
                <a:r>
                  <a:rPr lang="zh-CN" altLang="en-US" dirty="0"/>
                  <a:t>。最后判断一下</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dirty="0"/>
                  <a:t>是否</a:t>
                </a:r>
                <a14:m>
                  <m:oMath xmlns:m="http://schemas.openxmlformats.org/officeDocument/2006/math">
                    <m:r>
                      <a:rPr lang="en-US" altLang="zh-CN" b="0" i="1" smtClean="0">
                        <a:latin typeface="Cambria Math" panose="02040503050406030204" pitchFamily="18" charset="0"/>
                      </a:rPr>
                      <m:t>&gt;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oMath>
                </a14:m>
                <a:r>
                  <a:rPr lang="zh-CN" altLang="en-US" dirty="0"/>
                  <a:t>即可。</a:t>
                </a:r>
              </a:p>
            </p:txBody>
          </p:sp>
        </mc:Choice>
        <mc:Fallback>
          <p:sp>
            <p:nvSpPr>
              <p:cNvPr id="3" name="内容占位符 2">
                <a:extLst>
                  <a:ext uri="{FF2B5EF4-FFF2-40B4-BE49-F238E27FC236}">
                    <a16:creationId xmlns:a16="http://schemas.microsoft.com/office/drawing/2014/main" id="{4D46775F-29E1-43FF-8D11-62814AA101A2}"/>
                  </a:ext>
                </a:extLst>
              </p:cNvPr>
              <p:cNvSpPr>
                <a:spLocks noGrp="1" noRot="1" noChangeAspect="1" noMove="1" noResize="1" noEditPoints="1" noAdjustHandles="1" noChangeArrowheads="1" noChangeShapeType="1" noTextEdit="1"/>
              </p:cNvSpPr>
              <p:nvPr>
                <p:ph idx="1"/>
              </p:nvPr>
            </p:nvSpPr>
            <p:spPr>
              <a:blipFill>
                <a:blip r:embed="rId2"/>
                <a:stretch>
                  <a:fillRect l="-1043" t="-238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4710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F4F904E-19A2-43C5-A185-C794BAD9EDDB}"/>
              </a:ext>
            </a:extLst>
          </p:cNvPr>
          <p:cNvSpPr>
            <a:spLocks noGrp="1"/>
          </p:cNvSpPr>
          <p:nvPr>
            <p:ph type="title"/>
          </p:nvPr>
        </p:nvSpPr>
        <p:spPr/>
        <p:txBody>
          <a:bodyPr/>
          <a:lstStyle/>
          <a:p>
            <a:r>
              <a:rPr lang="zh-CN" altLang="en-US" dirty="0"/>
              <a:t>斜率优化</a:t>
            </a:r>
          </a:p>
        </p:txBody>
      </p:sp>
      <p:sp>
        <p:nvSpPr>
          <p:cNvPr id="5" name="文本占位符 4">
            <a:extLst>
              <a:ext uri="{FF2B5EF4-FFF2-40B4-BE49-F238E27FC236}">
                <a16:creationId xmlns:a16="http://schemas.microsoft.com/office/drawing/2014/main" id="{94C90231-561D-4C88-839A-AD1194DCBDD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64732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3D6D4-5F9E-4AEC-94DA-A76E88FDCE30}"/>
              </a:ext>
            </a:extLst>
          </p:cNvPr>
          <p:cNvSpPr>
            <a:spLocks noGrp="1"/>
          </p:cNvSpPr>
          <p:nvPr>
            <p:ph type="title"/>
          </p:nvPr>
        </p:nvSpPr>
        <p:spPr/>
        <p:txBody>
          <a:bodyPr/>
          <a:lstStyle/>
          <a:p>
            <a:r>
              <a:rPr lang="en-US" altLang="zh-CN" dirty="0"/>
              <a:t>JSOI2009 </a:t>
            </a:r>
            <a:r>
              <a:rPr lang="zh-CN" altLang="en-US" dirty="0"/>
              <a:t>火星藏宝图</a:t>
            </a:r>
          </a:p>
        </p:txBody>
      </p:sp>
      <p:sp>
        <p:nvSpPr>
          <p:cNvPr id="3" name="内容占位符 2">
            <a:extLst>
              <a:ext uri="{FF2B5EF4-FFF2-40B4-BE49-F238E27FC236}">
                <a16:creationId xmlns:a16="http://schemas.microsoft.com/office/drawing/2014/main" id="{C23CF74F-4980-433E-8A0E-EF9BCBED6FDF}"/>
              </a:ext>
            </a:extLst>
          </p:cNvPr>
          <p:cNvSpPr>
            <a:spLocks noGrp="1"/>
          </p:cNvSpPr>
          <p:nvPr>
            <p:ph idx="1"/>
          </p:nvPr>
        </p:nvSpPr>
        <p:spPr/>
        <p:txBody>
          <a:bodyPr/>
          <a:lstStyle/>
          <a:p>
            <a:r>
              <a:rPr lang="zh-CN" altLang="en-US" dirty="0"/>
              <a:t>给一个</a:t>
            </a:r>
            <a:r>
              <a:rPr lang="en-US" altLang="zh-CN" dirty="0"/>
              <a:t>n*n</a:t>
            </a:r>
            <a:r>
              <a:rPr lang="zh-CN" altLang="en-US" dirty="0"/>
              <a:t>网格图，两个点间距离是欧几里得距离的平方，到一些点会获得一些价值，从左上角走到右下角，最大化价值</a:t>
            </a:r>
            <a:r>
              <a:rPr lang="en-US" altLang="zh-CN" dirty="0"/>
              <a:t>-</a:t>
            </a:r>
            <a:r>
              <a:rPr lang="zh-CN" altLang="en-US" dirty="0"/>
              <a:t>总距离。</a:t>
            </a:r>
          </a:p>
          <a:p>
            <a:endParaRPr lang="zh-CN" altLang="en-US" dirty="0"/>
          </a:p>
        </p:txBody>
      </p:sp>
    </p:spTree>
    <p:extLst>
      <p:ext uri="{BB962C8B-B14F-4D97-AF65-F5344CB8AC3E}">
        <p14:creationId xmlns:p14="http://schemas.microsoft.com/office/powerpoint/2010/main" val="17984616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18003-203E-4BB8-8BA2-993D3A050BCA}"/>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50D692F-5463-441C-8CE3-6540C7E0440B}"/>
                  </a:ext>
                </a:extLst>
              </p:cNvPr>
              <p:cNvSpPr>
                <a:spLocks noGrp="1"/>
              </p:cNvSpPr>
              <p:nvPr>
                <p:ph idx="1"/>
              </p:nvPr>
            </p:nvSpPr>
            <p:spPr>
              <a:xfrm>
                <a:off x="838200" y="1857709"/>
                <a:ext cx="10515600" cy="4351338"/>
              </a:xfrm>
            </p:spPr>
            <p:txBody>
              <a:bodyPr>
                <a:normAutofit/>
              </a:bodyPr>
              <a:lstStyle/>
              <a:p>
                <a:r>
                  <a:rPr lang="zh-CN" altLang="en-US" dirty="0"/>
                  <a:t>首先由于所有价值为正，</a:t>
                </a:r>
                <a14:m>
                  <m:oMath xmlns:m="http://schemas.openxmlformats.org/officeDocument/2006/math">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e>
                        </m:d>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𝑎</m:t>
                        </m:r>
                      </m:e>
                      <m:sup>
                        <m:r>
                          <a:rPr lang="en-US" altLang="zh-CN" b="0" i="1" dirty="0" smtClean="0">
                            <a:latin typeface="Cambria Math" panose="02040503050406030204" pitchFamily="18" charset="0"/>
                          </a:rPr>
                          <m:t>2</m:t>
                        </m:r>
                      </m:sup>
                    </m:sSup>
                    <m:r>
                      <m:rPr>
                        <m:nor/>
                      </m:rPr>
                      <a:rPr lang="en-US" altLang="zh-CN" b="0" i="0"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𝑏</m:t>
                        </m:r>
                      </m:e>
                      <m:sup>
                        <m:r>
                          <a:rPr lang="en-US" altLang="zh-CN" b="0" i="1" dirty="0" smtClean="0">
                            <a:latin typeface="Cambria Math" panose="02040503050406030204" pitchFamily="18" charset="0"/>
                          </a:rPr>
                          <m:t>2</m:t>
                        </m:r>
                      </m:sup>
                    </m:sSup>
                  </m:oMath>
                </a14:m>
                <a:r>
                  <a:rPr lang="zh-CN" altLang="en-US" dirty="0"/>
                  <a:t>，所以如果一行一行转移的话，对于每一列的点最下面那一个一定是最优的，那么我们单个决策点的决策个数就只有</a:t>
                </a:r>
                <a:r>
                  <a:rPr lang="en-US" altLang="zh-CN" dirty="0"/>
                  <a:t>O(n)</a:t>
                </a:r>
                <a:r>
                  <a:rPr lang="zh-CN" altLang="en-US" dirty="0"/>
                  <a:t>个了，于是有了一个</a:t>
                </a:r>
                <a:r>
                  <a:rPr lang="en-US" altLang="zh-CN" dirty="0"/>
                  <a:t>O(nm)</a:t>
                </a:r>
                <a:r>
                  <a:rPr lang="zh-CN" altLang="en-US" dirty="0"/>
                  <a:t>的做法。考虑继续优化，设</a:t>
                </a:r>
                <a:r>
                  <a:rPr lang="en-US" altLang="zh-CN" dirty="0"/>
                  <a:t>f[</a:t>
                </a:r>
                <a:r>
                  <a:rPr lang="en-US" altLang="zh-CN" dirty="0" err="1"/>
                  <a:t>i</a:t>
                </a:r>
                <a:r>
                  <a:rPr lang="en-US" altLang="zh-CN" dirty="0"/>
                  <a:t>][j]</a:t>
                </a:r>
                <a:r>
                  <a:rPr lang="zh-CN" altLang="en-US" dirty="0"/>
                  <a:t>表示到了第</a:t>
                </a:r>
                <a:r>
                  <a:rPr lang="en-US" altLang="zh-CN" dirty="0"/>
                  <a:t>(</a:t>
                </a:r>
                <a:r>
                  <a:rPr lang="en-US" altLang="zh-CN" dirty="0" err="1"/>
                  <a:t>i,j</a:t>
                </a:r>
                <a:r>
                  <a:rPr lang="en-US" altLang="zh-CN" dirty="0"/>
                  <a:t>)</a:t>
                </a:r>
                <a:r>
                  <a:rPr lang="zh-CN" altLang="en-US" dirty="0"/>
                  <a:t>这个位置的最大值，</a:t>
                </a:r>
                <a:r>
                  <a:rPr lang="en-US" altLang="zh-CN" dirty="0"/>
                  <a:t>pos[j]</a:t>
                </a:r>
                <a:r>
                  <a:rPr lang="zh-CN" altLang="en-US" dirty="0"/>
                  <a:t>表示第</a:t>
                </a:r>
                <a:r>
                  <a:rPr lang="en-US" altLang="zh-CN" dirty="0"/>
                  <a:t>j</a:t>
                </a:r>
                <a:r>
                  <a:rPr lang="zh-CN" altLang="en-US" dirty="0"/>
                  <a:t>列的最下面那一个的横坐标，转移方程为：</a:t>
                </a:r>
                <a:endParaRPr lang="en-US" altLang="zh-CN" i="1" dirty="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i="0">
                            <a:latin typeface="Cambria Math" panose="02040503050406030204" pitchFamily="18" charset="0"/>
                          </a:rPr>
                          <m:t>max</m:t>
                        </m:r>
                      </m:fName>
                      <m:e>
                        <m:r>
                          <a:rPr lang="en-US" altLang="zh-CN" b="0" i="1" smtClean="0">
                            <a:latin typeface="Cambria Math" panose="02040503050406030204" pitchFamily="18" charset="0"/>
                          </a:rPr>
                          <m:t>(</m:t>
                        </m:r>
                      </m:e>
                    </m:func>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𝑝𝑜𝑠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m:t>
                            </m:r>
                          </m:e>
                        </m:d>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m:t>
                        </m:r>
                      </m:e>
                    </m:d>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𝑝𝑜𝑠</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m:t>
                                </m:r>
                              </m:e>
                            </m:d>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e>
                        </m:d>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endParaRPr lang="en-US" altLang="zh-CN" dirty="0"/>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nn-NO" altLang="zh-CN" i="1">
                            <a:latin typeface="Cambria Math" panose="02040503050406030204" pitchFamily="18" charset="0"/>
                          </a:rPr>
                          <m:t>𝑓</m:t>
                        </m:r>
                        <m:d>
                          <m:dPr>
                            <m:begChr m:val="["/>
                            <m:endChr m:val="]"/>
                            <m:ctrlPr>
                              <a:rPr lang="nn-NO" altLang="zh-CN" i="1">
                                <a:latin typeface="Cambria Math" panose="02040503050406030204" pitchFamily="18" charset="0"/>
                              </a:rPr>
                            </m:ctrlPr>
                          </m:dPr>
                          <m:e>
                            <m:r>
                              <a:rPr lang="nn-NO" altLang="zh-CN" i="1">
                                <a:latin typeface="Cambria Math" panose="02040503050406030204" pitchFamily="18" charset="0"/>
                              </a:rPr>
                              <m:t>𝑝𝑜𝑠</m:t>
                            </m:r>
                            <m:d>
                              <m:dPr>
                                <m:begChr m:val="["/>
                                <m:endChr m:val="]"/>
                                <m:ctrlPr>
                                  <a:rPr lang="nn-NO" altLang="zh-CN" i="1">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m:t>
                                    </m:r>
                                  </m:sup>
                                </m:sSup>
                              </m:e>
                            </m:d>
                          </m:e>
                        </m:d>
                        <m:d>
                          <m:dPr>
                            <m:begChr m:val="["/>
                            <m:endChr m:val="]"/>
                            <m:ctrlPr>
                              <a:rPr lang="nn-NO"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m:t>
                            </m:r>
                            <m:r>
                              <a:rPr lang="nn-NO" altLang="zh-CN" i="1">
                                <a:latin typeface="Cambria Math" panose="02040503050406030204" pitchFamily="18" charset="0"/>
                              </a:rPr>
                              <m:t>2</m:t>
                            </m:r>
                          </m:sup>
                        </m:sSup>
                        <m:r>
                          <a:rPr lang="en-US" altLang="zh-CN" b="0" i="1" smtClean="0">
                            <a:latin typeface="Cambria Math" panose="02040503050406030204" pitchFamily="18" charset="0"/>
                          </a:rPr>
                          <m:t>−</m:t>
                        </m:r>
                        <m:r>
                          <a:rPr lang="nn-NO" altLang="zh-CN" i="1">
                            <a:latin typeface="Cambria Math" panose="02040503050406030204" pitchFamily="18" charset="0"/>
                          </a:rPr>
                          <m:t>𝑝𝑜𝑠</m:t>
                        </m:r>
                        <m:sSup>
                          <m:sSupPr>
                            <m:ctrlPr>
                              <a:rPr lang="nn-NO" altLang="zh-CN" i="1">
                                <a:latin typeface="Cambria Math" panose="02040503050406030204" pitchFamily="18" charset="0"/>
                              </a:rPr>
                            </m:ctrlPr>
                          </m:sSupPr>
                          <m:e>
                            <m:d>
                              <m:dPr>
                                <m:begChr m:val="["/>
                                <m:endChr m:val="]"/>
                                <m:ctrlPr>
                                  <a:rPr lang="nn-NO" altLang="zh-CN" i="1">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m:t>
                                    </m:r>
                                  </m:sup>
                                </m:sSup>
                              </m:e>
                            </m:d>
                          </m:e>
                          <m:sup>
                            <m:r>
                              <a:rPr lang="nn-NO" altLang="zh-CN" i="1">
                                <a:latin typeface="Cambria Math" panose="02040503050406030204" pitchFamily="18" charset="0"/>
                              </a:rPr>
                              <m:t>2</m:t>
                            </m:r>
                          </m:sup>
                        </m:sSup>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𝑖</m:t>
                        </m:r>
                      </m:den>
                    </m:f>
                    <m:r>
                      <a:rPr lang="en-US" altLang="zh-CN" i="1">
                        <a:latin typeface="Cambria Math" panose="02040503050406030204" pitchFamily="18" charset="0"/>
                      </a:rPr>
                      <m:t>=</m:t>
                    </m:r>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𝑗</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𝑖</m:t>
                        </m:r>
                      </m:den>
                    </m:f>
                    <m:r>
                      <a:rPr lang="en-US" altLang="zh-CN" b="0" i="1" smtClean="0">
                        <a:latin typeface="Cambria Math" panose="02040503050406030204" pitchFamily="18" charset="0"/>
                      </a:rPr>
                      <m:t>𝑝𝑜𝑠</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𝑖</m:t>
                        </m:r>
                      </m:den>
                    </m:f>
                  </m:oMath>
                </a14:m>
                <a:endParaRPr lang="zh-CN" altLang="en-US" dirty="0"/>
              </a:p>
            </p:txBody>
          </p:sp>
        </mc:Choice>
        <mc:Fallback xmlns="">
          <p:sp>
            <p:nvSpPr>
              <p:cNvPr id="3" name="内容占位符 2">
                <a:extLst>
                  <a:ext uri="{FF2B5EF4-FFF2-40B4-BE49-F238E27FC236}">
                    <a16:creationId xmlns:a16="http://schemas.microsoft.com/office/drawing/2014/main" id="{050D692F-5463-441C-8CE3-6540C7E0440B}"/>
                  </a:ext>
                </a:extLst>
              </p:cNvPr>
              <p:cNvSpPr>
                <a:spLocks noGrp="1" noRot="1" noChangeAspect="1" noMove="1" noResize="1" noEditPoints="1" noAdjustHandles="1" noChangeArrowheads="1" noChangeShapeType="1" noTextEdit="1"/>
              </p:cNvSpPr>
              <p:nvPr>
                <p:ph idx="1"/>
              </p:nvPr>
            </p:nvSpPr>
            <p:spPr>
              <a:xfrm>
                <a:off x="838200" y="1857709"/>
                <a:ext cx="10515600" cy="4351338"/>
              </a:xfrm>
              <a:blipFill>
                <a:blip r:embed="rId2"/>
                <a:stretch>
                  <a:fillRect l="-1043" t="-252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3587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C93124-DC2A-4852-B3FE-DA5F1CB6AA7D}"/>
              </a:ext>
            </a:extLst>
          </p:cNvPr>
          <p:cNvSpPr>
            <a:spLocks noGrp="1"/>
          </p:cNvSpPr>
          <p:nvPr>
            <p:ph type="title"/>
          </p:nvPr>
        </p:nvSpPr>
        <p:spPr/>
        <p:txBody>
          <a:bodyPr/>
          <a:lstStyle/>
          <a:p>
            <a:r>
              <a:rPr lang="en-US" altLang="zh-CN" dirty="0"/>
              <a:t>JSOI2011 </a:t>
            </a:r>
            <a:r>
              <a:rPr lang="zh-CN" altLang="en-US" dirty="0"/>
              <a:t>柠檬</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17B9C1C-FE7E-43EC-A01A-B48D04DF1EE2}"/>
                  </a:ext>
                </a:extLst>
              </p:cNvPr>
              <p:cNvSpPr>
                <a:spLocks noGrp="1"/>
              </p:cNvSpPr>
              <p:nvPr>
                <p:ph idx="1"/>
              </p:nvPr>
            </p:nvSpPr>
            <p:spPr/>
            <p:txBody>
              <a:bodyPr/>
              <a:lstStyle/>
              <a:p>
                <a:r>
                  <a:rPr lang="zh-CN" altLang="en-US" dirty="0"/>
                  <a:t>有排列好的</a:t>
                </a:r>
                <a:r>
                  <a:rPr lang="en-US" altLang="zh-CN" dirty="0"/>
                  <a:t>n</a:t>
                </a:r>
                <a:r>
                  <a:rPr lang="zh-CN" altLang="en-US" dirty="0"/>
                  <a:t>个贝壳，每个贝壳的大小为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a14:m>
                <a:r>
                  <a:rPr lang="zh-CN" altLang="en-US" dirty="0"/>
                  <a:t>，每次可以取出一段，并选择一个常数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oMath>
                </a14:m>
                <a:r>
                  <a:rPr lang="zh-CN" altLang="en-US" dirty="0"/>
                  <a:t>，如果这一小段贝壳中大小为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oMath>
                </a14:m>
                <a:r>
                  <a:rPr lang="zh-CN" altLang="en-US" dirty="0"/>
                  <a:t>的贝壳有</a:t>
                </a:r>
                <a14:m>
                  <m:oMath xmlns:m="http://schemas.openxmlformats.org/officeDocument/2006/math">
                    <m:r>
                      <a:rPr lang="en-US" altLang="zh-CN" b="0" i="1" smtClean="0">
                        <a:latin typeface="Cambria Math" panose="02040503050406030204" pitchFamily="18" charset="0"/>
                      </a:rPr>
                      <m:t>𝑡</m:t>
                    </m:r>
                  </m:oMath>
                </a14:m>
                <a:r>
                  <a:rPr lang="zh-CN" altLang="en-US" dirty="0"/>
                  <a:t>只，那么魔法可以把这一小段贝壳变成</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oMath>
                </a14:m>
                <a:r>
                  <a:rPr lang="zh-CN" altLang="en-US" dirty="0"/>
                  <a:t>只柠檬，问最多能变出多少个柠檬。</a:t>
                </a:r>
              </a:p>
            </p:txBody>
          </p:sp>
        </mc:Choice>
        <mc:Fallback>
          <p:sp>
            <p:nvSpPr>
              <p:cNvPr id="3" name="内容占位符 2">
                <a:extLst>
                  <a:ext uri="{FF2B5EF4-FFF2-40B4-BE49-F238E27FC236}">
                    <a16:creationId xmlns:a16="http://schemas.microsoft.com/office/drawing/2014/main" id="{417B9C1C-FE7E-43EC-A01A-B48D04DF1EE2}"/>
                  </a:ext>
                </a:extLst>
              </p:cNvPr>
              <p:cNvSpPr>
                <a:spLocks noGrp="1" noRot="1" noChangeAspect="1" noMove="1" noResize="1" noEditPoints="1" noAdjustHandles="1" noChangeArrowheads="1" noChangeShapeType="1" noTextEdit="1"/>
              </p:cNvSpPr>
              <p:nvPr>
                <p:ph idx="1"/>
              </p:nvPr>
            </p:nvSpPr>
            <p:spPr>
              <a:blipFill>
                <a:blip r:embed="rId2"/>
                <a:stretch>
                  <a:fillRect l="-1043" t="-238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514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C8837-249A-44B1-ABE0-D6175BB19491}"/>
              </a:ext>
            </a:extLst>
          </p:cNvPr>
          <p:cNvSpPr>
            <a:spLocks noGrp="1"/>
          </p:cNvSpPr>
          <p:nvPr>
            <p:ph type="title"/>
          </p:nvPr>
        </p:nvSpPr>
        <p:spPr/>
        <p:txBody>
          <a:bodyPr/>
          <a:lstStyle/>
          <a:p>
            <a:endParaRPr lang="zh-CN" altLang="en-US"/>
          </a:p>
        </p:txBody>
      </p:sp>
      <p:pic>
        <p:nvPicPr>
          <p:cNvPr id="6" name="内容占位符 5">
            <a:extLst>
              <a:ext uri="{FF2B5EF4-FFF2-40B4-BE49-F238E27FC236}">
                <a16:creationId xmlns:a16="http://schemas.microsoft.com/office/drawing/2014/main" id="{FA03D816-2531-4C17-BCAA-D078E389E180}"/>
              </a:ext>
            </a:extLst>
          </p:cNvPr>
          <p:cNvPicPr>
            <a:picLocks noGrp="1" noChangeAspect="1"/>
          </p:cNvPicPr>
          <p:nvPr>
            <p:ph idx="1"/>
          </p:nvPr>
        </p:nvPicPr>
        <p:blipFill>
          <a:blip r:embed="rId2"/>
          <a:stretch>
            <a:fillRect/>
          </a:stretch>
        </p:blipFill>
        <p:spPr>
          <a:xfrm>
            <a:off x="86292" y="1990726"/>
            <a:ext cx="12043141" cy="4029074"/>
          </a:xfrm>
        </p:spPr>
      </p:pic>
    </p:spTree>
    <p:extLst>
      <p:ext uri="{BB962C8B-B14F-4D97-AF65-F5344CB8AC3E}">
        <p14:creationId xmlns:p14="http://schemas.microsoft.com/office/powerpoint/2010/main" val="2753559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5C6673-BEB5-4F03-AD51-E1B41640D24C}"/>
              </a:ext>
            </a:extLst>
          </p:cNvPr>
          <p:cNvSpPr>
            <a:spLocks noGrp="1"/>
          </p:cNvSpPr>
          <p:nvPr>
            <p:ph type="title"/>
          </p:nvPr>
        </p:nvSpPr>
        <p:spPr/>
        <p:txBody>
          <a:bodyPr/>
          <a:lstStyle/>
          <a:p>
            <a:r>
              <a:rPr lang="zh-CN" altLang="en-US" dirty="0"/>
              <a:t>数据结构优化</a:t>
            </a:r>
            <a:r>
              <a:rPr lang="en-US" altLang="zh-CN" dirty="0"/>
              <a:t>DP</a:t>
            </a:r>
            <a:endParaRPr lang="zh-CN" altLang="en-US" dirty="0"/>
          </a:p>
        </p:txBody>
      </p:sp>
      <p:sp>
        <p:nvSpPr>
          <p:cNvPr id="5" name="文本占位符 4">
            <a:extLst>
              <a:ext uri="{FF2B5EF4-FFF2-40B4-BE49-F238E27FC236}">
                <a16:creationId xmlns:a16="http://schemas.microsoft.com/office/drawing/2014/main" id="{68F95116-32A9-49EE-B1C8-6AC182B7353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4085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8BAFA-60B1-4955-B1B6-195AD714CB34}"/>
              </a:ext>
            </a:extLst>
          </p:cNvPr>
          <p:cNvSpPr>
            <a:spLocks noGrp="1"/>
          </p:cNvSpPr>
          <p:nvPr>
            <p:ph type="title"/>
          </p:nvPr>
        </p:nvSpPr>
        <p:spPr/>
        <p:txBody>
          <a:bodyPr/>
          <a:lstStyle/>
          <a:p>
            <a:r>
              <a:rPr lang="en-US" altLang="zh-CN" dirty="0"/>
              <a:t>AHOI2006 </a:t>
            </a:r>
            <a:r>
              <a:rPr lang="zh-CN" altLang="en-US" dirty="0"/>
              <a:t>基因匹配</a:t>
            </a:r>
          </a:p>
        </p:txBody>
      </p:sp>
      <p:sp>
        <p:nvSpPr>
          <p:cNvPr id="3" name="内容占位符 2">
            <a:extLst>
              <a:ext uri="{FF2B5EF4-FFF2-40B4-BE49-F238E27FC236}">
                <a16:creationId xmlns:a16="http://schemas.microsoft.com/office/drawing/2014/main" id="{E8561253-0F72-490D-807B-21DBBDA3BE35}"/>
              </a:ext>
            </a:extLst>
          </p:cNvPr>
          <p:cNvSpPr>
            <a:spLocks noGrp="1"/>
          </p:cNvSpPr>
          <p:nvPr>
            <p:ph idx="1"/>
          </p:nvPr>
        </p:nvSpPr>
        <p:spPr/>
        <p:txBody>
          <a:bodyPr/>
          <a:lstStyle/>
          <a:p>
            <a:r>
              <a:rPr lang="zh-CN" altLang="en-US" dirty="0"/>
              <a:t>给两个长度为</a:t>
            </a:r>
            <a:r>
              <a:rPr lang="en-US" altLang="zh-CN" dirty="0"/>
              <a:t>5n</a:t>
            </a:r>
            <a:r>
              <a:rPr lang="zh-CN" altLang="en-US" dirty="0"/>
              <a:t>字符串，求他们的最长公共子序列，保证两个字符串中的每个字符都出现了恰好五次。</a:t>
            </a:r>
          </a:p>
        </p:txBody>
      </p:sp>
    </p:spTree>
    <p:extLst>
      <p:ext uri="{BB962C8B-B14F-4D97-AF65-F5344CB8AC3E}">
        <p14:creationId xmlns:p14="http://schemas.microsoft.com/office/powerpoint/2010/main" val="2749993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A21D0-A160-4C34-9B32-233FA02A3639}"/>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7FC1892-D1C9-4B51-9C86-646530D8DFCF}"/>
                  </a:ext>
                </a:extLst>
              </p:cNvPr>
              <p:cNvSpPr>
                <a:spLocks noGrp="1"/>
              </p:cNvSpPr>
              <p:nvPr>
                <p:ph idx="1"/>
              </p:nvPr>
            </p:nvSpPr>
            <p:spPr/>
            <p:txBody>
              <a:bodyPr>
                <a:normAutofit/>
              </a:bodyPr>
              <a:lstStyle/>
              <a:p>
                <a:r>
                  <a:rPr lang="zh-CN" altLang="en-US" dirty="0"/>
                  <a:t>最长公共子序列有经典的</a:t>
                </a:r>
                <a:r>
                  <a:rPr lang="en-US" altLang="zh-CN" dirty="0"/>
                  <a:t>O(n^2)</a:t>
                </a:r>
                <a:r>
                  <a:rPr lang="zh-CN" altLang="en-US" dirty="0"/>
                  <a:t>做法，但是这题显然是通过不了的，也没有充分挖掘题目的性质。</a:t>
                </a:r>
                <a:r>
                  <a:rPr lang="en-US" altLang="zh-CN" dirty="0"/>
                  <a:t>20000*5=100000</a:t>
                </a:r>
                <a:r>
                  <a:rPr lang="zh-CN" altLang="en-US" dirty="0"/>
                  <a:t>，猜想复杂度中有一个</a:t>
                </a:r>
                <a:r>
                  <a:rPr lang="en-US" altLang="zh-CN" dirty="0"/>
                  <a:t>log</a:t>
                </a:r>
                <a:r>
                  <a:rPr lang="zh-CN" altLang="en-US" dirty="0"/>
                  <a:t>，再进一步猜想是一个数据结构优化</a:t>
                </a:r>
                <a:r>
                  <a:rPr lang="en-US" altLang="zh-CN" dirty="0"/>
                  <a:t>DP</a:t>
                </a:r>
                <a:r>
                  <a:rPr lang="zh-CN" altLang="en-US" dirty="0"/>
                  <a:t>。不妨换一下状态定义：</a:t>
                </a:r>
                <a:r>
                  <a:rPr lang="en-US" altLang="zh-CN" dirty="0"/>
                  <a:t>f[</a:t>
                </a:r>
                <a:r>
                  <a:rPr lang="en-US" altLang="zh-CN" dirty="0" err="1"/>
                  <a:t>i</a:t>
                </a:r>
                <a:r>
                  <a:rPr lang="en-US" altLang="zh-CN" dirty="0"/>
                  <a:t>][j]</a:t>
                </a:r>
                <a:r>
                  <a:rPr lang="zh-CN" altLang="en-US" dirty="0"/>
                  <a:t>表示第一个串处理到了</a:t>
                </a:r>
                <a:r>
                  <a:rPr lang="en-US" altLang="zh-CN" dirty="0" err="1"/>
                  <a:t>i</a:t>
                </a:r>
                <a:r>
                  <a:rPr lang="zh-CN" altLang="en-US" dirty="0"/>
                  <a:t>，第二个串的最后一个匹配位置是</a:t>
                </a:r>
                <a:r>
                  <a:rPr lang="en-US" altLang="zh-CN" dirty="0"/>
                  <a:t>j</a:t>
                </a:r>
                <a:r>
                  <a:rPr lang="zh-CN" altLang="en-US" dirty="0"/>
                  <a:t>的最长公共子序列，转移为</a:t>
                </a:r>
                <a:endParaRPr lang="en-US" altLang="zh-CN" dirty="0"/>
              </a:p>
              <a:p>
                <a14:m>
                  <m:oMath xmlns:m="http://schemas.openxmlformats.org/officeDocument/2006/math">
                    <m:r>
                      <a:rPr lang="pl-PL" altLang="zh-CN" i="1">
                        <a:latin typeface="Cambria Math" panose="02040503050406030204" pitchFamily="18" charset="0"/>
                      </a:rPr>
                      <m:t>𝑓</m:t>
                    </m:r>
                    <m:r>
                      <a:rPr lang="pl-PL" altLang="zh-CN" i="1">
                        <a:latin typeface="Cambria Math" panose="02040503050406030204" pitchFamily="18" charset="0"/>
                      </a:rPr>
                      <m:t>[</m:t>
                    </m:r>
                    <m:r>
                      <a:rPr lang="pl-PL" altLang="zh-CN" i="1">
                        <a:latin typeface="Cambria Math" panose="02040503050406030204" pitchFamily="18" charset="0"/>
                      </a:rPr>
                      <m:t>𝑖</m:t>
                    </m:r>
                    <m:r>
                      <a:rPr lang="pl-PL" altLang="zh-CN" i="1">
                        <a:latin typeface="Cambria Math" panose="02040503050406030204" pitchFamily="18" charset="0"/>
                      </a:rPr>
                      <m:t>][</m:t>
                    </m:r>
                    <m:r>
                      <a:rPr lang="pl-PL" altLang="zh-CN" i="1">
                        <a:latin typeface="Cambria Math" panose="02040503050406030204" pitchFamily="18" charset="0"/>
                      </a:rPr>
                      <m:t>𝑗</m:t>
                    </m:r>
                    <m:r>
                      <a:rPr lang="pl-PL" altLang="zh-CN" i="1">
                        <a:latin typeface="Cambria Math" panose="02040503050406030204" pitchFamily="18" charset="0"/>
                      </a:rPr>
                      <m:t>]=</m:t>
                    </m:r>
                    <m:r>
                      <m:rPr>
                        <m:sty m:val="p"/>
                      </m:rPr>
                      <a:rPr lang="pl-PL" altLang="zh-CN" i="0">
                        <a:latin typeface="Cambria Math" panose="02040503050406030204" pitchFamily="18" charset="0"/>
                      </a:rPr>
                      <m:t>max</m:t>
                    </m:r>
                    <m:r>
                      <a:rPr lang="en-US" altLang="zh-CN" b="0" i="1" smtClean="0">
                        <a:latin typeface="Cambria Math" panose="02040503050406030204" pitchFamily="18" charset="0"/>
                      </a:rPr>
                      <m:t>⁡(</m:t>
                    </m:r>
                    <m:r>
                      <a:rPr lang="pl-PL" altLang="zh-CN" i="1">
                        <a:latin typeface="Cambria Math" panose="02040503050406030204" pitchFamily="18" charset="0"/>
                      </a:rPr>
                      <m:t>𝑓</m:t>
                    </m:r>
                    <m:r>
                      <a:rPr lang="pl-PL" altLang="zh-CN" i="1">
                        <a:latin typeface="Cambria Math" panose="02040503050406030204" pitchFamily="18" charset="0"/>
                      </a:rPr>
                      <m:t>[</m:t>
                    </m:r>
                    <m:r>
                      <a:rPr lang="pl-PL" altLang="zh-CN" i="1">
                        <a:latin typeface="Cambria Math" panose="02040503050406030204" pitchFamily="18" charset="0"/>
                      </a:rPr>
                      <m:t>𝑖</m:t>
                    </m:r>
                    <m:r>
                      <a:rPr lang="en-US" altLang="zh-CN" b="0" i="1" smtClean="0">
                        <a:latin typeface="Cambria Math" panose="02040503050406030204" pitchFamily="18" charset="0"/>
                      </a:rPr>
                      <m:t>−</m:t>
                    </m:r>
                    <m:r>
                      <a:rPr lang="pl-PL" altLang="zh-CN" i="1">
                        <a:latin typeface="Cambria Math" panose="02040503050406030204" pitchFamily="18" charset="0"/>
                      </a:rPr>
                      <m:t>1][</m:t>
                    </m:r>
                    <m:r>
                      <a:rPr lang="pl-PL" altLang="zh-CN" i="1">
                        <a:latin typeface="Cambria Math" panose="02040503050406030204" pitchFamily="18" charset="0"/>
                      </a:rPr>
                      <m:t>𝑘</m:t>
                    </m:r>
                    <m:r>
                      <a:rPr lang="pl-PL" altLang="zh-CN" i="1">
                        <a:latin typeface="Cambria Math" panose="02040503050406030204" pitchFamily="18" charset="0"/>
                      </a:rPr>
                      <m:t>]+(</m:t>
                    </m:r>
                    <m:r>
                      <a:rPr lang="pl-PL" altLang="zh-CN" i="1">
                        <a:latin typeface="Cambria Math" panose="02040503050406030204" pitchFamily="18" charset="0"/>
                      </a:rPr>
                      <m:t>𝑎</m:t>
                    </m:r>
                    <m:r>
                      <a:rPr lang="pl-PL" altLang="zh-CN" i="1">
                        <a:latin typeface="Cambria Math" panose="02040503050406030204" pitchFamily="18" charset="0"/>
                      </a:rPr>
                      <m:t>[</m:t>
                    </m:r>
                    <m:r>
                      <a:rPr lang="pl-PL" altLang="zh-CN" i="1">
                        <a:latin typeface="Cambria Math" panose="02040503050406030204" pitchFamily="18" charset="0"/>
                      </a:rPr>
                      <m:t>𝑖</m:t>
                    </m:r>
                    <m:r>
                      <a:rPr lang="pl-PL" altLang="zh-CN" i="1">
                        <a:latin typeface="Cambria Math" panose="02040503050406030204" pitchFamily="18" charset="0"/>
                      </a:rPr>
                      <m:t>]=</m:t>
                    </m:r>
                    <m:r>
                      <a:rPr lang="pl-PL" altLang="zh-CN" i="1">
                        <a:latin typeface="Cambria Math" panose="02040503050406030204" pitchFamily="18" charset="0"/>
                      </a:rPr>
                      <m:t>𝑏</m:t>
                    </m:r>
                    <m:r>
                      <a:rPr lang="pl-PL" altLang="zh-CN" i="1">
                        <a:latin typeface="Cambria Math" panose="02040503050406030204" pitchFamily="18" charset="0"/>
                      </a:rPr>
                      <m:t>[</m:t>
                    </m:r>
                    <m:r>
                      <a:rPr lang="pl-PL" altLang="zh-CN" i="1">
                        <a:latin typeface="Cambria Math" panose="02040503050406030204" pitchFamily="18" charset="0"/>
                      </a:rPr>
                      <m:t>𝑗</m:t>
                    </m:r>
                    <m:r>
                      <a:rPr lang="pl-PL" altLang="zh-CN" i="1">
                        <a:latin typeface="Cambria Math" panose="02040503050406030204" pitchFamily="18" charset="0"/>
                      </a:rPr>
                      <m:t>]))(</m:t>
                    </m:r>
                    <m:r>
                      <a:rPr lang="pl-PL" altLang="zh-CN" i="1">
                        <a:latin typeface="Cambria Math" panose="02040503050406030204" pitchFamily="18" charset="0"/>
                      </a:rPr>
                      <m:t>𝑘</m:t>
                    </m:r>
                    <m:r>
                      <a:rPr lang="pl-PL" altLang="zh-CN" i="1">
                        <a:latin typeface="Cambria Math" panose="02040503050406030204" pitchFamily="18" charset="0"/>
                      </a:rPr>
                      <m:t>&lt;</m:t>
                    </m:r>
                    <m:r>
                      <a:rPr lang="pl-PL" altLang="zh-CN" i="1">
                        <a:latin typeface="Cambria Math" panose="02040503050406030204" pitchFamily="18" charset="0"/>
                      </a:rPr>
                      <m:t>𝑗</m:t>
                    </m:r>
                    <m:r>
                      <a:rPr lang="pl-PL" altLang="zh-CN" i="1">
                        <a:latin typeface="Cambria Math" panose="02040503050406030204" pitchFamily="18" charset="0"/>
                      </a:rPr>
                      <m:t>)</m:t>
                    </m:r>
                  </m:oMath>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67FC1892-D1C9-4B51-9C86-646530D8DFCF}"/>
                  </a:ext>
                </a:extLst>
              </p:cNvPr>
              <p:cNvSpPr>
                <a:spLocks noGrp="1" noRot="1" noChangeAspect="1" noMove="1" noResize="1" noEditPoints="1" noAdjustHandles="1" noChangeArrowheads="1" noChangeShapeType="1" noTextEdit="1"/>
              </p:cNvSpPr>
              <p:nvPr>
                <p:ph idx="1"/>
              </p:nvPr>
            </p:nvSpPr>
            <p:spPr>
              <a:blipFill>
                <a:blip r:embed="rId2"/>
                <a:stretch>
                  <a:fillRect l="-1043" t="-252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279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88CC13-ED82-4281-802A-04CD8C00B792}"/>
              </a:ext>
            </a:extLst>
          </p:cNvPr>
          <p:cNvSpPr>
            <a:spLocks noGrp="1"/>
          </p:cNvSpPr>
          <p:nvPr>
            <p:ph type="title"/>
          </p:nvPr>
        </p:nvSpPr>
        <p:spPr/>
        <p:txBody>
          <a:bodyPr/>
          <a:lstStyle/>
          <a:p>
            <a:r>
              <a:rPr lang="en-US" altLang="zh-CN" dirty="0"/>
              <a:t>GYM102920D Electric Vehicle</a:t>
            </a:r>
            <a:endParaRPr lang="zh-CN" altLang="en-US" dirty="0"/>
          </a:p>
        </p:txBody>
      </p:sp>
      <p:sp>
        <p:nvSpPr>
          <p:cNvPr id="3" name="内容占位符 2">
            <a:extLst>
              <a:ext uri="{FF2B5EF4-FFF2-40B4-BE49-F238E27FC236}">
                <a16:creationId xmlns:a16="http://schemas.microsoft.com/office/drawing/2014/main" id="{EDE208DC-4352-470F-A6A8-EBE55001C8D1}"/>
              </a:ext>
            </a:extLst>
          </p:cNvPr>
          <p:cNvSpPr>
            <a:spLocks noGrp="1"/>
          </p:cNvSpPr>
          <p:nvPr>
            <p:ph idx="1"/>
          </p:nvPr>
        </p:nvSpPr>
        <p:spPr/>
        <p:txBody>
          <a:bodyPr/>
          <a:lstStyle/>
          <a:p>
            <a:r>
              <a:rPr lang="zh-CN" altLang="en-US" dirty="0"/>
              <a:t>两点之间距离为曼哈顿距离，油箱有大小限制，每个点加油有不同费用，最多可以中转</a:t>
            </a:r>
            <a:r>
              <a:rPr lang="en-US" altLang="zh-CN" dirty="0"/>
              <a:t>10</a:t>
            </a:r>
            <a:r>
              <a:rPr lang="zh-CN" altLang="en-US" dirty="0"/>
              <a:t>次，问最少花费。</a:t>
            </a:r>
          </a:p>
        </p:txBody>
      </p:sp>
    </p:spTree>
    <p:extLst>
      <p:ext uri="{BB962C8B-B14F-4D97-AF65-F5344CB8AC3E}">
        <p14:creationId xmlns:p14="http://schemas.microsoft.com/office/powerpoint/2010/main" val="2766134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9145B-B04A-486F-A5CB-70A7CE49E45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271E00-4DFC-44DA-A896-490747112E22}"/>
              </a:ext>
            </a:extLst>
          </p:cNvPr>
          <p:cNvSpPr>
            <a:spLocks noGrp="1"/>
          </p:cNvSpPr>
          <p:nvPr>
            <p:ph idx="1"/>
          </p:nvPr>
        </p:nvSpPr>
        <p:spPr/>
        <p:txBody>
          <a:bodyPr/>
          <a:lstStyle/>
          <a:p>
            <a:r>
              <a:rPr lang="zh-CN" altLang="en-US" dirty="0"/>
              <a:t>一般来说这个转移是</a:t>
            </a:r>
            <a:r>
              <a:rPr lang="en-US" altLang="zh-CN" dirty="0"/>
              <a:t>O(n^3)</a:t>
            </a:r>
            <a:r>
              <a:rPr lang="zh-CN" altLang="en-US" dirty="0"/>
              <a:t>的，但是这题既然保证了每个都出现了恰好五次，说明</a:t>
            </a:r>
            <a:r>
              <a:rPr lang="en-US" altLang="zh-CN" dirty="0"/>
              <a:t>a[</a:t>
            </a:r>
            <a:r>
              <a:rPr lang="en-US" altLang="zh-CN" dirty="0" err="1"/>
              <a:t>i</a:t>
            </a:r>
            <a:r>
              <a:rPr lang="en-US" altLang="zh-CN" dirty="0"/>
              <a:t>]=b[k]</a:t>
            </a:r>
            <a:r>
              <a:rPr lang="zh-CN" altLang="en-US" dirty="0"/>
              <a:t>的情况其实是非常少的，那么我们就不难想到只转移</a:t>
            </a:r>
            <a:r>
              <a:rPr lang="en-US" altLang="zh-CN" dirty="0"/>
              <a:t>a[</a:t>
            </a:r>
            <a:r>
              <a:rPr lang="en-US" altLang="zh-CN" dirty="0" err="1"/>
              <a:t>i</a:t>
            </a:r>
            <a:r>
              <a:rPr lang="en-US" altLang="zh-CN" dirty="0"/>
              <a:t>]=b[k]</a:t>
            </a:r>
            <a:r>
              <a:rPr lang="zh-CN" altLang="en-US" dirty="0"/>
              <a:t>的情况，换个思路的话也就是说如果只看</a:t>
            </a:r>
            <a:r>
              <a:rPr lang="en-US" altLang="zh-CN" dirty="0"/>
              <a:t>DP</a:t>
            </a:r>
            <a:r>
              <a:rPr lang="zh-CN" altLang="en-US" dirty="0"/>
              <a:t>数组第</a:t>
            </a:r>
            <a:r>
              <a:rPr lang="en-US" altLang="zh-CN" dirty="0"/>
              <a:t>2</a:t>
            </a:r>
            <a:r>
              <a:rPr lang="zh-CN" altLang="en-US" dirty="0"/>
              <a:t>维的话，这一个和上一个应该只有</a:t>
            </a:r>
            <a:r>
              <a:rPr lang="en-US" altLang="zh-CN" dirty="0"/>
              <a:t>a[</a:t>
            </a:r>
            <a:r>
              <a:rPr lang="en-US" altLang="zh-CN" dirty="0" err="1"/>
              <a:t>i</a:t>
            </a:r>
            <a:r>
              <a:rPr lang="en-US" altLang="zh-CN" dirty="0"/>
              <a:t>]=b[k]</a:t>
            </a:r>
            <a:r>
              <a:rPr lang="zh-CN" altLang="en-US" dirty="0"/>
              <a:t>的位置</a:t>
            </a:r>
            <a:r>
              <a:rPr lang="en-US" altLang="zh-CN" dirty="0"/>
              <a:t>k</a:t>
            </a:r>
            <a:r>
              <a:rPr lang="zh-CN" altLang="en-US" dirty="0"/>
              <a:t>会发生变化，所以就可以用一个树状数组来维护第</a:t>
            </a:r>
            <a:r>
              <a:rPr lang="en-US" altLang="zh-CN" dirty="0"/>
              <a:t>2</a:t>
            </a:r>
            <a:r>
              <a:rPr lang="zh-CN" altLang="en-US" dirty="0"/>
              <a:t>维，第</a:t>
            </a:r>
            <a:r>
              <a:rPr lang="en-US" altLang="zh-CN" dirty="0"/>
              <a:t>1</a:t>
            </a:r>
            <a:r>
              <a:rPr lang="zh-CN" altLang="en-US" dirty="0"/>
              <a:t>维滚动，注意一下循环顺序就好了。</a:t>
            </a:r>
          </a:p>
          <a:p>
            <a:endParaRPr lang="zh-CN" altLang="en-US" dirty="0"/>
          </a:p>
        </p:txBody>
      </p:sp>
    </p:spTree>
    <p:extLst>
      <p:ext uri="{BB962C8B-B14F-4D97-AF65-F5344CB8AC3E}">
        <p14:creationId xmlns:p14="http://schemas.microsoft.com/office/powerpoint/2010/main" val="432250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9E8D-F287-46F0-9DBA-73B34E8CD1F8}"/>
              </a:ext>
            </a:extLst>
          </p:cNvPr>
          <p:cNvSpPr>
            <a:spLocks noGrp="1"/>
          </p:cNvSpPr>
          <p:nvPr>
            <p:ph type="title"/>
          </p:nvPr>
        </p:nvSpPr>
        <p:spPr/>
        <p:txBody>
          <a:bodyPr/>
          <a:lstStyle/>
          <a:p>
            <a:r>
              <a:rPr lang="en-US" altLang="zh-CN" dirty="0"/>
              <a:t>TJOI2011 </a:t>
            </a:r>
            <a:r>
              <a:rPr lang="zh-CN" altLang="en-US" dirty="0"/>
              <a:t>书架</a:t>
            </a:r>
          </a:p>
        </p:txBody>
      </p:sp>
      <p:sp>
        <p:nvSpPr>
          <p:cNvPr id="3" name="内容占位符 2">
            <a:extLst>
              <a:ext uri="{FF2B5EF4-FFF2-40B4-BE49-F238E27FC236}">
                <a16:creationId xmlns:a16="http://schemas.microsoft.com/office/drawing/2014/main" id="{6486E0CB-C759-4840-A935-2C25A5FA5812}"/>
              </a:ext>
            </a:extLst>
          </p:cNvPr>
          <p:cNvSpPr>
            <a:spLocks noGrp="1"/>
          </p:cNvSpPr>
          <p:nvPr>
            <p:ph idx="1"/>
          </p:nvPr>
        </p:nvSpPr>
        <p:spPr/>
        <p:txBody>
          <a:bodyPr/>
          <a:lstStyle/>
          <a:p>
            <a:r>
              <a:rPr lang="zh-CN" altLang="en-US" dirty="0"/>
              <a:t>将一个序列分成很多段，每一段和不超过</a:t>
            </a:r>
            <a:r>
              <a:rPr lang="en-US" altLang="zh-CN" dirty="0"/>
              <a:t>m</a:t>
            </a:r>
            <a:r>
              <a:rPr lang="zh-CN" altLang="en-US" dirty="0"/>
              <a:t>，最小化每段最大值的和。</a:t>
            </a:r>
          </a:p>
        </p:txBody>
      </p:sp>
    </p:spTree>
    <p:extLst>
      <p:ext uri="{BB962C8B-B14F-4D97-AF65-F5344CB8AC3E}">
        <p14:creationId xmlns:p14="http://schemas.microsoft.com/office/powerpoint/2010/main" val="3997578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E0CA4-E7C5-4AFA-9C37-675B26422D67}"/>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24F259-AF45-44FF-B090-32CCBEF72015}"/>
                  </a:ext>
                </a:extLst>
              </p:cNvPr>
              <p:cNvSpPr>
                <a:spLocks noGrp="1"/>
              </p:cNvSpPr>
              <p:nvPr>
                <p:ph idx="1"/>
              </p:nvPr>
            </p:nvSpPr>
            <p:spPr/>
            <p:txBody>
              <a:bodyPr>
                <a:normAutofit/>
              </a:bodyPr>
              <a:lstStyle/>
              <a:p>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min</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=0,</m:t>
                            </m:r>
                            <m:r>
                              <a:rPr lang="en-US" altLang="zh-CN" b="0" i="1" smtClean="0">
                                <a:latin typeface="Cambria Math" panose="02040503050406030204" pitchFamily="18" charset="0"/>
                              </a:rPr>
                              <m:t>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sSubSup>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m:rPr>
                                <m:sty m:val="p"/>
                              </m:rPr>
                              <a:rPr lang="en-US" altLang="zh-CN" b="0" i="1" smtClean="0">
                                <a:latin typeface="Cambria Math" panose="02040503050406030204" pitchFamily="18" charset="0"/>
                              </a:rPr>
                              <m:t>max</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e>
                    </m:func>
                  </m:oMath>
                </a14:m>
                <a:endParaRPr lang="en-US" altLang="zh-CN" dirty="0"/>
              </a:p>
              <a:p>
                <a:r>
                  <a:rPr lang="zh-CN" altLang="en-US" dirty="0"/>
                  <a:t>开三棵线段树，一棵维护</a:t>
                </a:r>
                <a:r>
                  <a:rPr lang="en-US" altLang="zh-CN" dirty="0"/>
                  <a:t>\max h[k]</a:t>
                </a:r>
                <a:r>
                  <a:rPr lang="zh-CN" altLang="en-US" dirty="0"/>
                  <a:t>即</a:t>
                </a:r>
                <a:r>
                  <a:rPr lang="en-US" altLang="zh-CN" dirty="0"/>
                  <a:t>h</a:t>
                </a:r>
                <a:r>
                  <a:rPr lang="zh-CN" altLang="en-US" dirty="0"/>
                  <a:t>的后缀最大值，一棵维护</a:t>
                </a:r>
                <a:r>
                  <a:rPr lang="en-US" altLang="zh-CN" dirty="0"/>
                  <a:t>f[j]</a:t>
                </a:r>
                <a:r>
                  <a:rPr lang="zh-CN" altLang="en-US" dirty="0"/>
                  <a:t>，一棵维护</a:t>
                </a:r>
                <a:r>
                  <a:rPr lang="en-US" altLang="zh-CN" dirty="0"/>
                  <a:t>\max h[k]+f[j]</a:t>
                </a:r>
                <a:r>
                  <a:rPr lang="zh-CN" altLang="en-US" dirty="0"/>
                  <a:t>，转移就是在第三棵线段树上求最值，</a:t>
                </a:r>
                <a:r>
                  <a:rPr lang="en-US" altLang="zh-CN" dirty="0"/>
                  <a:t>f[j]</a:t>
                </a:r>
                <a:r>
                  <a:rPr lang="zh-CN" altLang="en-US" dirty="0"/>
                  <a:t>很好维护，因为只有单点修改操作，</a:t>
                </a:r>
                <a:r>
                  <a:rPr lang="en-US" altLang="zh-CN" dirty="0"/>
                  <a:t>\max h[k]</a:t>
                </a:r>
                <a:r>
                  <a:rPr lang="zh-CN" altLang="en-US" dirty="0"/>
                  <a:t>也很好维护</a:t>
                </a:r>
                <a:endParaRPr lang="en-US" altLang="zh-CN" dirty="0"/>
              </a:p>
              <a:p>
                <a:r>
                  <a:rPr lang="zh-CN" altLang="en-US" dirty="0"/>
                  <a:t>先用单调栈求出每个点左边比它大的第一个位置，这个位置左边不会受影响，当前位置右边也不会受影响，这样就把</a:t>
                </a:r>
                <a:r>
                  <a:rPr lang="en-US" altLang="zh-CN" dirty="0"/>
                  <a:t>\max</a:t>
                </a:r>
                <a:r>
                  <a:rPr lang="zh-CN" altLang="en-US" dirty="0"/>
                  <a:t>操作变成了第一棵线段树上的区间赋值操作，然后这样第三棵线段树上改动的区间和第一棵线段树是一样的，就可以直接操作了。</a:t>
                </a:r>
              </a:p>
            </p:txBody>
          </p:sp>
        </mc:Choice>
        <mc:Fallback xmlns="">
          <p:sp>
            <p:nvSpPr>
              <p:cNvPr id="3" name="内容占位符 2">
                <a:extLst>
                  <a:ext uri="{FF2B5EF4-FFF2-40B4-BE49-F238E27FC236}">
                    <a16:creationId xmlns:a16="http://schemas.microsoft.com/office/drawing/2014/main" id="{7F24F259-AF45-44FF-B090-32CCBEF72015}"/>
                  </a:ext>
                </a:extLst>
              </p:cNvPr>
              <p:cNvSpPr>
                <a:spLocks noGrp="1" noRot="1" noChangeAspect="1" noMove="1" noResize="1" noEditPoints="1" noAdjustHandles="1" noChangeArrowheads="1" noChangeShapeType="1" noTextEdit="1"/>
              </p:cNvSpPr>
              <p:nvPr>
                <p:ph idx="1"/>
              </p:nvPr>
            </p:nvSpPr>
            <p:spPr>
              <a:blipFill>
                <a:blip r:embed="rId2"/>
                <a:stretch>
                  <a:fillRect l="-1043" r="-2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948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C189E-5806-46F4-8E47-2B5019742057}"/>
              </a:ext>
            </a:extLst>
          </p:cNvPr>
          <p:cNvSpPr>
            <a:spLocks noGrp="1"/>
          </p:cNvSpPr>
          <p:nvPr>
            <p:ph type="title"/>
          </p:nvPr>
        </p:nvSpPr>
        <p:spPr/>
        <p:txBody>
          <a:bodyPr/>
          <a:lstStyle/>
          <a:p>
            <a:r>
              <a:rPr lang="en-US" altLang="zh-CN" dirty="0"/>
              <a:t>bird</a:t>
            </a:r>
            <a:endParaRPr lang="zh-CN" altLang="en-US" dirty="0"/>
          </a:p>
        </p:txBody>
      </p:sp>
      <p:sp>
        <p:nvSpPr>
          <p:cNvPr id="3" name="内容占位符 2">
            <a:extLst>
              <a:ext uri="{FF2B5EF4-FFF2-40B4-BE49-F238E27FC236}">
                <a16:creationId xmlns:a16="http://schemas.microsoft.com/office/drawing/2014/main" id="{0B15AA70-1C3D-4A63-87A4-EF84DC0D5E29}"/>
              </a:ext>
            </a:extLst>
          </p:cNvPr>
          <p:cNvSpPr>
            <a:spLocks noGrp="1"/>
          </p:cNvSpPr>
          <p:nvPr>
            <p:ph idx="1"/>
          </p:nvPr>
        </p:nvSpPr>
        <p:spPr/>
        <p:txBody>
          <a:bodyPr/>
          <a:lstStyle/>
          <a:p>
            <a:r>
              <a:rPr lang="zh-CN" altLang="en-US" dirty="0"/>
              <a:t>有很多线段以</a:t>
            </a:r>
            <a:r>
              <a:rPr lang="en-US" altLang="zh-CN" dirty="0"/>
              <a:t>1 m/s</a:t>
            </a:r>
            <a:r>
              <a:rPr lang="zh-CN" altLang="en-US" dirty="0"/>
              <a:t>的速度向左移动，每次可以沿</a:t>
            </a:r>
            <a:r>
              <a:rPr lang="en-US" altLang="zh-CN" dirty="0"/>
              <a:t>y</a:t>
            </a:r>
            <a:r>
              <a:rPr lang="zh-CN" altLang="en-US" dirty="0"/>
              <a:t>轴向正方向开枪，两次开枪时间差不得小于</a:t>
            </a:r>
            <a:r>
              <a:rPr lang="en-US" altLang="zh-CN" dirty="0"/>
              <a:t>k</a:t>
            </a:r>
            <a:r>
              <a:rPr lang="zh-CN" altLang="en-US" dirty="0"/>
              <a:t>，问最多能打到几个线段。</a:t>
            </a:r>
          </a:p>
          <a:p>
            <a:endParaRPr lang="zh-CN" altLang="en-US" dirty="0"/>
          </a:p>
        </p:txBody>
      </p:sp>
    </p:spTree>
    <p:extLst>
      <p:ext uri="{BB962C8B-B14F-4D97-AF65-F5344CB8AC3E}">
        <p14:creationId xmlns:p14="http://schemas.microsoft.com/office/powerpoint/2010/main" val="3389418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89FB6-F56B-44CB-903A-03570FE20FC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1598C8A-BE5F-4B22-B6D3-CF07785514BE}"/>
              </a:ext>
            </a:extLst>
          </p:cNvPr>
          <p:cNvSpPr>
            <a:spLocks noGrp="1"/>
          </p:cNvSpPr>
          <p:nvPr>
            <p:ph idx="1"/>
          </p:nvPr>
        </p:nvSpPr>
        <p:spPr/>
        <p:txBody>
          <a:bodyPr/>
          <a:lstStyle/>
          <a:p>
            <a:r>
              <a:rPr lang="zh-CN" altLang="en-US" dirty="0"/>
              <a:t>首先肯定是</a:t>
            </a:r>
            <a:r>
              <a:rPr lang="en-US" altLang="zh-CN" dirty="0"/>
              <a:t>DP</a:t>
            </a:r>
            <a:r>
              <a:rPr lang="zh-CN" altLang="en-US" dirty="0"/>
              <a:t>，但直接计算会算重，考虑正难则反，计算在这个位置最后一次开枪会失去几条线段，那么如果到了一个线段的右端点，那么所有从这个线段左端点之前转移过来的状态都会失去这条线段，这个可以用线段树区间加，区间求最小值实现，最后发现每个位置最终的结果就是在这个位置打最后一枪的答案，</a:t>
            </a:r>
            <a:r>
              <a:rPr lang="en-US" altLang="zh-CN" dirty="0"/>
              <a:t>DFS</a:t>
            </a:r>
            <a:r>
              <a:rPr lang="zh-CN" altLang="en-US" dirty="0"/>
              <a:t>整棵线段树取一个最大值即可。</a:t>
            </a:r>
          </a:p>
          <a:p>
            <a:endParaRPr lang="zh-CN" altLang="en-US" dirty="0"/>
          </a:p>
        </p:txBody>
      </p:sp>
    </p:spTree>
    <p:extLst>
      <p:ext uri="{BB962C8B-B14F-4D97-AF65-F5344CB8AC3E}">
        <p14:creationId xmlns:p14="http://schemas.microsoft.com/office/powerpoint/2010/main" val="149667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9D887-AE77-434C-9BF0-97912BAE373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AD9BFFD-E09A-4A63-954E-F7AD1994D6AB}"/>
              </a:ext>
            </a:extLst>
          </p:cNvPr>
          <p:cNvSpPr>
            <a:spLocks noGrp="1"/>
          </p:cNvSpPr>
          <p:nvPr>
            <p:ph idx="1"/>
          </p:nvPr>
        </p:nvSpPr>
        <p:spPr/>
        <p:txBody>
          <a:bodyPr/>
          <a:lstStyle/>
          <a:p>
            <a:r>
              <a:rPr lang="zh-CN" altLang="en-US" dirty="0"/>
              <a:t>最后一定是要么不加要么加满。</a:t>
            </a:r>
            <a:endParaRPr lang="en-US" altLang="zh-CN" dirty="0"/>
          </a:p>
          <a:p>
            <a:r>
              <a:rPr lang="zh-CN" altLang="en-US" dirty="0"/>
              <a:t>换句话说每个点向另一个点只会转移两种状态，有用的状态和转移只有</a:t>
            </a:r>
            <a:r>
              <a:rPr lang="en-US" altLang="zh-CN" dirty="0"/>
              <a:t>O(n^2)</a:t>
            </a:r>
            <a:r>
              <a:rPr lang="zh-CN" altLang="en-US" dirty="0"/>
              <a:t>个。</a:t>
            </a:r>
            <a:endParaRPr lang="en-US" altLang="zh-CN" dirty="0"/>
          </a:p>
          <a:p>
            <a:r>
              <a:rPr lang="zh-CN" altLang="en-US" dirty="0"/>
              <a:t>甚至不用</a:t>
            </a:r>
            <a:r>
              <a:rPr lang="en-US" altLang="zh-CN" dirty="0"/>
              <a:t>DP</a:t>
            </a:r>
            <a:r>
              <a:rPr lang="zh-CN" altLang="en-US" dirty="0"/>
              <a:t>，直接</a:t>
            </a:r>
            <a:r>
              <a:rPr lang="en-US" altLang="zh-CN" dirty="0"/>
              <a:t>BFS</a:t>
            </a:r>
            <a:r>
              <a:rPr lang="zh-CN" altLang="en-US" dirty="0"/>
              <a:t>。</a:t>
            </a:r>
          </a:p>
        </p:txBody>
      </p:sp>
    </p:spTree>
    <p:extLst>
      <p:ext uri="{BB962C8B-B14F-4D97-AF65-F5344CB8AC3E}">
        <p14:creationId xmlns:p14="http://schemas.microsoft.com/office/powerpoint/2010/main" val="127287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435F737-1431-4E1A-9014-E13FFB6C8158}"/>
              </a:ext>
            </a:extLst>
          </p:cNvPr>
          <p:cNvSpPr>
            <a:spLocks noGrp="1"/>
          </p:cNvSpPr>
          <p:nvPr>
            <p:ph type="title"/>
          </p:nvPr>
        </p:nvSpPr>
        <p:spPr/>
        <p:txBody>
          <a:bodyPr/>
          <a:lstStyle/>
          <a:p>
            <a:r>
              <a:rPr lang="zh-CN" altLang="en-US" dirty="0"/>
              <a:t>倒推决策</a:t>
            </a:r>
          </a:p>
        </p:txBody>
      </p:sp>
      <p:sp>
        <p:nvSpPr>
          <p:cNvPr id="5" name="文本占位符 4">
            <a:extLst>
              <a:ext uri="{FF2B5EF4-FFF2-40B4-BE49-F238E27FC236}">
                <a16:creationId xmlns:a16="http://schemas.microsoft.com/office/drawing/2014/main" id="{E3303770-CB00-435D-ABAF-2281FD65CAF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5160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5C42F-EE08-4C7A-A3F4-AE816465E4FA}"/>
              </a:ext>
            </a:extLst>
          </p:cNvPr>
          <p:cNvSpPr>
            <a:spLocks noGrp="1"/>
          </p:cNvSpPr>
          <p:nvPr>
            <p:ph type="title"/>
          </p:nvPr>
        </p:nvSpPr>
        <p:spPr/>
        <p:txBody>
          <a:bodyPr/>
          <a:lstStyle/>
          <a:p>
            <a:r>
              <a:rPr lang="en-US" altLang="zh-CN" dirty="0"/>
              <a:t>SCOI2008 </a:t>
            </a:r>
            <a:r>
              <a:rPr lang="zh-CN" altLang="en-US" dirty="0"/>
              <a:t>奖励关</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5609D89-4C4D-4EEA-AFAB-5BB6C4E44FF6}"/>
                  </a:ext>
                </a:extLst>
              </p:cNvPr>
              <p:cNvSpPr>
                <a:spLocks noGrp="1"/>
              </p:cNvSpPr>
              <p:nvPr>
                <p:ph idx="1"/>
              </p:nvPr>
            </p:nvSpPr>
            <p:spPr/>
            <p:txBody>
              <a:bodyPr/>
              <a:lstStyle/>
              <a:p>
                <a:r>
                  <a:rPr lang="zh-CN" altLang="en-US" dirty="0"/>
                  <a:t>游戏有</a:t>
                </a:r>
                <a:r>
                  <a:rPr lang="en-US" altLang="zh-CN" dirty="0"/>
                  <a:t>k</a:t>
                </a:r>
                <a:r>
                  <a:rPr lang="zh-CN" altLang="en-US" dirty="0"/>
                  <a:t>轮，每轮会随机产生一个物品，可以选择是否收下，每个宝物有价值，且每个宝物只有在获得了一些前提物品才能获得，问最优决策下期望能获得多少价值。</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≤15</m:t>
                    </m:r>
                  </m:oMath>
                </a14:m>
                <a:endParaRPr lang="en-US" altLang="zh-CN" dirty="0"/>
              </a:p>
            </p:txBody>
          </p:sp>
        </mc:Choice>
        <mc:Fallback xmlns="">
          <p:sp>
            <p:nvSpPr>
              <p:cNvPr id="3" name="内容占位符 2">
                <a:extLst>
                  <a:ext uri="{FF2B5EF4-FFF2-40B4-BE49-F238E27FC236}">
                    <a16:creationId xmlns:a16="http://schemas.microsoft.com/office/drawing/2014/main" id="{F5609D89-4C4D-4EEA-AFAB-5BB6C4E44FF6}"/>
                  </a:ext>
                </a:extLst>
              </p:cNvPr>
              <p:cNvSpPr>
                <a:spLocks noGrp="1" noRot="1" noChangeAspect="1" noMove="1" noResize="1" noEditPoints="1" noAdjustHandles="1" noChangeArrowheads="1" noChangeShapeType="1" noTextEdit="1"/>
              </p:cNvSpPr>
              <p:nvPr>
                <p:ph idx="1"/>
              </p:nvPr>
            </p:nvSpPr>
            <p:spPr>
              <a:blipFill>
                <a:blip r:embed="rId2"/>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573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16984-282C-4542-AB98-00F45D37139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AAE87A2-3F40-4997-B8F8-D9AF012ED5C8}"/>
              </a:ext>
            </a:extLst>
          </p:cNvPr>
          <p:cNvSpPr>
            <a:spLocks noGrp="1"/>
          </p:cNvSpPr>
          <p:nvPr>
            <p:ph idx="1"/>
          </p:nvPr>
        </p:nvSpPr>
        <p:spPr/>
        <p:txBody>
          <a:bodyPr/>
          <a:lstStyle/>
          <a:p>
            <a:r>
              <a:rPr lang="zh-CN" altLang="en-US" dirty="0"/>
              <a:t>这数据范围应该就是状压了，设</a:t>
            </a:r>
            <a:r>
              <a:rPr lang="en-US" altLang="zh-CN" dirty="0"/>
              <a:t>f[k][S]</a:t>
            </a:r>
            <a:r>
              <a:rPr lang="zh-CN" altLang="en-US" dirty="0"/>
              <a:t>表示第</a:t>
            </a:r>
            <a:r>
              <a:rPr lang="en-US" altLang="zh-CN" dirty="0"/>
              <a:t>k</a:t>
            </a:r>
            <a:r>
              <a:rPr lang="zh-CN" altLang="en-US" dirty="0"/>
              <a:t>轮时状态为</a:t>
            </a:r>
            <a:r>
              <a:rPr lang="en-US" altLang="zh-CN" dirty="0"/>
              <a:t>S</a:t>
            </a:r>
            <a:r>
              <a:rPr lang="zh-CN" altLang="en-US" dirty="0"/>
              <a:t>时一直到最后能获得多少收益，转移要倒推，之所以是倒推是因为先后手决策不同，可能会为了后面的而选择现在的，如果正推的话决策可能会分散，即分开成多种情况最后无法统计相同操作的价值，所以倒推，如果这个可以选的话就从选和不选中选一个最大的。</a:t>
            </a:r>
          </a:p>
        </p:txBody>
      </p:sp>
    </p:spTree>
    <p:extLst>
      <p:ext uri="{BB962C8B-B14F-4D97-AF65-F5344CB8AC3E}">
        <p14:creationId xmlns:p14="http://schemas.microsoft.com/office/powerpoint/2010/main" val="653366386"/>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311</TotalTime>
  <Words>3620</Words>
  <Application>Microsoft Office PowerPoint</Application>
  <PresentationFormat>宽屏</PresentationFormat>
  <Paragraphs>106</Paragraphs>
  <Slides>54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54</vt:i4>
      </vt:variant>
    </vt:vector>
  </HeadingPairs>
  <TitlesOfParts>
    <vt:vector size="61" baseType="lpstr">
      <vt:lpstr>-apple-system</vt:lpstr>
      <vt:lpstr>KaTeX_Main</vt:lpstr>
      <vt:lpstr>Arial</vt:lpstr>
      <vt:lpstr>Calibri</vt:lpstr>
      <vt:lpstr>Calibri Light</vt:lpstr>
      <vt:lpstr>Cambria Math</vt:lpstr>
      <vt:lpstr>Office Theme</vt:lpstr>
      <vt:lpstr>动态规划</vt:lpstr>
      <vt:lpstr>简化冗余状态</vt:lpstr>
      <vt:lpstr>SCOI2008 着色方案</vt:lpstr>
      <vt:lpstr>PowerPoint 演示文稿</vt:lpstr>
      <vt:lpstr>GYM102920D Electric Vehicle</vt:lpstr>
      <vt:lpstr>PowerPoint 演示文稿</vt:lpstr>
      <vt:lpstr>倒推决策</vt:lpstr>
      <vt:lpstr>SCOI2008 奖励关</vt:lpstr>
      <vt:lpstr>PowerPoint 演示文稿</vt:lpstr>
      <vt:lpstr>USACO2009OPEN 干草堆</vt:lpstr>
      <vt:lpstr>PowerPoint 演示文稿</vt:lpstr>
      <vt:lpstr>PowerPoint 演示文稿</vt:lpstr>
      <vt:lpstr>树上贪心</vt:lpstr>
      <vt:lpstr>NOIP2018 赛道修建</vt:lpstr>
      <vt:lpstr>PowerPoint 演示文稿</vt:lpstr>
      <vt:lpstr>POI2009 GAS-Fire Extinguishers</vt:lpstr>
      <vt:lpstr>PowerPoint 演示文稿</vt:lpstr>
      <vt:lpstr>首尾关系</vt:lpstr>
      <vt:lpstr>GYM103049G Great Expectations</vt:lpstr>
      <vt:lpstr>PowerPoint 演示文稿</vt:lpstr>
      <vt:lpstr>PowerPoint 演示文稿</vt:lpstr>
      <vt:lpstr>path</vt:lpstr>
      <vt:lpstr>PowerPoint 演示文稿</vt:lpstr>
      <vt:lpstr>CTSC2007 动物园</vt:lpstr>
      <vt:lpstr>PowerPoint 演示文稿</vt:lpstr>
      <vt:lpstr>ZJOI2006 皇帝的烦恼</vt:lpstr>
      <vt:lpstr>PowerPoint 演示文稿</vt:lpstr>
      <vt:lpstr>补集转化</vt:lpstr>
      <vt:lpstr>CF1517F Reunion</vt:lpstr>
      <vt:lpstr>PowerPoint 演示文稿</vt:lpstr>
      <vt:lpstr>排序后DP</vt:lpstr>
      <vt:lpstr>BALTIC2008 Elect</vt:lpstr>
      <vt:lpstr>PowerPoint 演示文稿</vt:lpstr>
      <vt:lpstr>PowerPoint 演示文稿</vt:lpstr>
      <vt:lpstr>PowerPoint 演示文稿</vt:lpstr>
      <vt:lpstr>PowerPoint 演示文稿</vt:lpstr>
      <vt:lpstr>在状态中记答案</vt:lpstr>
      <vt:lpstr>USACO2007JAN GOLD Problem Solving</vt:lpstr>
      <vt:lpstr>PowerPoint 演示文稿</vt:lpstr>
      <vt:lpstr>POI2012 SZA-Cloakroom</vt:lpstr>
      <vt:lpstr>PowerPoint 演示文稿</vt:lpstr>
      <vt:lpstr>斜率优化</vt:lpstr>
      <vt:lpstr>JSOI2009 火星藏宝图</vt:lpstr>
      <vt:lpstr>PowerPoint 演示文稿</vt:lpstr>
      <vt:lpstr>JSOI2011 柠檬</vt:lpstr>
      <vt:lpstr>PowerPoint 演示文稿</vt:lpstr>
      <vt:lpstr>数据结构优化DP</vt:lpstr>
      <vt:lpstr>AHOI2006 基因匹配</vt:lpstr>
      <vt:lpstr>PowerPoint 演示文稿</vt:lpstr>
      <vt:lpstr>PowerPoint 演示文稿</vt:lpstr>
      <vt:lpstr>TJOI2011 书架</vt:lpstr>
      <vt:lpstr>PowerPoint 演示文稿</vt:lpstr>
      <vt:lpstr>bird</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dc:title>
  <dc:creator>温 佳昊</dc:creator>
  <cp:lastModifiedBy>温 佳昊</cp:lastModifiedBy>
  <cp:revision>36</cp:revision>
  <dcterms:created xsi:type="dcterms:W3CDTF">2021-07-01T10:58:51Z</dcterms:created>
  <dcterms:modified xsi:type="dcterms:W3CDTF">2021-07-01T16:19:01Z</dcterms:modified>
</cp:coreProperties>
</file>