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2" r:id="rId3"/>
    <p:sldId id="273" r:id="rId4"/>
    <p:sldId id="263" r:id="rId5"/>
    <p:sldId id="264" r:id="rId6"/>
    <p:sldId id="265" r:id="rId7"/>
    <p:sldId id="274" r:id="rId8"/>
    <p:sldId id="266" r:id="rId9"/>
    <p:sldId id="267" r:id="rId10"/>
    <p:sldId id="269" r:id="rId11"/>
    <p:sldId id="270" r:id="rId12"/>
    <p:sldId id="271" r:id="rId13"/>
    <p:sldId id="272" r:id="rId14"/>
    <p:sldId id="314" r:id="rId15"/>
    <p:sldId id="315" r:id="rId16"/>
    <p:sldId id="316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4" r:id="rId41"/>
    <p:sldId id="299" r:id="rId42"/>
    <p:sldId id="300" r:id="rId43"/>
    <p:sldId id="301" r:id="rId44"/>
    <p:sldId id="302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7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7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7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5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7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74AB0-BE80-438A-A2C1-BA0041C8FB75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F758-27DE-4AB3-BDDC-4941A071D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57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yoi.cn/problem/tyvj-130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/P1886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3195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CF311B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aste/rkxkzgb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/P395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E50AD0C-B28E-4C65-B694-12BCC8028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17B6384-F371-4554-AF0F-5DCC4AC54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4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A299-B786-4CAB-A785-208DD60C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再提多重背包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B0351-0A66-49EC-B86C-07E5DD15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观察转移方程：</a:t>
            </a:r>
            <a:endParaRPr lang="en-US" altLang="zh-CN" dirty="0"/>
          </a:p>
          <a:p>
            <a:r>
              <a:rPr lang="pl-PL" altLang="zh-CN" dirty="0"/>
              <a:t>F[i][j] = max { F[i - 1] [j – k * v[i] ] + k * w[i] }  (0 &lt;= k &lt;= m[i])</a:t>
            </a:r>
            <a:endParaRPr lang="en-US" altLang="zh-CN" dirty="0"/>
          </a:p>
          <a:p>
            <a:r>
              <a:rPr lang="zh-CN" altLang="en-US" dirty="0"/>
              <a:t>可以发现能转移到</a:t>
            </a:r>
            <a:r>
              <a:rPr lang="en-US" altLang="zh-CN" dirty="0"/>
              <a:t>j</a:t>
            </a:r>
            <a:r>
              <a:rPr lang="zh-CN" altLang="en-US" dirty="0"/>
              <a:t>的和</a:t>
            </a:r>
            <a:r>
              <a:rPr lang="en-US" altLang="zh-CN" dirty="0"/>
              <a:t>j</a:t>
            </a:r>
            <a:r>
              <a:rPr lang="zh-CN" altLang="en-US" dirty="0"/>
              <a:t>模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同余。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05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5473D-FB0F-4D6D-90C1-D3A8B35C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403225"/>
            <a:ext cx="11134725" cy="1325563"/>
          </a:xfrm>
        </p:spPr>
        <p:txBody>
          <a:bodyPr>
            <a:normAutofit/>
          </a:bodyPr>
          <a:lstStyle/>
          <a:p>
            <a:r>
              <a:rPr lang="pl-PL" altLang="zh-CN" dirty="0"/>
              <a:t>F[i][j]=max{F[i-1][j–k*v[i]]+k*w[i]}(0&lt;=k&lt;=m[i])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8AB2A-7636-4922-BBD4-47936469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于是我们可以分组处理，这样的好处是对于每一组，会发现能转移过来的部分是连续的，即：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][j],f[</a:t>
            </a:r>
            <a:r>
              <a:rPr lang="en-US" altLang="zh-CN" dirty="0" err="1"/>
              <a:t>i</a:t>
            </a:r>
            <a:r>
              <a:rPr lang="en-US" altLang="zh-CN" dirty="0"/>
              <a:t>][j-v[</a:t>
            </a:r>
            <a:r>
              <a:rPr lang="en-US" altLang="zh-CN" dirty="0" err="1"/>
              <a:t>i</a:t>
            </a:r>
            <a:r>
              <a:rPr lang="en-US" altLang="zh-CN" dirty="0"/>
              <a:t>]],f[</a:t>
            </a:r>
            <a:r>
              <a:rPr lang="en-US" altLang="zh-CN" dirty="0" err="1"/>
              <a:t>i</a:t>
            </a:r>
            <a:r>
              <a:rPr lang="en-US" altLang="zh-CN" dirty="0"/>
              <a:t>][j-2</a:t>
            </a:r>
            <a:r>
              <a:rPr lang="zh-CN" altLang="en-US" dirty="0"/>
              <a:t>*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]]…</a:t>
            </a:r>
            <a:r>
              <a:rPr lang="zh-CN" altLang="en-US" dirty="0"/>
              <a:t>他们在同一组中是连续的。</a:t>
            </a:r>
            <a:endParaRPr lang="en-US" altLang="zh-CN" dirty="0"/>
          </a:p>
          <a:p>
            <a:r>
              <a:rPr lang="zh-CN" altLang="en-US" dirty="0"/>
              <a:t>于是又变成了滑动窗口区间最值</a:t>
            </a:r>
            <a:endParaRPr lang="en-US" altLang="zh-CN" dirty="0"/>
          </a:p>
          <a:p>
            <a:r>
              <a:rPr lang="zh-CN" altLang="en-US" dirty="0"/>
              <a:t>这样我们就把多重背包优化到了</a:t>
            </a:r>
            <a:r>
              <a:rPr lang="en-US" altLang="zh-CN" dirty="0"/>
              <a:t>O(nm)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7186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EEF79-7927-405C-A02D-5E704318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限定最长长度的最大子段和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5D962-0EBD-4DEE-AEEC-9437726E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给出一个数列，选出其中连续非空且长度不超过</a:t>
            </a:r>
            <a:r>
              <a:rPr lang="en-US" altLang="zh-CN" dirty="0"/>
              <a:t>M</a:t>
            </a:r>
            <a:r>
              <a:rPr lang="zh-CN" altLang="en-US" dirty="0"/>
              <a:t>的一段，使得这一子段和最大。</a:t>
            </a:r>
          </a:p>
        </p:txBody>
      </p:sp>
    </p:spTree>
    <p:extLst>
      <p:ext uri="{BB962C8B-B14F-4D97-AF65-F5344CB8AC3E}">
        <p14:creationId xmlns:p14="http://schemas.microsoft.com/office/powerpoint/2010/main" val="229926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5E86-C934-47A5-88E9-7D35AA3E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ABA77-8929-4C9C-8651-AABEF867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考虑前缀和，一个子段和可以转化成两个前缀和相减，但枚举端点复杂度太高，不妨只枚举右端点，维护一个单调队列存储左端点，即可</a:t>
            </a:r>
            <a:r>
              <a:rPr lang="en-US" altLang="zh-CN" dirty="0"/>
              <a:t>O(1)</a:t>
            </a:r>
            <a:r>
              <a:rPr lang="zh-CN" altLang="en-US" dirty="0"/>
              <a:t>地得到最优转移点。注意答案初始化是第一个元素的值而非</a:t>
            </a:r>
            <a:r>
              <a:rPr lang="en-US" altLang="zh-CN" dirty="0"/>
              <a:t>0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注意向后移动时队头可能会不合法，需及时清理；队尾压入元素时，尾部出队至队尾优于当前元素为止。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797F4-EFC8-4BE7-8D92-7F901EAD915B}"/>
              </a:ext>
            </a:extLst>
          </p:cNvPr>
          <p:cNvSpPr txBox="1"/>
          <p:nvPr/>
        </p:nvSpPr>
        <p:spPr>
          <a:xfrm>
            <a:off x="1866900" y="4505325"/>
            <a:ext cx="52501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hd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tl</a:t>
            </a:r>
            <a:r>
              <a:rPr lang="en-US" altLang="zh-CN" dirty="0">
                <a:latin typeface="Consolas" panose="020B0609020204030204" pitchFamily="49" charset="0"/>
              </a:rPr>
              <a:t>=1;q[1]=1;ans=sum[1];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for(R 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=2;i&lt;=n;++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while(</a:t>
            </a:r>
            <a:r>
              <a:rPr lang="en-US" altLang="zh-CN" dirty="0" err="1">
                <a:latin typeface="Consolas" panose="020B0609020204030204" pitchFamily="49" charset="0"/>
              </a:rPr>
              <a:t>tl</a:t>
            </a:r>
            <a:r>
              <a:rPr lang="en-US" altLang="zh-CN" dirty="0">
                <a:latin typeface="Consolas" panose="020B0609020204030204" pitchFamily="49" charset="0"/>
              </a:rPr>
              <a:t>&gt;=</a:t>
            </a:r>
            <a:r>
              <a:rPr lang="en-US" altLang="zh-CN" dirty="0" err="1">
                <a:latin typeface="Consolas" panose="020B0609020204030204" pitchFamily="49" charset="0"/>
              </a:rPr>
              <a:t>hd</a:t>
            </a:r>
            <a:r>
              <a:rPr lang="en-US" altLang="zh-CN" dirty="0">
                <a:latin typeface="Consolas" panose="020B0609020204030204" pitchFamily="49" charset="0"/>
              </a:rPr>
              <a:t>&amp;&amp;sum[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]&lt;=sum[q[</a:t>
            </a:r>
            <a:r>
              <a:rPr lang="en-US" altLang="zh-CN" dirty="0" err="1">
                <a:latin typeface="Consolas" panose="020B0609020204030204" pitchFamily="49" charset="0"/>
              </a:rPr>
              <a:t>tl</a:t>
            </a:r>
            <a:r>
              <a:rPr lang="en-US" altLang="zh-CN" dirty="0">
                <a:latin typeface="Consolas" panose="020B0609020204030204" pitchFamily="49" charset="0"/>
              </a:rPr>
              <a:t>]])--</a:t>
            </a:r>
            <a:r>
              <a:rPr lang="en-US" altLang="zh-CN" dirty="0" err="1">
                <a:latin typeface="Consolas" panose="020B0609020204030204" pitchFamily="49" charset="0"/>
              </a:rPr>
              <a:t>tl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while(</a:t>
            </a:r>
            <a:r>
              <a:rPr lang="en-US" altLang="zh-CN" dirty="0" err="1">
                <a:latin typeface="Consolas" panose="020B0609020204030204" pitchFamily="49" charset="0"/>
              </a:rPr>
              <a:t>tl</a:t>
            </a:r>
            <a:r>
              <a:rPr lang="en-US" altLang="zh-CN" dirty="0">
                <a:latin typeface="Consolas" panose="020B0609020204030204" pitchFamily="49" charset="0"/>
              </a:rPr>
              <a:t>&gt;=</a:t>
            </a:r>
            <a:r>
              <a:rPr lang="en-US" altLang="zh-CN" dirty="0" err="1">
                <a:latin typeface="Consolas" panose="020B0609020204030204" pitchFamily="49" charset="0"/>
              </a:rPr>
              <a:t>hd</a:t>
            </a:r>
            <a:r>
              <a:rPr lang="en-US" altLang="zh-CN" dirty="0">
                <a:latin typeface="Consolas" panose="020B0609020204030204" pitchFamily="49" charset="0"/>
              </a:rPr>
              <a:t>&amp;&amp;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-q[</a:t>
            </a:r>
            <a:r>
              <a:rPr lang="en-US" altLang="zh-CN" dirty="0" err="1">
                <a:latin typeface="Consolas" panose="020B0609020204030204" pitchFamily="49" charset="0"/>
              </a:rPr>
              <a:t>hd</a:t>
            </a:r>
            <a:r>
              <a:rPr lang="en-US" altLang="zh-CN" dirty="0">
                <a:latin typeface="Consolas" panose="020B0609020204030204" pitchFamily="49" charset="0"/>
              </a:rPr>
              <a:t>]&gt;m)++</a:t>
            </a:r>
            <a:r>
              <a:rPr lang="en-US" altLang="zh-CN" dirty="0" err="1">
                <a:latin typeface="Consolas" panose="020B0609020204030204" pitchFamily="49" charset="0"/>
              </a:rPr>
              <a:t>hd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q[++</a:t>
            </a:r>
            <a:r>
              <a:rPr lang="en-US" altLang="zh-CN" dirty="0" err="1">
                <a:latin typeface="Consolas" panose="020B0609020204030204" pitchFamily="49" charset="0"/>
              </a:rPr>
              <a:t>tl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=max(</a:t>
            </a:r>
            <a:r>
              <a:rPr lang="en-US" altLang="zh-CN" dirty="0" err="1">
                <a:latin typeface="Consolas" panose="020B0609020204030204" pitchFamily="49" charset="0"/>
              </a:rPr>
              <a:t>ans,sum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]-sum[q[</a:t>
            </a:r>
            <a:r>
              <a:rPr lang="en-US" altLang="zh-CN" dirty="0" err="1">
                <a:latin typeface="Consolas" panose="020B0609020204030204" pitchFamily="49" charset="0"/>
              </a:rPr>
              <a:t>hd</a:t>
            </a:r>
            <a:r>
              <a:rPr lang="en-US" altLang="zh-CN" dirty="0">
                <a:latin typeface="Consolas" panose="020B0609020204030204" pitchFamily="49" charset="0"/>
              </a:rPr>
              <a:t>]]);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0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E3A8C-6BBC-4981-B4CA-28777FEA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NOI2005 </a:t>
            </a:r>
            <a:r>
              <a:rPr lang="zh-CN" altLang="en-US" dirty="0"/>
              <a:t>瑰丽华尔兹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E4418-FFAE-461B-8716-124F34B3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N\times M</a:t>
            </a:r>
            <a:r>
              <a:rPr lang="zh-CN" altLang="en-US" dirty="0"/>
              <a:t>的矩阵，某些方格不能到达，有</a:t>
            </a:r>
            <a:r>
              <a:rPr lang="en-US" altLang="zh-CN" dirty="0"/>
              <a:t>K</a:t>
            </a:r>
            <a:r>
              <a:rPr lang="zh-CN" altLang="en-US" dirty="0"/>
              <a:t>个时间段</a:t>
            </a:r>
            <a:r>
              <a:rPr lang="en-US" altLang="zh-CN" dirty="0"/>
              <a:t>t</a:t>
            </a:r>
            <a:r>
              <a:rPr lang="zh-CN" altLang="en-US" dirty="0"/>
              <a:t>，每个时间段内一个最开始在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的物品会向上下左右某个方向移动一格，可以用魔法使得物品在某一个时刻停止，求最长滑动距离。</a:t>
            </a:r>
          </a:p>
        </p:txBody>
      </p:sp>
    </p:spTree>
    <p:extLst>
      <p:ext uri="{BB962C8B-B14F-4D97-AF65-F5344CB8AC3E}">
        <p14:creationId xmlns:p14="http://schemas.microsoft.com/office/powerpoint/2010/main" val="126684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538C0-BCFD-41D1-9591-27817544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E6734-01A4-4A0B-9FC7-DD841E81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可以发现对于每个状态在当前时刻能转移过来的是一个滑动窗口，长度为</a:t>
            </a:r>
            <a:r>
              <a:rPr lang="en-US" altLang="zh-CN" dirty="0"/>
              <a:t>t</a:t>
            </a:r>
            <a:r>
              <a:rPr lang="zh-CN" altLang="en-US" dirty="0"/>
              <a:t>，于是用单调队列优化</a:t>
            </a:r>
            <a:r>
              <a:rPr lang="en-US" altLang="zh-CN" dirty="0"/>
              <a:t>DP</a:t>
            </a:r>
            <a:r>
              <a:rPr lang="zh-CN" altLang="en-US" dirty="0"/>
              <a:t>即可，对于不能到达的点的情况直接把队列清空即可。</a:t>
            </a:r>
          </a:p>
        </p:txBody>
      </p:sp>
    </p:spTree>
    <p:extLst>
      <p:ext uri="{BB962C8B-B14F-4D97-AF65-F5344CB8AC3E}">
        <p14:creationId xmlns:p14="http://schemas.microsoft.com/office/powerpoint/2010/main" val="55217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7352-EB32-44E3-AC4C-BDE2299A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BCDC7-B5FD-4AE8-B45A-C3A6AE03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总的来说，凡是决策集合先加入的先删除，都可以用单调队列优化。</a:t>
            </a:r>
          </a:p>
        </p:txBody>
      </p:sp>
    </p:spTree>
    <p:extLst>
      <p:ext uri="{BB962C8B-B14F-4D97-AF65-F5344CB8AC3E}">
        <p14:creationId xmlns:p14="http://schemas.microsoft.com/office/powerpoint/2010/main" val="401910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68EF64E-D330-45D9-9E17-773F122B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数位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39BE1F1-B1BE-4E4F-A7D7-BC241DFC3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4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058ED-5A0B-4D37-AA46-05C6A0F1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数位</a:t>
            </a:r>
            <a:r>
              <a:rPr lang="en-US" altLang="zh-CN" dirty="0"/>
              <a:t>DP</a:t>
            </a:r>
            <a:r>
              <a:rPr lang="zh-CN" altLang="en-US" dirty="0"/>
              <a:t>题型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5FB9F-1F0A-4D1C-AE6B-995847E6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统计一个区间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内符合某种要求的整数个数</a:t>
            </a:r>
            <a:endParaRPr lang="en-US" altLang="zh-CN" dirty="0"/>
          </a:p>
          <a:p>
            <a:r>
              <a:rPr lang="zh-CN" altLang="en-US" dirty="0"/>
              <a:t>通常利用前缀和</a:t>
            </a:r>
            <a:r>
              <a:rPr lang="en-US" altLang="zh-CN" dirty="0"/>
              <a:t>count[</a:t>
            </a:r>
            <a:r>
              <a:rPr lang="en-US" altLang="zh-CN" dirty="0" err="1"/>
              <a:t>l,r</a:t>
            </a:r>
            <a:r>
              <a:rPr lang="en-US" altLang="zh-CN" dirty="0"/>
              <a:t>]=count[0,r]-count[0,l-1]</a:t>
            </a:r>
          </a:p>
          <a:p>
            <a:r>
              <a:rPr lang="zh-CN" altLang="en-US" dirty="0"/>
              <a:t>可以只关心</a:t>
            </a:r>
            <a:r>
              <a:rPr lang="en-US" altLang="zh-CN" dirty="0" err="1"/>
              <a:t>cuont</a:t>
            </a:r>
            <a:r>
              <a:rPr lang="en-US" altLang="zh-CN" dirty="0"/>
              <a:t>[0,n]</a:t>
            </a:r>
          </a:p>
          <a:p>
            <a:r>
              <a:rPr lang="zh-CN" altLang="en-US" dirty="0"/>
              <a:t>一个常规的处理方式是，将数字分成固定前缀</a:t>
            </a:r>
            <a:r>
              <a:rPr lang="en-US" altLang="zh-CN" dirty="0"/>
              <a:t>+</a:t>
            </a:r>
            <a:r>
              <a:rPr lang="zh-CN" altLang="en-US" dirty="0"/>
              <a:t>随便选的几位</a:t>
            </a:r>
            <a:endParaRPr lang="en-US" altLang="zh-CN" dirty="0"/>
          </a:p>
          <a:p>
            <a:r>
              <a:rPr lang="zh-CN" altLang="en-US" dirty="0"/>
              <a:t>另外通常将</a:t>
            </a:r>
            <a:r>
              <a:rPr lang="en-US" altLang="zh-CN" dirty="0"/>
              <a:t>n</a:t>
            </a:r>
            <a:r>
              <a:rPr lang="zh-CN" altLang="en-US" dirty="0"/>
              <a:t>加一，即求</a:t>
            </a:r>
            <a:r>
              <a:rPr lang="en-US" altLang="zh-CN" dirty="0"/>
              <a:t>count[0,n)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509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AA3D7-60AB-4906-AFDA-9288E7AD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C87F2-158F-407E-9390-38EA2CE0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[0,12435]</a:t>
            </a:r>
          </a:p>
          <a:p>
            <a:pPr marL="0" indent="0">
              <a:buNone/>
            </a:pPr>
            <a:r>
              <a:rPr lang="en-US" altLang="zh-CN" dirty="0"/>
              <a:t>=[0,9999]</a:t>
            </a:r>
          </a:p>
          <a:p>
            <a:pPr marL="0" indent="0">
              <a:buNone/>
            </a:pPr>
            <a:r>
              <a:rPr lang="en-US" altLang="zh-CN" dirty="0"/>
              <a:t>+[10000,10999]+[11000,11999]</a:t>
            </a:r>
          </a:p>
          <a:p>
            <a:pPr marL="0" indent="0">
              <a:buNone/>
            </a:pPr>
            <a:r>
              <a:rPr lang="en-US" altLang="zh-CN" dirty="0"/>
              <a:t>+[12000,12099]+[12100,12199]+[12200,12299]+[12300,12399]</a:t>
            </a:r>
          </a:p>
          <a:p>
            <a:pPr marL="0" indent="0">
              <a:buNone/>
            </a:pPr>
            <a:r>
              <a:rPr lang="en-US" altLang="zh-CN" dirty="0"/>
              <a:t>+[12400,12409]+[12410,12419]+[12420,12429]</a:t>
            </a:r>
          </a:p>
          <a:p>
            <a:pPr marL="0" indent="0">
              <a:buNone/>
            </a:pPr>
            <a:r>
              <a:rPr lang="en-US" altLang="zh-CN" dirty="0"/>
              <a:t>+12430+12432+12432+12433+12434+12435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86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96E6F8-EB4A-4DB1-822A-74C169B7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单调队列优化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B92E2-9625-4015-AA4E-C5FEA8E80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1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3BE56-CAC3-471C-A44C-8D177C66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EB754-3ABE-4C93-96A1-E403B9ED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因此，数位</a:t>
            </a:r>
            <a:r>
              <a:rPr lang="en-US" altLang="zh-CN" dirty="0"/>
              <a:t>DP</a:t>
            </a:r>
            <a:r>
              <a:rPr lang="zh-CN" altLang="en-US" dirty="0"/>
              <a:t>的思想即是按位划分状态，将这些前缀固定，后几位任选的一并计算。</a:t>
            </a:r>
            <a:endParaRPr lang="en-US" altLang="zh-CN" dirty="0"/>
          </a:p>
          <a:p>
            <a:r>
              <a:rPr lang="zh-CN" altLang="en-US" dirty="0"/>
              <a:t>利用这一思想有用数组递推的写法。</a:t>
            </a:r>
          </a:p>
        </p:txBody>
      </p:sp>
    </p:spTree>
    <p:extLst>
      <p:ext uri="{BB962C8B-B14F-4D97-AF65-F5344CB8AC3E}">
        <p14:creationId xmlns:p14="http://schemas.microsoft.com/office/powerpoint/2010/main" val="2147017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FB572-DD4A-4485-A25D-AD3F3454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常用的写法：记忆化搜索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CD02F-26CF-4C69-B8C2-365F9EE69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35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44283-7481-4F56-A4B8-BAE18004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HDU2089 </a:t>
            </a:r>
            <a:r>
              <a:rPr lang="zh-CN" altLang="en-US" dirty="0"/>
              <a:t>不要</a:t>
            </a:r>
            <a:r>
              <a:rPr lang="en-US" altLang="zh-CN" dirty="0"/>
              <a:t>62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903F15-E229-47B1-B4B7-B17C8C9BC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:r>
                  <a:rPr lang="en-US" altLang="zh-CN" dirty="0"/>
                  <a:t>[L,R]</a:t>
                </a:r>
                <a:r>
                  <a:rPr lang="zh-CN" altLang="en-US" dirty="0"/>
                  <a:t>内不含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62</a:t>
                </a:r>
                <a:r>
                  <a:rPr lang="zh-CN" altLang="en-US" dirty="0"/>
                  <a:t>的数。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 多组询问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903F15-E229-47B1-B4B7-B17C8C9BC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09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59918-BD72-4468-AB7C-D8FA2544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FE005-BDF1-45B4-B492-7B3A9AA7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从高位到低位依次决定</a:t>
            </a:r>
            <a:endParaRPr lang="en-US" altLang="zh-CN" dirty="0"/>
          </a:p>
          <a:p>
            <a:r>
              <a:rPr lang="zh-CN" altLang="en-US" dirty="0"/>
              <a:t>首先每一位都不能填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函数</a:t>
            </a:r>
            <a:r>
              <a:rPr lang="en-US" altLang="zh-CN" dirty="0"/>
              <a:t>calc</a:t>
            </a:r>
            <a:r>
              <a:rPr lang="zh-CN" altLang="en-US" dirty="0"/>
              <a:t>计算</a:t>
            </a:r>
            <a:r>
              <a:rPr lang="en-US" altLang="zh-CN" dirty="0"/>
              <a:t>[abcdx0…0,abcdx9…9]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abcd</a:t>
            </a:r>
            <a:r>
              <a:rPr lang="zh-CN" altLang="en-US" dirty="0"/>
              <a:t>为原数字前缀，</a:t>
            </a:r>
            <a:r>
              <a:rPr lang="en-US" altLang="zh-CN" dirty="0"/>
              <a:t>x</a:t>
            </a:r>
            <a:r>
              <a:rPr lang="zh-CN" altLang="en-US" dirty="0"/>
              <a:t>为当前选定的位。</a:t>
            </a:r>
            <a:endParaRPr lang="en-US" altLang="zh-CN" dirty="0"/>
          </a:p>
          <a:p>
            <a:r>
              <a:rPr lang="zh-CN" altLang="en-US" dirty="0"/>
              <a:t>当前为能否填</a:t>
            </a:r>
            <a:r>
              <a:rPr lang="en-US" altLang="zh-CN" dirty="0"/>
              <a:t>2</a:t>
            </a:r>
            <a:r>
              <a:rPr lang="zh-CN" altLang="en-US" dirty="0"/>
              <a:t>只与上一位是否是</a:t>
            </a:r>
            <a:r>
              <a:rPr lang="en-US" altLang="zh-CN" dirty="0"/>
              <a:t>6</a:t>
            </a:r>
            <a:r>
              <a:rPr lang="zh-CN" altLang="en-US" dirty="0"/>
              <a:t>有关，因此不用在意前缀是几。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3158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F573B-84AC-48BD-AF50-118F74AF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FF56CEB-9387-4D8E-9D0D-AB0CD33B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[0,12435]</a:t>
            </a:r>
          </a:p>
          <a:p>
            <a:pPr marL="0" indent="0">
              <a:buNone/>
            </a:pPr>
            <a:r>
              <a:rPr lang="en-US" altLang="zh-CN" dirty="0"/>
              <a:t>=[0,9999]</a:t>
            </a:r>
          </a:p>
          <a:p>
            <a:pPr marL="0" indent="0">
              <a:buNone/>
            </a:pPr>
            <a:r>
              <a:rPr lang="en-US" altLang="zh-CN" dirty="0"/>
              <a:t>+[10000,10999]+[11000,11999]</a:t>
            </a:r>
          </a:p>
          <a:p>
            <a:pPr marL="0" indent="0">
              <a:buNone/>
            </a:pPr>
            <a:r>
              <a:rPr lang="en-US" altLang="zh-CN" dirty="0"/>
              <a:t>+[12000,12099]+[12100,12199]+[12200,12299]+[12300,12399]</a:t>
            </a:r>
          </a:p>
          <a:p>
            <a:pPr marL="0" indent="0">
              <a:buNone/>
            </a:pPr>
            <a:r>
              <a:rPr lang="en-US" altLang="zh-CN" dirty="0"/>
              <a:t>+[12400,12409]+[12410,12419]+[12420,12429]</a:t>
            </a:r>
          </a:p>
          <a:p>
            <a:pPr marL="0" indent="0">
              <a:buNone/>
            </a:pPr>
            <a:r>
              <a:rPr lang="en-US" altLang="zh-CN" dirty="0"/>
              <a:t>+12430+12432+12432+12433+12434+12435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928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F90B0-D872-4F1F-8527-7135B662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A7E9A-F960-49CD-A2F5-D0426865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另外要求如果</a:t>
            </a:r>
            <a:r>
              <a:rPr lang="en-US" altLang="zh-CN" dirty="0"/>
              <a:t>x</a:t>
            </a:r>
            <a:r>
              <a:rPr lang="zh-CN" altLang="en-US" dirty="0"/>
              <a:t>卡住了上边界，则末几位不是任选</a:t>
            </a:r>
            <a:endParaRPr lang="en-US" altLang="zh-CN" dirty="0"/>
          </a:p>
          <a:p>
            <a:r>
              <a:rPr lang="zh-CN" altLang="en-US" dirty="0"/>
              <a:t>还要设一个</a:t>
            </a:r>
            <a:r>
              <a:rPr lang="en-US" altLang="zh-CN" dirty="0"/>
              <a:t>bool </a:t>
            </a:r>
            <a:r>
              <a:rPr lang="en-US" altLang="zh-CN" dirty="0" err="1"/>
              <a:t>lim</a:t>
            </a:r>
            <a:r>
              <a:rPr lang="zh-CN" altLang="en-US" dirty="0"/>
              <a:t>表示是否卡住边界。</a:t>
            </a:r>
          </a:p>
        </p:txBody>
      </p:sp>
    </p:spTree>
    <p:extLst>
      <p:ext uri="{BB962C8B-B14F-4D97-AF65-F5344CB8AC3E}">
        <p14:creationId xmlns:p14="http://schemas.microsoft.com/office/powerpoint/2010/main" val="3639260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6755A-D2D2-4823-BE23-B77F8D32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C5E39-8ACD-403E-B022-379C4185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D72582-DC16-4011-B3B2-F7308B24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324"/>
            <a:ext cx="10262937" cy="641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6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5CE8-07EE-432B-97E1-EEAC5C12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数组递推写法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3A1B7-CF5D-4C9C-BD2B-0B231F1E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其实完全类似，设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][0/1]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6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A1307-6AF4-4B5A-A982-24E63673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33B68C-F56F-4B4F-B314-24801D6F00D6}"/>
              </a:ext>
            </a:extLst>
          </p:cNvPr>
          <p:cNvSpPr txBox="1"/>
          <p:nvPr/>
        </p:nvSpPr>
        <p:spPr>
          <a:xfrm>
            <a:off x="673768" y="2213810"/>
            <a:ext cx="8037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void pre()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memset</a:t>
            </a:r>
            <a:r>
              <a:rPr lang="en-US" altLang="zh-CN" dirty="0">
                <a:latin typeface="Consolas" panose="020B0609020204030204" pitchFamily="49" charset="0"/>
              </a:rPr>
              <a:t>(f,0,sizeof(f));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f[0][0] = 1;f[0][1] =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f[1][0] = 9;f[1][1] = 8;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for(int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2;i &lt;= 8;++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][0] = 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- 1][0] * 8 + 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- 1][1];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][1] = 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- 1][0] * 7 + 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- 1][1];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return;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7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5CA1A0-7680-4875-8B9C-D80F700E3DF4}"/>
              </a:ext>
            </a:extLst>
          </p:cNvPr>
          <p:cNvSpPr txBox="1"/>
          <p:nvPr/>
        </p:nvSpPr>
        <p:spPr>
          <a:xfrm>
            <a:off x="485274" y="117693"/>
            <a:ext cx="832631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calc(int t)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++t;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l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memset</a:t>
            </a:r>
            <a:r>
              <a:rPr lang="en-US" altLang="zh-CN" dirty="0">
                <a:latin typeface="Consolas" panose="020B0609020204030204" pitchFamily="49" charset="0"/>
              </a:rPr>
              <a:t>(bit,0,sizeof(bit));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while(t &gt; 0)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++l;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bit[l] = t %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t /=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for(int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l;i</a:t>
            </a:r>
            <a:r>
              <a:rPr lang="en-US" altLang="zh-CN" dirty="0">
                <a:latin typeface="Consolas" panose="020B0609020204030204" pitchFamily="49" charset="0"/>
              </a:rPr>
              <a:t> &gt;= 1;--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for(int j = 0;j &lt; bit[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];++j)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if(bit[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+ 1] == 6 &amp;&amp; j == 2)continue;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if(j == 4)continue;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 += 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- 1][(j == 6)];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if(bit[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== 4 || (bit[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+ 1] == 6 &amp;&amp; bit[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== 2))break;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return </a:t>
            </a:r>
            <a:r>
              <a:rPr lang="en-US" altLang="zh-CN" dirty="0" err="1">
                <a:latin typeface="Consolas" panose="020B0609020204030204" pitchFamily="49" charset="0"/>
              </a:rPr>
              <a:t>ans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7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C27453-F443-4239-93D4-EDDC9DA4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单调队列用于解决什么样的问题？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C2C6DB-7B02-4982-B6A5-892B7387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滑动窗口最值问题</a:t>
            </a:r>
            <a:endParaRPr lang="en-US" altLang="zh-CN" dirty="0"/>
          </a:p>
          <a:p>
            <a:r>
              <a:rPr lang="zh-CN" altLang="en-US" dirty="0"/>
              <a:t>决策集合先加入的一定后删除</a:t>
            </a:r>
            <a:endParaRPr lang="en-US" altLang="zh-CN" dirty="0"/>
          </a:p>
          <a:p>
            <a:r>
              <a:rPr lang="zh-CN" altLang="en-US" dirty="0"/>
              <a:t>即如果后加入的比先加入的更优，则先加入的在未来一定不会成为决策点</a:t>
            </a:r>
            <a:endParaRPr lang="en-US" altLang="zh-CN" dirty="0"/>
          </a:p>
          <a:p>
            <a:r>
              <a:rPr lang="zh-CN" altLang="en-US" dirty="0"/>
              <a:t>其实这个思想在其他地方也有应用，即答案有两个维度，如果有一个解两维都不如另一个解，那么这个解一定是没用的，如此即可得到一个按一维递增另一维递减的序列，此时可能产生一些性质。</a:t>
            </a:r>
          </a:p>
        </p:txBody>
      </p:sp>
    </p:spTree>
    <p:extLst>
      <p:ext uri="{BB962C8B-B14F-4D97-AF65-F5344CB8AC3E}">
        <p14:creationId xmlns:p14="http://schemas.microsoft.com/office/powerpoint/2010/main" val="2550524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06C4A-70C3-424B-92B9-EE957EB9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4AA24-0A06-47BC-BB22-595A18E4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从此题可以看出只有求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][0/1]</a:t>
            </a:r>
            <a:r>
              <a:rPr lang="zh-CN" altLang="en-US" dirty="0"/>
              <a:t>需要</a:t>
            </a:r>
            <a:r>
              <a:rPr lang="en-US" altLang="zh-CN" dirty="0"/>
              <a:t>DP</a:t>
            </a:r>
            <a:r>
              <a:rPr lang="zh-CN" altLang="en-US" dirty="0"/>
              <a:t>，因此存在一类“数位统计”题，通过组合数学的方式计算</a:t>
            </a:r>
            <a:r>
              <a:rPr lang="en-US" altLang="zh-CN" dirty="0"/>
              <a:t>f</a:t>
            </a:r>
            <a:r>
              <a:rPr lang="zh-CN" altLang="en-US" dirty="0"/>
              <a:t>，然后还是按位统计答案。</a:t>
            </a:r>
          </a:p>
        </p:txBody>
      </p:sp>
    </p:spTree>
    <p:extLst>
      <p:ext uri="{BB962C8B-B14F-4D97-AF65-F5344CB8AC3E}">
        <p14:creationId xmlns:p14="http://schemas.microsoft.com/office/powerpoint/2010/main" val="1863527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B7A68-79C3-459E-B385-CF12C73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AHOI2009 </a:t>
            </a:r>
            <a:r>
              <a:rPr lang="zh-CN" altLang="en-US" dirty="0"/>
              <a:t>同类分布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1F992-3C9B-4E59-A401-2ECB655DF0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中各位数字之和能整除原数的数的个数。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1F992-3C9B-4E59-A401-2ECB655DF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482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27BF-5C0E-4820-B209-73E00D3A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82EF6-646F-40A9-9229-7B5A18C2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各数位之和可以记录在状态里，但是原数可能很大。</a:t>
            </a:r>
            <a:endParaRPr lang="en-US" altLang="zh-CN" dirty="0"/>
          </a:p>
          <a:p>
            <a:r>
              <a:rPr lang="zh-CN" altLang="en-US" dirty="0"/>
              <a:t>枚举各数位之和</a:t>
            </a:r>
            <a:r>
              <a:rPr lang="en-US" altLang="zh-CN" dirty="0"/>
              <a:t>m</a:t>
            </a:r>
            <a:r>
              <a:rPr lang="zh-CN" altLang="en-US" dirty="0"/>
              <a:t>，记录原数</a:t>
            </a:r>
            <a:r>
              <a:rPr lang="en-US" altLang="zh-CN" dirty="0"/>
              <a:t>%m</a:t>
            </a:r>
            <a:r>
              <a:rPr lang="zh-CN" altLang="en-US" dirty="0"/>
              <a:t>的值在状态里</a:t>
            </a:r>
          </a:p>
        </p:txBody>
      </p:sp>
    </p:spTree>
    <p:extLst>
      <p:ext uri="{BB962C8B-B14F-4D97-AF65-F5344CB8AC3E}">
        <p14:creationId xmlns:p14="http://schemas.microsoft.com/office/powerpoint/2010/main" val="1069289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5C2456-7A45-4594-B664-86A226EE7EBD}"/>
              </a:ext>
            </a:extLst>
          </p:cNvPr>
          <p:cNvSpPr txBox="1"/>
          <p:nvPr/>
        </p:nvSpPr>
        <p:spPr>
          <a:xfrm>
            <a:off x="850232" y="1155032"/>
            <a:ext cx="1073242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dfs</a:t>
            </a:r>
            <a:r>
              <a:rPr lang="en-US" altLang="zh-CN" dirty="0">
                <a:latin typeface="Consolas" panose="020B0609020204030204" pitchFamily="49" charset="0"/>
              </a:rPr>
              <a:t>(int </a:t>
            </a:r>
            <a:r>
              <a:rPr lang="en-US" altLang="zh-CN" dirty="0" err="1">
                <a:latin typeface="Consolas" panose="020B0609020204030204" pitchFamily="49" charset="0"/>
              </a:rPr>
              <a:t>pos,int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sum,int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mod,int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rem,bool</a:t>
            </a:r>
            <a:r>
              <a:rPr lang="en-US" altLang="zh-CN" dirty="0">
                <a:latin typeface="Consolas" panose="020B0609020204030204" pitchFamily="49" charset="0"/>
              </a:rPr>
              <a:t> bord)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if(pos == 0)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if(sum == mod &amp;&amp; rem == 0)return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else 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if(!bord &amp;&amp; f[pos][sum][rem] != -1)return f[pos][sum][rem];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int limit = (bord ? bit[pos] : 9);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res =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for(int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0;i &lt;= limit;++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res += </a:t>
            </a:r>
            <a:r>
              <a:rPr lang="en-US" altLang="zh-CN" dirty="0" err="1">
                <a:latin typeface="Consolas" panose="020B0609020204030204" pitchFamily="49" charset="0"/>
              </a:rPr>
              <a:t>dfs</a:t>
            </a:r>
            <a:r>
              <a:rPr lang="en-US" altLang="zh-CN" dirty="0">
                <a:latin typeface="Consolas" panose="020B0609020204030204" pitchFamily="49" charset="0"/>
              </a:rPr>
              <a:t>(pos - 1,sum + </a:t>
            </a:r>
            <a:r>
              <a:rPr lang="en-US" altLang="zh-CN" dirty="0" err="1">
                <a:latin typeface="Consolas" panose="020B0609020204030204" pitchFamily="49" charset="0"/>
              </a:rPr>
              <a:t>i,mod</a:t>
            </a:r>
            <a:r>
              <a:rPr lang="en-US" altLang="zh-CN" dirty="0">
                <a:latin typeface="Consolas" panose="020B0609020204030204" pitchFamily="49" charset="0"/>
              </a:rPr>
              <a:t>,(rem * 10 +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% mod,(bord &amp;&amp;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== limit)));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if(!bord)f[pos][sum][rem] = res;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return res;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92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FC63C-787F-4A96-8511-DC240A09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USACO2006NOV SILVER </a:t>
            </a:r>
            <a:r>
              <a:rPr lang="zh-CN" altLang="en-US" dirty="0"/>
              <a:t>圆环数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BD2B96-686D-46C0-8411-1D37D2A71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内二进制表示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的个数大于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的个数的数的个数。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BD2B96-686D-46C0-8411-1D37D2A71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786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799D4-DD2A-417C-A2C0-76B4E502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B0CE8-A020-4833-9AC8-40710DDF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状态里记一个</a:t>
            </a:r>
            <a:r>
              <a:rPr lang="en-US" altLang="zh-CN" dirty="0"/>
              <a:t>sum_0</a:t>
            </a:r>
            <a:r>
              <a:rPr lang="zh-CN" altLang="en-US" dirty="0"/>
              <a:t>一个</a:t>
            </a:r>
            <a:r>
              <a:rPr lang="en-US" altLang="zh-CN" dirty="0"/>
              <a:t>sum_1</a:t>
            </a:r>
            <a:r>
              <a:rPr lang="zh-CN" altLang="en-US" dirty="0"/>
              <a:t>，注意对于前导零不计算在内，开一个</a:t>
            </a:r>
            <a:r>
              <a:rPr lang="en-US" altLang="zh-CN" dirty="0"/>
              <a:t>bool  reach</a:t>
            </a:r>
            <a:r>
              <a:rPr lang="zh-CN" altLang="en-US" dirty="0"/>
              <a:t>表示是否到了数字部分，</a:t>
            </a:r>
            <a:r>
              <a:rPr lang="en-US" altLang="zh-CN" dirty="0"/>
              <a:t>reach</a:t>
            </a:r>
            <a:r>
              <a:rPr lang="zh-CN" altLang="en-US" dirty="0"/>
              <a:t>初值为</a:t>
            </a:r>
            <a:r>
              <a:rPr lang="en-US" altLang="zh-CN" dirty="0"/>
              <a:t>false</a:t>
            </a:r>
            <a:r>
              <a:rPr lang="zh-CN" altLang="en-US" dirty="0"/>
              <a:t>，遇到第一个</a:t>
            </a:r>
            <a:r>
              <a:rPr lang="en-US" altLang="zh-CN" dirty="0"/>
              <a:t>1</a:t>
            </a:r>
            <a:r>
              <a:rPr lang="zh-CN" altLang="en-US" dirty="0"/>
              <a:t>设成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3256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40F75A-2353-48AA-BEFA-046BD37D490F}"/>
              </a:ext>
            </a:extLst>
          </p:cNvPr>
          <p:cNvSpPr txBox="1"/>
          <p:nvPr/>
        </p:nvSpPr>
        <p:spPr>
          <a:xfrm>
            <a:off x="-48123" y="609600"/>
            <a:ext cx="143864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ll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dfs</a:t>
            </a:r>
            <a:r>
              <a:rPr lang="en-US" altLang="zh-CN" sz="1600" dirty="0">
                <a:latin typeface="Consolas" panose="020B0609020204030204" pitchFamily="49" charset="0"/>
              </a:rPr>
              <a:t>(int </a:t>
            </a:r>
            <a:r>
              <a:rPr lang="en-US" altLang="zh-CN" sz="1600" dirty="0" err="1">
                <a:latin typeface="Consolas" panose="020B0609020204030204" pitchFamily="49" charset="0"/>
              </a:rPr>
              <a:t>pos,int</a:t>
            </a:r>
            <a:r>
              <a:rPr lang="en-US" altLang="zh-CN" sz="1600" dirty="0">
                <a:latin typeface="Consolas" panose="020B0609020204030204" pitchFamily="49" charset="0"/>
              </a:rPr>
              <a:t> sum0,int sum1,bool </a:t>
            </a:r>
            <a:r>
              <a:rPr lang="en-US" altLang="zh-CN" sz="1600" dirty="0" err="1">
                <a:latin typeface="Consolas" panose="020B0609020204030204" pitchFamily="49" charset="0"/>
              </a:rPr>
              <a:t>reach,bool</a:t>
            </a:r>
            <a:r>
              <a:rPr lang="en-US" altLang="zh-CN" sz="1600" dirty="0">
                <a:latin typeface="Consolas" panose="020B0609020204030204" pitchFamily="49" charset="0"/>
              </a:rPr>
              <a:t> bord)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if(pos == 0)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if(sum0 &gt;= sum1)return 1;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else return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if(!bord &amp;&amp; f[pos][sum0][sum1] != -1)return f[pos][sum0][sum1];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ll</a:t>
            </a:r>
            <a:r>
              <a:rPr lang="en-US" altLang="zh-CN" sz="1600" dirty="0">
                <a:latin typeface="Consolas" panose="020B0609020204030204" pitchFamily="49" charset="0"/>
              </a:rPr>
              <a:t> res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int limit = (bord ? bit[pos] : 1);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for(int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0;i &lt;= limit;++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	res += </a:t>
            </a:r>
            <a:r>
              <a:rPr lang="en-US" altLang="zh-CN" sz="1600" dirty="0" err="1">
                <a:latin typeface="Consolas" panose="020B0609020204030204" pitchFamily="49" charset="0"/>
              </a:rPr>
              <a:t>dfs</a:t>
            </a:r>
            <a:r>
              <a:rPr lang="en-US" altLang="zh-CN" sz="1600" dirty="0">
                <a:latin typeface="Consolas" panose="020B0609020204030204" pitchFamily="49" charset="0"/>
              </a:rPr>
              <a:t>(pos - 1,sum0 +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== 0 &amp;&amp; reach),sum1 +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== 1),(reach ||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),(bord &amp;&amp;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== limit)));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if(!bord)f[pos][sum0][sum1] = res;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return res;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86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12701-33A4-481E-9184-E829DDF5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恨</a:t>
            </a:r>
            <a:r>
              <a:rPr lang="en-US" altLang="zh-CN" dirty="0"/>
              <a:t>7</a:t>
            </a:r>
            <a:r>
              <a:rPr lang="zh-CN" altLang="en-US" dirty="0"/>
              <a:t>不成妻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268FDA-59BF-4203-824B-B32E0F9CE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求区间</a:t>
                </a:r>
                <a:r>
                  <a:rPr lang="en-US" altLang="zh-CN" dirty="0"/>
                  <a:t>[L,R]</a:t>
                </a:r>
                <a:r>
                  <a:rPr lang="zh-CN" altLang="en-US" dirty="0"/>
                  <a:t>内满足不是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的倍数，每一位都不是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，且各位数字之和不是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的倍数的数的个平方和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zh-CN" dirty="0"/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fr-FR" altLang="zh-CN" dirty="0"/>
                      <m:t>30  1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CN" b="0" i="0" dirty="0" smtClean="0"/>
                      <m:t>L</m:t>
                    </m:r>
                    <m:r>
                      <m:rPr>
                        <m:nor/>
                      </m:rPr>
                      <a:rPr lang="fr-FR" altLang="zh-CN" dirty="0"/>
                      <m:t> 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CN" b="0" i="0" dirty="0" smtClean="0"/>
                      <m:t>R</m:t>
                    </m:r>
                    <m:r>
                      <m:rPr>
                        <m:nor/>
                      </m:rPr>
                      <a:rPr lang="fr-FR" altLang="zh-CN" dirty="0"/>
                      <m:t> </m:t>
                    </m:r>
                    <m:r>
                      <a:rPr lang="fr-FR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CN" b="0" i="0" dirty="0" smtClean="0"/>
                      <m:t>10^18</m:t>
                    </m:r>
                  </m:oMath>
                </a14:m>
                <a:endParaRPr lang="en-US" altLang="zh-CN" b="0" dirty="0"/>
              </a:p>
              <a:p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268FDA-59BF-4203-824B-B32E0F9CE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00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AF57A-D2E1-4E73-A8E0-F480F44B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15F52-6199-4E06-990B-43BCFA3C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190DD-5EFB-4CE7-B9BE-16F2E94D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9884"/>
            <a:ext cx="8566484" cy="68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0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BD9257-D996-4C9A-911D-8635DE7CABF3}"/>
              </a:ext>
            </a:extLst>
          </p:cNvPr>
          <p:cNvSpPr txBox="1"/>
          <p:nvPr/>
        </p:nvSpPr>
        <p:spPr>
          <a:xfrm>
            <a:off x="721895" y="117693"/>
            <a:ext cx="1060578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state </a:t>
            </a:r>
            <a:r>
              <a:rPr lang="en-US" altLang="zh-CN" dirty="0" err="1">
                <a:latin typeface="Consolas" panose="020B0609020204030204" pitchFamily="49" charset="0"/>
              </a:rPr>
              <a:t>dfs</a:t>
            </a:r>
            <a:r>
              <a:rPr lang="en-US" altLang="zh-CN" dirty="0">
                <a:latin typeface="Consolas" panose="020B0609020204030204" pitchFamily="49" charset="0"/>
              </a:rPr>
              <a:t>(int </a:t>
            </a:r>
            <a:r>
              <a:rPr lang="en-US" altLang="zh-CN" dirty="0" err="1">
                <a:latin typeface="Consolas" panose="020B0609020204030204" pitchFamily="49" charset="0"/>
              </a:rPr>
              <a:t>pos,int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num,int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sum,bool</a:t>
            </a:r>
            <a:r>
              <a:rPr lang="en-US" altLang="zh-CN" dirty="0">
                <a:latin typeface="Consolas" panose="020B0609020204030204" pitchFamily="49" charset="0"/>
              </a:rPr>
              <a:t> bord)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if(pos == 0)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return (state){((num != 0 &amp;&amp; sum != 0) ? 1 : 0),0,0};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if(!bord &amp;&amp; v[pos][num][sum])return f[pos][num][sum];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int limit = (bord ? bit[pos] : 9);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state </a:t>
            </a:r>
            <a:r>
              <a:rPr lang="en-US" altLang="zh-CN" dirty="0" err="1">
                <a:latin typeface="Consolas" panose="020B0609020204030204" pitchFamily="49" charset="0"/>
              </a:rPr>
              <a:t>res,tmp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ll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sqr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for(int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0;i &lt;= limit;++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if(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== 7)continue;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tmp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dfs</a:t>
            </a:r>
            <a:r>
              <a:rPr lang="en-US" altLang="zh-CN" dirty="0">
                <a:latin typeface="Consolas" panose="020B0609020204030204" pitchFamily="49" charset="0"/>
              </a:rPr>
              <a:t>(pos - 1,(num * 10 +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% 7,(sum +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% 7,(bord &amp;&amp;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== limit)));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sqr</a:t>
            </a:r>
            <a:r>
              <a:rPr lang="en-US" altLang="zh-CN" dirty="0">
                <a:latin typeface="Consolas" panose="020B0609020204030204" pitchFamily="49" charset="0"/>
              </a:rPr>
              <a:t> =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* power(10ll,pos - 1)) % MOD;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res.cnt</a:t>
            </a:r>
            <a:r>
              <a:rPr lang="en-US" altLang="zh-CN" dirty="0">
                <a:latin typeface="Consolas" panose="020B0609020204030204" pitchFamily="49" charset="0"/>
              </a:rPr>
              <a:t> = (</a:t>
            </a:r>
            <a:r>
              <a:rPr lang="en-US" altLang="zh-CN" dirty="0" err="1">
                <a:latin typeface="Consolas" panose="020B0609020204030204" pitchFamily="49" charset="0"/>
              </a:rPr>
              <a:t>res.cnt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tmp.cnt</a:t>
            </a:r>
            <a:r>
              <a:rPr lang="en-US" altLang="zh-CN" dirty="0">
                <a:latin typeface="Consolas" panose="020B0609020204030204" pitchFamily="49" charset="0"/>
              </a:rPr>
              <a:t>) % MOD;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res.sum</a:t>
            </a:r>
            <a:r>
              <a:rPr lang="en-US" altLang="zh-CN" dirty="0">
                <a:latin typeface="Consolas" panose="020B0609020204030204" pitchFamily="49" charset="0"/>
              </a:rPr>
              <a:t> = ((</a:t>
            </a:r>
            <a:r>
              <a:rPr lang="en-US" altLang="zh-CN" dirty="0" err="1">
                <a:latin typeface="Consolas" panose="020B0609020204030204" pitchFamily="49" charset="0"/>
              </a:rPr>
              <a:t>res.sum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tmp.sum</a:t>
            </a:r>
            <a:r>
              <a:rPr lang="en-US" altLang="zh-CN" dirty="0">
                <a:latin typeface="Consolas" panose="020B0609020204030204" pitchFamily="49" charset="0"/>
              </a:rPr>
              <a:t>) % MOD + (</a:t>
            </a:r>
            <a:r>
              <a:rPr lang="en-US" altLang="zh-CN" dirty="0" err="1">
                <a:latin typeface="Consolas" panose="020B0609020204030204" pitchFamily="49" charset="0"/>
              </a:rPr>
              <a:t>sqr</a:t>
            </a:r>
            <a:r>
              <a:rPr lang="en-US" altLang="zh-CN" dirty="0">
                <a:latin typeface="Consolas" panose="020B0609020204030204" pitchFamily="49" charset="0"/>
              </a:rPr>
              <a:t> * </a:t>
            </a:r>
            <a:r>
              <a:rPr lang="en-US" altLang="zh-CN" dirty="0" err="1">
                <a:latin typeface="Consolas" panose="020B0609020204030204" pitchFamily="49" charset="0"/>
              </a:rPr>
              <a:t>tmp.cnt</a:t>
            </a:r>
            <a:r>
              <a:rPr lang="en-US" altLang="zh-CN" dirty="0">
                <a:latin typeface="Consolas" panose="020B0609020204030204" pitchFamily="49" charset="0"/>
              </a:rPr>
              <a:t>) % MOD) % MOD;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res.qsum</a:t>
            </a:r>
            <a:r>
              <a:rPr lang="en-US" altLang="zh-CN" dirty="0">
                <a:latin typeface="Consolas" panose="020B0609020204030204" pitchFamily="49" charset="0"/>
              </a:rPr>
              <a:t> = (</a:t>
            </a:r>
            <a:r>
              <a:rPr lang="en-US" altLang="zh-CN" dirty="0" err="1">
                <a:latin typeface="Consolas" panose="020B0609020204030204" pitchFamily="49" charset="0"/>
              </a:rPr>
              <a:t>res.qsum</a:t>
            </a:r>
            <a:r>
              <a:rPr lang="en-US" altLang="zh-CN" dirty="0">
                <a:latin typeface="Consolas" panose="020B0609020204030204" pitchFamily="49" charset="0"/>
              </a:rPr>
              <a:t> + (</a:t>
            </a:r>
            <a:r>
              <a:rPr lang="en-US" altLang="zh-CN" dirty="0" err="1">
                <a:latin typeface="Consolas" panose="020B0609020204030204" pitchFamily="49" charset="0"/>
              </a:rPr>
              <a:t>sqr</a:t>
            </a:r>
            <a:r>
              <a:rPr lang="en-US" altLang="zh-CN" dirty="0">
                <a:latin typeface="Consolas" panose="020B0609020204030204" pitchFamily="49" charset="0"/>
              </a:rPr>
              <a:t> * </a:t>
            </a:r>
            <a:r>
              <a:rPr lang="en-US" altLang="zh-CN" dirty="0" err="1">
                <a:latin typeface="Consolas" panose="020B0609020204030204" pitchFamily="49" charset="0"/>
              </a:rPr>
              <a:t>sqr</a:t>
            </a:r>
            <a:r>
              <a:rPr lang="en-US" altLang="zh-CN" dirty="0">
                <a:latin typeface="Consolas" panose="020B0609020204030204" pitchFamily="49" charset="0"/>
              </a:rPr>
              <a:t> % MOD) * </a:t>
            </a:r>
            <a:r>
              <a:rPr lang="en-US" altLang="zh-CN" dirty="0" err="1">
                <a:latin typeface="Consolas" panose="020B0609020204030204" pitchFamily="49" charset="0"/>
              </a:rPr>
              <a:t>tmp.cnt</a:t>
            </a:r>
            <a:r>
              <a:rPr lang="en-US" altLang="zh-CN" dirty="0">
                <a:latin typeface="Consolas" panose="020B0609020204030204" pitchFamily="49" charset="0"/>
              </a:rPr>
              <a:t> % MOD) % MOD;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res.qsum</a:t>
            </a:r>
            <a:r>
              <a:rPr lang="en-US" altLang="zh-CN" dirty="0">
                <a:latin typeface="Consolas" panose="020B0609020204030204" pitchFamily="49" charset="0"/>
              </a:rPr>
              <a:t> = (</a:t>
            </a:r>
            <a:r>
              <a:rPr lang="en-US" altLang="zh-CN" dirty="0" err="1">
                <a:latin typeface="Consolas" panose="020B0609020204030204" pitchFamily="49" charset="0"/>
              </a:rPr>
              <a:t>res.qsum</a:t>
            </a:r>
            <a:r>
              <a:rPr lang="en-US" altLang="zh-CN" dirty="0">
                <a:latin typeface="Consolas" panose="020B0609020204030204" pitchFamily="49" charset="0"/>
              </a:rPr>
              <a:t> + (</a:t>
            </a:r>
            <a:r>
              <a:rPr lang="en-US" altLang="zh-CN" dirty="0" err="1">
                <a:latin typeface="Consolas" panose="020B0609020204030204" pitchFamily="49" charset="0"/>
              </a:rPr>
              <a:t>sqr</a:t>
            </a:r>
            <a:r>
              <a:rPr lang="en-US" altLang="zh-CN" dirty="0">
                <a:latin typeface="Consolas" panose="020B0609020204030204" pitchFamily="49" charset="0"/>
              </a:rPr>
              <a:t> * 2) % MOD * </a:t>
            </a:r>
            <a:r>
              <a:rPr lang="en-US" altLang="zh-CN" dirty="0" err="1">
                <a:latin typeface="Consolas" panose="020B0609020204030204" pitchFamily="49" charset="0"/>
              </a:rPr>
              <a:t>tmp.sum</a:t>
            </a:r>
            <a:r>
              <a:rPr lang="en-US" altLang="zh-CN" dirty="0">
                <a:latin typeface="Consolas" panose="020B0609020204030204" pitchFamily="49" charset="0"/>
              </a:rPr>
              <a:t> % MOD) % MOD;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</a:t>
            </a:r>
            <a:r>
              <a:rPr lang="en-US" altLang="zh-CN" dirty="0" err="1">
                <a:latin typeface="Consolas" panose="020B0609020204030204" pitchFamily="49" charset="0"/>
              </a:rPr>
              <a:t>res.qsum</a:t>
            </a:r>
            <a:r>
              <a:rPr lang="en-US" altLang="zh-CN" dirty="0">
                <a:latin typeface="Consolas" panose="020B0609020204030204" pitchFamily="49" charset="0"/>
              </a:rPr>
              <a:t> = (</a:t>
            </a:r>
            <a:r>
              <a:rPr lang="en-US" altLang="zh-CN" dirty="0" err="1">
                <a:latin typeface="Consolas" panose="020B0609020204030204" pitchFamily="49" charset="0"/>
              </a:rPr>
              <a:t>res.qsum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tmp.qsum</a:t>
            </a:r>
            <a:r>
              <a:rPr lang="en-US" altLang="zh-CN" dirty="0">
                <a:latin typeface="Consolas" panose="020B0609020204030204" pitchFamily="49" charset="0"/>
              </a:rPr>
              <a:t>) % MOD;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if(!bord){v[pos][num][sum] = </a:t>
            </a:r>
            <a:r>
              <a:rPr lang="en-US" altLang="zh-CN" dirty="0" err="1">
                <a:latin typeface="Consolas" panose="020B0609020204030204" pitchFamily="49" charset="0"/>
              </a:rPr>
              <a:t>true;f</a:t>
            </a:r>
            <a:r>
              <a:rPr lang="en-US" altLang="zh-CN" dirty="0">
                <a:latin typeface="Consolas" panose="020B0609020204030204" pitchFamily="49" charset="0"/>
              </a:rPr>
              <a:t>[pos][num][sum] = res;}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return res;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5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5AAA1-2F22-4DE9-AF33-9A2DA3B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最经典的应用：滑动窗口最值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48CD0-BDBF-4FE4-8649-B7519460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https://www.luogu.org/problem/P1886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81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0390-6FEE-44D7-9942-4D2C19B6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67B34-C3F6-40E3-8388-A9320CD8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总结一下，采用记忆化搜索写法的话，重点在于思考什么样的状态是可合并的。对于可以合并的状态就记忆化。</a:t>
            </a:r>
          </a:p>
        </p:txBody>
      </p:sp>
    </p:spTree>
    <p:extLst>
      <p:ext uri="{BB962C8B-B14F-4D97-AF65-F5344CB8AC3E}">
        <p14:creationId xmlns:p14="http://schemas.microsoft.com/office/powerpoint/2010/main" val="1189102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7DE31BC-84C9-46CE-98C1-E27EA836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斜率优化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ADD3C1-E416-44B2-A1EE-C82BF5378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18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2B6D-F329-45E2-8CF4-19D5958C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斜率优化形式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2FE45-022B-4A9E-A45A-B89EE9FF2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即</a:t>
                </a:r>
                <a:r>
                  <a:rPr lang="en-US" altLang="zh-CN" dirty="0"/>
                  <a:t>d=a*</a:t>
                </a:r>
                <a:r>
                  <a:rPr lang="en-US" altLang="zh-CN" dirty="0" err="1"/>
                  <a:t>x+b</a:t>
                </a:r>
                <a:r>
                  <a:rPr lang="en-US" altLang="zh-CN" dirty="0"/>
                  <a:t>*y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为所求</a:t>
                </a:r>
                <a:endParaRPr lang="en-US" altLang="zh-CN" dirty="0"/>
              </a:p>
              <a:p>
                <a:r>
                  <a:rPr lang="zh-CN" altLang="en-US" dirty="0"/>
                  <a:t>变一下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a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只与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有关</a:t>
                </a:r>
                <a:endParaRPr lang="en-US" altLang="zh-CN" dirty="0"/>
              </a:p>
              <a:p>
                <a:r>
                  <a:rPr lang="zh-CN" altLang="en-US" dirty="0"/>
                  <a:t>即对于一个给定斜率的直线，求一个点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使得截距最大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最小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2FE45-022B-4A9E-A45A-B89EE9FF2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19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5E6DF-1443-4897-920C-684D84A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21548-4565-475B-A7EB-E6610698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(u(j),v(j))</a:t>
            </a:r>
            <a:r>
              <a:rPr lang="zh-CN" altLang="en-US" dirty="0"/>
              <a:t>画在二维平面上</a:t>
            </a:r>
            <a:endParaRPr lang="en-US" altLang="zh-CN" dirty="0"/>
          </a:p>
          <a:p>
            <a:r>
              <a:rPr lang="zh-CN" altLang="en-US" dirty="0"/>
              <a:t>假如决策集合</a:t>
            </a:r>
            <a:r>
              <a:rPr lang="en-US" altLang="zh-CN" dirty="0"/>
              <a:t>j</a:t>
            </a:r>
            <a:r>
              <a:rPr lang="zh-CN" altLang="en-US" dirty="0"/>
              <a:t>给定，那么可能的决策一定在决策点组成的凸包上。</a:t>
            </a:r>
            <a:endParaRPr lang="en-US" altLang="zh-CN" dirty="0"/>
          </a:p>
          <a:p>
            <a:r>
              <a:rPr lang="zh-CN" altLang="en-US" dirty="0"/>
              <a:t>可以想象成一个固定斜率的直线上移，碰到的第一个点一定在凸包上。</a:t>
            </a:r>
            <a:endParaRPr lang="en-US" altLang="zh-CN" dirty="0"/>
          </a:p>
          <a:p>
            <a:r>
              <a:rPr lang="zh-CN" altLang="en-US" dirty="0"/>
              <a:t>如果要求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最大，则为上凸包，如果要求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最小，则为下凸包，结合具体问题分析。</a:t>
            </a:r>
            <a:endParaRPr lang="en-US" altLang="zh-CN" dirty="0"/>
          </a:p>
          <a:p>
            <a:r>
              <a:rPr lang="zh-CN" altLang="en-US" dirty="0"/>
              <a:t>凸包上的点之间的斜率具有单调的性质。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70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890DE-D82C-46DE-A092-C9C01084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3AF48-35C5-4534-8D09-ED572D79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情况一：决策直线斜率与点的横坐标均单调且增长方向相同。</a:t>
            </a:r>
            <a:endParaRPr lang="en-US" altLang="zh-CN" dirty="0"/>
          </a:p>
          <a:p>
            <a:r>
              <a:rPr lang="zh-CN" altLang="en-US" dirty="0"/>
              <a:t>由于点的坐标单调，因此可以用单调栈求凸包。</a:t>
            </a:r>
            <a:endParaRPr lang="en-US" altLang="zh-CN" dirty="0"/>
          </a:p>
          <a:p>
            <a:r>
              <a:rPr lang="zh-CN" altLang="en-US" dirty="0"/>
              <a:t>即维护一个斜率单调的栈，每次加入点的时候，检查他和栈顶两个点的关系，如果违反了凸包的要求就弹栈，最后把该点加进去。</a:t>
            </a:r>
            <a:endParaRPr lang="en-US" altLang="zh-CN" dirty="0"/>
          </a:p>
          <a:p>
            <a:r>
              <a:rPr lang="zh-CN" altLang="en-US" dirty="0"/>
              <a:t>注意如果相等也要弹栈。</a:t>
            </a:r>
          </a:p>
        </p:txBody>
      </p:sp>
    </p:spTree>
    <p:extLst>
      <p:ext uri="{BB962C8B-B14F-4D97-AF65-F5344CB8AC3E}">
        <p14:creationId xmlns:p14="http://schemas.microsoft.com/office/powerpoint/2010/main" val="2395766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505BA-6751-4CE5-9EED-C93B4676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612AC-4D60-47A7-BE98-F39F5DAF3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同时再维护一个决策点，因为横坐标单调，因此决策点也是单调的，即具有决策单调性。</a:t>
            </a:r>
            <a:endParaRPr lang="en-US" altLang="zh-CN" dirty="0"/>
          </a:p>
          <a:p>
            <a:r>
              <a:rPr lang="zh-CN" altLang="en-US" dirty="0"/>
              <a:t>画个图理解可能更方便，在做题时也可以画图来帮助理解。</a:t>
            </a:r>
            <a:endParaRPr lang="en-US" altLang="zh-CN" dirty="0"/>
          </a:p>
          <a:p>
            <a:r>
              <a:rPr lang="zh-CN" altLang="en-US" dirty="0"/>
              <a:t>实际处理的时候采用双端队列，始终让队头作为决策点，如果下一个更优就弹队头。</a:t>
            </a:r>
            <a:endParaRPr lang="en-US" altLang="zh-CN" dirty="0"/>
          </a:p>
          <a:p>
            <a:r>
              <a:rPr lang="zh-CN" altLang="en-US" dirty="0"/>
              <a:t>这样一来，因为每一个决策点只会进队出队一次，因此时间复杂度为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5046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64710-14D9-4BB3-8378-4658370E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USACO08MAR GOLD </a:t>
            </a:r>
            <a:r>
              <a:rPr lang="zh-CN" altLang="en-US" dirty="0"/>
              <a:t>土地征用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09515-D09D-4605-949E-5F4A7B7E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块长方形的土地，你每次可以买很多块土地，花的价格是这些土地中长的最大值乘以宽的最大值，买的次数没有限制。问把所有土地都买完的最小花费。</a:t>
            </a:r>
          </a:p>
        </p:txBody>
      </p:sp>
    </p:spTree>
    <p:extLst>
      <p:ext uri="{BB962C8B-B14F-4D97-AF65-F5344CB8AC3E}">
        <p14:creationId xmlns:p14="http://schemas.microsoft.com/office/powerpoint/2010/main" val="3078993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700DB-CC2B-4C08-AC34-9F48A465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4B5598-7528-4844-9123-D72621ACA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最大值很不好操作，发现如果有一个矩形长和宽都比另一个矩形大，那么那个小矩形是没用的，于是先把所有矩形按长排序，把包含的矩形都去掉，然后发现一次一定买一段，因为买一段的价值为第一块的长</a:t>
                </a:r>
                <a:r>
                  <a:rPr lang="en-US" altLang="zh-CN" dirty="0"/>
                  <a:t>*</a:t>
                </a:r>
                <a:r>
                  <a:rPr lang="zh-CN" altLang="en-US" dirty="0"/>
                  <a:t>最后一块的宽，于是如果嵌套着买的话一定不优，所以一定每次买一段。</a:t>
                </a:r>
                <a:endParaRPr lang="en-US" altLang="zh-CN" dirty="0"/>
              </a:p>
              <a:p>
                <a:r>
                  <a:rPr lang="en-US" altLang="zh-CN" dirty="0"/>
                  <a:t>DP</a:t>
                </a:r>
                <a:r>
                  <a:rPr lang="zh-CN" altLang="en-US" dirty="0"/>
                  <a:t>方程为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r>
                  <a:rPr lang="zh-CN" altLang="en-US" dirty="0"/>
                  <a:t>，显然是可以斜率优化的，化一下得：</a:t>
                </a:r>
                <a14:m>
                  <m:oMath xmlns:m="http://schemas.openxmlformats.org/officeDocument/2006/math">
                    <m:r>
                      <a:rPr lang="pl-PL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pl-PL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l-PL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pl-PL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l-PL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+1]−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，斜率为正且单调递增，点的横坐标单调递减，使截距尽量大，可以用单调队列维护上凸壳。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4B5598-7528-4844-9123-D72621ACA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358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66F6E0-CBD9-47DB-BF9F-A42CCFE18A19}"/>
              </a:ext>
            </a:extLst>
          </p:cNvPr>
          <p:cNvSpPr txBox="1"/>
          <p:nvPr/>
        </p:nvSpPr>
        <p:spPr>
          <a:xfrm>
            <a:off x="0" y="513347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for(int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 = 1;i &lt;= n;++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while(head &lt; tail &amp;&amp; (double)d[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].h &gt; slope(q[head],q[head + 1]))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++head;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f[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 = f[q[head]] + d[q[head] + 1].w * d[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].h;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while(head &lt; tail &amp;&amp; slope(q[tail],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) &lt; slope(q[tail - 1],q[tail]))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	--tail;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q[++tail] =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7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CF5AB-33FC-476C-9F67-A153B431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5CFDD-8EAA-4F3E-96DD-1E5AF7AE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情况二：横坐标单调，斜率不单调</a:t>
            </a:r>
            <a:endParaRPr lang="en-US" altLang="zh-CN" dirty="0"/>
          </a:p>
          <a:p>
            <a:r>
              <a:rPr lang="zh-CN" altLang="en-US" dirty="0"/>
              <a:t>这时只要单调栈求凸包，每次在凸包上二分决策点即可。</a:t>
            </a:r>
          </a:p>
        </p:txBody>
      </p:sp>
    </p:spTree>
    <p:extLst>
      <p:ext uri="{BB962C8B-B14F-4D97-AF65-F5344CB8AC3E}">
        <p14:creationId xmlns:p14="http://schemas.microsoft.com/office/powerpoint/2010/main" val="186882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581C-1F51-4786-AD7C-D64EFFA4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D2FCE-A72D-497D-94BF-8DBD0226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对于这种一端插入，一端删除，询问集合最值的问题，我们都可以用单调队列优化。</a:t>
            </a:r>
            <a:endParaRPr lang="en-US" altLang="zh-CN" dirty="0"/>
          </a:p>
          <a:p>
            <a:r>
              <a:rPr lang="zh-CN" altLang="en-US" dirty="0"/>
              <a:t>假设我们是左端插入，右端删除，询问最大值。</a:t>
            </a:r>
            <a:endParaRPr lang="en-US" altLang="zh-CN" dirty="0"/>
          </a:p>
          <a:p>
            <a:r>
              <a:rPr lang="zh-CN" altLang="en-US" dirty="0"/>
              <a:t>具体来说，我们可以观察到，如果一个数比另一个数靠右并且还小，那这个数就一定没有用。</a:t>
            </a:r>
            <a:endParaRPr lang="en-US" altLang="zh-CN" dirty="0"/>
          </a:p>
          <a:p>
            <a:r>
              <a:rPr lang="zh-CN" altLang="en-US" dirty="0"/>
              <a:t>那么我们就可以维护一个单调递增的队列，那么队尾就是最值。</a:t>
            </a:r>
          </a:p>
        </p:txBody>
      </p:sp>
    </p:spTree>
    <p:extLst>
      <p:ext uri="{BB962C8B-B14F-4D97-AF65-F5344CB8AC3E}">
        <p14:creationId xmlns:p14="http://schemas.microsoft.com/office/powerpoint/2010/main" val="3289876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F6296-B344-48C8-9EB3-CC9D27E5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D3809-40C8-4382-959F-0C204E75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情况三：坐标不单调</a:t>
            </a:r>
            <a:endParaRPr lang="en-US" altLang="zh-CN" dirty="0"/>
          </a:p>
          <a:p>
            <a:r>
              <a:rPr lang="zh-CN" altLang="en-US" dirty="0"/>
              <a:t>因为坐标不单调因此需要用平衡树维护凸包，或者使用</a:t>
            </a:r>
            <a:r>
              <a:rPr lang="en-US" altLang="zh-CN" dirty="0"/>
              <a:t>CDQ</a:t>
            </a:r>
            <a:r>
              <a:rPr lang="zh-CN" altLang="en-US" dirty="0"/>
              <a:t>分治。</a:t>
            </a:r>
            <a:endParaRPr lang="en-US" altLang="zh-CN" dirty="0"/>
          </a:p>
          <a:p>
            <a:r>
              <a:rPr lang="zh-CN" altLang="en-US" dirty="0"/>
              <a:t>简单提一下平衡树维护凸包，平衡树按横坐标保存各个点，在插入点时先检查是否有必要插入，插入后不断在两边检查是否符合凸包的性质。</a:t>
            </a:r>
          </a:p>
        </p:txBody>
      </p:sp>
    </p:spTree>
    <p:extLst>
      <p:ext uri="{BB962C8B-B14F-4D97-AF65-F5344CB8AC3E}">
        <p14:creationId xmlns:p14="http://schemas.microsoft.com/office/powerpoint/2010/main" val="1072232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EE82-AF99-475B-A66B-C47E5A6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HNOI2008 </a:t>
            </a:r>
            <a:r>
              <a:rPr lang="zh-CN" altLang="en-US" dirty="0"/>
              <a:t>玩具装箱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7E660-1953-44F6-AAF7-8BBADEB5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P3195 [HNOI2008]</a:t>
            </a:r>
            <a:r>
              <a:rPr lang="zh-CN" altLang="en-US" dirty="0">
                <a:hlinkClick r:id="rId2"/>
              </a:rPr>
              <a:t>玩具装箱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804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F902E-474C-4D34-A3A8-B5C7FC95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Cats transport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0F182-3DDA-4E98-B706-A333DC654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CF311B Cats Transport 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216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19824-43FF-4FAB-B42E-B36B2A1D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A2D8B-0323-476B-9E81-FB02CD88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首先每只猫减去到起点距离，问题变成选一些位置使得所有猫到之后的这些点总时间最小。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表示前</a:t>
            </a:r>
            <a:r>
              <a:rPr lang="en-US" altLang="zh-CN" dirty="0" err="1"/>
              <a:t>i</a:t>
            </a:r>
            <a:r>
              <a:rPr lang="zh-CN" altLang="en-US" dirty="0"/>
              <a:t>只猫</a:t>
            </a:r>
            <a:r>
              <a:rPr lang="en-US" altLang="zh-CN" dirty="0"/>
              <a:t>j</a:t>
            </a:r>
            <a:r>
              <a:rPr lang="zh-CN" altLang="en-US" dirty="0"/>
              <a:t>个饲养员的最小时间，外层循环</a:t>
            </a:r>
            <a:r>
              <a:rPr lang="en-US" altLang="zh-CN" dirty="0"/>
              <a:t>j</a:t>
            </a:r>
            <a:r>
              <a:rPr lang="zh-CN" altLang="en-US" dirty="0"/>
              <a:t>，则内层每次选一个饲养员从</a:t>
            </a:r>
            <a:r>
              <a:rPr lang="en-US" altLang="zh-CN" dirty="0"/>
              <a:t>f[i-1][k]</a:t>
            </a:r>
            <a:r>
              <a:rPr lang="zh-CN" altLang="en-US" dirty="0"/>
              <a:t>转移到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，列出式子来发现可以斜率优化。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云剪贴板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688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DD0180-D7CB-4883-817D-45F04F2D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2C6106-5E43-4BF2-82DC-D982BA1F9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6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C30DF-4668-4CE8-8FDD-2F4EA97B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F259B-7FCC-44F8-A2F1-20717369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latin typeface="Consolas" panose="020B0609020204030204" pitchFamily="49" charset="0"/>
              </a:rPr>
              <a:t>(int 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=1;i&lt;=</a:t>
            </a:r>
            <a:r>
              <a:rPr lang="en-US" altLang="zh-CN" sz="2400" dirty="0" err="1">
                <a:latin typeface="Consolas" panose="020B0609020204030204" pitchFamily="49" charset="0"/>
              </a:rPr>
              <a:t>n;i</a:t>
            </a:r>
            <a:r>
              <a:rPr lang="en-US" altLang="zh-CN" sz="24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while</a:t>
            </a:r>
            <a:r>
              <a:rPr lang="en-US" altLang="zh-CN" sz="2400" dirty="0">
                <a:latin typeface="Consolas" panose="020B0609020204030204" pitchFamily="49" charset="0"/>
              </a:rPr>
              <a:t>(q1.</a:t>
            </a:r>
            <a:r>
              <a:rPr lang="en-US" altLang="zh-CN" sz="2400" b="1" dirty="0">
                <a:latin typeface="Consolas" panose="020B0609020204030204" pitchFamily="49" charset="0"/>
              </a:rPr>
              <a:t>size</a:t>
            </a:r>
            <a:r>
              <a:rPr lang="en-US" altLang="zh-CN" sz="2400" dirty="0">
                <a:latin typeface="Consolas" panose="020B0609020204030204" pitchFamily="49" charset="0"/>
              </a:rPr>
              <a:t>()&gt;0&amp;&amp;a[q1.</a:t>
            </a:r>
            <a:r>
              <a:rPr lang="en-US" altLang="zh-CN" sz="2400" b="1" dirty="0">
                <a:latin typeface="Consolas" panose="020B0609020204030204" pitchFamily="49" charset="0"/>
              </a:rPr>
              <a:t>back</a:t>
            </a:r>
            <a:r>
              <a:rPr lang="en-US" altLang="zh-CN" sz="2400" dirty="0">
                <a:latin typeface="Consolas" panose="020B0609020204030204" pitchFamily="49" charset="0"/>
              </a:rPr>
              <a:t>()]&lt;a[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])q1.</a:t>
            </a:r>
            <a:r>
              <a:rPr lang="en-US" altLang="zh-CN" sz="2400" b="1" dirty="0">
                <a:latin typeface="Consolas" panose="020B0609020204030204" pitchFamily="49" charset="0"/>
              </a:rPr>
              <a:t>pop_back</a:t>
            </a:r>
            <a:r>
              <a:rPr lang="en-US" altLang="zh-CN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	</a:t>
            </a:r>
            <a:r>
              <a:rPr lang="en-US" altLang="zh-CN" sz="2400" b="1" dirty="0">
                <a:latin typeface="Consolas" panose="020B0609020204030204" pitchFamily="49" charset="0"/>
              </a:rPr>
              <a:t>while</a:t>
            </a:r>
            <a:r>
              <a:rPr lang="en-US" altLang="zh-CN" sz="2400" dirty="0">
                <a:latin typeface="Consolas" panose="020B0609020204030204" pitchFamily="49" charset="0"/>
              </a:rPr>
              <a:t>(q2.</a:t>
            </a:r>
            <a:r>
              <a:rPr lang="en-US" altLang="zh-CN" sz="2400" b="1" dirty="0">
                <a:latin typeface="Consolas" panose="020B0609020204030204" pitchFamily="49" charset="0"/>
              </a:rPr>
              <a:t>size</a:t>
            </a:r>
            <a:r>
              <a:rPr lang="en-US" altLang="zh-CN" sz="2400" dirty="0">
                <a:latin typeface="Consolas" panose="020B0609020204030204" pitchFamily="49" charset="0"/>
              </a:rPr>
              <a:t>()&gt;0&amp;&amp;a[q2.</a:t>
            </a:r>
            <a:r>
              <a:rPr lang="en-US" altLang="zh-CN" sz="2400" b="1" dirty="0">
                <a:latin typeface="Consolas" panose="020B0609020204030204" pitchFamily="49" charset="0"/>
              </a:rPr>
              <a:t>back</a:t>
            </a:r>
            <a:r>
              <a:rPr lang="en-US" altLang="zh-CN" sz="2400" dirty="0">
                <a:latin typeface="Consolas" panose="020B0609020204030204" pitchFamily="49" charset="0"/>
              </a:rPr>
              <a:t>()]&gt;a[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])q2.</a:t>
            </a:r>
            <a:r>
              <a:rPr lang="en-US" altLang="zh-CN" sz="2400" b="1" dirty="0">
                <a:latin typeface="Consolas" panose="020B0609020204030204" pitchFamily="49" charset="0"/>
              </a:rPr>
              <a:t>pop_back</a:t>
            </a:r>
            <a:r>
              <a:rPr lang="en-US" altLang="zh-CN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	q1.</a:t>
            </a:r>
            <a:r>
              <a:rPr lang="en-US" altLang="zh-CN" sz="2400" b="1" dirty="0">
                <a:latin typeface="Consolas" panose="020B0609020204030204" pitchFamily="49" charset="0"/>
              </a:rPr>
              <a:t>push_back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q2.</a:t>
            </a:r>
            <a:r>
              <a:rPr lang="en-US" altLang="zh-CN" sz="2400" b="1" dirty="0">
                <a:latin typeface="Consolas" panose="020B0609020204030204" pitchFamily="49" charset="0"/>
              </a:rPr>
              <a:t>push_back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if</a:t>
            </a:r>
            <a:r>
              <a:rPr lang="en-US" altLang="zh-CN" sz="2400" dirty="0">
                <a:latin typeface="Consolas" panose="020B0609020204030204" pitchFamily="49" charset="0"/>
              </a:rPr>
              <a:t>(q1.</a:t>
            </a:r>
            <a:r>
              <a:rPr lang="en-US" altLang="zh-CN" sz="2400" b="1" dirty="0">
                <a:latin typeface="Consolas" panose="020B0609020204030204" pitchFamily="49" charset="0"/>
              </a:rPr>
              <a:t>front</a:t>
            </a:r>
            <a:r>
              <a:rPr lang="en-US" altLang="zh-CN" sz="2400" dirty="0">
                <a:latin typeface="Consolas" panose="020B0609020204030204" pitchFamily="49" charset="0"/>
              </a:rPr>
              <a:t>()&lt;i-k+1)q1.</a:t>
            </a:r>
            <a:r>
              <a:rPr lang="en-US" altLang="zh-CN" sz="2400" b="1" dirty="0">
                <a:latin typeface="Consolas" panose="020B0609020204030204" pitchFamily="49" charset="0"/>
              </a:rPr>
              <a:t>pop_front</a:t>
            </a:r>
            <a:r>
              <a:rPr lang="en-US" altLang="zh-CN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if</a:t>
            </a:r>
            <a:r>
              <a:rPr lang="en-US" altLang="zh-CN" sz="2400" dirty="0">
                <a:latin typeface="Consolas" panose="020B0609020204030204" pitchFamily="49" charset="0"/>
              </a:rPr>
              <a:t>(q2.</a:t>
            </a:r>
            <a:r>
              <a:rPr lang="en-US" altLang="zh-CN" sz="2400" b="1" dirty="0">
                <a:latin typeface="Consolas" panose="020B0609020204030204" pitchFamily="49" charset="0"/>
              </a:rPr>
              <a:t>front</a:t>
            </a:r>
            <a:r>
              <a:rPr lang="en-US" altLang="zh-CN" sz="2400" dirty="0">
                <a:latin typeface="Consolas" panose="020B0609020204030204" pitchFamily="49" charset="0"/>
              </a:rPr>
              <a:t>()&lt;i-k+1)q2.</a:t>
            </a:r>
            <a:r>
              <a:rPr lang="en-US" altLang="zh-CN" sz="2400" b="1" dirty="0">
                <a:latin typeface="Consolas" panose="020B0609020204030204" pitchFamily="49" charset="0"/>
              </a:rPr>
              <a:t>pop_front</a:t>
            </a:r>
            <a:r>
              <a:rPr lang="en-US" altLang="zh-CN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&gt;=k)</a:t>
            </a:r>
            <a:r>
              <a:rPr lang="en-US" altLang="zh-CN" sz="2400" dirty="0" err="1">
                <a:latin typeface="Consolas" panose="020B0609020204030204" pitchFamily="49" charset="0"/>
              </a:rPr>
              <a:t>maxn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]=a[q1.</a:t>
            </a:r>
            <a:r>
              <a:rPr lang="en-US" altLang="zh-CN" sz="2400" b="1" dirty="0">
                <a:latin typeface="Consolas" panose="020B0609020204030204" pitchFamily="49" charset="0"/>
              </a:rPr>
              <a:t>front</a:t>
            </a:r>
            <a:r>
              <a:rPr lang="en-US" altLang="zh-CN" sz="2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latin typeface="Consolas" panose="020B0609020204030204" pitchFamily="49" charset="0"/>
              </a:rPr>
              <a:t>if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&gt;=k)</a:t>
            </a:r>
            <a:r>
              <a:rPr lang="en-US" altLang="zh-CN" sz="2400" dirty="0" err="1">
                <a:latin typeface="Consolas" panose="020B0609020204030204" pitchFamily="49" charset="0"/>
              </a:rPr>
              <a:t>minn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]=a[q2.</a:t>
            </a:r>
            <a:r>
              <a:rPr lang="en-US" altLang="zh-CN" sz="2400" b="1" dirty="0">
                <a:latin typeface="Consolas" panose="020B0609020204030204" pitchFamily="49" charset="0"/>
              </a:rPr>
              <a:t>front</a:t>
            </a:r>
            <a:r>
              <a:rPr lang="en-US" altLang="zh-CN" sz="2400" dirty="0">
                <a:latin typeface="Consolas" panose="020B0609020204030204" pitchFamily="49" charset="0"/>
              </a:rPr>
              <a:t>()];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AE73E-D0A5-4979-8B68-F5E08215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A9485-88BC-445C-AEFD-EEAB6B11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06886-56BC-4F71-B2ED-FEB2E91D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62379"/>
            <a:ext cx="10530568" cy="3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87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B14C7-CA18-4726-BA0A-6F0388B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一道普及组题目：</a:t>
            </a:r>
            <a:r>
              <a:rPr lang="zh-CN" altLang="en-US" b="1" dirty="0">
                <a:hlinkClick r:id="rId2"/>
              </a:rPr>
              <a:t>跳房子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30434-BEEE-4BB2-B77B-C459D01E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03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F098-3B44-4631-8D9D-C658150F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5AD86-E78C-4D4B-9274-BEC550D9F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/>
              <a:t>答案显然是可以二分的。</a:t>
            </a:r>
            <a:endParaRPr lang="en-US" altLang="zh-CN" dirty="0"/>
          </a:p>
          <a:p>
            <a:r>
              <a:rPr lang="zh-CN" altLang="en-US" dirty="0"/>
              <a:t>二分之后就是求对于当前灵活度能否达到</a:t>
            </a:r>
            <a:r>
              <a:rPr lang="en-US" altLang="zh-CN" dirty="0"/>
              <a:t>k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暴力的</a:t>
            </a:r>
            <a:r>
              <a:rPr lang="en-US" altLang="zh-CN" dirty="0"/>
              <a:t>DP</a:t>
            </a:r>
            <a:r>
              <a:rPr lang="zh-CN" altLang="en-US" dirty="0"/>
              <a:t>比较显然</a:t>
            </a:r>
            <a:endParaRPr lang="en-US" altLang="zh-CN" dirty="0"/>
          </a:p>
          <a:p>
            <a:r>
              <a:rPr lang="zh-CN" altLang="en-US" dirty="0"/>
              <a:t>显然转移就是一个滑动窗口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53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3390</Words>
  <Application>Microsoft Office PowerPoint</Application>
  <PresentationFormat>宽屏</PresentationFormat>
  <Paragraphs>240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动态规划</vt:lpstr>
      <vt:lpstr>单调队列优化</vt:lpstr>
      <vt:lpstr>单调队列用于解决什么样的问题？</vt:lpstr>
      <vt:lpstr>最经典的应用：滑动窗口最值</vt:lpstr>
      <vt:lpstr>PowerPoint 演示文稿</vt:lpstr>
      <vt:lpstr>PowerPoint 演示文稿</vt:lpstr>
      <vt:lpstr>PowerPoint 演示文稿</vt:lpstr>
      <vt:lpstr>一道普及组题目：跳房子</vt:lpstr>
      <vt:lpstr>PowerPoint 演示文稿</vt:lpstr>
      <vt:lpstr>再提多重背包</vt:lpstr>
      <vt:lpstr>F[i][j]=max{F[i-1][j–k*v[i]]+k*w[i]}(0&lt;=k&lt;=m[i]) </vt:lpstr>
      <vt:lpstr>限定最长长度的最大子段和</vt:lpstr>
      <vt:lpstr>PowerPoint 演示文稿</vt:lpstr>
      <vt:lpstr>NOI2005 瑰丽华尔兹</vt:lpstr>
      <vt:lpstr>PowerPoint 演示文稿</vt:lpstr>
      <vt:lpstr>PowerPoint 演示文稿</vt:lpstr>
      <vt:lpstr>数位DP</vt:lpstr>
      <vt:lpstr>数位DP题型</vt:lpstr>
      <vt:lpstr>例如</vt:lpstr>
      <vt:lpstr>PowerPoint 演示文稿</vt:lpstr>
      <vt:lpstr>常用的写法：记忆化搜索</vt:lpstr>
      <vt:lpstr>HDU2089 不要62</vt:lpstr>
      <vt:lpstr>PowerPoint 演示文稿</vt:lpstr>
      <vt:lpstr>PowerPoint 演示文稿</vt:lpstr>
      <vt:lpstr>PowerPoint 演示文稿</vt:lpstr>
      <vt:lpstr>PowerPoint 演示文稿</vt:lpstr>
      <vt:lpstr>数组递推写法</vt:lpstr>
      <vt:lpstr>PowerPoint 演示文稿</vt:lpstr>
      <vt:lpstr>PowerPoint 演示文稿</vt:lpstr>
      <vt:lpstr>PowerPoint 演示文稿</vt:lpstr>
      <vt:lpstr>AHOI2009 同类分布</vt:lpstr>
      <vt:lpstr>PowerPoint 演示文稿</vt:lpstr>
      <vt:lpstr>PowerPoint 演示文稿</vt:lpstr>
      <vt:lpstr>USACO2006NOV SILVER 圆环数</vt:lpstr>
      <vt:lpstr>PowerPoint 演示文稿</vt:lpstr>
      <vt:lpstr>PowerPoint 演示文稿</vt:lpstr>
      <vt:lpstr>恨7不成妻</vt:lpstr>
      <vt:lpstr>PowerPoint 演示文稿</vt:lpstr>
      <vt:lpstr>PowerPoint 演示文稿</vt:lpstr>
      <vt:lpstr>PowerPoint 演示文稿</vt:lpstr>
      <vt:lpstr>斜率优化</vt:lpstr>
      <vt:lpstr>斜率优化形式</vt:lpstr>
      <vt:lpstr>PowerPoint 演示文稿</vt:lpstr>
      <vt:lpstr>PowerPoint 演示文稿</vt:lpstr>
      <vt:lpstr>PowerPoint 演示文稿</vt:lpstr>
      <vt:lpstr>USACO08MAR GOLD 土地征用</vt:lpstr>
      <vt:lpstr>PowerPoint 演示文稿</vt:lpstr>
      <vt:lpstr>PowerPoint 演示文稿</vt:lpstr>
      <vt:lpstr>PowerPoint 演示文稿</vt:lpstr>
      <vt:lpstr>PowerPoint 演示文稿</vt:lpstr>
      <vt:lpstr>HNOI2008 玩具装箱</vt:lpstr>
      <vt:lpstr>Cats transport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温 佳昊</dc:creator>
  <cp:lastModifiedBy>温 佳昊</cp:lastModifiedBy>
  <cp:revision>83</cp:revision>
  <dcterms:created xsi:type="dcterms:W3CDTF">2021-06-30T04:16:35Z</dcterms:created>
  <dcterms:modified xsi:type="dcterms:W3CDTF">2021-07-01T15:32:40Z</dcterms:modified>
</cp:coreProperties>
</file>