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78" r:id="rId5"/>
    <p:sldId id="279" r:id="rId6"/>
    <p:sldId id="267" r:id="rId7"/>
    <p:sldId id="284" r:id="rId8"/>
    <p:sldId id="285" r:id="rId9"/>
    <p:sldId id="361" r:id="rId10"/>
    <p:sldId id="362" r:id="rId11"/>
    <p:sldId id="277" r:id="rId12"/>
    <p:sldId id="363" r:id="rId13"/>
    <p:sldId id="342" r:id="rId14"/>
    <p:sldId id="364" r:id="rId15"/>
    <p:sldId id="286" r:id="rId16"/>
    <p:sldId id="287" r:id="rId17"/>
    <p:sldId id="365" r:id="rId18"/>
    <p:sldId id="366" r:id="rId19"/>
    <p:sldId id="367" r:id="rId20"/>
    <p:sldId id="368" r:id="rId21"/>
    <p:sldId id="369" r:id="rId22"/>
    <p:sldId id="370" r:id="rId23"/>
    <p:sldId id="274" r:id="rId24"/>
    <p:sldId id="275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1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5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5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6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0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2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1721-76FF-481D-A0B2-CBF0C97E17D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0897-C776-42FA-A4C6-CD72AFFD8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BC7A7-CEF1-4F6E-8810-DF70C74A5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动态规划题目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4989C-3DA7-402C-A5AE-BBEC3BFD2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89FB6-F56B-44CB-903A-03570FE2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98C8A-BE5F-4B22-B6D3-CF077855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首先肯定是</a:t>
            </a:r>
            <a:r>
              <a:rPr lang="en-US" altLang="zh-CN" dirty="0"/>
              <a:t>DP</a:t>
            </a:r>
            <a:r>
              <a:rPr lang="zh-CN" altLang="en-US" dirty="0"/>
              <a:t>，但直接计算会算重，考虑正难则反，计算在这个位置最后一次开枪会失去几条线段，那么如果到了一个线段的右端点，那么所有从这个线段左端点之前转移过来的状态都会失去这条线段，这个可以用线段树区间加，区间求最小值实现，最后发现每个位置最终的结果就是在这个位置打最后一枪的答案，</a:t>
            </a:r>
            <a:r>
              <a:rPr lang="en-US" altLang="zh-CN" dirty="0"/>
              <a:t>DFS</a:t>
            </a:r>
            <a:r>
              <a:rPr lang="zh-CN" altLang="en-US" dirty="0"/>
              <a:t>整棵线段树取一个最大值即可。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67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BAFA-60B1-4955-B1B6-195AD714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AHOI2006 </a:t>
            </a:r>
            <a:r>
              <a:rPr lang="zh-CN" altLang="en-US" dirty="0"/>
              <a:t>基因匹配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61253-0F72-490D-807B-21DBBDA3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给两个长度为</a:t>
            </a:r>
            <a:r>
              <a:rPr lang="en-US" altLang="zh-CN" dirty="0"/>
              <a:t>5n</a:t>
            </a:r>
            <a:r>
              <a:rPr lang="zh-CN" altLang="en-US" dirty="0"/>
              <a:t>字符串，求他们的最长公共子序列，保证两个字符串中的每个字符都出现了恰好五次。</a:t>
            </a:r>
          </a:p>
        </p:txBody>
      </p:sp>
    </p:spTree>
    <p:extLst>
      <p:ext uri="{BB962C8B-B14F-4D97-AF65-F5344CB8AC3E}">
        <p14:creationId xmlns:p14="http://schemas.microsoft.com/office/powerpoint/2010/main" val="274999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21D0-A160-4C34-9B32-233FA02A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FC1892-D1C9-4B51-9C86-646530D8D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最长公共子序列有经典的</a:t>
                </a:r>
                <a:r>
                  <a:rPr lang="en-US" altLang="zh-CN" dirty="0"/>
                  <a:t>O(n^2)</a:t>
                </a:r>
                <a:r>
                  <a:rPr lang="zh-CN" altLang="en-US" dirty="0"/>
                  <a:t>做法，但是这题显然是通过不了的，也没有充分挖掘题目的性质。</a:t>
                </a:r>
                <a:r>
                  <a:rPr lang="en-US" altLang="zh-CN" dirty="0"/>
                  <a:t>20000*5=100000</a:t>
                </a:r>
                <a:r>
                  <a:rPr lang="zh-CN" altLang="en-US" dirty="0"/>
                  <a:t>，猜想复杂度中有一个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，再进一步猜想是一个数据结构优化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。不妨换一下状态定义：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表示第一个串处理到了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，第二个串的最后一个匹配位置是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的最长公共子序列，转移为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pl-PL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pl-PL" altLang="zh-CN" i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pl-PL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l-PL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l-PL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pl-PL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l-PL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l-PL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FC1892-D1C9-4B51-9C86-646530D8D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79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145B-B04A-486F-A5CB-70A7CE49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71E00-4DFC-44DA-A896-4907471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一般来说这个转移是</a:t>
            </a:r>
            <a:r>
              <a:rPr lang="en-US" altLang="zh-CN" dirty="0"/>
              <a:t>O(n^3)</a:t>
            </a:r>
            <a:r>
              <a:rPr lang="zh-CN" altLang="en-US" dirty="0"/>
              <a:t>的，但是这题既然保证了每个都出现了恰好五次，说明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]=b[k]</a:t>
            </a:r>
            <a:r>
              <a:rPr lang="zh-CN" altLang="en-US" dirty="0"/>
              <a:t>的情况其实是非常少的，那么我们就不难想到只转移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]=b[k]</a:t>
            </a:r>
            <a:r>
              <a:rPr lang="zh-CN" altLang="en-US" dirty="0"/>
              <a:t>的情况，换个思路的话也就是说如果只看</a:t>
            </a:r>
            <a:r>
              <a:rPr lang="en-US" altLang="zh-CN" dirty="0"/>
              <a:t>DP</a:t>
            </a:r>
            <a:r>
              <a:rPr lang="zh-CN" altLang="en-US" dirty="0"/>
              <a:t>数组第</a:t>
            </a:r>
            <a:r>
              <a:rPr lang="en-US" altLang="zh-CN" dirty="0"/>
              <a:t>2</a:t>
            </a:r>
            <a:r>
              <a:rPr lang="zh-CN" altLang="en-US" dirty="0"/>
              <a:t>维的话，这一个和上一个应该只有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]=b[k]</a:t>
            </a:r>
            <a:r>
              <a:rPr lang="zh-CN" altLang="en-US" dirty="0"/>
              <a:t>的位置</a:t>
            </a:r>
            <a:r>
              <a:rPr lang="en-US" altLang="zh-CN" dirty="0"/>
              <a:t>k</a:t>
            </a:r>
            <a:r>
              <a:rPr lang="zh-CN" altLang="en-US" dirty="0"/>
              <a:t>会发生变化，所以就可以用一个树状数组来维护第</a:t>
            </a:r>
            <a:r>
              <a:rPr lang="en-US" altLang="zh-CN" dirty="0"/>
              <a:t>2</a:t>
            </a:r>
            <a:r>
              <a:rPr lang="zh-CN" altLang="en-US" dirty="0"/>
              <a:t>维，第</a:t>
            </a:r>
            <a:r>
              <a:rPr lang="en-US" altLang="zh-CN" dirty="0"/>
              <a:t>1</a:t>
            </a:r>
            <a:r>
              <a:rPr lang="zh-CN" altLang="en-US" dirty="0"/>
              <a:t>维滚动，注意一下循环顺序就好了。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5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2B7DBE-3880-4B24-B097-4111DD70820C}"/>
              </a:ext>
            </a:extLst>
          </p:cNvPr>
          <p:cNvSpPr txBox="1"/>
          <p:nvPr/>
        </p:nvSpPr>
        <p:spPr>
          <a:xfrm>
            <a:off x="175148" y="1420586"/>
            <a:ext cx="118417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Consolas" panose="020B0609020204030204" pitchFamily="49" charset="0"/>
              </a:rPr>
              <a:t>for(int 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 = 1;i &lt;= 20000;++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)sort(v[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].begin(),v[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].end(),</a:t>
            </a:r>
            <a:r>
              <a:rPr lang="en-US" altLang="zh-CN" sz="2200" dirty="0" err="1">
                <a:latin typeface="Consolas" panose="020B0609020204030204" pitchFamily="49" charset="0"/>
              </a:rPr>
              <a:t>cmp</a:t>
            </a:r>
            <a:r>
              <a:rPr lang="en-US" altLang="zh-CN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200" dirty="0">
                <a:latin typeface="Consolas" panose="020B0609020204030204" pitchFamily="49" charset="0"/>
              </a:rPr>
              <a:t>for(int 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 = 1;i &lt;= 5 * n;++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200" dirty="0">
                <a:latin typeface="Consolas" panose="020B0609020204030204" pitchFamily="49" charset="0"/>
              </a:rPr>
              <a:t>	for(vector&lt;int&gt;::iterator it = v[a[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]].begin();it != v[a[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]].end();++it)</a:t>
            </a:r>
          </a:p>
          <a:p>
            <a:r>
              <a:rPr lang="en-US" altLang="zh-CN" sz="2200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200" dirty="0">
                <a:latin typeface="Consolas" panose="020B0609020204030204" pitchFamily="49" charset="0"/>
              </a:rPr>
              <a:t>		add(*</a:t>
            </a:r>
            <a:r>
              <a:rPr lang="en-US" altLang="zh-CN" sz="2200" dirty="0" err="1">
                <a:latin typeface="Consolas" panose="020B0609020204030204" pitchFamily="49" charset="0"/>
              </a:rPr>
              <a:t>it,query</a:t>
            </a:r>
            <a:r>
              <a:rPr lang="en-US" altLang="zh-CN" sz="2200" dirty="0">
                <a:latin typeface="Consolas" panose="020B0609020204030204" pitchFamily="49" charset="0"/>
              </a:rPr>
              <a:t>(*it - 1) + 1);</a:t>
            </a:r>
          </a:p>
          <a:p>
            <a:r>
              <a:rPr lang="en-US" altLang="zh-CN" sz="22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2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200" dirty="0" err="1">
                <a:latin typeface="Consolas" panose="020B0609020204030204" pitchFamily="49" charset="0"/>
              </a:rPr>
              <a:t>cout</a:t>
            </a:r>
            <a:r>
              <a:rPr lang="en-US" altLang="zh-CN" sz="2200" dirty="0">
                <a:latin typeface="Consolas" panose="020B0609020204030204" pitchFamily="49" charset="0"/>
              </a:rPr>
              <a:t> &lt;&lt; query(5 * n) &lt;&lt; </a:t>
            </a:r>
            <a:r>
              <a:rPr lang="en-US" altLang="zh-CN" sz="2200" dirty="0" err="1">
                <a:latin typeface="Consolas" panose="020B0609020204030204" pitchFamily="49" charset="0"/>
              </a:rPr>
              <a:t>endl</a:t>
            </a:r>
            <a:r>
              <a:rPr lang="en-US" altLang="zh-CN" sz="2200" dirty="0">
                <a:latin typeface="Consolas" panose="020B0609020204030204" pitchFamily="49" charset="0"/>
              </a:rPr>
              <a:t>;</a:t>
            </a:r>
            <a:endParaRPr lang="zh-CN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5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BA41E-1C96-482E-A787-EFE855D1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IOI2008 Island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40C0F-CDA6-4104-925C-86CA279C6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求一个基环树森林的直径和。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40C0F-CDA6-4104-925C-86CA279C6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3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EE4BB-9B10-4ADF-906A-05D6D95D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11736-707B-40BC-BE87-19C888587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先在树上树形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，那么一个联通块的直径可能经过基环也可能不经过，不经过的情况和树形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一样，经过的话在环上把环复制一倍，有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，发现这个可以用单调队列优化，时间复杂度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11736-707B-40BC-BE87-19C888587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37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A5668-016F-475C-B20B-78D5B971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NOIP2017D2T2 </a:t>
            </a:r>
            <a:r>
              <a:rPr lang="zh-CN" altLang="en-US" dirty="0"/>
              <a:t>宝藏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A8F165-C03F-4FD1-8795-D422D0C36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一张图上选一个点为起点，某条边的代价是边权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/>
                  <a:t>起点到边的起点的距离，最小化代价使得所有点都联通。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A8F165-C03F-4FD1-8795-D422D0C36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6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2AD9E-F83E-4704-AEBF-9ADABD3B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9356F-C284-46A1-82CE-92C95652A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r>
                  <a:rPr lang="zh-CN" altLang="en-US" dirty="0"/>
                  <a:t>想到状压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，设</a:t>
                </a:r>
                <a:r>
                  <a:rPr lang="en-US" altLang="zh-CN" dirty="0"/>
                  <a:t>f[S][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表示当前状态为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，最外层深度为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最小代价，每次枚举新的外层的点和深度转移，但是有个问题，就是新的外层的点不一定和原来最外层的点相连，但是可以发现这样跳过一些层一定不是最优解，所以不用考虑这样转移的合法性。有两个优化，一是预处理每个状态可能扩展到的最外层的点的集合，转移时枚举这个集合的子集即可，二是预处理每个状态到可扩展出的点的最短距离，转移时直接加上即可，深度不同但转移相同的可以直接同时转移，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9356F-C284-46A1-82CE-92C95652A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2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511F5-4C5B-485E-9754-C96A2DAA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HAOI2009 </a:t>
            </a:r>
            <a:r>
              <a:rPr lang="zh-CN" altLang="en-US" dirty="0"/>
              <a:t>逆序对数列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3A210E-8D91-44EA-9848-EDF435557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的排列中逆序对数为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的排列有多少个。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3A210E-8D91-44EA-9848-EDF435557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18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5D609-25C9-4729-8BF0-A377791E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收集邮票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9339D-BF49-4D77-A37A-0742F3D3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种不同的邮票，每次只能买一张，买到的邮票是</a:t>
            </a:r>
            <a:r>
              <a:rPr lang="en-US" altLang="zh-CN" dirty="0"/>
              <a:t>n</a:t>
            </a:r>
            <a:r>
              <a:rPr lang="zh-CN" altLang="en-US" dirty="0"/>
              <a:t>种邮票中的哪一种是等概率的，均为</a:t>
            </a:r>
            <a:r>
              <a:rPr lang="en-US" altLang="zh-CN" dirty="0"/>
              <a:t>1/n</a:t>
            </a:r>
            <a:r>
              <a:rPr lang="zh-CN" altLang="en-US" dirty="0"/>
              <a:t>，购买第</a:t>
            </a:r>
            <a:r>
              <a:rPr lang="en-US" altLang="zh-CN" dirty="0"/>
              <a:t>k</a:t>
            </a:r>
            <a:r>
              <a:rPr lang="zh-CN" altLang="en-US" dirty="0"/>
              <a:t>张邮票需要支付</a:t>
            </a:r>
            <a:r>
              <a:rPr lang="en-US" altLang="zh-CN" dirty="0"/>
              <a:t>k</a:t>
            </a:r>
            <a:r>
              <a:rPr lang="zh-CN" altLang="en-US" dirty="0"/>
              <a:t>元钱。求得到所有种类的邮票需要花费的钱数目的期望。</a:t>
            </a:r>
          </a:p>
        </p:txBody>
      </p:sp>
    </p:spTree>
    <p:extLst>
      <p:ext uri="{BB962C8B-B14F-4D97-AF65-F5344CB8AC3E}">
        <p14:creationId xmlns:p14="http://schemas.microsoft.com/office/powerpoint/2010/main" val="1722755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5E87-5879-46FF-8DD7-791E9258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EC2418-3E5E-48DB-B983-362785082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的排列逆序对数为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的有多少个，然后看新加进去的数</a:t>
                </a:r>
                <a:r>
                  <a:rPr lang="en-US" altLang="zh-CN" dirty="0"/>
                  <a:t>i+1</a:t>
                </a:r>
                <a:r>
                  <a:rPr lang="zh-CN" altLang="en-US" dirty="0"/>
                  <a:t>放在原排列的什么位置，对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有什么影响。</a:t>
                </a:r>
                <a:endParaRPr lang="en-US" altLang="zh-CN" dirty="0"/>
              </a:p>
              <a:p>
                <a:r>
                  <a:rPr lang="zh-CN" altLang="en-US" dirty="0"/>
                  <a:t>转移方程为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/>
                  <a:t>，这样转移是</a:t>
                </a:r>
                <a:r>
                  <a:rPr lang="en-US" altLang="zh-CN" dirty="0"/>
                  <a:t>O(n^2k)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后面的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与状态无关且连续，这时可以考虑前缀和优化，把式子变一下形：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/>
                  <a:t>，就可以前缀和优化了。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EC2418-3E5E-48DB-B983-362785082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34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2C812-4118-438A-9A9F-00C1136E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TJOI2013 </a:t>
            </a:r>
            <a:r>
              <a:rPr lang="zh-CN" altLang="en-US" dirty="0"/>
              <a:t>最长上升子序列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FCAE6-791F-4770-9E6E-7E842293C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的数字按顺序插入到序列的特定位置中，每次求当前最长上升子序列长度。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FCAE6-791F-4770-9E6E-7E842293C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1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8A86E-CEFC-4E50-895A-C98A6CB6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7A9EB-006E-43AB-90D6-54F1B53B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最长上升子序列肯定是</a:t>
            </a:r>
            <a:r>
              <a:rPr lang="en-US" altLang="zh-CN" dirty="0"/>
              <a:t>DP</a:t>
            </a:r>
            <a:r>
              <a:rPr lang="zh-CN" altLang="en-US" dirty="0"/>
              <a:t>，由于插入的顺序是从小到大的，所以插入这个数不会对其他位置的</a:t>
            </a:r>
            <a:r>
              <a:rPr lang="en-US" altLang="zh-CN" dirty="0"/>
              <a:t>DP</a:t>
            </a:r>
            <a:r>
              <a:rPr lang="zh-CN" altLang="en-US" dirty="0"/>
              <a:t>值产生影响，他插入的位置之前一定都是可以转移到他的，所以在这之前所有数中取个最大值加一就是他的值，于是就是带插入区间最大值，先求出每个树最终的位置写个线段树就行了。</a:t>
            </a:r>
          </a:p>
        </p:txBody>
      </p:sp>
    </p:spTree>
    <p:extLst>
      <p:ext uri="{BB962C8B-B14F-4D97-AF65-F5344CB8AC3E}">
        <p14:creationId xmlns:p14="http://schemas.microsoft.com/office/powerpoint/2010/main" val="134203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D0685-0F0B-4DA0-AFB3-2B451D9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SCOI2014 </a:t>
            </a:r>
            <a:r>
              <a:rPr lang="zh-CN" altLang="en-US" dirty="0"/>
              <a:t>方伯伯的玉米田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0ADE73-7099-4C54-83FA-62651F9B7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个数，可以最多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次把一个区间加一，求最后的最长不下降子序列长度。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10000,1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0ADE73-7099-4C54-83FA-62651F9B7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338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894E-8E61-492B-838A-6C59D6F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10640C-8FF6-4E89-AB4C-A6B5FC6EE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首先既然求最长不下降子序列，那我们肯定要让靠后的尽量大，所以有一个重要性质是所有加一操作的右端点一定都是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，那么我们可以设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表示最后一个选了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号位置，一共进行了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次加一操作的最长不下降子序列长度，转移为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′]+1)(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，于是这就是一个三维偏序。因为第一个符号是小于号而不是小于等于号，发现第一个和第三个限制都范围不大，可以直接二维树状数组。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10640C-8FF6-4E89-AB4C-A6B5FC6EE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056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9D1C6-77A5-477F-8B61-086B6AB3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Bzoj2131 </a:t>
            </a:r>
            <a:r>
              <a:rPr lang="zh-CN" altLang="en-US" dirty="0"/>
              <a:t>免费的馅饼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82818-9408-4057-B610-152AA5684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从上方会不断有物品下落，每个物品有价值，每段时间回下落一格，人可以向左或向右移动一格或两格，也可以站在原地不动，问最多能收集到多少价值的物品。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82818-9408-4057-B610-152AA5684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51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12A3D-8D52-4680-9C85-D961D88F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A581FF-EF1B-4375-8500-B9302807D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打完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能打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，这个等价于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，于是这又成了一个二维偏序问题，可以排序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树状数组。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A581FF-EF1B-4375-8500-B9302807D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787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9ADA-0509-4E17-BC14-429BF0F3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USACO09DEC GOLD Cow Toll Paths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B07C45-FCBC-4F28-AFBD-887ADEA383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每个点有一个点权，每条边有一个边权，一条路径的长度</a:t>
                </a:r>
                <a:r>
                  <a:rPr lang="en-US" altLang="zh-CN" dirty="0"/>
                  <a:t>=(</a:t>
                </a:r>
                <a:r>
                  <a:rPr lang="zh-CN" altLang="en-US" dirty="0"/>
                  <a:t>边权之和</a:t>
                </a:r>
                <a:r>
                  <a:rPr lang="en-US" altLang="zh-CN" dirty="0"/>
                  <a:t>)+(</a:t>
                </a:r>
                <a:r>
                  <a:rPr lang="zh-CN" altLang="en-US" dirty="0"/>
                  <a:t>经过的所有点中点权的最大值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次询问点对之间的最短路。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250,1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B07C45-FCBC-4F28-AFBD-887ADEA383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97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98C4C-85A0-4FCC-AF6B-EDE8CD0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CC17C1-BDCA-4CCC-930A-618C83B04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floyed</a:t>
                </a:r>
                <a:r>
                  <a:rPr lang="zh-CN" altLang="en-US" dirty="0"/>
                  <a:t>的本质是</a:t>
                </a:r>
                <a:r>
                  <a:rPr lang="en-US" altLang="zh-CN" dirty="0"/>
                  <a:t>f[k][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表示只经过</a:t>
                </a:r>
                <a:r>
                  <a:rPr lang="en-US" altLang="zh-CN" dirty="0"/>
                  <a:t>[1,k]</a:t>
                </a:r>
                <a:r>
                  <a:rPr lang="zh-CN" altLang="en-US" dirty="0"/>
                  <a:t>这些点从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的最短路（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不算），那么这道题既然要求最大，就可以先把点排序，依次循环，这样保证更新的路径上的点权都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，那么如果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的点权都小于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的，就可以用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][j]+c[k]</a:t>
                </a:r>
                <a:r>
                  <a:rPr lang="zh-CN" altLang="en-US" dirty="0"/>
                  <a:t>更新答案，最后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回答询问。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CC17C1-BDCA-4CCC-930A-618C83B04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939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B3E7D-12BA-4C17-853E-D932BF22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Bzoj2287 POJ Challenge </a:t>
            </a:r>
            <a:r>
              <a:rPr lang="zh-CN" altLang="en-US" dirty="0"/>
              <a:t>消失之物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F03C8-FD97-4D20-AA55-74EACC795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 </a:t>
                </a:r>
                <a:r>
                  <a:rPr lang="en-US" altLang="zh-CN" dirty="0"/>
                  <a:t>N </a:t>
                </a:r>
                <a:r>
                  <a:rPr lang="zh-CN" altLang="en-US" dirty="0"/>
                  <a:t>个物品，每个物品有体积，设</a:t>
                </a:r>
                <a:r>
                  <a:rPr lang="en-US" altLang="zh-CN" dirty="0"/>
                  <a:t>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为除去第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个物品之外的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个物品放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的容积的方案数，求</a:t>
                </a:r>
                <a:r>
                  <a:rPr lang="en-US" altLang="zh-CN" dirty="0"/>
                  <a:t>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F03C8-FD97-4D20-AA55-74EACC795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6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A97B2D-75A4-4412-9ECA-40D243715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2105"/>
                <a:ext cx="10515600" cy="7267074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如果每次买邮票都只花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元，设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为已经买了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种邮票，买完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种邮票还要的期望次数。则有：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+1]+1)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整理得：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+1]+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zh-CN" altLang="en-US" dirty="0"/>
                  <a:t>如果第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次是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元，则答案为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，由期望的线性性质，得</a:t>
                </a:r>
                <a:r>
                  <a:rPr lang="en-US" altLang="zh-CN" dirty="0"/>
                  <a:t>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于是只要处理平方的期望即可，但平方的期望不等于期望的平方。让</a:t>
                </a:r>
                <a:r>
                  <a:rPr lang="en-US" altLang="zh-CN" dirty="0"/>
                  <a:t>g[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表示已经收集了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张到收集完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张的步数平方的期望。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+1]+2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+1]+1)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整理得：</a:t>
                </a:r>
                <a14:m>
                  <m:oMath xmlns:m="http://schemas.openxmlformats.org/officeDocument/2006/math">
                    <m:r>
                      <a:rPr lang="nn-NO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nn-NO" altLang="zh-CN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]+1)+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+1]+2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+1]+1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最终答案为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[0]+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[0])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A97B2D-75A4-4412-9ECA-40D243715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2105"/>
                <a:ext cx="10515600" cy="7267074"/>
              </a:xfrm>
              <a:blipFill>
                <a:blip r:embed="rId2"/>
                <a:stretch>
                  <a:fillRect l="-928" t="-1342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392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0E83B-9CFD-487C-AD36-262386AA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066B13-6800-4445-9708-F0EA304FF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首先先求出</a:t>
                </a:r>
                <a:r>
                  <a:rPr lang="en-US" altLang="zh-CN" dirty="0"/>
                  <a:t>f[j]</a:t>
                </a:r>
                <a:r>
                  <a:rPr lang="zh-CN" altLang="en-US" dirty="0"/>
                  <a:t>，表示可以用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个物品放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的容积的方案数，这个只要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背包就可以了。</a:t>
                </a:r>
                <a:endParaRPr lang="en-US" altLang="zh-CN" dirty="0"/>
              </a:p>
              <a:p>
                <a:r>
                  <a:rPr lang="zh-CN" altLang="en-US" dirty="0"/>
                  <a:t>求</a:t>
                </a:r>
                <a:r>
                  <a:rPr lang="en-US" altLang="zh-CN" dirty="0"/>
                  <a:t>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的时候分类讨论，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时，应该从没有限制的方案数中减去包含第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个的方案数，没有限制的就是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，包含第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个就先强制选上第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个，剩余的就变成用其他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个物品填满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的体积，这个就是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zh-CN" altLang="en-US" dirty="0"/>
                  <a:t>，所以就可以在</a:t>
                </a:r>
                <a:r>
                  <a:rPr lang="en-US" altLang="zh-CN" dirty="0"/>
                  <a:t>O(NM)</a:t>
                </a:r>
                <a:r>
                  <a:rPr lang="zh-CN" altLang="en-US" dirty="0"/>
                  <a:t>的时间复杂度内计算出来了。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066B13-6800-4445-9708-F0EA304FF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03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FCEE0-F529-473F-AC21-C684B2E3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JSOI2015 salesman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447992-5C58-4C1F-A39C-FB02F6C2D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给一棵树，每个节点有限制经过次数，到每个点时会获得权值，最大化权值和，并判断解是否唯一。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10^5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447992-5C58-4C1F-A39C-FB02F6C2D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71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C46BB-C07F-4DF3-B2EA-8FA873FA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EDC64-F868-4247-B55B-0F98550A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树形贪心，每个点限制经过</a:t>
            </a:r>
            <a:r>
              <a:rPr lang="en-US" altLang="zh-CN" dirty="0"/>
              <a:t>k</a:t>
            </a:r>
            <a:r>
              <a:rPr lang="zh-CN" altLang="en-US" dirty="0"/>
              <a:t>次，也就是说只能访问</a:t>
            </a:r>
            <a:r>
              <a:rPr lang="en-US" altLang="zh-CN" dirty="0"/>
              <a:t>k-1</a:t>
            </a:r>
            <a:r>
              <a:rPr lang="zh-CN" altLang="en-US" dirty="0"/>
              <a:t>个子树，于是把所有子树的值拿出来排序，取最大的为正的</a:t>
            </a:r>
            <a:r>
              <a:rPr lang="en-US" altLang="zh-CN" dirty="0"/>
              <a:t>k-1</a:t>
            </a:r>
            <a:r>
              <a:rPr lang="zh-CN" altLang="en-US" dirty="0"/>
              <a:t>个即可，至于解不为一的情况，有三种可能：有值为</a:t>
            </a:r>
            <a:r>
              <a:rPr lang="en-US" altLang="zh-CN" dirty="0"/>
              <a:t>0</a:t>
            </a:r>
            <a:r>
              <a:rPr lang="zh-CN" altLang="en-US" dirty="0"/>
              <a:t>的子树，有子树解不为一和最后一个选的和下一个权值相同。</a:t>
            </a:r>
          </a:p>
        </p:txBody>
      </p:sp>
    </p:spTree>
    <p:extLst>
      <p:ext uri="{BB962C8B-B14F-4D97-AF65-F5344CB8AC3E}">
        <p14:creationId xmlns:p14="http://schemas.microsoft.com/office/powerpoint/2010/main" val="1532567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7A3F6-9F2F-444A-8815-E84616D1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CTSC2017 </a:t>
            </a:r>
            <a:r>
              <a:rPr lang="zh-CN" altLang="en-US" dirty="0"/>
              <a:t>吉夫特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E3288D-E48D-4075-A9AF-D785301AE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给一个长度为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，问有多少个长度大于等于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的不上升的子序列满足：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%2&gt;0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211985, 1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233333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互不相同。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E3288D-E48D-4075-A9AF-D785301AE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623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0AC5E-A445-4910-8745-FC8E143B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061D11-108A-4F31-B7A1-82DBDB86C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发现那个式子的含义就是每个组合数都是奇数。那么一个组合数是奇数当且仅当</a:t>
                </a:r>
                <a:r>
                  <a:rPr lang="en-US" altLang="zh-CN" dirty="0" err="1"/>
                  <a:t>n&amp;m</a:t>
                </a:r>
                <a:r>
                  <a:rPr lang="en-US" altLang="zh-CN" dirty="0"/>
                  <a:t>=m</a:t>
                </a:r>
                <a:r>
                  <a:rPr lang="zh-CN" altLang="en-US" dirty="0"/>
                  <a:t>，也就是说选出来的子序列后面一个必须是前一个的子集，这样也就满足了不上升的条件，那么就可以对于每个数暴力枚举他的子集，因为有互不相同的条件，所以由子集枚举的复杂度得复杂度是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061D11-108A-4F31-B7A1-82DBDB86C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22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617FF-AFE4-42ED-9512-5A48357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NOI2005 </a:t>
            </a:r>
            <a:r>
              <a:rPr lang="zh-CN" altLang="en-US" dirty="0"/>
              <a:t>聪聪与可可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C03C49-2210-4847-B59D-9BDB49BAE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给定一个无向图，聪聪在起点，可可在终点，每个时刻聪聪会沿最短路走向可可两步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如果有多条最短路走编号最 小的点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，然后可可会等概率向周围走或不动，求平均多少个时刻后聪聪和可可相遇。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C03C49-2210-4847-B59D-9BDB49BAE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45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84662-9731-4F0C-96D6-58879853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55606-6673-4CC0-B6AC-C5357055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注意到无论着他们怎么走，聪聪和可可之间的距离永远会越来越近，所以这个问题具有天生的阶段性质。预处理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表示聪聪在</a:t>
            </a:r>
            <a:r>
              <a:rPr lang="en-US" altLang="zh-CN" dirty="0" err="1"/>
              <a:t>i</a:t>
            </a:r>
            <a:r>
              <a:rPr lang="zh-CN" altLang="en-US" dirty="0"/>
              <a:t>，可可在</a:t>
            </a:r>
            <a:r>
              <a:rPr lang="en-US" altLang="zh-CN" dirty="0"/>
              <a:t>j</a:t>
            </a:r>
            <a:r>
              <a:rPr lang="zh-CN" altLang="en-US" dirty="0"/>
              <a:t>，聪聪下一步走到的位置，每个点做</a:t>
            </a:r>
            <a:r>
              <a:rPr lang="en-US" altLang="zh-CN" dirty="0"/>
              <a:t>SPFA</a:t>
            </a:r>
            <a:r>
              <a:rPr lang="zh-CN" altLang="en-US" dirty="0"/>
              <a:t>记一个前驱即可求出。设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表示聪聪在</a:t>
            </a:r>
            <a:r>
              <a:rPr lang="en-US" altLang="zh-CN" dirty="0" err="1"/>
              <a:t>i</a:t>
            </a:r>
            <a:r>
              <a:rPr lang="zh-CN" altLang="en-US" dirty="0"/>
              <a:t>，可可在</a:t>
            </a:r>
            <a:r>
              <a:rPr lang="en-US" altLang="zh-CN" dirty="0"/>
              <a:t>j</a:t>
            </a:r>
            <a:r>
              <a:rPr lang="zh-CN" altLang="en-US" dirty="0"/>
              <a:t>相遇的期望，暴力枚举可可的移动记忆化搜索就能过。</a:t>
            </a:r>
          </a:p>
        </p:txBody>
      </p:sp>
    </p:spTree>
    <p:extLst>
      <p:ext uri="{BB962C8B-B14F-4D97-AF65-F5344CB8AC3E}">
        <p14:creationId xmlns:p14="http://schemas.microsoft.com/office/powerpoint/2010/main" val="4194646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7537B-9DBB-462E-8E6C-8CDD6545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Bzoj4318 OSU!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3C49D7-3372-47E0-81A0-CCD70A40A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串，第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个位置有</a:t>
                </a:r>
                <a:r>
                  <a:rPr lang="en-US" altLang="zh-CN" dirty="0" err="1"/>
                  <a:t>a_i</a:t>
                </a:r>
                <a:r>
                  <a:rPr lang="zh-CN" altLang="en-US" dirty="0"/>
                  <a:t>的概率为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，最终得分为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串中所有连在一起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的长度的立方和，求得分的期望。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3C49D7-3372-47E0-81A0-CCD70A40A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431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F4F14-9A8A-4924-A162-A798B67A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924647-DC81-41FF-B651-733EF03D5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6018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三次方的期望不等于期望的三次方，于是维护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表示截止到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的长度的期望，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表示截止到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的长度的平方的期望，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表示截止到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的长度的立方的期望，于是有：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1]+1)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1]+2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1]+1)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)+3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)+3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1])+1)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nn-NO" altLang="zh-CN" i="1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nn-NO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n-NO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𝑎𝑛𝑠</m:t>
                    </m:r>
                    <m:d>
                      <m:dPr>
                        <m:begChr m:val="["/>
                        <m:endChr m:val="]"/>
                        <m:ctrlPr>
                          <a:rPr lang="nn-NO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n-NO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n-NO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n-NO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n-NO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nn-NO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n-NO" altLang="zh-CN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n-NO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n-NO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n-NO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n-NO" altLang="zh-CN" i="1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924647-DC81-41FF-B651-733EF03D5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60186"/>
              </a:xfrm>
              <a:blipFill>
                <a:blip r:embed="rId2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362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CB38-FE1B-405A-939E-0E60C5CA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HNOI2010 </a:t>
            </a:r>
            <a:r>
              <a:rPr lang="zh-CN" altLang="en-US" dirty="0"/>
              <a:t>公交线路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60CFE0-052B-4CF1-93FE-FA114A2BA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个公交车站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辆公交车，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号站为始发站，</a:t>
                </a:r>
                <a:r>
                  <a:rPr lang="en-US" altLang="zh-CN" dirty="0"/>
                  <a:t>N-K+1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号台为终点站，每个车站被经过一次，同一辆车相邻两个站间距离不超过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，求方案数。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fr-FR" altLang="zh-CN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60CFE0-052B-4CF1-93FE-FA114A2BA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2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AD3AB-F9E7-4FD6-A432-AB2B3B75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Bzoj3831 little bird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231EA0-4675-489C-9DFB-B3F030C7F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开始跳到比当前矮的不消耗体力，否则消耗一点体力，每次询问有一个步幅限制，求每次最少耗费多少体力。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fr-FR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231EA0-4675-489C-9DFB-B3F030C7F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946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50D9-F58D-428C-B9AA-A52DBF15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5DBAF-F3C6-4578-8DB8-EF553DAC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发现实际上哪辆车怎么走是不重要的，只要把各个车区分出来就行了。发现</a:t>
            </a:r>
            <a:r>
              <a:rPr lang="en-US" altLang="zh-CN" dirty="0"/>
              <a:t>p</a:t>
            </a:r>
            <a:r>
              <a:rPr lang="zh-CN" altLang="en-US" dirty="0"/>
              <a:t>很小，可以把后几位的情况状压起来，要求状态有</a:t>
            </a:r>
            <a:r>
              <a:rPr lang="en-US" altLang="zh-CN" dirty="0"/>
              <a:t>p</a:t>
            </a:r>
            <a:r>
              <a:rPr lang="zh-CN" altLang="en-US" dirty="0"/>
              <a:t>位，有</a:t>
            </a:r>
            <a:r>
              <a:rPr lang="en-US" altLang="zh-CN" dirty="0"/>
              <a:t>k</a:t>
            </a:r>
            <a:r>
              <a:rPr lang="zh-CN" altLang="en-US" dirty="0"/>
              <a:t>个一，最后一位必须为</a:t>
            </a:r>
            <a:r>
              <a:rPr lang="en-US" altLang="zh-CN" dirty="0"/>
              <a:t>1</a:t>
            </a:r>
            <a:r>
              <a:rPr lang="zh-CN" altLang="en-US" dirty="0"/>
              <a:t>，可以保证最后一个位置时一定有车，也就是说每向后一位就把一个车开到最后，然后构造矩阵快速幂即可。</a:t>
            </a:r>
          </a:p>
        </p:txBody>
      </p:sp>
    </p:spTree>
    <p:extLst>
      <p:ext uri="{BB962C8B-B14F-4D97-AF65-F5344CB8AC3E}">
        <p14:creationId xmlns:p14="http://schemas.microsoft.com/office/powerpoint/2010/main" val="3235287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225E0-78A0-41A0-8C35-2AECE5F4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Bzoj2560 </a:t>
            </a:r>
            <a:r>
              <a:rPr lang="zh-CN" altLang="en-US" dirty="0"/>
              <a:t>串珠子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6CD08C-9CD5-4B9E-844B-BE1771C6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给一个无向图，点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和点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之间有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条边，问有多少种选边的方案使得图联通。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6CD08C-9CD5-4B9E-844B-BE1771C6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3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7DC23-3D85-44AC-9D81-58408DF5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999B56-F15C-4E43-9028-6DEC4B151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连通图计数的经典套路，设</a:t>
                </a:r>
                <a:r>
                  <a:rPr lang="en-US" altLang="zh-CN" dirty="0"/>
                  <a:t>F[S]</a:t>
                </a:r>
                <a:r>
                  <a:rPr lang="zh-CN" altLang="en-US" dirty="0"/>
                  <a:t>表示集合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中的点可以不连通的方案数，</a:t>
                </a:r>
                <a:r>
                  <a:rPr lang="en-US" altLang="zh-CN" dirty="0"/>
                  <a:t>G[S]</a:t>
                </a:r>
                <a:r>
                  <a:rPr lang="zh-CN" altLang="en-US" dirty="0"/>
                  <a:t>表示必须联通的方案数，那可以用不一定联通的减去一定不联通的。</a:t>
                </a:r>
                <a:endParaRPr lang="en-US" altLang="zh-CN" dirty="0"/>
              </a:p>
              <a:p>
                <a:r>
                  <a:rPr lang="zh-CN" altLang="en-US" dirty="0"/>
                  <a:t>不一定连通的方案数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zh-CN" altLang="en-US" dirty="0"/>
                  <a:t>，然后枚举第一个点所在集合有哪些点，注意为了防止重复必须枚举第一个点所在的集合，设为</a:t>
                </a:r>
                <a:r>
                  <a:rPr lang="en-US" altLang="zh-CN" dirty="0"/>
                  <a:t>S‘</a:t>
                </a:r>
                <a:r>
                  <a:rPr lang="zh-CN" altLang="en-US" dirty="0"/>
                  <a:t>，剩下的可以连通也可以不连通，但第一个点所在集合必须全部连通，所以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3200" dirty="0">
                    <a:latin typeface="Agency FB" panose="020B0503020202020204" pitchFamily="34" charset="0"/>
                  </a:rPr>
                  <a:t>[</a:t>
                </a:r>
                <a:r>
                  <a:rPr lang="zh-CN" altLang="en-US" sz="3200" dirty="0">
                    <a:latin typeface="Agency FB" panose="020B0503020202020204" pitchFamily="34" charset="0"/>
                  </a:rPr>
                  <a:t>C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999B56-F15C-4E43-9028-6DEC4B151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3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B2C91-18A3-4CB1-9218-F48D1AA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HDU6952 Beauty Of Unimodal Sequence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7166BB-3A31-4C1A-9579-C4A0CF72F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求最长的先递增再递减的子序列，在最长的情况下求字典序最大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最小的解。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7166BB-3A31-4C1A-9579-C4A0CF72F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306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8ABB2-BDB7-4A66-8228-4CCF0055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83EB2-E95A-4FAC-A4F0-A800537D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][0/1]</a:t>
            </a:r>
            <a:r>
              <a:rPr lang="zh-CN" altLang="en-US" dirty="0"/>
              <a:t>表示从后往前到了第</a:t>
            </a:r>
            <a:r>
              <a:rPr lang="en-US" altLang="zh-CN" dirty="0" err="1"/>
              <a:t>i</a:t>
            </a:r>
            <a:r>
              <a:rPr lang="zh-CN" altLang="en-US" dirty="0"/>
              <a:t>位，目前在上升</a:t>
            </a:r>
            <a:r>
              <a:rPr lang="en-US" altLang="zh-CN" dirty="0"/>
              <a:t>/</a:t>
            </a:r>
            <a:r>
              <a:rPr lang="zh-CN" altLang="en-US" dirty="0"/>
              <a:t>下降部分的最长长度。</a:t>
            </a:r>
            <a:endParaRPr lang="en-US" altLang="zh-CN" dirty="0"/>
          </a:p>
          <a:p>
            <a:r>
              <a:rPr lang="zh-CN" altLang="en-US" dirty="0"/>
              <a:t>字典序最小，即从最小的位置转移，用线段树维护。</a:t>
            </a:r>
          </a:p>
        </p:txBody>
      </p:sp>
    </p:spTree>
    <p:extLst>
      <p:ext uri="{BB962C8B-B14F-4D97-AF65-F5344CB8AC3E}">
        <p14:creationId xmlns:p14="http://schemas.microsoft.com/office/powerpoint/2010/main" val="3409742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F8B4-5B60-4599-B480-05AD2016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HAOI2011 problem 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238633-88B4-49B9-BB07-A13515B6C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考试共有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个人参加，第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个人说：“有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个人分数比我高，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个人分数比我低。”问最少有几个人没有说真话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可能有相同的分数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238633-88B4-49B9-BB07-A13515B6C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678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62BA0-7003-4CEF-82A7-82599523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73A43-08B6-4E7E-8B82-4714C568B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先把发言相同的人合并并把个数存下来，发现按照这些人的说法</a:t>
                </a:r>
                <a14:m>
                  <m:oMath xmlns:m="http://schemas.openxmlformats.org/officeDocument/2006/math">
                    <m:r>
                      <a:rPr lang="pt-BR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pt-BR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这些人的分数应该相同且与其他人分数不同，于是变成了在数轴上有很多带权的线段，可以选很多线段并获得他们的权值和，线段不能重叠，因为不能有一个人有两个分数，于是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一下即可。注意权值不能超过线段长度。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73A43-08B6-4E7E-8B82-4714C568B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174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6337-8432-430E-8058-40058743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AHOI </a:t>
            </a:r>
            <a:r>
              <a:rPr lang="zh-CN" altLang="en-US" dirty="0"/>
              <a:t>中国象棋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644C48-4C25-44D1-840A-57820C01E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的棋盘上放任意多个炮的方案数。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644C48-4C25-44D1-840A-57820C01E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529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1BDB-339D-482B-86C5-6CAE6A3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09225-451D-406C-B2EC-D9138C13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发现行与行，列与列之间可以交换，也就是说炮的具体位置是不用知道的，只用记录这一行中有多少列到现在为止还没放炮、放了一个炮、没放炮，转移时枚举放</a:t>
            </a:r>
            <a:r>
              <a:rPr lang="en-US" altLang="zh-CN" dirty="0"/>
              <a:t>0,1,2</a:t>
            </a:r>
            <a:r>
              <a:rPr lang="zh-CN" altLang="en-US" dirty="0"/>
              <a:t>个炮预处理组合数分类讨论。</a:t>
            </a:r>
          </a:p>
        </p:txBody>
      </p:sp>
    </p:spTree>
    <p:extLst>
      <p:ext uri="{BB962C8B-B14F-4D97-AF65-F5344CB8AC3E}">
        <p14:creationId xmlns:p14="http://schemas.microsoft.com/office/powerpoint/2010/main" val="109217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9B6D11-84F5-4321-B388-B9529D41AC81}"/>
              </a:ext>
            </a:extLst>
          </p:cNvPr>
          <p:cNvSpPr txBox="1"/>
          <p:nvPr/>
        </p:nvSpPr>
        <p:spPr>
          <a:xfrm>
            <a:off x="28879" y="423509"/>
            <a:ext cx="1064105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for(int t = 1;t &lt;= n;++t)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0;i &lt;= m;++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	{</a:t>
            </a:r>
          </a:p>
          <a:p>
            <a:r>
              <a:rPr lang="en-US" altLang="zh-CN" sz="2400" dirty="0"/>
              <a:t>		for(int j = 0;j &lt;= m -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;++j)</a:t>
            </a:r>
          </a:p>
          <a:p>
            <a:r>
              <a:rPr lang="en-US" altLang="zh-CN" sz="2400" dirty="0"/>
              <a:t>		{</a:t>
            </a:r>
          </a:p>
          <a:p>
            <a:r>
              <a:rPr lang="en-US" altLang="zh-CN" sz="2400" dirty="0"/>
              <a:t>			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+ f[t - 1][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</a:t>
            </a:r>
          </a:p>
          <a:p>
            <a:r>
              <a:rPr lang="en-US" altLang="zh-CN" sz="2400" dirty="0"/>
              <a:t>			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&gt;= 1)f[t][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+ f[t - 1][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- 1][j] * (m - j -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- 1));</a:t>
            </a:r>
          </a:p>
          <a:p>
            <a:r>
              <a:rPr lang="en-US" altLang="zh-CN" sz="2400" dirty="0"/>
              <a:t>			if(j &gt;= 1)f[t][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+ f[t - 1][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+ 1][j - 1] *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+ 1);</a:t>
            </a:r>
          </a:p>
          <a:p>
            <a:r>
              <a:rPr lang="en-US" altLang="zh-CN" sz="2400" dirty="0"/>
              <a:t>			if(j &gt;= 2)f[t][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+ f[t - 1][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+ 2][j - 2] * 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+ 2][2];</a:t>
            </a:r>
          </a:p>
          <a:p>
            <a:r>
              <a:rPr lang="en-US" altLang="zh-CN" sz="2400" dirty="0"/>
              <a:t>			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&gt;= 1 &amp;&amp; j &gt;= 1)f[t][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+ f[t - 1][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 - 1] * (m - (j - 1) -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*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	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&gt;= 2)f[t][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f[t][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+ f[t - 1][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- 2][j] * C[m -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- 2) - j][2];</a:t>
            </a:r>
          </a:p>
          <a:p>
            <a:r>
              <a:rPr lang="en-US" altLang="zh-CN" sz="2400" dirty="0"/>
              <a:t>		}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89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83AC1-8B2D-43EA-89DF-2B6D309B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4389B-BAD2-430B-908D-29B1390B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很容易想到单调队列优化</a:t>
            </a:r>
            <a:r>
              <a:rPr lang="en-US" altLang="zh-CN" dirty="0"/>
              <a:t>DP</a:t>
            </a:r>
            <a:r>
              <a:rPr lang="zh-CN" altLang="en-US" dirty="0"/>
              <a:t>，但是有高度就没法做了。但是这题一个只有一的贡献，也就是说在不考虑高度的情况下，如果一个的值严格小于另一个，那另一个一定是没用的，因为就算能省一个也不会比那个更优，也就是说只有在</a:t>
            </a:r>
            <a:r>
              <a:rPr lang="en-US" altLang="zh-CN" dirty="0" err="1"/>
              <a:t>dp</a:t>
            </a:r>
            <a:r>
              <a:rPr lang="zh-CN" altLang="en-US" dirty="0"/>
              <a:t>值相同的情况下高度才会产生作用，那就还是单调队列，在</a:t>
            </a:r>
            <a:r>
              <a:rPr lang="en-US" altLang="zh-CN" dirty="0" err="1"/>
              <a:t>dp</a:t>
            </a:r>
            <a:r>
              <a:rPr lang="zh-CN" altLang="en-US" dirty="0"/>
              <a:t>值相同时按高度从小到大排序就行了。</a:t>
            </a:r>
          </a:p>
        </p:txBody>
      </p:sp>
    </p:spTree>
    <p:extLst>
      <p:ext uri="{BB962C8B-B14F-4D97-AF65-F5344CB8AC3E}">
        <p14:creationId xmlns:p14="http://schemas.microsoft.com/office/powerpoint/2010/main" val="200830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4C27BC-BDF4-40F2-9564-BDBD97DD7FE4}"/>
              </a:ext>
            </a:extLst>
          </p:cNvPr>
          <p:cNvSpPr txBox="1"/>
          <p:nvPr/>
        </p:nvSpPr>
        <p:spPr>
          <a:xfrm>
            <a:off x="1695450" y="1247775"/>
            <a:ext cx="73132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struct tree{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h,f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bool operator &lt; (const tree &amp;b)const{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if(f != </a:t>
            </a:r>
            <a:r>
              <a:rPr lang="en-US" altLang="zh-CN" dirty="0" err="1">
                <a:latin typeface="Consolas" panose="020B0609020204030204" pitchFamily="49" charset="0"/>
              </a:rPr>
              <a:t>b.f</a:t>
            </a:r>
            <a:r>
              <a:rPr lang="en-US" altLang="zh-CN" dirty="0">
                <a:latin typeface="Consolas" panose="020B0609020204030204" pitchFamily="49" charset="0"/>
              </a:rPr>
              <a:t>)return f &lt; </a:t>
            </a:r>
            <a:r>
              <a:rPr lang="en-US" altLang="zh-CN" dirty="0" err="1">
                <a:latin typeface="Consolas" panose="020B0609020204030204" pitchFamily="49" charset="0"/>
              </a:rPr>
              <a:t>b.f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return h &lt; </a:t>
            </a:r>
            <a:r>
              <a:rPr lang="en-US" altLang="zh-CN" dirty="0" err="1">
                <a:latin typeface="Consolas" panose="020B0609020204030204" pitchFamily="49" charset="0"/>
              </a:rPr>
              <a:t>b.h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}t[MAXN];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calc(int k){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head = 1;tail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q[++tail] =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n - 1;i &gt;= 1;--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if(q[head] 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k)++head;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t[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].f = t[q[head]].f + (t[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].h &lt;= t[q[head]].h);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while(head &lt;= tail &amp;&amp; t[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 t[q[tail]])--tail;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q[++tail] 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return t[1].f;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14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E1BDB-F87E-4B55-819D-50285E21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CF834D The Bakery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97DDA-A328-46FE-9D8B-EA3D5CFC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给你一个长度为</a:t>
            </a:r>
            <a:r>
              <a:rPr lang="en-US" altLang="zh-CN" dirty="0"/>
              <a:t>n</a:t>
            </a:r>
            <a:r>
              <a:rPr lang="zh-CN" altLang="en-US" dirty="0"/>
              <a:t>的序列分成</a:t>
            </a:r>
            <a:r>
              <a:rPr lang="en-US" altLang="zh-CN" dirty="0"/>
              <a:t>k</a:t>
            </a:r>
            <a:r>
              <a:rPr lang="zh-CN" altLang="en-US" dirty="0"/>
              <a:t>段，每一段的贡献是这一段中不同的数的个数，求最大贡献。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50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7CF6A-0118-4836-84C3-663E2A11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895C5-BBBE-4616-AD28-9EB3669B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用线段树维护</a:t>
            </a:r>
            <a:r>
              <a:rPr lang="en-US" altLang="zh-CN" dirty="0" err="1"/>
              <a:t>dp</a:t>
            </a:r>
            <a:r>
              <a:rPr lang="en-US" altLang="zh-CN" dirty="0"/>
              <a:t>[j]+w(j+1,i)</a:t>
            </a:r>
            <a:r>
              <a:rPr lang="zh-CN" altLang="en-US" dirty="0"/>
              <a:t>，考虑从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i+1</a:t>
            </a:r>
            <a:r>
              <a:rPr lang="zh-CN" altLang="en-US" dirty="0"/>
              <a:t>的过程，会发现从上一次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出现的位置到这次</a:t>
            </a:r>
            <a:r>
              <a:rPr lang="en-US" altLang="zh-CN" dirty="0"/>
              <a:t>i+1</a:t>
            </a:r>
            <a:r>
              <a:rPr lang="zh-CN" altLang="en-US" dirty="0"/>
              <a:t>出现的位置</a:t>
            </a:r>
            <a:r>
              <a:rPr lang="en-US" altLang="zh-CN" dirty="0" err="1"/>
              <a:t>dp</a:t>
            </a:r>
            <a:r>
              <a:rPr lang="en-US" altLang="zh-CN" dirty="0"/>
              <a:t>[j]+w(j+1,i)</a:t>
            </a:r>
            <a:r>
              <a:rPr lang="zh-CN" altLang="en-US" dirty="0"/>
              <a:t>会加一，可以用线段树区间加实现。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9519F2-C00D-452A-A051-B0EB0060E7F0}"/>
              </a:ext>
            </a:extLst>
          </p:cNvPr>
          <p:cNvSpPr txBox="1"/>
          <p:nvPr/>
        </p:nvSpPr>
        <p:spPr>
          <a:xfrm>
            <a:off x="1126671" y="3020782"/>
            <a:ext cx="75648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for(int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= 1;i &lt;= k;++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build(root,0,n - 1,i - 1);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for(int j = 1;j &lt;= n;++j)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add(</a:t>
            </a:r>
            <a:r>
              <a:rPr lang="en-US" altLang="zh-CN" sz="2400" dirty="0" err="1">
                <a:latin typeface="Consolas" panose="020B0609020204030204" pitchFamily="49" charset="0"/>
              </a:rPr>
              <a:t>root,pre</a:t>
            </a:r>
            <a:r>
              <a:rPr lang="en-US" altLang="zh-CN" sz="2400" dirty="0">
                <a:latin typeface="Consolas" panose="020B0609020204030204" pitchFamily="49" charset="0"/>
              </a:rPr>
              <a:t>[j],j - 1,0,n - 1);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f[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][j] = query(root,0,j - 1,0,n - 1);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C189E-5806-46F4-8E47-2B501974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5AA70-1C3D-4A63-87A4-EF84DC0D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有很多线段以</a:t>
            </a:r>
            <a:r>
              <a:rPr lang="en-US" altLang="zh-CN" dirty="0"/>
              <a:t>1 m/s</a:t>
            </a:r>
            <a:r>
              <a:rPr lang="zh-CN" altLang="en-US" dirty="0"/>
              <a:t>的速度向左移动，每次可以沿</a:t>
            </a:r>
            <a:r>
              <a:rPr lang="en-US" altLang="zh-CN" dirty="0"/>
              <a:t>y</a:t>
            </a:r>
            <a:r>
              <a:rPr lang="zh-CN" altLang="en-US" dirty="0"/>
              <a:t>轴向正方向开枪，两次开枪时间差不得小于</a:t>
            </a:r>
            <a:r>
              <a:rPr lang="en-US" altLang="zh-CN" dirty="0"/>
              <a:t>k</a:t>
            </a:r>
            <a:r>
              <a:rPr lang="zh-CN" altLang="en-US" dirty="0"/>
              <a:t>，问最多能打到几个线段。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41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2619</Words>
  <Application>Microsoft Office PowerPoint</Application>
  <PresentationFormat>宽屏</PresentationFormat>
  <Paragraphs>157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等线 Light</vt:lpstr>
      <vt:lpstr>Agency FB</vt:lpstr>
      <vt:lpstr>Arial</vt:lpstr>
      <vt:lpstr>Calibri</vt:lpstr>
      <vt:lpstr>Calibri Light</vt:lpstr>
      <vt:lpstr>Cambria Math</vt:lpstr>
      <vt:lpstr>Consolas</vt:lpstr>
      <vt:lpstr>Office Theme</vt:lpstr>
      <vt:lpstr>动态规划题目</vt:lpstr>
      <vt:lpstr>收集邮票</vt:lpstr>
      <vt:lpstr>PowerPoint 演示文稿</vt:lpstr>
      <vt:lpstr>Bzoj3831 little bird</vt:lpstr>
      <vt:lpstr>PowerPoint 演示文稿</vt:lpstr>
      <vt:lpstr>PowerPoint 演示文稿</vt:lpstr>
      <vt:lpstr>CF834D The Bakery</vt:lpstr>
      <vt:lpstr>PowerPoint 演示文稿</vt:lpstr>
      <vt:lpstr>bird</vt:lpstr>
      <vt:lpstr>PowerPoint 演示文稿</vt:lpstr>
      <vt:lpstr>AHOI2006 基因匹配</vt:lpstr>
      <vt:lpstr>PowerPoint 演示文稿</vt:lpstr>
      <vt:lpstr>PowerPoint 演示文稿</vt:lpstr>
      <vt:lpstr>PowerPoint 演示文稿</vt:lpstr>
      <vt:lpstr>IOI2008 Island</vt:lpstr>
      <vt:lpstr>PowerPoint 演示文稿</vt:lpstr>
      <vt:lpstr>NOIP2017D2T2 宝藏</vt:lpstr>
      <vt:lpstr>PowerPoint 演示文稿</vt:lpstr>
      <vt:lpstr>HAOI2009 逆序对数列</vt:lpstr>
      <vt:lpstr>PowerPoint 演示文稿</vt:lpstr>
      <vt:lpstr>TJOI2013 最长上升子序列</vt:lpstr>
      <vt:lpstr>PowerPoint 演示文稿</vt:lpstr>
      <vt:lpstr>SCOI2014 方伯伯的玉米田</vt:lpstr>
      <vt:lpstr>PowerPoint 演示文稿</vt:lpstr>
      <vt:lpstr>Bzoj2131 免费的馅饼</vt:lpstr>
      <vt:lpstr>PowerPoint 演示文稿</vt:lpstr>
      <vt:lpstr>USACO09DEC GOLD Cow Toll Paths</vt:lpstr>
      <vt:lpstr>PowerPoint 演示文稿</vt:lpstr>
      <vt:lpstr>Bzoj2287 POJ Challenge 消失之物</vt:lpstr>
      <vt:lpstr>PowerPoint 演示文稿</vt:lpstr>
      <vt:lpstr>JSOI2015 salesman</vt:lpstr>
      <vt:lpstr>PowerPoint 演示文稿</vt:lpstr>
      <vt:lpstr>CTSC2017 吉夫特</vt:lpstr>
      <vt:lpstr>PowerPoint 演示文稿</vt:lpstr>
      <vt:lpstr>NOI2005 聪聪与可可</vt:lpstr>
      <vt:lpstr>PowerPoint 演示文稿</vt:lpstr>
      <vt:lpstr>Bzoj4318 OSU!</vt:lpstr>
      <vt:lpstr>PowerPoint 演示文稿</vt:lpstr>
      <vt:lpstr>HNOI2010 公交线路</vt:lpstr>
      <vt:lpstr>PowerPoint 演示文稿</vt:lpstr>
      <vt:lpstr>Bzoj2560 串珠子</vt:lpstr>
      <vt:lpstr>PowerPoint 演示文稿</vt:lpstr>
      <vt:lpstr>HDU6952 Beauty Of Unimodal Sequence</vt:lpstr>
      <vt:lpstr>PowerPoint 演示文稿</vt:lpstr>
      <vt:lpstr>HAOI2011 problem a</vt:lpstr>
      <vt:lpstr>PowerPoint 演示文稿</vt:lpstr>
      <vt:lpstr>AHOI 中国象棋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温 佳昊</dc:creator>
  <cp:lastModifiedBy>Windows 用户</cp:lastModifiedBy>
  <cp:revision>46</cp:revision>
  <dcterms:created xsi:type="dcterms:W3CDTF">2021-07-03T13:11:28Z</dcterms:created>
  <dcterms:modified xsi:type="dcterms:W3CDTF">2021-07-04T03:55:22Z</dcterms:modified>
</cp:coreProperties>
</file>