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7" r:id="rId6"/>
    <p:sldId id="268" r:id="rId7"/>
    <p:sldId id="269" r:id="rId8"/>
    <p:sldId id="257" r:id="rId9"/>
    <p:sldId id="258" r:id="rId10"/>
    <p:sldId id="259" r:id="rId11"/>
    <p:sldId id="260" r:id="rId12"/>
    <p:sldId id="261" r:id="rId13"/>
    <p:sldId id="281" r:id="rId14"/>
    <p:sldId id="271" r:id="rId15"/>
    <p:sldId id="274" r:id="rId16"/>
    <p:sldId id="262" r:id="rId17"/>
    <p:sldId id="263" r:id="rId18"/>
    <p:sldId id="272" r:id="rId19"/>
    <p:sldId id="273" r:id="rId20"/>
    <p:sldId id="264" r:id="rId21"/>
    <p:sldId id="265" r:id="rId22"/>
    <p:sldId id="266" r:id="rId23"/>
    <p:sldId id="280" r:id="rId24"/>
    <p:sldId id="282" r:id="rId25"/>
    <p:sldId id="283" r:id="rId26"/>
    <p:sldId id="276" r:id="rId27"/>
    <p:sldId id="284" r:id="rId2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01EA87-E043-4B09-883E-331FB9DEA67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2021/8/2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E8CF6F-AEFF-4035-A783-79EB238251D7}" type="datetime1">
              <a:rPr lang="zh-CN" altLang="en-US" smtClean="0"/>
              <a:t>2021/8/2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734D747-9380-41EE-9946-EC9EC0CA5D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长方形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组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任意多边形：形状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  <p:sp>
            <p:nvSpPr>
              <p:cNvPr id="16" name="任意多边形：形状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  <p:sp>
            <p:nvSpPr>
              <p:cNvPr id="17" name="直角三角形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  <p:sp>
            <p:nvSpPr>
              <p:cNvPr id="18" name="直角三角形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  <p:sp>
            <p:nvSpPr>
              <p:cNvPr id="19" name="直角三角形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  <p:sp>
            <p:nvSpPr>
              <p:cNvPr id="20" name="任意多边形：形状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</p:grpSp>
        <p:sp>
          <p:nvSpPr>
            <p:cNvPr id="9" name="任意多边形：形状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1" name="任意多边形：形状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grpSp>
          <p:nvGrpSpPr>
            <p:cNvPr id="12" name="组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任意多边形：形状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  <p:sp>
            <p:nvSpPr>
              <p:cNvPr id="14" name="任意多边形：形状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zh-CN" altLang="en-US" noProof="0">
                  <a:latin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Microsoft YaHei UI" panose="020B0503020204020204" pitchFamily="34" charset="-122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个类别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0" name="图片占位符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1" name="图片占位符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3" name="图片占位符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4" name="图片占位符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6" name="文本占位符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7" name="文本占位符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8" name="文本占位符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9" name="文本占位符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0" name="文本占位符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​​(S)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​​(S)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​​(S)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 + 3 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6" name="文本占位符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6" name="文本占位符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7" name="文本占位符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 + 文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6" name="文本占位符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9" name="任意多边形：形状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0" name="任意多边形：形状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1" name="任意多边形：形状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2" name="任意多边形：形状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grpSp>
        <p:nvGrpSpPr>
          <p:cNvPr id="24" name="组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任意多边形：形状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26" name="任意多边形：形状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0" name="任意多边形：形状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31" name="灯片编号占位符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GB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长方形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GB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GB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GB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Microsoft YaHei UI" panose="020B0503020204020204" pitchFamily="34" charset="-122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zh-CN" altLang="en-US" noProof="0"/>
              <a:t>谢谢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长方形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GB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Microsoft YaHei UI" panose="020B0503020204020204" pitchFamily="34" charset="-122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zh-CN" altLang="en-US" noProof="0"/>
              <a:t>谢谢</a:t>
            </a:r>
            <a:endParaRPr lang="zh-CN" altLang="en-GB" noProof="0"/>
          </a:p>
        </p:txBody>
      </p: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32" name="任意多边形：形状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30" name="任意多边形：形状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8" name="任意多边形：形状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19" name="组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任意多边形：形状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21" name="任意多边形：形状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zh-CN" altLang="en-US" noProof="0"/>
              <a:t>编辑母版文本样式</a:t>
            </a:r>
          </a:p>
        </p:txBody>
      </p:sp>
      <p:sp>
        <p:nvSpPr>
          <p:cNvPr id="22" name="灯片编号占位符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节标题 </a:t>
            </a:r>
            <a:r>
              <a:rPr lang="en-US" altLang="zh-CN" noProof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5" name="任意多边形：形状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任意多边形：形状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28" name="任意多边形：形状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30" name="任意多边形：形状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grpSp>
        <p:nvGrpSpPr>
          <p:cNvPr id="31" name="组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任意多边形：形状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3" name="任意多边形：形状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节标题 </a:t>
            </a:r>
            <a:r>
              <a:rPr lang="en-US" altLang="zh-CN" noProof="0"/>
              <a:t>01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zh-CN" altLang="en-US" noProof="0"/>
              <a:t>编辑母版文本样式</a:t>
            </a:r>
          </a:p>
        </p:txBody>
      </p:sp>
      <p:sp>
        <p:nvSpPr>
          <p:cNvPr id="35" name="灯片编号占位符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5" name="任意多边形：形状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4" name="椭圆形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1026936" y="1108364"/>
            <a:ext cx="1005115" cy="26742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zh-CN" alt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</a:rPr>
              <a:t>“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引用</a:t>
            </a:r>
          </a:p>
        </p:txBody>
      </p:sp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+ 文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6" name="文本占位符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28" name="内容占位符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15" name="组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任意多边形：形状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任意多边形：形状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6" name="组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矩形：剪去一角的矩形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3" name="矩形：剪去一角的矩形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fld id="{C263D6C4-4840-40CC-AC84-17E24B3B7BDE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7" name="任意多边形：形状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9" name="任意多边形：形状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zh-CN" altLang="en-US" noProof="0">
                <a:latin typeface="Microsoft YaHei UI" panose="020B0503020204020204" pitchFamily="34" charset="-122"/>
              </a:rPr>
              <a:t>单击此处编辑母版标题样式</a:t>
            </a:r>
          </a:p>
        </p:txBody>
      </p:sp>
      <p:grpSp>
        <p:nvGrpSpPr>
          <p:cNvPr id="12" name="组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任意多边形：形状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4" name="任意多边形：形状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grpSp>
        <p:nvGrpSpPr>
          <p:cNvPr id="15" name="组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矩形：剪去一角的矩形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  <p:sp>
          <p:nvSpPr>
            <p:cNvPr id="17" name="矩形：剪去一角的矩形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>
                <a:latin typeface="Microsoft YaHei UI" panose="020B0503020204020204" pitchFamily="34" charset="-122"/>
              </a:endParaRPr>
            </a:p>
          </p:txBody>
        </p:sp>
      </p:grpSp>
      <p:sp>
        <p:nvSpPr>
          <p:cNvPr id="18" name="任意多边形：形状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</a:endParaRPr>
          </a:p>
        </p:txBody>
      </p:sp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en-US" altLang="zh-CN" noProof="0" smtClean="0">
                <a:latin typeface="Microsoft YaHei UI" panose="020B0503020204020204" pitchFamily="34" charset="-122"/>
              </a:rPr>
              <a:pPr/>
              <a:t>‹#›</a:t>
            </a:fld>
            <a:endParaRPr lang="zh-CN" altLang="en-US" noProof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插头</a:t>
            </a:r>
            <a:r>
              <a:rPr lang="en-US" altLang="zh-CN" dirty="0">
                <a:ea typeface="Microsoft YaHei UI" panose="020B0503020204020204" pitchFamily="34" charset="-122"/>
              </a:rPr>
              <a:t>DP</a:t>
            </a:r>
            <a:endParaRPr lang="en-GB" dirty="0"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zh-CN" altLang="en-US" dirty="0">
                <a:ea typeface="Microsoft YaHei UI" panose="020B0503020204020204" pitchFamily="34" charset="-122"/>
              </a:rPr>
              <a:t>以及其他的</a:t>
            </a:r>
            <a:endParaRPr lang="en-GB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B53A5-9AE9-46F6-970F-0718F066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简易变式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C5A339-3F70-4D21-8683-E1B628ED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altLang="zh-CN" noProof="0" smtClean="0"/>
              <a:pPr/>
              <a:t>10</a:t>
            </a:fld>
            <a:endParaRPr lang="zh-CN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9715EB0C-3BC3-4D98-9C2D-C4820D09568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任意多条线？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/>
                  <a:t> 条线？</a:t>
                </a:r>
                <a:endParaRPr lang="en-US" altLang="zh-CN" sz="2800" dirty="0"/>
              </a:p>
              <a:p>
                <a:r>
                  <a:rPr lang="zh-CN" altLang="en-US" sz="2800" dirty="0"/>
                  <a:t>考虑一条轮廓线的最靠右下（首先最靠下）的     形格子。</a:t>
                </a:r>
                <a:endParaRPr lang="en-US" altLang="zh-CN" sz="2800" dirty="0"/>
              </a:p>
              <a:p>
                <a:r>
                  <a:rPr lang="zh-CN" altLang="en-US" sz="2800" dirty="0"/>
                  <a:t>也就是说如果当前用      连接的两个插头属于一条线，那么闭合后就会形成一个单独的轮廓线。</a:t>
                </a:r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9715EB0C-3BC3-4D98-9C2D-C4820D095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633" t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02EEC7E2-DC15-4105-96AA-F0A25F4A0FAC}"/>
              </a:ext>
            </a:extLst>
          </p:cNvPr>
          <p:cNvSpPr txBox="1"/>
          <p:nvPr/>
        </p:nvSpPr>
        <p:spPr>
          <a:xfrm>
            <a:off x="1857652" y="2620677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┛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8686E71-D001-46A5-B3E0-B7D74573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201" y="3082342"/>
            <a:ext cx="458511" cy="55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7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702B5-732E-4B1F-BE44-2612ABAF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【HNOI 2012】</a:t>
            </a:r>
            <a:r>
              <a:rPr lang="zh-CN" altLang="en-US" dirty="0"/>
              <a:t>集合选数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4F4477-E99A-4D20-8BE4-83EF88BC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altLang="zh-CN" noProof="0" smtClean="0"/>
              <a:pPr/>
              <a:t>11</a:t>
            </a:fld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885A3-E1C4-44EA-9655-A6792B79D8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800" dirty="0"/>
              <a:t>也可使用轮廓线</a:t>
            </a:r>
            <a:r>
              <a:rPr lang="en-US" altLang="zh-CN" sz="2800" dirty="0"/>
              <a:t> DP </a:t>
            </a:r>
            <a:r>
              <a:rPr lang="zh-CN" altLang="en-US" sz="2800" dirty="0"/>
              <a:t>改进复杂度。</a:t>
            </a:r>
          </a:p>
        </p:txBody>
      </p:sp>
    </p:spTree>
    <p:extLst>
      <p:ext uri="{BB962C8B-B14F-4D97-AF65-F5344CB8AC3E}">
        <p14:creationId xmlns:p14="http://schemas.microsoft.com/office/powerpoint/2010/main" val="244369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F0475-F6C0-40D8-A71C-8AED73E3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【FZOJ 2472】</a:t>
            </a:r>
            <a:r>
              <a:rPr lang="zh-CN" altLang="en-US" dirty="0"/>
              <a:t>逃亡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D12CADF-59D3-4B74-9487-2D845155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altLang="zh-CN" noProof="0" smtClean="0"/>
              <a:pPr/>
              <a:t>12</a:t>
            </a:fld>
            <a:endParaRPr lang="zh-CN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3E6ECB3D-6BCE-4C1A-90F7-0365A82DBB8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500" y="1625385"/>
                <a:ext cx="10920186" cy="4598133"/>
              </a:xfrm>
            </p:spPr>
            <p:txBody>
              <a:bodyPr/>
              <a:lstStyle/>
              <a:p>
                <a:r>
                  <a:rPr lang="zh-CN" altLang="en-US" sz="2800" dirty="0"/>
                  <a:t>给定一个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/>
                  <a:t> 的网格图，给出相邻格子存在一条边的概率（全部相等），求左上角和右下角连通的概率。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≤6,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其实就是插头 </a:t>
                </a:r>
                <a:r>
                  <a:rPr lang="en-US" altLang="zh-CN" sz="2800" dirty="0"/>
                  <a:t>DP </a:t>
                </a:r>
                <a:r>
                  <a:rPr lang="zh-CN" altLang="en-US" sz="2800" dirty="0"/>
                  <a:t>加上权值。记录一下左上角在哪个线上就行了。</a:t>
                </a:r>
                <a:endParaRPr lang="en-US" altLang="zh-CN" sz="2800" dirty="0"/>
              </a:p>
              <a:p>
                <a:r>
                  <a:rPr lang="zh-CN" altLang="en-US" sz="2800" dirty="0"/>
                  <a:t>据说原题是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，需要矩阵快速幂。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3E6ECB3D-6BCE-4C1A-90F7-0365A82DB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500" y="1625385"/>
                <a:ext cx="10920186" cy="4598133"/>
              </a:xfrm>
              <a:blipFill>
                <a:blip r:embed="rId2"/>
                <a:stretch>
                  <a:fillRect l="-1005" t="-1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338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15F1E-DEBF-4E4D-9B5E-CC4A11C7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altLang="zh-CN" b="1" i="0" dirty="0">
                <a:solidFill>
                  <a:srgbClr val="FFFFFF"/>
                </a:solidFill>
                <a:effectLst/>
                <a:latin typeface="-apple-system"/>
              </a:rPr>
              <a:t>[Code+#3]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白金元首与莫斯科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2E777B-5A19-4F67-833B-C209873C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altLang="zh-CN" noProof="0" smtClean="0"/>
              <a:pPr/>
              <a:t>13</a:t>
            </a:fld>
            <a:endParaRPr lang="zh-CN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83B8256F-9E49-4F05-9512-D5CA9573BB9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500" y="1625385"/>
                <a:ext cx="11214100" cy="4910882"/>
              </a:xfrm>
            </p:spPr>
            <p:txBody>
              <a:bodyPr/>
              <a:lstStyle/>
              <a:p>
                <a:r>
                  <a:rPr lang="zh-CN" altLang="en-US" sz="2800" dirty="0"/>
                  <a:t>给定一个带障碍网格图。你需要放置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zh-CN" altLang="en-US" sz="2800" dirty="0"/>
                  <a:t> 的骨牌填满它。</a:t>
                </a:r>
                <a:endParaRPr lang="en-US" altLang="zh-CN" sz="2800" dirty="0"/>
              </a:p>
              <a:p>
                <a:r>
                  <a:rPr lang="zh-CN" altLang="en-US" sz="2800" dirty="0"/>
                  <a:t>对于每个非障碍格子，求：当这个格子是障碍时，填满其余非障碍格子的方案数。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≤17</m:t>
                    </m:r>
                  </m:oMath>
                </a14:m>
                <a:r>
                  <a:rPr lang="zh-CN" alt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83B8256F-9E49-4F05-9512-D5CA9573B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500" y="1625385"/>
                <a:ext cx="11214100" cy="4910882"/>
              </a:xfrm>
              <a:blipFill>
                <a:blip r:embed="rId2"/>
                <a:stretch>
                  <a:fillRect l="-978" t="-1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73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EF653-FF44-4C42-856E-0D4AEEF0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FFFFFF"/>
                </a:solidFill>
                <a:effectLst/>
                <a:latin typeface="-apple-system"/>
              </a:rPr>
              <a:t>[Code+#3]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白金元首与莫斯科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07FE85-039A-4129-9951-E64D2E28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altLang="zh-CN" noProof="0" smtClean="0"/>
              <a:pPr/>
              <a:t>14</a:t>
            </a:fld>
            <a:endParaRPr lang="zh-CN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9049BCD8-A534-4881-A7FB-99DF4C221E3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499" y="1625385"/>
                <a:ext cx="11214099" cy="4910882"/>
              </a:xfrm>
            </p:spPr>
            <p:txBody>
              <a:bodyPr/>
              <a:lstStyle/>
              <a:p>
                <a:r>
                  <a:rPr lang="zh-CN" altLang="en-US" sz="2800" dirty="0"/>
                  <a:t>直接硬上，记录轮廓线上哪些位置是插头（由于是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1×2</m:t>
                    </m:r>
                  </m:oMath>
                </a14:m>
                <a:r>
                  <a:rPr lang="zh-CN" altLang="en-US" sz="2800" dirty="0"/>
                  <a:t> 骨牌所以不需要考虑括号序列之类的东西）</a:t>
                </a:r>
                <a:endParaRPr lang="en-US" altLang="zh-CN" sz="2800" dirty="0"/>
              </a:p>
              <a:p>
                <a:r>
                  <a:rPr lang="zh-CN" altLang="en-US" sz="2800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，太高。</a:t>
                </a:r>
                <a:endParaRPr lang="en-US" altLang="zh-CN" sz="2800" dirty="0"/>
              </a:p>
              <a:p>
                <a:r>
                  <a:rPr lang="zh-CN" altLang="en-US" sz="2800" dirty="0"/>
                  <a:t>倒着 </a:t>
                </a:r>
                <a:r>
                  <a:rPr lang="en-US" altLang="zh-CN" sz="2800" dirty="0"/>
                  <a:t>DP </a:t>
                </a:r>
                <a:r>
                  <a:rPr lang="zh-CN" altLang="en-US" sz="2800" dirty="0"/>
                  <a:t>一遍，然后进行前后合并。复杂度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𝑛𝑚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。</a:t>
                </a:r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9049BCD8-A534-4881-A7FB-99DF4C221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499" y="1625385"/>
                <a:ext cx="11214099" cy="4910882"/>
              </a:xfrm>
              <a:blipFill>
                <a:blip r:embed="rId2"/>
                <a:stretch>
                  <a:fillRect l="-979" t="-1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7FE3713-CAE2-499A-A709-BF4664D4F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80" y="3708809"/>
            <a:ext cx="3476541" cy="306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0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92D59-4DCB-477F-BF3A-38FCD880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【SCOI 2011】</a:t>
            </a:r>
            <a:r>
              <a:rPr lang="zh-CN" altLang="en-US" dirty="0"/>
              <a:t>地板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BE5DE6-48DA-4CAD-A503-3C158D45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altLang="zh-CN" noProof="0" smtClean="0"/>
              <a:pPr/>
              <a:t>15</a:t>
            </a:fld>
            <a:endParaRPr lang="zh-CN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94D731DB-7DEA-4CF1-A2B9-0307F2E19A3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500" y="1625385"/>
                <a:ext cx="11013492" cy="4775415"/>
              </a:xfrm>
            </p:spPr>
            <p:txBody>
              <a:bodyPr/>
              <a:lstStyle/>
              <a:p>
                <a:r>
                  <a:rPr lang="zh-CN" altLang="en-US" sz="2800" dirty="0"/>
                  <a:t>给定一个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/>
                  <a:t> 的带障碍网格图，你需要用 </a:t>
                </a:r>
                <a:r>
                  <a:rPr lang="en-US" altLang="zh-CN" sz="2800" dirty="0"/>
                  <a:t>L </a:t>
                </a:r>
                <a:r>
                  <a:rPr lang="zh-CN" altLang="en-US" sz="2800" dirty="0"/>
                  <a:t>形木块覆盖满（木块的两边长度任意）。求方案数。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94D731DB-7DEA-4CF1-A2B9-0307F2E19A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500" y="1625385"/>
                <a:ext cx="11013492" cy="4775415"/>
              </a:xfrm>
              <a:blipFill>
                <a:blip r:embed="rId2"/>
                <a:stretch>
                  <a:fillRect l="-996" t="-1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C4C86D32-CFCD-4B2D-89C0-511BF0051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08" y="3165690"/>
            <a:ext cx="53435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570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C2C0C-C038-4EF3-8D0B-F0A49448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【SCOI 2011】</a:t>
            </a:r>
            <a:r>
              <a:rPr lang="zh-CN" altLang="en-US" dirty="0"/>
              <a:t>地板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E9B425-9DBE-4125-A947-D9AD95ED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altLang="zh-CN" noProof="0" smtClean="0"/>
              <a:pPr/>
              <a:t>16</a:t>
            </a:fld>
            <a:endParaRPr lang="zh-CN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5D53279A-58CF-4AAC-878F-227B7D781F3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500" y="1625385"/>
                <a:ext cx="11214100" cy="4971358"/>
              </a:xfrm>
            </p:spPr>
            <p:txBody>
              <a:bodyPr/>
              <a:lstStyle/>
              <a:p>
                <a:r>
                  <a:rPr lang="zh-CN" altLang="en-US" sz="2800" dirty="0"/>
                  <a:t>首先不妨思考用直型木块覆盖，那么只需要记录插头即可。</a:t>
                </a:r>
                <a:endParaRPr lang="en-US" altLang="zh-CN" sz="2800" dirty="0"/>
              </a:p>
              <a:p>
                <a:r>
                  <a:rPr lang="en-US" altLang="zh-CN" sz="2800" dirty="0"/>
                  <a:t> L </a:t>
                </a:r>
                <a:r>
                  <a:rPr lang="zh-CN" altLang="en-US" sz="2800" dirty="0"/>
                  <a:t>形木块类似，只是多了一个问题：</a:t>
                </a:r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zh-CN" altLang="en-US" sz="2800" dirty="0"/>
                  <a:t>于是记录每个插头是否能在轮廓线下拐弯即可。</a:t>
                </a:r>
                <a:endParaRPr lang="en-US" altLang="zh-CN" sz="2800" dirty="0"/>
              </a:p>
              <a:p>
                <a:r>
                  <a:rPr lang="zh-CN" altLang="en-US" sz="2800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𝑛𝑚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5D53279A-58CF-4AAC-878F-227B7D781F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500" y="1625385"/>
                <a:ext cx="11214100" cy="4971358"/>
              </a:xfrm>
              <a:blipFill>
                <a:blip r:embed="rId2"/>
                <a:stretch>
                  <a:fillRect l="-978" t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3104FBA-BCC2-4B7C-8DB0-FAB7288D4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97" y="2830753"/>
            <a:ext cx="5049485" cy="21222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C9DA7A-E3F5-4996-B38F-861451CC7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550" y="2830753"/>
            <a:ext cx="4978400" cy="21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51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C456F-5CDA-4C19-9AF2-CD238A88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altLang="zh-CN" b="1" i="0" dirty="0">
                <a:effectLst/>
                <a:latin typeface="PingFang SC"/>
              </a:rPr>
              <a:t>【</a:t>
            </a:r>
            <a:r>
              <a:rPr lang="zh-CN" altLang="en-US" b="1" i="0" dirty="0">
                <a:effectLst/>
                <a:latin typeface="PingFang SC"/>
              </a:rPr>
              <a:t>集训队作业</a:t>
            </a:r>
            <a:r>
              <a:rPr lang="en-US" altLang="zh-CN" b="1" i="0" dirty="0">
                <a:effectLst/>
                <a:latin typeface="PingFang SC"/>
              </a:rPr>
              <a:t>2018】</a:t>
            </a:r>
            <a:r>
              <a:rPr lang="zh-CN" altLang="en-US" b="1" i="0" dirty="0">
                <a:effectLst/>
                <a:latin typeface="PingFang SC"/>
              </a:rPr>
              <a:t>小</a:t>
            </a:r>
            <a:r>
              <a:rPr lang="en-US" altLang="zh-CN" b="1" i="0" dirty="0">
                <a:effectLst/>
                <a:latin typeface="PingFang SC"/>
              </a:rPr>
              <a:t>Z</a:t>
            </a:r>
            <a:r>
              <a:rPr lang="zh-CN" altLang="en-US" b="1" i="0" dirty="0">
                <a:effectLst/>
                <a:latin typeface="PingFang SC"/>
              </a:rPr>
              <a:t>的礼物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47A4BDC-A8C2-4B85-8DA9-1B442058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altLang="zh-CN" noProof="0" smtClean="0"/>
              <a:pPr/>
              <a:t>17</a:t>
            </a:fld>
            <a:endParaRPr lang="zh-CN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E53757A3-9177-4295-B5F7-AC85E4F4A40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500" y="1625385"/>
                <a:ext cx="11214100" cy="4922171"/>
              </a:xfrm>
            </p:spPr>
            <p:txBody>
              <a:bodyPr/>
              <a:lstStyle/>
              <a:p>
                <a:r>
                  <a:rPr lang="zh-CN" altLang="en-US" sz="3200" dirty="0"/>
                  <a:t>给定一个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3200" dirty="0"/>
                  <a:t> 的网格图，每个格子有个物品，某些物品是你喜欢的。每次你会随机获得相邻的两个物品（可重复获得），问期望多少次你获得所有喜欢的物品。</a:t>
                </a:r>
                <a:endParaRPr lang="en-US" altLang="zh-CN" sz="3200" dirty="0"/>
              </a:p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≤6,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E53757A3-9177-4295-B5F7-AC85E4F4A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500" y="1625385"/>
                <a:ext cx="11214100" cy="4922171"/>
              </a:xfrm>
              <a:blipFill>
                <a:blip r:embed="rId2"/>
                <a:stretch>
                  <a:fillRect l="-1250" t="-1611" r="-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64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BF0DD-77DA-46A2-840A-1197DA91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effectLst/>
                <a:latin typeface="PingFang SC"/>
              </a:rPr>
              <a:t>【</a:t>
            </a:r>
            <a:r>
              <a:rPr lang="zh-CN" altLang="en-US" b="1" i="0" dirty="0">
                <a:effectLst/>
                <a:latin typeface="PingFang SC"/>
              </a:rPr>
              <a:t>集训队作业</a:t>
            </a:r>
            <a:r>
              <a:rPr lang="en-US" altLang="zh-CN" b="1" i="0" dirty="0">
                <a:effectLst/>
                <a:latin typeface="PingFang SC"/>
              </a:rPr>
              <a:t>2018】</a:t>
            </a:r>
            <a:r>
              <a:rPr lang="zh-CN" altLang="en-US" b="1" i="0" dirty="0">
                <a:effectLst/>
                <a:latin typeface="PingFang SC"/>
              </a:rPr>
              <a:t>小</a:t>
            </a:r>
            <a:r>
              <a:rPr lang="en-US" altLang="zh-CN" b="1" i="0" dirty="0">
                <a:effectLst/>
                <a:latin typeface="PingFang SC"/>
              </a:rPr>
              <a:t>Z</a:t>
            </a:r>
            <a:r>
              <a:rPr lang="zh-CN" altLang="en-US" b="1" i="0" dirty="0">
                <a:effectLst/>
                <a:latin typeface="PingFang SC"/>
              </a:rPr>
              <a:t>的礼物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CB6CAA-17AE-4773-A5F7-43738F6C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altLang="zh-CN" noProof="0" smtClean="0"/>
              <a:pPr/>
              <a:t>18</a:t>
            </a:fld>
            <a:endParaRPr lang="zh-CN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8F6491CB-C74F-478F-BBD7-6C8A3FBFFC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499" y="1625385"/>
                <a:ext cx="11047589" cy="4843148"/>
              </a:xfrm>
            </p:spPr>
            <p:txBody>
              <a:bodyPr/>
              <a:lstStyle/>
              <a:p>
                <a:r>
                  <a:rPr lang="zh-CN" altLang="en-US" sz="2800" dirty="0"/>
                  <a:t>首先进行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func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容斥</m:t>
                    </m:r>
                  </m:oMath>
                </a14:m>
                <a:r>
                  <a:rPr lang="zh-CN" altLang="en-US" sz="2800" dirty="0"/>
                  <a:t>。转为考虑一个子集，算期望第几次获得这子集中的任意一个物品。</a:t>
                </a:r>
                <a:endParaRPr lang="en-US" altLang="zh-CN" sz="2800" dirty="0"/>
              </a:p>
              <a:p>
                <a:r>
                  <a:rPr lang="zh-CN" altLang="en-US" sz="2800" dirty="0"/>
                  <a:t>假如说这子集的插头数为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𝑐𝑛𝑡</m:t>
                    </m:r>
                  </m:oMath>
                </a14:m>
                <a:r>
                  <a:rPr lang="zh-CN" altLang="en-US" sz="2800" dirty="0"/>
                  <a:t> ，那么期望次数便为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𝑐𝑛𝑡</m:t>
                        </m:r>
                      </m:den>
                    </m:f>
                  </m:oMath>
                </a14:m>
                <a:r>
                  <a:rPr lang="zh-CN" altLang="en-US" sz="2800" dirty="0"/>
                  <a:t> 。</a:t>
                </a:r>
                <a:endParaRPr lang="en-US" altLang="zh-CN" sz="2800" dirty="0"/>
              </a:p>
              <a:p>
                <a:r>
                  <a:rPr lang="zh-CN" altLang="en-US" sz="2800" dirty="0"/>
                  <a:t>其中“插头数”指的是：有多少个“相邻两个物品的选法”能选到这子集里的东西。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𝑡𝑜𝑡</m:t>
                    </m:r>
                  </m:oMath>
                </a14:m>
                <a:r>
                  <a:rPr lang="zh-CN" altLang="en-US" sz="2800" dirty="0"/>
                  <a:t> 就是总共的“相邻两个物品的选法”的个数，等于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/>
                  <a:t> 。</a:t>
                </a:r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8F6491CB-C74F-478F-BBD7-6C8A3FBFFC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499" y="1625385"/>
                <a:ext cx="11047589" cy="4843148"/>
              </a:xfrm>
              <a:blipFill>
                <a:blip r:embed="rId2"/>
                <a:stretch>
                  <a:fillRect l="-993" t="-1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212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E68F6-4A8A-47C5-9B21-DED3B04F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effectLst/>
                <a:latin typeface="PingFang SC"/>
              </a:rPr>
              <a:t>【</a:t>
            </a:r>
            <a:r>
              <a:rPr lang="zh-CN" altLang="en-US" b="1" i="0" dirty="0">
                <a:effectLst/>
                <a:latin typeface="PingFang SC"/>
              </a:rPr>
              <a:t>集训队作业</a:t>
            </a:r>
            <a:r>
              <a:rPr lang="en-US" altLang="zh-CN" b="1" i="0" dirty="0">
                <a:effectLst/>
                <a:latin typeface="PingFang SC"/>
              </a:rPr>
              <a:t>2018】</a:t>
            </a:r>
            <a:r>
              <a:rPr lang="zh-CN" altLang="en-US" b="1" i="0" dirty="0">
                <a:effectLst/>
                <a:latin typeface="PingFang SC"/>
              </a:rPr>
              <a:t>小</a:t>
            </a:r>
            <a:r>
              <a:rPr lang="en-US" altLang="zh-CN" b="1" i="0" dirty="0">
                <a:effectLst/>
                <a:latin typeface="PingFang SC"/>
              </a:rPr>
              <a:t>Z</a:t>
            </a:r>
            <a:r>
              <a:rPr lang="zh-CN" altLang="en-US" b="1" i="0" dirty="0">
                <a:effectLst/>
                <a:latin typeface="PingFang SC"/>
              </a:rPr>
              <a:t>的礼物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31F95D3-3877-42DE-85E6-A4EE28E7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altLang="zh-CN" noProof="0" smtClean="0"/>
              <a:pPr/>
              <a:t>19</a:t>
            </a:fld>
            <a:endParaRPr lang="zh-CN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34D53C3E-EB3E-4EE1-9AF0-D337A8DFCEA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500" y="1625385"/>
                <a:ext cx="10957278" cy="482057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表示考虑到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sz="2800" dirty="0"/>
                  <a:t> 这个格子，“插头”的轮廓线状态为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800" dirty="0"/>
                  <a:t> ，插头数为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𝑐𝑛𝑡</m:t>
                    </m:r>
                  </m:oMath>
                </a14:m>
                <a:r>
                  <a:rPr lang="zh-CN" altLang="en-US" sz="2800" dirty="0"/>
                  <a:t> 的方案数（带容斥系数）。</a:t>
                </a:r>
                <a:endParaRPr lang="en-US" altLang="zh-CN" sz="2800" dirty="0"/>
              </a:p>
              <a:p>
                <a:r>
                  <a:rPr lang="zh-CN" altLang="en-US" sz="2800" dirty="0"/>
                  <a:t>由于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/>
                  <a:t> ，状压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 这一维。</a:t>
                </a:r>
                <a:endParaRPr lang="en-US" altLang="zh-CN" sz="2800" dirty="0"/>
              </a:p>
              <a:p>
                <a:r>
                  <a:rPr lang="zh-CN" altLang="en-US" sz="2800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。</a:t>
                </a:r>
                <a:endParaRPr lang="en-US" altLang="zh-CN" sz="2800" dirty="0"/>
              </a:p>
              <a:p>
                <a:r>
                  <a:rPr lang="zh-CN" altLang="en-US" sz="2800" dirty="0"/>
                  <a:t>事实上由于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 太小，直接按行 </a:t>
                </a:r>
                <a:r>
                  <a:rPr lang="en-US" altLang="zh-CN" sz="2800" dirty="0"/>
                  <a:t>DP </a:t>
                </a:r>
                <a:r>
                  <a:rPr lang="zh-CN" altLang="en-US" sz="2800" dirty="0"/>
                  <a:t>即可，并且比大多数轮廓线 </a:t>
                </a:r>
                <a:r>
                  <a:rPr lang="en-US" altLang="zh-CN" sz="2800" dirty="0"/>
                  <a:t>DP </a:t>
                </a:r>
                <a:r>
                  <a:rPr lang="zh-CN" altLang="en-US" sz="2800" dirty="0"/>
                  <a:t>更快</a:t>
                </a:r>
                <a:r>
                  <a:rPr lang="en-US" altLang="zh-CN" sz="2800" dirty="0"/>
                  <a:t>..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34D53C3E-EB3E-4EE1-9AF0-D337A8DFC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500" y="1625385"/>
                <a:ext cx="10957278" cy="4820571"/>
              </a:xfrm>
              <a:blipFill>
                <a:blip r:embed="rId2"/>
                <a:stretch>
                  <a:fillRect l="-1002" t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8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05B05-0684-4EB1-872F-B9A2EB72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【HNOI 2012】</a:t>
            </a:r>
            <a:r>
              <a:rPr lang="zh-CN" altLang="en-US" dirty="0"/>
              <a:t>集合选数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98EDC50-75E9-4642-AD9C-0A85A207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altLang="zh-CN" noProof="0" smtClean="0"/>
              <a:pPr/>
              <a:t>2</a:t>
            </a:fld>
            <a:endParaRPr lang="zh-CN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9FE96910-E570-4EB0-BA33-C986AABC578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500" y="1625385"/>
                <a:ext cx="11214100" cy="4967326"/>
              </a:xfrm>
            </p:spPr>
            <p:txBody>
              <a:bodyPr/>
              <a:lstStyle/>
              <a:p>
                <a:r>
                  <a:rPr lang="zh-CN" altLang="en-US" sz="2800" dirty="0"/>
                  <a:t>给你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 让你任挑。但是挑了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/>
                  <a:t> 就不能挑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/>
                  <a:t> 。问挑法总数。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9FE96910-E570-4EB0-BA33-C986AABC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500" y="1625385"/>
                <a:ext cx="11214100" cy="4967326"/>
              </a:xfrm>
              <a:blipFill>
                <a:blip r:embed="rId2"/>
                <a:stretch>
                  <a:fillRect l="-978" t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247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5BC34-8CC9-422E-B475-F4A32A15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【FZOJ2896】</a:t>
            </a:r>
            <a:r>
              <a:rPr lang="zh-CN" altLang="en-US" dirty="0"/>
              <a:t>设计图案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2CFDF0-28AA-4D95-8D8F-EA939704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altLang="zh-CN" noProof="0" smtClean="0"/>
              <a:pPr/>
              <a:t>20</a:t>
            </a:fld>
            <a:endParaRPr lang="zh-CN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345F5EF0-C8AA-4DB0-A9CB-E996A5E4C25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499" y="1625385"/>
                <a:ext cx="11318413" cy="4093243"/>
              </a:xfrm>
            </p:spPr>
            <p:txBody>
              <a:bodyPr/>
              <a:lstStyle/>
              <a:p>
                <a:r>
                  <a:rPr lang="zh-CN" altLang="en-US" sz="2800" dirty="0"/>
                  <a:t>给定一个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/>
                  <a:t> 的带障碍网格图，你要用环形和条形覆盖满。美观度定义为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环</m:t>
                        </m:r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数</m:t>
                        </m:r>
                      </m:sup>
                    </m:sSup>
                  </m:oMath>
                </a14:m>
                <a:r>
                  <a:rPr lang="zh-CN" altLang="en-US" sz="2800" dirty="0"/>
                  <a:t> ，求美观度之和。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≤300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345F5EF0-C8AA-4DB0-A9CB-E996A5E4C2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499" y="1625385"/>
                <a:ext cx="11318413" cy="4093243"/>
              </a:xfrm>
              <a:blipFill>
                <a:blip r:embed="rId2"/>
                <a:stretch>
                  <a:fillRect l="-969" t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644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B6F52-4C46-49B5-9BCE-984CD264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【FZOJ2896】</a:t>
            </a:r>
            <a:r>
              <a:rPr lang="zh-CN" altLang="en-US" dirty="0"/>
              <a:t>设计图案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A958C2-37F3-4032-9A10-F2769D48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altLang="zh-CN" noProof="0" smtClean="0"/>
              <a:pPr/>
              <a:t>21</a:t>
            </a:fld>
            <a:endParaRPr lang="zh-CN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18E797B8-6E89-4DA8-8FDC-A47EA2FBE26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499" y="1625385"/>
                <a:ext cx="10599321" cy="4093243"/>
              </a:xfrm>
            </p:spPr>
            <p:txBody>
              <a:bodyPr/>
              <a:lstStyle/>
              <a:p>
                <a:r>
                  <a:rPr lang="zh-CN" altLang="en-US" sz="2800" dirty="0"/>
                  <a:t>直接无脑上插头 </a:t>
                </a:r>
                <a:r>
                  <a:rPr lang="en-US" altLang="zh-CN" sz="2800" dirty="0"/>
                  <a:t>DP</a:t>
                </a:r>
                <a:r>
                  <a:rPr lang="zh-CN" altLang="en-US" sz="2800" dirty="0"/>
                  <a:t>，可以解决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≤12</m:t>
                    </m:r>
                  </m:oMath>
                </a14:m>
                <a:r>
                  <a:rPr lang="zh-CN" altLang="en-US" sz="2800" dirty="0"/>
                  <a:t> 的问题。</a:t>
                </a:r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18E797B8-6E89-4DA8-8FDC-A47EA2FBE2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499" y="1625385"/>
                <a:ext cx="10599321" cy="4093243"/>
              </a:xfrm>
              <a:blipFill>
                <a:blip r:embed="rId2"/>
                <a:stretch>
                  <a:fillRect l="-1035" t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384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40D7A-5E8F-46F1-B67A-E2DB38BE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【FZOJ2896】</a:t>
            </a:r>
            <a:r>
              <a:rPr lang="zh-CN" altLang="en-US" dirty="0"/>
              <a:t>设计图案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81353C-DCA8-4A58-9748-19F508A7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altLang="zh-CN" noProof="0" smtClean="0"/>
              <a:pPr/>
              <a:t>22</a:t>
            </a:fld>
            <a:endParaRPr lang="zh-CN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CA8499B4-9A9A-4500-8470-BFD5FFCE98C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03200" y="1518854"/>
                <a:ext cx="11252200" cy="5054815"/>
              </a:xfrm>
            </p:spPr>
            <p:txBody>
              <a:bodyPr/>
              <a:lstStyle/>
              <a:p>
                <a:r>
                  <a:rPr lang="zh-CN" altLang="en-US" sz="2800" dirty="0"/>
                  <a:t>观察美观度的式子，相当于给每个环形定向。而条形是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/>
                  <a:t> 的“环”。如果我们把相邻的格子连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条有向边，那条形的“环”正好无需定向。</a:t>
                </a:r>
                <a:endParaRPr lang="en-US" altLang="zh-CN" sz="2800" dirty="0"/>
              </a:p>
              <a:p>
                <a:r>
                  <a:rPr lang="zh-CN" altLang="en-US" sz="2800" dirty="0"/>
                  <a:t>进行黑白染色，点集设为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，边集设为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r>
                  <a:rPr lang="zh-CN" altLang="en-US" sz="2800" dirty="0"/>
                  <a:t>那么美观度之和即为：选出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，使得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的方案数。</a:t>
                </a:r>
                <a:endParaRPr lang="en-US" altLang="zh-CN" sz="2800" dirty="0"/>
              </a:p>
              <a:p>
                <a:r>
                  <a:rPr lang="zh-CN" altLang="en-US" sz="2800" dirty="0"/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除了方向外完全相同，那么根据乘法分配律，答案就是选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方案数的平方。</a:t>
                </a:r>
                <a:endParaRPr lang="en-US" altLang="zh-CN" sz="2800" dirty="0"/>
              </a:p>
              <a:p>
                <a:r>
                  <a:rPr lang="zh-CN" altLang="en-US" sz="2800" dirty="0"/>
                  <a:t>这正好是完美匹配的方案数，又正好是只用条形覆盖的方案数。</a:t>
                </a:r>
                <a:endParaRPr lang="en-US" altLang="zh-CN" sz="2800" dirty="0"/>
              </a:p>
              <a:p>
                <a:r>
                  <a:rPr lang="zh-CN" altLang="en-US" sz="2800" dirty="0"/>
                  <a:t>所以答案其实是只用条形覆盖方案数的平方。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CA8499B4-9A9A-4500-8470-BFD5FFCE9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03200" y="1518854"/>
                <a:ext cx="11252200" cy="5054815"/>
              </a:xfrm>
              <a:blipFill>
                <a:blip r:embed="rId2"/>
                <a:stretch>
                  <a:fillRect l="-975" t="-1206" b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677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E46A95D-042B-456D-8FEA-84FDB6C6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【NOI 2007】</a:t>
            </a:r>
            <a:r>
              <a:rPr lang="zh-CN" altLang="en-US" dirty="0"/>
              <a:t>生成树计数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DB3210D-8189-4B76-AD32-9A4361DB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altLang="zh-CN" noProof="0" smtClean="0"/>
              <a:pPr/>
              <a:t>23</a:t>
            </a:fld>
            <a:endParaRPr lang="zh-CN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F3BD39D5-B670-4E44-97BB-CE8886CA928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500" y="1625385"/>
                <a:ext cx="10566400" cy="468969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 个点连成一个环，相邻距离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/>
                  <a:t> 的点加边。求生成树个数。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F3BD39D5-B670-4E44-97BB-CE8886CA9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500" y="1625385"/>
                <a:ext cx="10566400" cy="4689690"/>
              </a:xfrm>
              <a:blipFill>
                <a:blip r:embed="rId2"/>
                <a:stretch>
                  <a:fillRect t="-1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804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08B6C-2C68-4105-A9AD-B2BFBDB7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【NOI 2007】</a:t>
            </a:r>
            <a:r>
              <a:rPr lang="zh-CN" altLang="en-US" dirty="0"/>
              <a:t>生成树计数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3B5FC9-1CF2-4811-847D-30B02051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altLang="zh-CN" noProof="0" smtClean="0"/>
              <a:pPr/>
              <a:t>24</a:t>
            </a:fld>
            <a:endParaRPr lang="zh-CN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BF5F3ADA-4D3F-4470-AEBB-5A5C8DFB77C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499" y="1625385"/>
                <a:ext cx="10366935" cy="4093243"/>
              </a:xfrm>
            </p:spPr>
            <p:txBody>
              <a:bodyPr/>
              <a:lstStyle/>
              <a:p>
                <a:r>
                  <a:rPr lang="zh-CN" altLang="en-US" sz="2800" dirty="0"/>
                  <a:t>状压最后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/>
                  <a:t> 个点的连通性，矩阵快速幂。</a:t>
                </a:r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BF5F3ADA-4D3F-4470-AEBB-5A5C8DFB7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499" y="1625385"/>
                <a:ext cx="10366935" cy="4093243"/>
              </a:xfrm>
              <a:blipFill>
                <a:blip r:embed="rId2"/>
                <a:stretch>
                  <a:fillRect l="-1058" t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97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A8553-FC4A-4926-9F9B-87531EF6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【HNOI 2012】</a:t>
            </a:r>
            <a:r>
              <a:rPr lang="zh-CN" altLang="en-US" dirty="0"/>
              <a:t>集合选数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B727D1-35AB-4161-AE88-7FFFE48E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altLang="zh-CN" noProof="0" smtClean="0"/>
              <a:pPr/>
              <a:t>3</a:t>
            </a:fld>
            <a:endParaRPr lang="zh-CN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7C56C1B0-5664-4D6F-9433-E03E2C7F8DF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499" y="1625385"/>
                <a:ext cx="11025011" cy="4809282"/>
              </a:xfrm>
            </p:spPr>
            <p:txBody>
              <a:bodyPr/>
              <a:lstStyle/>
              <a:p>
                <a:r>
                  <a:rPr lang="zh-CN" altLang="en-US" sz="2800" dirty="0"/>
                  <a:t>一个数字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800" dirty="0"/>
                  <a:t> 一定可以表示为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800" dirty="0"/>
                  <a:t> 的形式，其中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800" dirty="0"/>
                  <a:t> 不是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2,3</m:t>
                    </m:r>
                  </m:oMath>
                </a14:m>
                <a:r>
                  <a:rPr lang="zh-CN" altLang="en-US" sz="2800" dirty="0"/>
                  <a:t> 的倍数。</a:t>
                </a:r>
                <a:endParaRPr lang="en-US" altLang="zh-CN" sz="2800" dirty="0"/>
              </a:p>
              <a:p>
                <a:r>
                  <a:rPr lang="zh-CN" altLang="en-US" sz="2800" dirty="0"/>
                  <a:t>于是可以画张表格出来：（当然还有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5,7,11,…</m:t>
                    </m:r>
                  </m:oMath>
                </a14:m>
                <a:r>
                  <a:rPr lang="zh-CN" altLang="en-US" sz="2800" dirty="0"/>
                  <a:t> 引领的表格）</a:t>
                </a:r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800" dirty="0"/>
                  <a:t> 的位置就是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800" dirty="0"/>
                  <a:t> 引领的表格的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。</a:t>
                </a:r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7C56C1B0-5664-4D6F-9433-E03E2C7F8D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499" y="1625385"/>
                <a:ext cx="11025011" cy="4809282"/>
              </a:xfrm>
              <a:blipFill>
                <a:blip r:embed="rId2"/>
                <a:stretch>
                  <a:fillRect l="-996" t="-1394" b="-3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692A646-207D-46A4-BB3B-EAF830101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04" y="3157815"/>
            <a:ext cx="6788718" cy="278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6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90FAA-D9B0-4193-99FF-3B26C6CB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【HNOI 2012】</a:t>
            </a:r>
            <a:r>
              <a:rPr lang="zh-CN" altLang="en-US" dirty="0"/>
              <a:t>集合选数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FE8D4EC-42AF-43FA-8713-26FC233F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altLang="zh-CN" noProof="0" smtClean="0"/>
              <a:pPr/>
              <a:t>4</a:t>
            </a:fld>
            <a:endParaRPr lang="zh-CN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249373D7-6182-4D40-8B0C-3D9157C235B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500" y="1625385"/>
                <a:ext cx="11013722" cy="4967326"/>
              </a:xfrm>
            </p:spPr>
            <p:txBody>
              <a:bodyPr/>
              <a:lstStyle/>
              <a:p>
                <a:r>
                  <a:rPr lang="zh-CN" altLang="en-US" sz="2800" dirty="0"/>
                  <a:t>这样就转为了相邻格子不能同时挑。</a:t>
                </a:r>
                <a:endParaRPr lang="en-US" altLang="zh-CN" sz="2800" dirty="0"/>
              </a:p>
              <a:p>
                <a:r>
                  <a:rPr lang="zh-CN" altLang="en-US" sz="2800" b="0" dirty="0"/>
                  <a:t>记录</a:t>
                </a:r>
                <a:r>
                  <a:rPr lang="en-US" altLang="zh-CN" sz="28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表示考虑完前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/>
                  <a:t> 行，第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/>
                  <a:t> 行选取的状态为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800" dirty="0"/>
                  <a:t> 的方案数。转移时枚举下一行的状态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，如果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&amp;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就可转移。</a:t>
                </a:r>
                <a:endParaRPr lang="en-US" altLang="zh-CN" sz="2800" dirty="0"/>
              </a:p>
              <a:p>
                <a:r>
                  <a:rPr lang="zh-CN" altLang="en-US" sz="2800" dirty="0"/>
                  <a:t>单个表格复杂度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，因为要符合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&amp;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/>
                  <a:t> 。</a:t>
                </a:r>
                <a:endParaRPr lang="en-US" altLang="zh-CN" sz="2800" dirty="0"/>
              </a:p>
              <a:p>
                <a:r>
                  <a:rPr lang="zh-CN" altLang="en-US" sz="2800" dirty="0"/>
                  <a:t>实际上更小，因为要满足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&amp;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/>
                  <a:t> 。</a:t>
                </a:r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249373D7-6182-4D40-8B0C-3D9157C235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500" y="1625385"/>
                <a:ext cx="11013722" cy="4967326"/>
              </a:xfrm>
              <a:blipFill>
                <a:blip r:embed="rId2"/>
                <a:stretch>
                  <a:fillRect l="-996" t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5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6FFA4B0-04F6-46F2-8A5F-DDBFDEFD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altLang="zh-CN" b="1" i="0" dirty="0">
                <a:solidFill>
                  <a:srgbClr val="FFFFFF"/>
                </a:solidFill>
                <a:effectLst/>
                <a:latin typeface="-apple-system"/>
              </a:rPr>
              <a:t>【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洛谷</a:t>
            </a:r>
            <a:r>
              <a:rPr lang="en-US" altLang="zh-CN" b="1" i="0" dirty="0">
                <a:solidFill>
                  <a:srgbClr val="FFFFFF"/>
                </a:solidFill>
                <a:effectLst/>
                <a:latin typeface="-apple-system"/>
              </a:rPr>
              <a:t>P5056】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插头</a:t>
            </a:r>
            <a:r>
              <a:rPr lang="en-US" altLang="zh-CN" b="1" i="0" dirty="0" err="1">
                <a:solidFill>
                  <a:srgbClr val="FFFFFF"/>
                </a:solidFill>
                <a:effectLst/>
                <a:latin typeface="-apple-system"/>
              </a:rPr>
              <a:t>dp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E197FA-225C-4B84-830A-636D6322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altLang="zh-CN" noProof="0" smtClean="0"/>
              <a:pPr/>
              <a:t>5</a:t>
            </a:fld>
            <a:endParaRPr lang="zh-CN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BC9EBAC-886B-428C-A0CC-A5A1BF709DA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43365" y="1517715"/>
                <a:ext cx="11658324" cy="465924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b="0" i="0" dirty="0">
                    <a:effectLst/>
                    <a:latin typeface="-apple-system"/>
                  </a:rPr>
                  <a:t>给出 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800" b="0" i="0" dirty="0">
                    <a:effectLst/>
                    <a:latin typeface="-apple-system"/>
                  </a:rPr>
                  <a:t> 的方格，有些格子不能铺线，其它格子必须铺，形成一个闭合回路。问有多少种铺法？</a:t>
                </a:r>
                <a:endParaRPr lang="en-US" altLang="zh-CN" sz="2800" b="0" i="0" dirty="0">
                  <a:effectLst/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≤12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BC9EBAC-886B-428C-A0CC-A5A1BF709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43365" y="1517715"/>
                <a:ext cx="11658324" cy="4659248"/>
              </a:xfrm>
              <a:blipFill>
                <a:blip r:embed="rId2"/>
                <a:stretch>
                  <a:fillRect l="-941" t="-2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00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C81F7-744D-45D4-AB57-64A9CD65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FFFFFF"/>
                </a:solidFill>
                <a:effectLst/>
                <a:latin typeface="-apple-system"/>
              </a:rPr>
              <a:t>【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洛谷</a:t>
            </a:r>
            <a:r>
              <a:rPr lang="en-US" altLang="zh-CN" b="1" i="0" dirty="0">
                <a:solidFill>
                  <a:srgbClr val="FFFFFF"/>
                </a:solidFill>
                <a:effectLst/>
                <a:latin typeface="-apple-system"/>
              </a:rPr>
              <a:t>P5056】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插头</a:t>
            </a:r>
            <a:r>
              <a:rPr lang="en-US" altLang="zh-CN" b="1" i="0" dirty="0" err="1">
                <a:solidFill>
                  <a:srgbClr val="FFFFFF"/>
                </a:solidFill>
                <a:effectLst/>
                <a:latin typeface="-apple-system"/>
              </a:rPr>
              <a:t>dp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447C04-EA39-4BF3-BE61-D384E73F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altLang="zh-CN" noProof="0" smtClean="0"/>
              <a:pPr/>
              <a:t>6</a:t>
            </a:fld>
            <a:endParaRPr lang="zh-CN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1589E21-ECBF-4466-BB42-7D7E200D985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43365" y="1517715"/>
                <a:ext cx="11613168" cy="465924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/>
                  <a:t>基本思路：记录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</m:e>
                    </m:d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2800" dirty="0"/>
                  <a:t> 表示 考虑前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行，第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行的状态为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的方案数。</a:t>
                </a:r>
                <a:endParaRPr lang="en-US" altLang="zh-CN" sz="2800" dirty="0"/>
              </a:p>
              <a:p>
                <a:r>
                  <a:rPr lang="zh-CN" altLang="en-US" sz="2800" dirty="0"/>
                  <a:t>状态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记录哪些位置有线头。</a:t>
                </a:r>
                <a:endParaRPr lang="en-US" altLang="zh-CN" sz="2800" dirty="0"/>
              </a:p>
              <a:p>
                <a:r>
                  <a:rPr lang="zh-CN" altLang="en-US" sz="2800" dirty="0"/>
                  <a:t>然而会有冲突：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1589E21-ECBF-4466-BB42-7D7E200D9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43365" y="1517715"/>
                <a:ext cx="11613168" cy="4659248"/>
              </a:xfrm>
              <a:blipFill>
                <a:blip r:embed="rId2"/>
                <a:stretch>
                  <a:fillRect l="-945" t="-2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98683C0-A3E6-4487-BBAF-A71758BBD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73" y="3582598"/>
            <a:ext cx="2659610" cy="17756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9D1A74-B8EC-42B5-957A-55B3C27CC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375" y="3582598"/>
            <a:ext cx="2893423" cy="17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1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19BA-3E30-4118-A799-FB6C4A5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FFFFFF"/>
                </a:solidFill>
                <a:effectLst/>
                <a:latin typeface="-apple-system"/>
              </a:rPr>
              <a:t>【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洛谷</a:t>
            </a:r>
            <a:r>
              <a:rPr lang="en-US" altLang="zh-CN" b="1" i="0" dirty="0">
                <a:solidFill>
                  <a:srgbClr val="FFFFFF"/>
                </a:solidFill>
                <a:effectLst/>
                <a:latin typeface="-apple-system"/>
              </a:rPr>
              <a:t>P5056】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插头</a:t>
            </a:r>
            <a:r>
              <a:rPr lang="en-US" altLang="zh-CN" b="1" i="0" dirty="0" err="1">
                <a:solidFill>
                  <a:srgbClr val="FFFFFF"/>
                </a:solidFill>
                <a:effectLst/>
                <a:latin typeface="-apple-system"/>
              </a:rPr>
              <a:t>dp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AC19C4-96FA-4FE8-B249-7BB726B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altLang="zh-CN" noProof="0" smtClean="0"/>
              <a:pPr/>
              <a:t>7</a:t>
            </a:fld>
            <a:endParaRPr lang="zh-CN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BA76C368-0B13-42FE-ADE2-654EEE5AC82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499" y="1625385"/>
                <a:ext cx="11214099" cy="4854437"/>
              </a:xfrm>
            </p:spPr>
            <p:txBody>
              <a:bodyPr/>
              <a:lstStyle/>
              <a:p>
                <a:r>
                  <a:rPr lang="zh-CN" altLang="en-US" sz="2800" dirty="0"/>
                  <a:t>解决方案：将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800" dirty="0"/>
                  <a:t> 从“集合”改为“括号序列”。</a:t>
                </a:r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zh-CN" altLang="en-US" sz="2800" dirty="0"/>
                  <a:t>具体实现：可以把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zh-CN" altLang="en-US" sz="2800" dirty="0"/>
                  <a:t> 设为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800" dirty="0"/>
                  <a:t> 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设为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800" dirty="0"/>
                  <a:t> ，无线头设为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/>
                  <a:t> ，然后压成一个三进制数。</a:t>
                </a:r>
                <a:endParaRPr lang="en-US" altLang="zh-CN" sz="2800" dirty="0"/>
              </a:p>
              <a:p>
                <a:r>
                  <a:rPr lang="zh-CN" altLang="en-US" sz="2800" dirty="0"/>
                  <a:t>可以改为四进制，因为使用位运算可以提速。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BA76C368-0B13-42FE-ADE2-654EEE5AC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499" y="1625385"/>
                <a:ext cx="11214099" cy="4854437"/>
              </a:xfrm>
              <a:blipFill>
                <a:blip r:embed="rId2"/>
                <a:stretch>
                  <a:fillRect l="-979" t="-1382" r="-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494568A5-2AAA-459B-838A-3E4479827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46" y="2257252"/>
            <a:ext cx="2499577" cy="20651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3F11C8-26EE-499B-9BE7-C76517385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799" y="2272493"/>
            <a:ext cx="2415749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4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927DC-0FB2-4241-9B35-1F9ADA28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复杂度太高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B89946-4D41-43A1-A899-331D461D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altLang="zh-CN" noProof="0" smtClean="0"/>
              <a:pPr/>
              <a:t>8</a:t>
            </a:fld>
            <a:endParaRPr lang="zh-CN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7D751C78-09A1-4194-93C9-AD179DCF1A3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500" y="1625385"/>
                <a:ext cx="11214100" cy="4899593"/>
              </a:xfrm>
            </p:spPr>
            <p:txBody>
              <a:bodyPr/>
              <a:lstStyle/>
              <a:p>
                <a:r>
                  <a:rPr lang="zh-CN" altLang="en-US" sz="2800" dirty="0"/>
                  <a:t>行与行之间转移时需要枚举下一行的所有格子，而每个格子有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sz="2800" dirty="0"/>
                  <a:t> 种形态，复杂度为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。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7D751C78-09A1-4194-93C9-AD179DCF1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500" y="1625385"/>
                <a:ext cx="11214100" cy="4899593"/>
              </a:xfrm>
              <a:blipFill>
                <a:blip r:embed="rId2"/>
                <a:stretch>
                  <a:fillRect l="-978" t="-1370" r="-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96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D8EB2-A619-4212-B5B1-F0900A90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逐格转移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F7D766-2CB6-4663-89AC-B788BB02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altLang="zh-CN" noProof="0" smtClean="0"/>
              <a:pPr/>
              <a:t>9</a:t>
            </a:fld>
            <a:endParaRPr lang="zh-CN" alt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1638A712-5F63-469F-A3DC-FF42379A712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44499" y="1625385"/>
                <a:ext cx="11214099" cy="4877015"/>
              </a:xfrm>
            </p:spPr>
            <p:txBody>
              <a:bodyPr/>
              <a:lstStyle/>
              <a:p>
                <a:r>
                  <a:rPr lang="zh-CN" altLang="en-US" sz="2800" dirty="0"/>
                  <a:t>不记录每行的状态，而改为记录一个“轮廓线”的状态。</a:t>
                </a:r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zh-CN" altLang="en-US" sz="2800" dirty="0"/>
                  <a:t>这样只需要枚举一个格子的形状。复杂度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𝑛𝑚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，实际上更低，因为需求括号序列合法。</a:t>
                </a:r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1638A712-5F63-469F-A3DC-FF42379A7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44499" y="1625385"/>
                <a:ext cx="11214099" cy="4877015"/>
              </a:xfrm>
              <a:blipFill>
                <a:blip r:embed="rId2"/>
                <a:stretch>
                  <a:fillRect l="-979" t="-1375" b="-2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2779D69-A7AF-479D-A3A9-C230A8FB4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10" y="2224935"/>
            <a:ext cx="4474511" cy="2921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559AD5-8940-4735-AB14-D13F249F0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032" y="2224935"/>
            <a:ext cx="4762900" cy="292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1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414_TF66687569" id="{F22184A5-AB04-428F-9DF8-5680AAA8BA35}" vid="{BBACD5B9-83A6-4F98-8328-281B6DAD09C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748</TotalTime>
  <Words>1346</Words>
  <Application>Microsoft Office PowerPoint</Application>
  <PresentationFormat>宽屏</PresentationFormat>
  <Paragraphs>130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-apple-system</vt:lpstr>
      <vt:lpstr>Microsoft YaHei UI</vt:lpstr>
      <vt:lpstr>PingFang SC</vt:lpstr>
      <vt:lpstr>Arial</vt:lpstr>
      <vt:lpstr>Cambria Math</vt:lpstr>
      <vt:lpstr>Office 主题</vt:lpstr>
      <vt:lpstr>插头DP</vt:lpstr>
      <vt:lpstr>【HNOI 2012】集合选数</vt:lpstr>
      <vt:lpstr>【HNOI 2012】集合选数</vt:lpstr>
      <vt:lpstr>【HNOI 2012】集合选数</vt:lpstr>
      <vt:lpstr>【洛谷P5056】插头dp</vt:lpstr>
      <vt:lpstr>【洛谷P5056】插头dp</vt:lpstr>
      <vt:lpstr>【洛谷P5056】插头dp</vt:lpstr>
      <vt:lpstr>复杂度太高</vt:lpstr>
      <vt:lpstr>逐格转移</vt:lpstr>
      <vt:lpstr>简易变式</vt:lpstr>
      <vt:lpstr>【HNOI 2012】集合选数</vt:lpstr>
      <vt:lpstr>【FZOJ 2472】逃亡</vt:lpstr>
      <vt:lpstr>[Code+#3]白金元首与莫斯科</vt:lpstr>
      <vt:lpstr>[Code+#3]白金元首与莫斯科</vt:lpstr>
      <vt:lpstr>【SCOI 2011】地板</vt:lpstr>
      <vt:lpstr>【SCOI 2011】地板</vt:lpstr>
      <vt:lpstr>【集训队作业2018】小Z的礼物</vt:lpstr>
      <vt:lpstr>【集训队作业2018】小Z的礼物</vt:lpstr>
      <vt:lpstr>【集训队作业2018】小Z的礼物</vt:lpstr>
      <vt:lpstr>【FZOJ2896】设计图案</vt:lpstr>
      <vt:lpstr>【FZOJ2896】设计图案</vt:lpstr>
      <vt:lpstr>【FZOJ2896】设计图案</vt:lpstr>
      <vt:lpstr>【NOI 2007】生成树计数</vt:lpstr>
      <vt:lpstr>【NOI 2007】生成树计数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插头DP</dc:title>
  <dc:creator>a</dc:creator>
  <cp:lastModifiedBy>周 天宝</cp:lastModifiedBy>
  <cp:revision>41</cp:revision>
  <dcterms:created xsi:type="dcterms:W3CDTF">2021-07-21T05:29:28Z</dcterms:created>
  <dcterms:modified xsi:type="dcterms:W3CDTF">2021-08-02T15:13:42Z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