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96" r:id="rId3"/>
    <p:sldId id="281" r:id="rId4"/>
    <p:sldId id="297" r:id="rId5"/>
    <p:sldId id="290" r:id="rId6"/>
    <p:sldId id="291" r:id="rId7"/>
    <p:sldId id="292" r:id="rId8"/>
    <p:sldId id="293" r:id="rId9"/>
    <p:sldId id="294" r:id="rId10"/>
    <p:sldId id="295" r:id="rId11"/>
    <p:sldId id="289" r:id="rId12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6D48F8-7940-4FA5-A40C-99912523BF08}">
  <a:tblStyle styleId="{266D48F8-7940-4FA5-A40C-99912523BF0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9" name="Google Shape;55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4078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9" name="Google Shape;64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1" name="Google Shape;52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521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9" name="Google Shape;55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1" name="Google Shape;52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5922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9" name="Google Shape;55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6463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9" name="Google Shape;55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5424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9" name="Google Shape;55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6363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9" name="Google Shape;55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3304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9" name="Google Shape;55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049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5882551" y="969267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5882551" y="969267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062" y="1240992"/>
            <a:ext cx="8243938" cy="61728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161886" y="2749038"/>
            <a:ext cx="8567252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500" dirty="0" smtClean="0"/>
              <a:t>“</a:t>
            </a:r>
            <a:r>
              <a:rPr lang="ko-KR" altLang="en-US" sz="6500" dirty="0" err="1" smtClean="0"/>
              <a:t>가구쇼핑몰</a:t>
            </a:r>
            <a:r>
              <a:rPr lang="ko-KR" altLang="en-US" sz="6500" dirty="0" smtClean="0"/>
              <a:t> 웹사이트 제작 보고서</a:t>
            </a:r>
            <a:r>
              <a:rPr lang="en-US" altLang="ko-KR" sz="6500" dirty="0"/>
              <a:t>"</a:t>
            </a:r>
            <a:endParaRPr sz="6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161886" y="5801540"/>
            <a:ext cx="3638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10조 김지현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1314286" y="6722583"/>
            <a:ext cx="3342857" cy="3657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15882551" y="969267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90134"/>
              </p:ext>
            </p:extLst>
          </p:nvPr>
        </p:nvGraphicFramePr>
        <p:xfrm>
          <a:off x="91442" y="130628"/>
          <a:ext cx="18052866" cy="96145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42307">
                  <a:extLst>
                    <a:ext uri="{9D8B030D-6E8A-4147-A177-3AD203B41FA5}">
                      <a16:colId xmlns:a16="http://schemas.microsoft.com/office/drawing/2014/main" val="3729390434"/>
                    </a:ext>
                  </a:extLst>
                </a:gridCol>
                <a:gridCol w="3875315">
                  <a:extLst>
                    <a:ext uri="{9D8B030D-6E8A-4147-A177-3AD203B41FA5}">
                      <a16:colId xmlns:a16="http://schemas.microsoft.com/office/drawing/2014/main" val="1127687291"/>
                    </a:ext>
                  </a:extLst>
                </a:gridCol>
                <a:gridCol w="1519645">
                  <a:extLst>
                    <a:ext uri="{9D8B030D-6E8A-4147-A177-3AD203B41FA5}">
                      <a16:colId xmlns:a16="http://schemas.microsoft.com/office/drawing/2014/main" val="1889086141"/>
                    </a:ext>
                  </a:extLst>
                </a:gridCol>
                <a:gridCol w="6257108">
                  <a:extLst>
                    <a:ext uri="{9D8B030D-6E8A-4147-A177-3AD203B41FA5}">
                      <a16:colId xmlns:a16="http://schemas.microsoft.com/office/drawing/2014/main" val="124709961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573538195"/>
                    </a:ext>
                  </a:extLst>
                </a:gridCol>
                <a:gridCol w="3008811">
                  <a:extLst>
                    <a:ext uri="{9D8B030D-6E8A-4147-A177-3AD203B41FA5}">
                      <a16:colId xmlns:a16="http://schemas.microsoft.com/office/drawing/2014/main" val="1423406121"/>
                    </a:ext>
                  </a:extLst>
                </a:gridCol>
              </a:tblGrid>
              <a:tr h="444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Homeground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가구 쇼핑몰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페이지 정보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결제 화면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작성자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김지현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368038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작성 날짜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2022.05.16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연결 화면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메인 </a:t>
                      </a:r>
                      <a:r>
                        <a:rPr lang="en-US" altLang="ko-KR" sz="1800" dirty="0" smtClean="0"/>
                        <a:t>&gt; </a:t>
                      </a:r>
                      <a:r>
                        <a:rPr lang="ko-KR" altLang="en-US" sz="1800" dirty="0" err="1" smtClean="0"/>
                        <a:t>마이쇼핑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&gt; </a:t>
                      </a:r>
                      <a:r>
                        <a:rPr lang="ko-KR" altLang="en-US" sz="1800" dirty="0" smtClean="0"/>
                        <a:t>장바구니 </a:t>
                      </a:r>
                      <a:r>
                        <a:rPr lang="en-US" altLang="ko-KR" sz="1800" dirty="0" smtClean="0"/>
                        <a:t>&gt; </a:t>
                      </a:r>
                      <a:r>
                        <a:rPr lang="ko-KR" altLang="en-US" sz="1800" dirty="0" smtClean="0"/>
                        <a:t>결제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주문자와 </a:t>
                      </a:r>
                      <a:r>
                        <a:rPr lang="ko-KR" altLang="en-US" sz="1400" baseline="0" dirty="0" err="1" smtClean="0"/>
                        <a:t>배송받는</a:t>
                      </a:r>
                      <a:r>
                        <a:rPr lang="ko-KR" altLang="en-US" sz="1400" baseline="0" dirty="0" smtClean="0"/>
                        <a:t> 정보를 적는 구간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∨버튼 클릭하여 옵션 선택 가능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구매 예정인 상품 정보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수량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금액 나타나는 구간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할인쿠폰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포인트를 선택하여 </a:t>
                      </a:r>
                      <a:r>
                        <a:rPr lang="ko-KR" altLang="en-US" sz="1400" baseline="0" dirty="0" err="1" smtClean="0"/>
                        <a:t>사용가능한</a:t>
                      </a:r>
                      <a:r>
                        <a:rPr lang="ko-KR" altLang="en-US" sz="1400" baseline="0" dirty="0" smtClean="0"/>
                        <a:t> 구간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라디오박스로 원하는 결제 수단 선택 가능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결제 정보 동의 체크박스 체크 후 결제하기 버튼 클릭 가능함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체크 없이 클릭 시 결제 불가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endParaRPr lang="en-US" altLang="ko-KR" sz="14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3613"/>
                  </a:ext>
                </a:extLst>
              </a:tr>
              <a:tr h="870014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7428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51" y="1059543"/>
            <a:ext cx="4771823" cy="8633131"/>
          </a:xfrm>
          <a:prstGeom prst="rect">
            <a:avLst/>
          </a:prstGeom>
        </p:spPr>
      </p:pic>
      <p:sp>
        <p:nvSpPr>
          <p:cNvPr id="565" name="Google Shape;565;p38"/>
          <p:cNvSpPr txBox="1">
            <a:spLocks noGrp="1"/>
          </p:cNvSpPr>
          <p:nvPr>
            <p:ph type="sldNum" idx="12"/>
          </p:nvPr>
        </p:nvSpPr>
        <p:spPr>
          <a:xfrm>
            <a:off x="15882551" y="969267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8" name="타원 7"/>
          <p:cNvSpPr/>
          <p:nvPr/>
        </p:nvSpPr>
        <p:spPr>
          <a:xfrm>
            <a:off x="5177463" y="4203957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5177463" y="6231067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5177463" y="1919814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4" name="타원 23"/>
          <p:cNvSpPr/>
          <p:nvPr/>
        </p:nvSpPr>
        <p:spPr>
          <a:xfrm>
            <a:off x="5177463" y="7569116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25" name="타원 24"/>
          <p:cNvSpPr/>
          <p:nvPr/>
        </p:nvSpPr>
        <p:spPr>
          <a:xfrm>
            <a:off x="6375916" y="8744773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442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46"/>
          <p:cNvPicPr preferRelativeResize="0"/>
          <p:nvPr/>
        </p:nvPicPr>
        <p:blipFill rotWithShape="1">
          <a:blip r:embed="rId3">
            <a:alphaModFix/>
          </a:blip>
          <a:srcRect r="12089"/>
          <a:stretch/>
        </p:blipFill>
        <p:spPr>
          <a:xfrm>
            <a:off x="9142857" y="2932642"/>
            <a:ext cx="9145143" cy="6241648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46"/>
          <p:cNvSpPr txBox="1"/>
          <p:nvPr/>
        </p:nvSpPr>
        <p:spPr>
          <a:xfrm>
            <a:off x="1355949" y="3543216"/>
            <a:ext cx="9858123" cy="220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</a:pPr>
            <a:r>
              <a:rPr lang="en-US" sz="8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감사합니다!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4" name="Google Shape;65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9639751" y="1933220"/>
            <a:ext cx="3342857" cy="36571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46"/>
          <p:cNvSpPr txBox="1"/>
          <p:nvPr/>
        </p:nvSpPr>
        <p:spPr>
          <a:xfrm>
            <a:off x="13191714" y="1643086"/>
            <a:ext cx="6929410" cy="59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가구쇼핑몰 데스크톱용  웹사이트 제작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46"/>
          <p:cNvSpPr txBox="1"/>
          <p:nvPr/>
        </p:nvSpPr>
        <p:spPr>
          <a:xfrm>
            <a:off x="1421581" y="8410857"/>
            <a:ext cx="45721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500" b="0" i="0" u="none" strike="noStrike" cap="none" dirty="0">
                <a:solidFill>
                  <a:srgbClr val="000000"/>
                </a:solidFill>
                <a:sym typeface="Arial"/>
              </a:rPr>
              <a:t>10조 </a:t>
            </a:r>
            <a:r>
              <a:rPr lang="en-US" sz="2500" b="0" i="0" u="none" strike="noStrike" cap="none" dirty="0" err="1">
                <a:solidFill>
                  <a:srgbClr val="000000"/>
                </a:solidFill>
                <a:sym typeface="Arial"/>
              </a:rPr>
              <a:t>김지현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46"/>
          <p:cNvSpPr txBox="1">
            <a:spLocks noGrp="1"/>
          </p:cNvSpPr>
          <p:nvPr>
            <p:ph type="sldNum" idx="12"/>
          </p:nvPr>
        </p:nvSpPr>
        <p:spPr>
          <a:xfrm>
            <a:off x="15882551" y="969267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36"/>
          <p:cNvPicPr preferRelativeResize="0"/>
          <p:nvPr/>
        </p:nvPicPr>
        <p:blipFill rotWithShape="1">
          <a:blip r:embed="rId3">
            <a:alphaModFix/>
          </a:blip>
          <a:srcRect r="20752"/>
          <a:stretch/>
        </p:blipFill>
        <p:spPr>
          <a:xfrm>
            <a:off x="10044062" y="1206618"/>
            <a:ext cx="8243938" cy="624164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6"/>
          <p:cNvSpPr txBox="1"/>
          <p:nvPr/>
        </p:nvSpPr>
        <p:spPr>
          <a:xfrm>
            <a:off x="628699" y="4085575"/>
            <a:ext cx="9186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ko-KR" altLang="en-US" sz="6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비주얼</a:t>
            </a:r>
            <a:r>
              <a:rPr lang="ko-KR" altLang="en-US" sz="6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6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무드보드</a:t>
            </a:r>
            <a:r>
              <a:rPr lang="en-US" sz="6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5" name="Google Shape;52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V="1">
            <a:off x="2119084" y="5096898"/>
            <a:ext cx="6081486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6"/>
          <p:cNvSpPr txBox="1">
            <a:spLocks noGrp="1"/>
          </p:cNvSpPr>
          <p:nvPr>
            <p:ph type="sldNum" idx="12"/>
          </p:nvPr>
        </p:nvSpPr>
        <p:spPr>
          <a:xfrm>
            <a:off x="15882551" y="969267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714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8"/>
          <p:cNvSpPr txBox="1"/>
          <p:nvPr/>
        </p:nvSpPr>
        <p:spPr>
          <a:xfrm>
            <a:off x="4514286" y="911150"/>
            <a:ext cx="925714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3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비주얼</a:t>
            </a:r>
            <a:r>
              <a:rPr lang="ko-KR" altLang="en-US" sz="3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3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무드보드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8"/>
          <p:cNvSpPr txBox="1"/>
          <p:nvPr/>
        </p:nvSpPr>
        <p:spPr>
          <a:xfrm>
            <a:off x="4514286" y="1491712"/>
            <a:ext cx="92571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800" dirty="0" smtClean="0">
                <a:solidFill>
                  <a:srgbClr val="656565"/>
                </a:solidFill>
              </a:rPr>
              <a:t>키워드 </a:t>
            </a:r>
            <a:r>
              <a:rPr lang="en-US" altLang="ko-KR" sz="1800" dirty="0" smtClean="0">
                <a:solidFill>
                  <a:srgbClr val="656565"/>
                </a:solidFill>
              </a:rPr>
              <a:t>– Modern, Black &amp; White, Cozy, Simple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8"/>
          <p:cNvSpPr txBox="1">
            <a:spLocks noGrp="1"/>
          </p:cNvSpPr>
          <p:nvPr>
            <p:ph type="sldNum" idx="12"/>
          </p:nvPr>
        </p:nvSpPr>
        <p:spPr>
          <a:xfrm>
            <a:off x="15882551" y="969267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148" y="1861003"/>
            <a:ext cx="12651417" cy="76458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36"/>
          <p:cNvPicPr preferRelativeResize="0"/>
          <p:nvPr/>
        </p:nvPicPr>
        <p:blipFill rotWithShape="1">
          <a:blip r:embed="rId3">
            <a:alphaModFix/>
          </a:blip>
          <a:srcRect r="20752"/>
          <a:stretch/>
        </p:blipFill>
        <p:spPr>
          <a:xfrm>
            <a:off x="10044062" y="1206618"/>
            <a:ext cx="8243938" cy="624164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6"/>
          <p:cNvSpPr txBox="1"/>
          <p:nvPr/>
        </p:nvSpPr>
        <p:spPr>
          <a:xfrm>
            <a:off x="628699" y="4085575"/>
            <a:ext cx="9186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ko-KR" altLang="en-US" sz="6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스토리 보드</a:t>
            </a:r>
            <a:r>
              <a:rPr lang="en-US" sz="6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5" name="Google Shape;52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V="1">
            <a:off x="2931885" y="5096898"/>
            <a:ext cx="4528458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6"/>
          <p:cNvSpPr txBox="1">
            <a:spLocks noGrp="1"/>
          </p:cNvSpPr>
          <p:nvPr>
            <p:ph type="sldNum" idx="12"/>
          </p:nvPr>
        </p:nvSpPr>
        <p:spPr>
          <a:xfrm>
            <a:off x="15882551" y="969267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737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145" y="1018249"/>
            <a:ext cx="7257036" cy="8674425"/>
          </a:xfrm>
          <a:prstGeom prst="rect">
            <a:avLst/>
          </a:prstGeom>
        </p:spPr>
      </p:pic>
      <p:sp>
        <p:nvSpPr>
          <p:cNvPr id="565" name="Google Shape;565;p38"/>
          <p:cNvSpPr txBox="1">
            <a:spLocks noGrp="1"/>
          </p:cNvSpPr>
          <p:nvPr>
            <p:ph type="sldNum" idx="12"/>
          </p:nvPr>
        </p:nvSpPr>
        <p:spPr>
          <a:xfrm>
            <a:off x="15882551" y="969267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50944"/>
              </p:ext>
            </p:extLst>
          </p:nvPr>
        </p:nvGraphicFramePr>
        <p:xfrm>
          <a:off x="91442" y="130628"/>
          <a:ext cx="18052866" cy="96145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42307">
                  <a:extLst>
                    <a:ext uri="{9D8B030D-6E8A-4147-A177-3AD203B41FA5}">
                      <a16:colId xmlns:a16="http://schemas.microsoft.com/office/drawing/2014/main" val="3729390434"/>
                    </a:ext>
                  </a:extLst>
                </a:gridCol>
                <a:gridCol w="3875315">
                  <a:extLst>
                    <a:ext uri="{9D8B030D-6E8A-4147-A177-3AD203B41FA5}">
                      <a16:colId xmlns:a16="http://schemas.microsoft.com/office/drawing/2014/main" val="1127687291"/>
                    </a:ext>
                  </a:extLst>
                </a:gridCol>
                <a:gridCol w="1519645">
                  <a:extLst>
                    <a:ext uri="{9D8B030D-6E8A-4147-A177-3AD203B41FA5}">
                      <a16:colId xmlns:a16="http://schemas.microsoft.com/office/drawing/2014/main" val="1889086141"/>
                    </a:ext>
                  </a:extLst>
                </a:gridCol>
                <a:gridCol w="6257108">
                  <a:extLst>
                    <a:ext uri="{9D8B030D-6E8A-4147-A177-3AD203B41FA5}">
                      <a16:colId xmlns:a16="http://schemas.microsoft.com/office/drawing/2014/main" val="124709961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573538195"/>
                    </a:ext>
                  </a:extLst>
                </a:gridCol>
                <a:gridCol w="3008811">
                  <a:extLst>
                    <a:ext uri="{9D8B030D-6E8A-4147-A177-3AD203B41FA5}">
                      <a16:colId xmlns:a16="http://schemas.microsoft.com/office/drawing/2014/main" val="1423406121"/>
                    </a:ext>
                  </a:extLst>
                </a:gridCol>
              </a:tblGrid>
              <a:tr h="444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Homeground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가구 쇼핑몰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페이지 정보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쇼핑몰 </a:t>
                      </a:r>
                      <a:r>
                        <a:rPr lang="ko-KR" altLang="en-US" sz="1800" dirty="0" err="1" smtClean="0"/>
                        <a:t>메인화면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작성자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김지현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368038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작성 날짜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2022.05.16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연결 화면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메인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dirty="0" smtClean="0"/>
                        <a:t>홈페이지 로고</a:t>
                      </a:r>
                      <a:endParaRPr lang="en-US" altLang="ko-KR" sz="140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dirty="0" smtClean="0"/>
                        <a:t>각 카테고리로 이동이 가능한 내비게이션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메인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(ex.</a:t>
                      </a:r>
                      <a:r>
                        <a:rPr lang="ko-KR" altLang="en-US" sz="1400" baseline="0" dirty="0" err="1" smtClean="0"/>
                        <a:t>침실가구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err="1" smtClean="0"/>
                        <a:t>수납가구</a:t>
                      </a:r>
                      <a:r>
                        <a:rPr lang="en-US" altLang="ko-KR" sz="1400" baseline="0" dirty="0" smtClean="0"/>
                        <a:t>…)</a:t>
                      </a:r>
                      <a:r>
                        <a:rPr lang="ko-KR" altLang="en-US" sz="1400" baseline="0" dirty="0" smtClean="0"/>
                        <a:t>에 </a:t>
                      </a:r>
                      <a:r>
                        <a:rPr lang="ko-KR" altLang="en-US" sz="1400" baseline="0" dirty="0" err="1" smtClean="0"/>
                        <a:t>호버할</a:t>
                      </a:r>
                      <a:r>
                        <a:rPr lang="ko-KR" altLang="en-US" sz="1400" baseline="0" dirty="0" smtClean="0"/>
                        <a:t> 경우 </a:t>
                      </a:r>
                      <a:r>
                        <a:rPr lang="ko-KR" altLang="en-US" sz="1400" baseline="0" dirty="0" err="1" smtClean="0"/>
                        <a:t>서브메뉴</a:t>
                      </a:r>
                      <a:r>
                        <a:rPr lang="ko-KR" altLang="en-US" sz="1400" baseline="0" dirty="0" smtClean="0"/>
                        <a:t> 페이드인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검색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장바구니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마이페이지</a:t>
                      </a:r>
                      <a:r>
                        <a:rPr lang="ko-KR" altLang="en-US" sz="1400" baseline="0" dirty="0" smtClean="0"/>
                        <a:t> 아이콘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클릭하면 바로 이동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이벤트 </a:t>
                      </a:r>
                      <a:r>
                        <a:rPr lang="ko-KR" altLang="en-US" sz="1400" baseline="0" dirty="0" err="1" smtClean="0"/>
                        <a:t>배너창</a:t>
                      </a:r>
                      <a:r>
                        <a:rPr lang="en-US" altLang="ko-KR" sz="1400" baseline="0" dirty="0" smtClean="0"/>
                        <a:t>. 3</a:t>
                      </a:r>
                      <a:r>
                        <a:rPr lang="ko-KR" altLang="en-US" sz="1400" baseline="0" dirty="0" smtClean="0"/>
                        <a:t>초마다 왼쪽으로 이미지 자동으로 넘어감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좌우 화살표를 클릭해 수동으로 넘길 수 있음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마우스를 배너에 </a:t>
                      </a:r>
                      <a:r>
                        <a:rPr lang="ko-KR" altLang="en-US" sz="1400" baseline="0" dirty="0" err="1" smtClean="0"/>
                        <a:t>호버하면</a:t>
                      </a:r>
                      <a:r>
                        <a:rPr lang="ko-KR" altLang="en-US" sz="1400" baseline="0" dirty="0" smtClean="0"/>
                        <a:t> 이미지 애니메이션이 중단되고 아웃 시 다시 애니메이션 시작함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dirty="0" smtClean="0"/>
                        <a:t>제품의 모습을 알 수 있도록 제품 사진 보임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마우스 </a:t>
                      </a:r>
                      <a:r>
                        <a:rPr lang="ko-KR" altLang="en-US" sz="1400" dirty="0" err="1" smtClean="0"/>
                        <a:t>호버하면</a:t>
                      </a:r>
                      <a:r>
                        <a:rPr lang="ko-KR" altLang="en-US" sz="1400" dirty="0" smtClean="0"/>
                        <a:t> 이미지가 잠깐 반짝였다가 원상태로 돌아옴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클릭 시 제품 상세페이지로 이동</a:t>
                      </a:r>
                      <a:endParaRPr lang="en-US" altLang="ko-KR" sz="140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해당 제품 이름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가격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컬러 표시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사업자등록번호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개인정보방침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회사주소</a:t>
                      </a:r>
                      <a:r>
                        <a:rPr lang="ko-KR" altLang="en-US" sz="1400" baseline="0" dirty="0" smtClean="0"/>
                        <a:t> 등 정보가 적힐 </a:t>
                      </a:r>
                      <a:r>
                        <a:rPr lang="en-US" altLang="ko-KR" sz="1400" baseline="0" dirty="0" smtClean="0"/>
                        <a:t>footer </a:t>
                      </a:r>
                      <a:r>
                        <a:rPr lang="ko-KR" altLang="en-US" sz="1400" baseline="0" dirty="0" smtClean="0"/>
                        <a:t>공간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쇼핑몰 </a:t>
                      </a:r>
                      <a:r>
                        <a:rPr lang="en-US" altLang="ko-KR" sz="1400" baseline="0" dirty="0" smtClean="0"/>
                        <a:t>SNS </a:t>
                      </a:r>
                      <a:r>
                        <a:rPr lang="ko-KR" altLang="en-US" sz="1400" baseline="0" dirty="0" smtClean="0"/>
                        <a:t>아이콘</a:t>
                      </a:r>
                      <a:r>
                        <a:rPr lang="en-US" altLang="ko-KR" sz="1400" baseline="0" dirty="0" smtClean="0"/>
                        <a:t> : </a:t>
                      </a:r>
                      <a:r>
                        <a:rPr lang="ko-KR" altLang="en-US" sz="1400" baseline="0" dirty="0" err="1" smtClean="0"/>
                        <a:t>인스타그램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유튜브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페이스북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카카오톡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플러스친구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endParaRPr lang="en-US" altLang="ko-KR" sz="14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3613"/>
                  </a:ext>
                </a:extLst>
              </a:tr>
              <a:tr h="870014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74282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3100145" y="1247318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9" name="타원 8"/>
          <p:cNvSpPr/>
          <p:nvPr/>
        </p:nvSpPr>
        <p:spPr>
          <a:xfrm>
            <a:off x="6698420" y="2815859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10" name="타원 9"/>
          <p:cNvSpPr/>
          <p:nvPr/>
        </p:nvSpPr>
        <p:spPr>
          <a:xfrm>
            <a:off x="4875059" y="4534487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7597457" y="5227037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6611074" y="8984360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6064193" y="1060636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9072896" y="1073907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8" name="타원 17"/>
          <p:cNvSpPr/>
          <p:nvPr/>
        </p:nvSpPr>
        <p:spPr>
          <a:xfrm>
            <a:off x="8218201" y="9341794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078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25061"/>
              </p:ext>
            </p:extLst>
          </p:nvPr>
        </p:nvGraphicFramePr>
        <p:xfrm>
          <a:off x="91442" y="130628"/>
          <a:ext cx="18052866" cy="96145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42307">
                  <a:extLst>
                    <a:ext uri="{9D8B030D-6E8A-4147-A177-3AD203B41FA5}">
                      <a16:colId xmlns:a16="http://schemas.microsoft.com/office/drawing/2014/main" val="3729390434"/>
                    </a:ext>
                  </a:extLst>
                </a:gridCol>
                <a:gridCol w="3875315">
                  <a:extLst>
                    <a:ext uri="{9D8B030D-6E8A-4147-A177-3AD203B41FA5}">
                      <a16:colId xmlns:a16="http://schemas.microsoft.com/office/drawing/2014/main" val="1127687291"/>
                    </a:ext>
                  </a:extLst>
                </a:gridCol>
                <a:gridCol w="1519645">
                  <a:extLst>
                    <a:ext uri="{9D8B030D-6E8A-4147-A177-3AD203B41FA5}">
                      <a16:colId xmlns:a16="http://schemas.microsoft.com/office/drawing/2014/main" val="1889086141"/>
                    </a:ext>
                  </a:extLst>
                </a:gridCol>
                <a:gridCol w="6257108">
                  <a:extLst>
                    <a:ext uri="{9D8B030D-6E8A-4147-A177-3AD203B41FA5}">
                      <a16:colId xmlns:a16="http://schemas.microsoft.com/office/drawing/2014/main" val="124709961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573538195"/>
                    </a:ext>
                  </a:extLst>
                </a:gridCol>
                <a:gridCol w="3008811">
                  <a:extLst>
                    <a:ext uri="{9D8B030D-6E8A-4147-A177-3AD203B41FA5}">
                      <a16:colId xmlns:a16="http://schemas.microsoft.com/office/drawing/2014/main" val="1423406121"/>
                    </a:ext>
                  </a:extLst>
                </a:gridCol>
              </a:tblGrid>
              <a:tr h="444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Homeground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가구 쇼핑몰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페이지 정보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침실가구</a:t>
                      </a:r>
                      <a:r>
                        <a:rPr lang="ko-KR" altLang="en-US" sz="1800" dirty="0" smtClean="0"/>
                        <a:t> 전체보기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작성자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김지현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368038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작성 날짜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2022.05.16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연결 화면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메인 </a:t>
                      </a:r>
                      <a:r>
                        <a:rPr lang="en-US" altLang="ko-KR" sz="1800" dirty="0" smtClean="0"/>
                        <a:t>&gt; </a:t>
                      </a:r>
                      <a:r>
                        <a:rPr lang="ko-KR" altLang="en-US" sz="1800" dirty="0" err="1" smtClean="0"/>
                        <a:t>침실가구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침실가구에서 진행되는 이벤트 배너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이미지</a:t>
                      </a:r>
                      <a:r>
                        <a:rPr lang="en-US" altLang="ko-KR" sz="1400" baseline="0" dirty="0" smtClean="0"/>
                        <a:t>, 3</a:t>
                      </a:r>
                      <a:r>
                        <a:rPr lang="ko-KR" altLang="en-US" sz="1400" baseline="0" dirty="0" smtClean="0"/>
                        <a:t>초마다 왼쪽으로 이미지 자동으로 넘어감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좌우화살표를 클릭해 수동으로 넘길 수 있음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마우스를 배너에 </a:t>
                      </a:r>
                      <a:r>
                        <a:rPr lang="ko-KR" altLang="en-US" sz="1400" baseline="0" dirty="0" err="1" smtClean="0"/>
                        <a:t>호버하면</a:t>
                      </a:r>
                      <a:r>
                        <a:rPr lang="ko-KR" altLang="en-US" sz="1400" baseline="0" dirty="0" smtClean="0"/>
                        <a:t> 이미지 애니메이션이 중단되고 아웃 시 다시 애니메이션 시작함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err="1" smtClean="0"/>
                        <a:t>침실가구</a:t>
                      </a:r>
                      <a:r>
                        <a:rPr lang="ko-KR" altLang="en-US" sz="1400" baseline="0" dirty="0" smtClean="0"/>
                        <a:t> 안 서브 카테고리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400" baseline="0" dirty="0" smtClean="0"/>
                        <a:t>카테고리 대표 이미지와 더 둘러보기 텍스트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클릭 시 해당 카테고리 페이지로 이동함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인기상품 이미지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마우스 </a:t>
                      </a:r>
                      <a:r>
                        <a:rPr lang="ko-KR" altLang="en-US" sz="1400" baseline="0" dirty="0" err="1" smtClean="0"/>
                        <a:t>호버</a:t>
                      </a:r>
                      <a:r>
                        <a:rPr lang="ko-KR" altLang="en-US" sz="1400" baseline="0" dirty="0" smtClean="0"/>
                        <a:t> 시 이미지 잠깐 반짝였다가 다시 되돌아오는 애니메이션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클릭 시 해당 제품 상세 정보로 이동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3613"/>
                  </a:ext>
                </a:extLst>
              </a:tr>
              <a:tr h="870014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7428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514" y="1073907"/>
            <a:ext cx="5822167" cy="8618767"/>
          </a:xfrm>
          <a:prstGeom prst="rect">
            <a:avLst/>
          </a:prstGeom>
        </p:spPr>
      </p:pic>
      <p:sp>
        <p:nvSpPr>
          <p:cNvPr id="565" name="Google Shape;565;p38"/>
          <p:cNvSpPr txBox="1">
            <a:spLocks noGrp="1"/>
          </p:cNvSpPr>
          <p:nvPr>
            <p:ph type="sldNum" idx="12"/>
          </p:nvPr>
        </p:nvSpPr>
        <p:spPr>
          <a:xfrm>
            <a:off x="15882551" y="969267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" name="타원 7"/>
          <p:cNvSpPr/>
          <p:nvPr/>
        </p:nvSpPr>
        <p:spPr>
          <a:xfrm>
            <a:off x="4895982" y="2911846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7410972" y="2023452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6135383" y="5907126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8698824" y="7010739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8708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834" y="1088674"/>
            <a:ext cx="6521958" cy="8656499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07367"/>
              </p:ext>
            </p:extLst>
          </p:nvPr>
        </p:nvGraphicFramePr>
        <p:xfrm>
          <a:off x="91442" y="130628"/>
          <a:ext cx="18052866" cy="96145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42307">
                  <a:extLst>
                    <a:ext uri="{9D8B030D-6E8A-4147-A177-3AD203B41FA5}">
                      <a16:colId xmlns:a16="http://schemas.microsoft.com/office/drawing/2014/main" val="3729390434"/>
                    </a:ext>
                  </a:extLst>
                </a:gridCol>
                <a:gridCol w="3875315">
                  <a:extLst>
                    <a:ext uri="{9D8B030D-6E8A-4147-A177-3AD203B41FA5}">
                      <a16:colId xmlns:a16="http://schemas.microsoft.com/office/drawing/2014/main" val="1127687291"/>
                    </a:ext>
                  </a:extLst>
                </a:gridCol>
                <a:gridCol w="1519645">
                  <a:extLst>
                    <a:ext uri="{9D8B030D-6E8A-4147-A177-3AD203B41FA5}">
                      <a16:colId xmlns:a16="http://schemas.microsoft.com/office/drawing/2014/main" val="1889086141"/>
                    </a:ext>
                  </a:extLst>
                </a:gridCol>
                <a:gridCol w="6257108">
                  <a:extLst>
                    <a:ext uri="{9D8B030D-6E8A-4147-A177-3AD203B41FA5}">
                      <a16:colId xmlns:a16="http://schemas.microsoft.com/office/drawing/2014/main" val="124709961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573538195"/>
                    </a:ext>
                  </a:extLst>
                </a:gridCol>
                <a:gridCol w="3008811">
                  <a:extLst>
                    <a:ext uri="{9D8B030D-6E8A-4147-A177-3AD203B41FA5}">
                      <a16:colId xmlns:a16="http://schemas.microsoft.com/office/drawing/2014/main" val="1423406121"/>
                    </a:ext>
                  </a:extLst>
                </a:gridCol>
              </a:tblGrid>
              <a:tr h="444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Homeground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가구 쇼핑몰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페이지 정보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침대 카테고리 화면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작성자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김지현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368038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작성 날짜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2022.05.16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연결 화면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메인 </a:t>
                      </a:r>
                      <a:r>
                        <a:rPr lang="en-US" altLang="ko-KR" sz="1800" dirty="0" smtClean="0"/>
                        <a:t>&gt; </a:t>
                      </a:r>
                      <a:r>
                        <a:rPr lang="ko-KR" altLang="en-US" sz="1800" dirty="0" err="1" smtClean="0"/>
                        <a:t>침실가구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&gt; </a:t>
                      </a:r>
                      <a:r>
                        <a:rPr lang="ko-KR" altLang="en-US" sz="1800" dirty="0" smtClean="0"/>
                        <a:t>침대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침대 상품 이벤트 배너</a:t>
                      </a:r>
                      <a:r>
                        <a:rPr lang="en-US" altLang="ko-KR" sz="1400" baseline="0" dirty="0" smtClean="0"/>
                        <a:t>. 3</a:t>
                      </a:r>
                      <a:r>
                        <a:rPr lang="ko-KR" altLang="en-US" sz="1400" baseline="0" dirty="0" smtClean="0"/>
                        <a:t>초마다 왼쪽으로 이미지 자동으로 넘어감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좌우 화살표를 클릭해 수동으로 넘길 수 있음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마우스를 배너에 </a:t>
                      </a:r>
                      <a:r>
                        <a:rPr lang="ko-KR" altLang="en-US" sz="1400" baseline="0" dirty="0" err="1" smtClean="0"/>
                        <a:t>호버</a:t>
                      </a:r>
                      <a:r>
                        <a:rPr lang="ko-KR" altLang="en-US" sz="1400" baseline="0" dirty="0" smtClean="0"/>
                        <a:t> 시 이미지 애니메이션이 중단되고 아웃 시 다시 애니메이션 시작함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400" baseline="0" dirty="0" smtClean="0"/>
                        <a:t>필터 기능</a:t>
                      </a:r>
                      <a:endParaRPr lang="en-US" altLang="ko-KR" sz="1400" baseline="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1400" baseline="0" dirty="0" smtClean="0"/>
                        <a:t>제품 이미지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마우스 </a:t>
                      </a:r>
                      <a:r>
                        <a:rPr lang="ko-KR" altLang="en-US" sz="1400" baseline="0" dirty="0" err="1" smtClean="0"/>
                        <a:t>호버</a:t>
                      </a:r>
                      <a:r>
                        <a:rPr lang="ko-KR" altLang="en-US" sz="1400" baseline="0" dirty="0" smtClean="0"/>
                        <a:t> 시 이미지 잠깐 반짝였다가 다시 되돌아오는 애니메이션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클릭 시 해당 제품 상세 정보로 이동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해당 제품 이름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가격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컬러 표시</a:t>
                      </a:r>
                      <a:endParaRPr lang="en-US" altLang="ko-KR" sz="14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3613"/>
                  </a:ext>
                </a:extLst>
              </a:tr>
              <a:tr h="870014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74282"/>
                  </a:ext>
                </a:extLst>
              </a:tr>
            </a:tbl>
          </a:graphicData>
        </a:graphic>
      </p:graphicFrame>
      <p:sp>
        <p:nvSpPr>
          <p:cNvPr id="565" name="Google Shape;565;p38"/>
          <p:cNvSpPr txBox="1">
            <a:spLocks noGrp="1"/>
          </p:cNvSpPr>
          <p:nvPr>
            <p:ph type="sldNum" idx="12"/>
          </p:nvPr>
        </p:nvSpPr>
        <p:spPr>
          <a:xfrm>
            <a:off x="15882551" y="969267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" name="타원 7"/>
          <p:cNvSpPr/>
          <p:nvPr/>
        </p:nvSpPr>
        <p:spPr>
          <a:xfrm>
            <a:off x="6803144" y="2870282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6567966" y="2284465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5011684" y="3671794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5718266" y="4281394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486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866844"/>
              </p:ext>
            </p:extLst>
          </p:nvPr>
        </p:nvGraphicFramePr>
        <p:xfrm>
          <a:off x="91442" y="130628"/>
          <a:ext cx="18052866" cy="96145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42307">
                  <a:extLst>
                    <a:ext uri="{9D8B030D-6E8A-4147-A177-3AD203B41FA5}">
                      <a16:colId xmlns:a16="http://schemas.microsoft.com/office/drawing/2014/main" val="3729390434"/>
                    </a:ext>
                  </a:extLst>
                </a:gridCol>
                <a:gridCol w="3875315">
                  <a:extLst>
                    <a:ext uri="{9D8B030D-6E8A-4147-A177-3AD203B41FA5}">
                      <a16:colId xmlns:a16="http://schemas.microsoft.com/office/drawing/2014/main" val="1127687291"/>
                    </a:ext>
                  </a:extLst>
                </a:gridCol>
                <a:gridCol w="1519645">
                  <a:extLst>
                    <a:ext uri="{9D8B030D-6E8A-4147-A177-3AD203B41FA5}">
                      <a16:colId xmlns:a16="http://schemas.microsoft.com/office/drawing/2014/main" val="1889086141"/>
                    </a:ext>
                  </a:extLst>
                </a:gridCol>
                <a:gridCol w="6257108">
                  <a:extLst>
                    <a:ext uri="{9D8B030D-6E8A-4147-A177-3AD203B41FA5}">
                      <a16:colId xmlns:a16="http://schemas.microsoft.com/office/drawing/2014/main" val="124709961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573538195"/>
                    </a:ext>
                  </a:extLst>
                </a:gridCol>
                <a:gridCol w="3008811">
                  <a:extLst>
                    <a:ext uri="{9D8B030D-6E8A-4147-A177-3AD203B41FA5}">
                      <a16:colId xmlns:a16="http://schemas.microsoft.com/office/drawing/2014/main" val="1423406121"/>
                    </a:ext>
                  </a:extLst>
                </a:gridCol>
              </a:tblGrid>
              <a:tr h="444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Homeground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가구 쇼핑몰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페이지 정보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로그인 화면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작성자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김지현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368038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작성 날짜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2022.05.16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연결 화면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메인 </a:t>
                      </a:r>
                      <a:r>
                        <a:rPr lang="en-US" altLang="ko-KR" sz="1800" dirty="0" smtClean="0"/>
                        <a:t>&gt;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err="1" smtClean="0"/>
                        <a:t>마이페이지</a:t>
                      </a:r>
                      <a:r>
                        <a:rPr lang="ko-KR" altLang="en-US" sz="1800" baseline="0" dirty="0" smtClean="0"/>
                        <a:t> 아이콘</a:t>
                      </a:r>
                      <a:r>
                        <a:rPr lang="en-US" altLang="ko-KR" sz="1800" baseline="0" dirty="0" smtClean="0"/>
                        <a:t> or </a:t>
                      </a:r>
                      <a:r>
                        <a:rPr lang="ko-KR" altLang="en-US" sz="1800" baseline="0" dirty="0" smtClean="0"/>
                        <a:t>메인 </a:t>
                      </a:r>
                      <a:r>
                        <a:rPr lang="en-US" altLang="ko-KR" sz="1800" baseline="0" dirty="0" smtClean="0"/>
                        <a:t>&gt; </a:t>
                      </a:r>
                      <a:r>
                        <a:rPr lang="ko-KR" altLang="en-US" sz="1800" baseline="0" dirty="0" err="1" smtClean="0"/>
                        <a:t>마이쇼핑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en-US" altLang="ko-KR" sz="1800" baseline="0" dirty="0" smtClean="0"/>
                        <a:t>&gt; </a:t>
                      </a:r>
                      <a:r>
                        <a:rPr lang="ko-KR" altLang="en-US" sz="1800" baseline="0" dirty="0" smtClean="0"/>
                        <a:t>로그인</a:t>
                      </a:r>
                      <a:r>
                        <a:rPr lang="en-US" altLang="ko-KR" sz="1800" baseline="0" dirty="0" smtClean="0"/>
                        <a:t> 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회원 클릭 시 로그인 화면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기본값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아이디 입력 창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비밀번호 입력 창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체크박스 체크 시 아이디 저장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로그인 클릭 창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클릭 시 아이디 찾기 새 창 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클릭 시 아이디 찾기 새 창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클릭 시 회원가입 페이지로 이동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비회원 주문조회 버튼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err="1" smtClean="0"/>
                        <a:t>주문자명</a:t>
                      </a:r>
                      <a:r>
                        <a:rPr lang="ko-KR" altLang="en-US" sz="1400" baseline="0" dirty="0" smtClean="0"/>
                        <a:t> 입력 창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주문한 고객의 휴대폰 번호 입력 창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클릭 시 주문조회 화면으로 이동</a:t>
                      </a:r>
                      <a:endParaRPr lang="en-US" altLang="ko-KR" sz="14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3613"/>
                  </a:ext>
                </a:extLst>
              </a:tr>
              <a:tr h="870014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7428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22" y="2471870"/>
            <a:ext cx="6729589" cy="46896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1" y="2471869"/>
            <a:ext cx="6729591" cy="4689683"/>
          </a:xfrm>
          <a:prstGeom prst="rect">
            <a:avLst/>
          </a:prstGeom>
        </p:spPr>
      </p:pic>
      <p:sp>
        <p:nvSpPr>
          <p:cNvPr id="565" name="Google Shape;565;p38"/>
          <p:cNvSpPr txBox="1">
            <a:spLocks noGrp="1"/>
          </p:cNvSpPr>
          <p:nvPr>
            <p:ph type="sldNum" idx="12"/>
          </p:nvPr>
        </p:nvSpPr>
        <p:spPr>
          <a:xfrm>
            <a:off x="15882551" y="969267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" name="타원 7"/>
          <p:cNvSpPr/>
          <p:nvPr/>
        </p:nvSpPr>
        <p:spPr>
          <a:xfrm>
            <a:off x="2791427" y="4149805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2245577" y="3719586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3026605" y="4521117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2009262" y="4909743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10" name="타원 9"/>
          <p:cNvSpPr/>
          <p:nvPr/>
        </p:nvSpPr>
        <p:spPr>
          <a:xfrm>
            <a:off x="3709881" y="5155525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3338647" y="5761079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7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2428048" y="5761079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sp>
        <p:nvSpPr>
          <p:cNvPr id="14" name="타원 13"/>
          <p:cNvSpPr/>
          <p:nvPr/>
        </p:nvSpPr>
        <p:spPr>
          <a:xfrm>
            <a:off x="4366835" y="5761079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8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11143345" y="3822719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9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9815385" y="4674565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0" name="타원 19"/>
          <p:cNvSpPr/>
          <p:nvPr/>
        </p:nvSpPr>
        <p:spPr>
          <a:xfrm>
            <a:off x="10518533" y="5135252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1" name="타원 20"/>
          <p:cNvSpPr/>
          <p:nvPr/>
        </p:nvSpPr>
        <p:spPr>
          <a:xfrm>
            <a:off x="9597770" y="4273384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521017" y="423109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41255" y="46421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44403" y="509895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62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765408"/>
              </p:ext>
            </p:extLst>
          </p:nvPr>
        </p:nvGraphicFramePr>
        <p:xfrm>
          <a:off x="91442" y="130628"/>
          <a:ext cx="18052866" cy="96145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42307">
                  <a:extLst>
                    <a:ext uri="{9D8B030D-6E8A-4147-A177-3AD203B41FA5}">
                      <a16:colId xmlns:a16="http://schemas.microsoft.com/office/drawing/2014/main" val="3729390434"/>
                    </a:ext>
                  </a:extLst>
                </a:gridCol>
                <a:gridCol w="3875315">
                  <a:extLst>
                    <a:ext uri="{9D8B030D-6E8A-4147-A177-3AD203B41FA5}">
                      <a16:colId xmlns:a16="http://schemas.microsoft.com/office/drawing/2014/main" val="1127687291"/>
                    </a:ext>
                  </a:extLst>
                </a:gridCol>
                <a:gridCol w="1519645">
                  <a:extLst>
                    <a:ext uri="{9D8B030D-6E8A-4147-A177-3AD203B41FA5}">
                      <a16:colId xmlns:a16="http://schemas.microsoft.com/office/drawing/2014/main" val="1889086141"/>
                    </a:ext>
                  </a:extLst>
                </a:gridCol>
                <a:gridCol w="6257108">
                  <a:extLst>
                    <a:ext uri="{9D8B030D-6E8A-4147-A177-3AD203B41FA5}">
                      <a16:colId xmlns:a16="http://schemas.microsoft.com/office/drawing/2014/main" val="124709961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573538195"/>
                    </a:ext>
                  </a:extLst>
                </a:gridCol>
                <a:gridCol w="3008811">
                  <a:extLst>
                    <a:ext uri="{9D8B030D-6E8A-4147-A177-3AD203B41FA5}">
                      <a16:colId xmlns:a16="http://schemas.microsoft.com/office/drawing/2014/main" val="1423406121"/>
                    </a:ext>
                  </a:extLst>
                </a:gridCol>
              </a:tblGrid>
              <a:tr h="444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이름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Homeground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가구 쇼핑몰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페이지 정보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장바구니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작성자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김지현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368038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작성 날짜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2022.05.16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연결 화면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메인 </a:t>
                      </a:r>
                      <a:r>
                        <a:rPr lang="en-US" altLang="ko-KR" sz="1800" dirty="0" smtClean="0"/>
                        <a:t>&gt; </a:t>
                      </a:r>
                      <a:r>
                        <a:rPr lang="ko-KR" altLang="en-US" sz="1800" dirty="0" err="1" smtClean="0"/>
                        <a:t>마이쇼핑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&gt; </a:t>
                      </a:r>
                      <a:r>
                        <a:rPr lang="ko-KR" altLang="en-US" sz="1800" dirty="0" smtClean="0"/>
                        <a:t>장바구니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장바구니에 넣은 상품정보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-,+ </a:t>
                      </a:r>
                      <a:r>
                        <a:rPr lang="ko-KR" altLang="en-US" sz="1400" baseline="0" dirty="0" smtClean="0"/>
                        <a:t>버튼으로 수량 변경 가능하고 </a:t>
                      </a:r>
                      <a:r>
                        <a:rPr lang="en-US" altLang="ko-KR" sz="1400" baseline="0" dirty="0" smtClean="0"/>
                        <a:t>X </a:t>
                      </a:r>
                      <a:r>
                        <a:rPr lang="ko-KR" altLang="en-US" sz="1400" baseline="0" dirty="0" smtClean="0"/>
                        <a:t>버튼으로 상품 삭제 가능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제품 선택하는 체크박스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장바구니 총 수량과 금액 합계를 확인할 수 있는 박스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선택한 상품만 주문할 수 있는 버튼</a:t>
                      </a:r>
                      <a:endParaRPr lang="en-US" altLang="ko-KR" sz="1400" baseline="0" dirty="0" smtClean="0"/>
                    </a:p>
                    <a:p>
                      <a:pPr marL="342900" indent="-342900" algn="l" latinLnBrk="1">
                        <a:lnSpc>
                          <a:spcPct val="200000"/>
                        </a:lnSpc>
                        <a:buFont typeface="+mj-ea"/>
                        <a:buAutoNum type="circleNumDbPlain"/>
                      </a:pPr>
                      <a:r>
                        <a:rPr lang="ko-KR" altLang="en-US" sz="1400" baseline="0" dirty="0" smtClean="0"/>
                        <a:t>체크 여부 상관없이 모든 상품을 주문하는 버튼</a:t>
                      </a:r>
                      <a:endParaRPr lang="en-US" altLang="ko-KR" sz="14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3613"/>
                  </a:ext>
                </a:extLst>
              </a:tr>
              <a:tr h="870014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74282"/>
                  </a:ext>
                </a:extLst>
              </a:tr>
            </a:tbl>
          </a:graphicData>
        </a:graphic>
      </p:graphicFrame>
      <p:sp>
        <p:nvSpPr>
          <p:cNvPr id="565" name="Google Shape;565;p38"/>
          <p:cNvSpPr txBox="1">
            <a:spLocks noGrp="1"/>
          </p:cNvSpPr>
          <p:nvPr>
            <p:ph type="sldNum" idx="12"/>
          </p:nvPr>
        </p:nvSpPr>
        <p:spPr>
          <a:xfrm>
            <a:off x="15882551" y="969267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07" y="1496363"/>
            <a:ext cx="8888033" cy="77724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023655" y="5147385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7134148" y="6016088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6353120" y="4082442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4" name="타원 23"/>
          <p:cNvSpPr/>
          <p:nvPr/>
        </p:nvSpPr>
        <p:spPr>
          <a:xfrm>
            <a:off x="6710634" y="6814373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25" name="타원 24"/>
          <p:cNvSpPr/>
          <p:nvPr/>
        </p:nvSpPr>
        <p:spPr>
          <a:xfrm>
            <a:off x="8756259" y="6814373"/>
            <a:ext cx="235178" cy="235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6886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604</Words>
  <Application>Microsoft Office PowerPoint</Application>
  <PresentationFormat>사용자 지정</PresentationFormat>
  <Paragraphs>156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젼</dc:creator>
  <cp:lastModifiedBy>MS</cp:lastModifiedBy>
  <cp:revision>32</cp:revision>
  <dcterms:modified xsi:type="dcterms:W3CDTF">2022-05-17T07:33:10Z</dcterms:modified>
</cp:coreProperties>
</file>