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139" autoAdjust="0"/>
  </p:normalViewPr>
  <p:slideViewPr>
    <p:cSldViewPr snapToGrid="0">
      <p:cViewPr varScale="1">
        <p:scale>
          <a:sx n="66" d="100"/>
          <a:sy n="66" d="100"/>
        </p:scale>
        <p:origin x="1330" y="4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132999999999999E-2"/>
          <c:y val="3.8164999999999998E-2"/>
          <c:w val="0.889428"/>
          <c:h val="0.87306899999999998"/>
        </c:manualLayout>
      </c:layout>
      <c:lineChart>
        <c:grouping val="stacke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Sheet1!$B$2:$B$5</c:f>
              <c:numCache>
                <c:formatCode>General</c:formatCode>
                <c:ptCount val="4"/>
                <c:pt idx="0">
                  <c:v>4.3</c:v>
                </c:pt>
                <c:pt idx="1">
                  <c:v>2.5</c:v>
                </c:pt>
                <c:pt idx="2">
                  <c:v>3.5</c:v>
                </c:pt>
                <c:pt idx="3">
                  <c:v>4.5</c:v>
                </c:pt>
              </c:numCache>
            </c:numRef>
          </c:val>
          <c:smooth val="0"/>
          <c:extLst xmlns:c14="http://schemas.microsoft.com/office/drawing/2007/8/2/chart" xmlns:c15="http://schemas.microsoft.com/office/drawing/2012/chart" xmlns:mc="http://schemas.openxmlformats.org/markup-compatibility/2006">
            <c:ext xmlns:c15="http://schemas.microsoft.com/office/drawing/2012/chart" uri="{02D57815-91ED-43cb-92C2-25804820EDAC}">
              <c15:filteredSeriesTitle>
                <c15:tx>
                  <c:strRef>
                    <c:extLst xmlns:c14="http://schemas.microsoft.com/office/drawing/2007/8/2/chart" xmlns:mc="http://schemas.openxmlformats.org/markup-compatibility/2006">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xmlns:c14="http://schemas.microsoft.com/office/drawing/2007/8/2/chart" xmlns:mc="http://schemas.openxmlformats.org/markup-compatibility/2006">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6560-4C70-9051-D8670BCA5B7F}"/>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Sheet1!$C$2:$C$5</c:f>
              <c:numCache>
                <c:formatCode>General</c:formatCode>
                <c:ptCount val="4"/>
                <c:pt idx="0">
                  <c:v>2.4</c:v>
                </c:pt>
                <c:pt idx="1">
                  <c:v>4.4000000000000004</c:v>
                </c:pt>
                <c:pt idx="2">
                  <c:v>1.8</c:v>
                </c:pt>
                <c:pt idx="3">
                  <c:v>2.8</c:v>
                </c:pt>
              </c:numCache>
            </c:numRef>
          </c:val>
          <c:smooth val="0"/>
          <c:extLst xmlns:c14="http://schemas.microsoft.com/office/drawing/2007/8/2/chart" xmlns:c15="http://schemas.microsoft.com/office/drawing/2012/chart" xmlns:mc="http://schemas.openxmlformats.org/markup-compatibility/2006">
            <c:ext xmlns:c15="http://schemas.microsoft.com/office/drawing/2012/chart" uri="{02D57815-91ED-43cb-92C2-25804820EDAC}">
              <c15:filteredSeriesTitle>
                <c15:tx>
                  <c:strRef>
                    <c:extLst xmlns:c14="http://schemas.microsoft.com/office/drawing/2007/8/2/chart" xmlns:mc="http://schemas.openxmlformats.org/markup-compatibility/2006">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xmlns:c14="http://schemas.microsoft.com/office/drawing/2007/8/2/chart" xmlns:mc="http://schemas.openxmlformats.org/markup-compatibility/2006">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6560-4C70-9051-D8670BCA5B7F}"/>
            </c:ext>
          </c:extLst>
        </c:ser>
        <c:ser>
          <c:idx val="2"/>
          <c:order val="2"/>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Sheet1!$D$2:$D$5</c:f>
              <c:numCache>
                <c:formatCode>General</c:formatCode>
                <c:ptCount val="4"/>
                <c:pt idx="0">
                  <c:v>2</c:v>
                </c:pt>
                <c:pt idx="1">
                  <c:v>2</c:v>
                </c:pt>
                <c:pt idx="2">
                  <c:v>3</c:v>
                </c:pt>
                <c:pt idx="3">
                  <c:v>5</c:v>
                </c:pt>
              </c:numCache>
            </c:numRef>
          </c:val>
          <c:smooth val="0"/>
          <c:extLst xmlns:c14="http://schemas.microsoft.com/office/drawing/2007/8/2/chart" xmlns:c15="http://schemas.microsoft.com/office/drawing/2012/chart" xmlns:mc="http://schemas.openxmlformats.org/markup-compatibility/2006">
            <c:ext xmlns:c15="http://schemas.microsoft.com/office/drawing/2012/chart" uri="{02D57815-91ED-43cb-92C2-25804820EDAC}">
              <c15:filteredSeriesTitle>
                <c15:tx>
                  <c:strRef>
                    <c:extLst xmlns:c14="http://schemas.microsoft.com/office/drawing/2007/8/2/chart" xmlns:mc="http://schemas.openxmlformats.org/markup-compatibility/2006">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xmlns:c14="http://schemas.microsoft.com/office/drawing/2007/8/2/chart" xmlns:mc="http://schemas.openxmlformats.org/markup-compatibility/2006">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6560-4C70-9051-D8670BCA5B7F}"/>
            </c:ext>
          </c:extLst>
        </c:ser>
        <c:dLbls>
          <c:showLegendKey val="0"/>
          <c:showVal val="0"/>
          <c:showCatName val="0"/>
          <c:showSerName val="0"/>
          <c:showPercent val="0"/>
          <c:showBubbleSize val="0"/>
        </c:dLbls>
        <c:marker val="1"/>
        <c:smooth val="0"/>
        <c:axId val="488855800"/>
        <c:axId val="488856160"/>
      </c:lineChart>
      <c:catAx>
        <c:axId val="488855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856160"/>
        <c:crosses val="autoZero"/>
        <c:auto val="1"/>
        <c:lblAlgn val="ctr"/>
        <c:lblOffset val="100"/>
        <c:noMultiLvlLbl val="0"/>
      </c:catAx>
      <c:valAx>
        <c:axId val="48885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8855800"/>
        <c:crosses val="autoZero"/>
        <c:crossBetween val="between"/>
      </c:valAx>
      <c:spPr>
        <a:noFill/>
        <a:ln>
          <a:noFill/>
        </a:ln>
        <a:effectLst/>
      </c:spPr>
    </c:plotArea>
    <c:plotVisOnly val="1"/>
    <c:dispBlanksAs val="zero"/>
    <c:showDLblsOverMax val="0"/>
    <c:extLst xmlns:c14="http://schemas.microsoft.com/office/drawing/2007/8/2/chart" xmlns:c15="http://schemas.microsoft.com/office/drawing/2012/chart" xmlns:mc="http://schemas.openxmlformats.org/markup-compatibility/2006">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1736E3-5851-4DB8-829A-1DA9A5B6127F}"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763CA-DFF7-460D-9F4E-D9805979878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"Chào mọi người! Hôm nay, chúng ta sẽ cùng khám phá một khái niệm then chốt trong phát triển sản phẩm: </a:t>
            </a:r>
            <a:r>
              <a:rPr lang="vi-VN" b="1" dirty="0"/>
              <a:t>'Secure by Design’</a:t>
            </a:r>
            <a:r>
              <a:rPr lang="vi-VN" dirty="0"/>
              <a:t>.” </a:t>
            </a:r>
            <a:endParaRPr lang="en-US" dirty="0"/>
          </a:p>
          <a:p>
            <a:r>
              <a:rPr lang="vi-VN" dirty="0"/>
              <a:t>"Đây không chỉ là vấn đề của đội ngũ bảo mật, mà là trách nhiệm chung của tất cả chúng ta – những người kiến tạo nên sản phẩm của công ty." </a:t>
            </a:r>
            <a:endParaRPr lang="en-US" dirty="0"/>
          </a:p>
          <a:p>
            <a:r>
              <a:rPr lang="vi-VN" dirty="0"/>
              <a:t>"Mục tiêu là giúp chúng ta hiểu tại sao việc tích hợp bảo mật từ đầu lại quan trọng, và mỗi người có vai trò gì trong việc xây dựng sản phẩm không chỉ có tính năng tốt mà còn </a:t>
            </a:r>
            <a:r>
              <a:rPr lang="vi-VN" b="1" dirty="0"/>
              <a:t>an toàn và đáng tin cậy</a:t>
            </a:r>
            <a:r>
              <a:rPr lang="vi-VN" dirty="0"/>
              <a:t>." </a:t>
            </a:r>
            <a:endParaRPr lang="en-US" dirty="0"/>
          </a:p>
        </p:txBody>
      </p:sp>
      <p:sp>
        <p:nvSpPr>
          <p:cNvPr id="4" name="Slide Number Placeholder 3"/>
          <p:cNvSpPr>
            <a:spLocks noGrp="1"/>
          </p:cNvSpPr>
          <p:nvPr>
            <p:ph type="sldNum" sz="quarter" idx="5"/>
          </p:nvPr>
        </p:nvSpPr>
        <p:spPr/>
        <p:txBody>
          <a:bodyPr/>
          <a:lstStyle/>
          <a:p>
            <a:fld id="{9A0763CA-DFF7-460D-9F4E-D9805979878D}"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"Nguyên tắc thứ ba là Không tin tưởng đầu vào. Đây là một nguyên tắc cực kỳ quan trọng trong lập trình an toàn."</a:t>
            </a:r>
          </a:p>
          <a:p>
            <a:r>
              <a:rPr lang="vi-VN" dirty="0"/>
              <a:t>"Nó có nghĩa là: bất cứ dữ liệu nào đến từ bên ngoài hệ thống của chúng ta – dù là từ người dùng nhập vào, hay từ một hệ thống bên thứ ba gửi sang – đều phải được coi là tiềm ẩn nguy hiểm."</a:t>
            </a:r>
          </a:p>
          <a:p>
            <a:r>
              <a:rPr lang="vi-VN" dirty="0"/>
              <a:t>"Chúng ta phải luôn kiểm tra, xác thực và làm sạch (sanitize) nó một cách kỹ lưỡng trước khi xử lý. Hãy hình dung một kẻ tấn công có thể cố gắng chèn các đoạn mã độc hại vào ô nhập liệu của bạn."</a:t>
            </a:r>
          </a:p>
          <a:p>
            <a:r>
              <a:rPr lang="vi-VN" dirty="0"/>
              <a:t>"Ví dụ, nếu bạn có một ô nhập tên, một người dùng bình thường sẽ nhập 'Nguyễn Văn A'. Nhưng một kẻ tấn công có thể nhập '; DROP TABLE users; -- (cú pháp SQL injection). Nếu ứng dụng của bạn không kiểm tra đầu vào, cơ sở dữ liệu có thể bị xóa!"</a:t>
            </a:r>
          </a:p>
          <a:p>
            <a:r>
              <a:rPr lang="vi-VN" dirty="0"/>
              <a:t>"Hay đơn giản hơn là kiểm tra xem địa chỉ email có đúng định dạng không, số điện thoại có đủ chữ số không, hoặc một đoạn văn bản có vượt quá giới hạn ký tự cho phép không."</a:t>
            </a:r>
          </a:p>
        </p:txBody>
      </p:sp>
      <p:sp>
        <p:nvSpPr>
          <p:cNvPr id="4" name="Slide Number Placeholder 3"/>
          <p:cNvSpPr>
            <a:spLocks noGrp="1"/>
          </p:cNvSpPr>
          <p:nvPr>
            <p:ph type="sldNum" sz="quarter" idx="5"/>
          </p:nvPr>
        </p:nvSpPr>
        <p:spPr/>
        <p:txBody>
          <a:bodyPr/>
          <a:lstStyle/>
          <a:p>
            <a:fld id="{9A0763CA-DFF7-460D-9F4E-D9805979878D}"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"Nguyên tắc thứ tư là Phòng thủ theo chiều sâu. Ý tưởng là chúng ta không nên chỉ dựa vào một lớp bảo mật duy nhất."</a:t>
            </a:r>
          </a:p>
          <a:p>
            <a:r>
              <a:rPr lang="vi-VN" dirty="0"/>
              <a:t>"Hãy hình dung một lâu đài thời trung cổ. Nó không chỉ có một bức tường, mà còn có hào nước, cầu rút, nhiều lớp tường thành, và lính gác bên trong. Nếu kẻ tấn công vượt qua được một lớp, họ sẽ gặp ngay lớp tiếp theo."</a:t>
            </a:r>
          </a:p>
          <a:p>
            <a:r>
              <a:rPr lang="vi-VN" dirty="0"/>
              <a:t>"Trong hệ thống của chúng ta cũng vậy:</a:t>
            </a:r>
          </a:p>
          <a:p>
            <a:r>
              <a:rPr lang="vi-VN" dirty="0"/>
              <a:t>Chúng ta có Firewall ở bên ngoài để chặn truy cập không mong muốn.</a:t>
            </a:r>
          </a:p>
          <a:p>
            <a:r>
              <a:rPr lang="vi-VN" dirty="0"/>
              <a:t>Rồi đến Web Application Firewall (WAF) để bảo vệ ứng dụng web khỏi các tấn công phổ biến.</a:t>
            </a:r>
          </a:p>
          <a:p>
            <a:r>
              <a:rPr lang="vi-VN" dirty="0"/>
              <a:t>Dữ liệu khi truyền đi phải được mã hóa (HTTPS).</a:t>
            </a:r>
          </a:p>
          <a:p>
            <a:r>
              <a:rPr lang="vi-VN" dirty="0"/>
              <a:t>Trong chính ứng dụng, chúng ta có cơ chế xác thực và ủy quyền mạnh mẽ.</a:t>
            </a:r>
          </a:p>
          <a:p>
            <a:r>
              <a:rPr lang="vi-VN" dirty="0"/>
              <a:t>Và cuối cùng, dữ liệu lưu trữ trong cơ sở dữ liệu cũng cần được mã hóa."</a:t>
            </a:r>
          </a:p>
          <a:p>
            <a:r>
              <a:rPr lang="vi-VN" dirty="0"/>
              <a:t>"Mỗi lớp bảo mật này bổ sung cho nhau, giúp tăng cường khả năng chống chịu của hệ thống trước các cuộc tấn công."</a:t>
            </a:r>
          </a:p>
        </p:txBody>
      </p:sp>
      <p:sp>
        <p:nvSpPr>
          <p:cNvPr id="4" name="Slide Number Placeholder 3"/>
          <p:cNvSpPr>
            <a:spLocks noGrp="1"/>
          </p:cNvSpPr>
          <p:nvPr>
            <p:ph type="sldNum" sz="quarter" idx="5"/>
          </p:nvPr>
        </p:nvSpPr>
        <p:spPr/>
        <p:txBody>
          <a:bodyPr/>
          <a:lstStyle/>
          <a:p>
            <a:fld id="{9A0763CA-DFF7-460D-9F4E-D9805979878D}"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"Nguyên tắc thứ năm là Giảm thiểu bề mặt tấn công. Hãy hình dung hệ thống của chúng ta như một ngôi nhà. Bề mặt tấn công chính là tổng diện tích các cửa sổ, cửa ra vào, lỗ thông hơi... mà kẻ trộm có thể đột nhập."</a:t>
            </a:r>
          </a:p>
          <a:p>
            <a:r>
              <a:rPr lang="vi-VN" dirty="0"/>
              <a:t>"Mục tiêu là thu hẹp 'cánh cửa' cho kẻ xấu. Chúng ta làm điều này bằng cách loại bỏ hoặc tắt đi bất kỳ chức năng, dịch vụ, hay cổng mạng nào không cần thiết."</a:t>
            </a:r>
          </a:p>
          <a:p>
            <a:r>
              <a:rPr lang="vi-VN" dirty="0"/>
              <a:t>"Ví dụ, trên một máy chủ, nếu bạn không dùng đến dịch vụ FTP hay SSH, hãy tắt nó đi, đừng để nó chạy ngầm. Hay nếu một tính năng nào đó trong ứng dụng của bạn chỉ dùng để thử nghiệm và không được dùng trong môi trường sản phẩm thực tế, hãy loại bỏ nó trước khi triển khai."</a:t>
            </a:r>
          </a:p>
          <a:p>
            <a:r>
              <a:rPr lang="vi-VN" dirty="0"/>
              <a:t>"Càng ít điểm tương tác không cần thiết, càng ít khả năng bị tấn công."</a:t>
            </a:r>
          </a:p>
        </p:txBody>
      </p:sp>
      <p:sp>
        <p:nvSpPr>
          <p:cNvPr id="4" name="Slide Number Placeholder 3"/>
          <p:cNvSpPr>
            <a:spLocks noGrp="1"/>
          </p:cNvSpPr>
          <p:nvPr>
            <p:ph type="sldNum" sz="quarter" idx="5"/>
          </p:nvPr>
        </p:nvSpPr>
        <p:spPr/>
        <p:txBody>
          <a:bodyPr/>
          <a:lstStyle/>
          <a:p>
            <a:fld id="{9A0763CA-DFF7-460D-9F4E-D9805979878D}"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"Nguyên tắc cuối cùng là Xử lý lỗi và ghi nhật ký an toàn. Đây là hai khía cạnh thường bị bỏ qua nhưng lại rất quan trọng."</a:t>
            </a:r>
          </a:p>
          <a:p>
            <a:r>
              <a:rPr lang="vi-VN" dirty="0"/>
              <a:t>"Về xử lý lỗi: Khi có lỗi xảy ra trên ứng dụng, chúng ta tuyệt đối không được hiển thị các thông báo lỗi chi tiết cho người dùng cuối. Ví dụ, việc hiển thị tên cơ sở dữ liệu, tài khoản, hay chi tiết lỗi lập trình (stack trace) sẽ cung cấp thông tin quý giá cho kẻ tấn công."</a:t>
            </a:r>
          </a:p>
          <a:p>
            <a:r>
              <a:rPr lang="vi-VN" dirty="0"/>
              <a:t>"Thay vào đó, hãy hiển thị một thông báo chung chung, thân thiện với người dùng như 'Đã xảy ra lỗi hệ thống, vui lòng thử lại sau'."</a:t>
            </a:r>
          </a:p>
          <a:p>
            <a:r>
              <a:rPr lang="vi-VN" dirty="0"/>
              <a:t>"Về ghi nhật ký (logging): Việc ghi log rất quan trọng để chúng ta theo dõi hoạt động của hệ thống, phát hiện và điều tra các sự cố. Tuy nhiên, chúng ta không được ghi lại các thông tin nhạy cảm vào log, ví dụ như mật khẩu, số thẻ tín dụng, hoặc các thông tin cá nhân đặc biệt khác."</a:t>
            </a:r>
          </a:p>
          <a:p>
            <a:r>
              <a:rPr lang="vi-VN" dirty="0"/>
              <a:t>"Đảm bảo log ghi đầy đủ các sự kiện quan trọng như đăng nhập thành công/thất bại, truy cập vào các tính năng nhạy cảm, hay các lỗi hệ thống lớn."</a:t>
            </a:r>
          </a:p>
        </p:txBody>
      </p:sp>
      <p:sp>
        <p:nvSpPr>
          <p:cNvPr id="4" name="Slide Number Placeholder 3"/>
          <p:cNvSpPr>
            <a:spLocks noGrp="1"/>
          </p:cNvSpPr>
          <p:nvPr>
            <p:ph type="sldNum" sz="quarter" idx="5"/>
          </p:nvPr>
        </p:nvSpPr>
        <p:spPr/>
        <p:txBody>
          <a:bodyPr/>
          <a:lstStyle/>
          <a:p>
            <a:fld id="{9A0763CA-DFF7-460D-9F4E-D9805979878D}"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"Đến đây, có lẽ các bạn đã nhận ra rằng bảo mật không phải là công việc riêng của đội ngũ bảo mật hay IT."</a:t>
            </a:r>
          </a:p>
          <a:p>
            <a:r>
              <a:rPr lang="vi-VN" dirty="0"/>
              <a:t>"Bảo mật là trách nhiệm của TẤT CẢ CHÚNG TA, của mỗi cá nhân trong công ty, từ những người đưa ra ý tưởng đến những người phát triển, kiểm thử và vận hành sản phẩm."</a:t>
            </a:r>
          </a:p>
          <a:p>
            <a:r>
              <a:rPr lang="vi-VN" dirty="0"/>
              <a:t>"Product Owner và Business Analyst phải đảm bảo ngay từ khi định hình tính năng, các yếu tố bảo mật đã được xem xét và đưa vào yêu cầu."</a:t>
            </a:r>
          </a:p>
          <a:p>
            <a:r>
              <a:rPr lang="vi-VN" dirty="0"/>
              <a:t>"Các lập trình viên phải viết mã an toàn, tuân thủ các nguyên tắc mã hóa an toàn, và sử dụng các thư viện, framework đã được kiểm định về an toàn."</a:t>
            </a:r>
          </a:p>
          <a:p>
            <a:r>
              <a:rPr lang="vi-VN" dirty="0"/>
              <a:t>"Kiểm thử viên không chỉ kiểm tra tính năng mà còn phải chủ động kiểm tra cả lỗ hổng bảo mật, và báo cáo ngay lập tức."</a:t>
            </a:r>
          </a:p>
          <a:p>
            <a:r>
              <a:rPr lang="vi-VN" dirty="0"/>
              <a:t>"Đội ngũ DevOps và SysAdmin phải đảm bảo hệ thống được cấu hình an toàn, mạng được bảo vệ, và tất cả các bản vá lỗi được áp dụng kịp thời."</a:t>
            </a:r>
          </a:p>
          <a:p>
            <a:r>
              <a:rPr lang="vi-VN" dirty="0"/>
              <a:t>"Và Quản lý dự án có vai trò quan trọng trong việc đảm bảo nguồn lực, thời gian để các hoạt động bảo mật được thực hiện đầy đủ."</a:t>
            </a:r>
          </a:p>
        </p:txBody>
      </p:sp>
      <p:sp>
        <p:nvSpPr>
          <p:cNvPr id="4" name="Slide Number Placeholder 3"/>
          <p:cNvSpPr>
            <a:spLocks noGrp="1"/>
          </p:cNvSpPr>
          <p:nvPr>
            <p:ph type="sldNum" sz="quarter" idx="5"/>
          </p:nvPr>
        </p:nvSpPr>
        <p:spPr/>
        <p:txBody>
          <a:bodyPr/>
          <a:lstStyle/>
          <a:p>
            <a:fld id="{9A0763CA-DFF7-460D-9F4E-D9805979878D}"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"Vậy vai trò của riêng bạn là gì? Tôi muốn các bạn hãy coi mình như những 'Đặc vụ An toàn Thông tin' của công ty."</a:t>
            </a:r>
          </a:p>
          <a:p>
            <a:r>
              <a:rPr lang="vi-VN" dirty="0"/>
              <a:t>"Hãy phát triển một tư duy bảo mật: Khi bạn thiết kế, khi bạn viết mã, khi bạn kiểm tra, hãy luôn tự hỏi 'Liệu có cách nào kẻ xấu có thể lợi dụng tính năng này, hay đoạn mã này, để gây hại không?'"</a:t>
            </a:r>
          </a:p>
          <a:p>
            <a:r>
              <a:rPr lang="vi-VN" dirty="0"/>
              <a:t>"Điều quan trọng nhất là báo cáo: Nếu bạn phát hiện bất kỳ dấu hiệu, bất kỳ vấn đề hay nghi ngờ nào về bảo mật, dù nhỏ nhất, hãy báo cáo ngay lập tức cho [Người/Phòng ban phụ trách bảo mật - Nêu rõ tên hoặc địa chỉ email/kênh liên lạc]. Đừng ngần ngại hay nghĩ rằng nó không quan trọng. Phát hiện sớm là chìa khóa!"</a:t>
            </a:r>
          </a:p>
          <a:p>
            <a:r>
              <a:rPr lang="vi-VN" dirty="0"/>
              <a:t>"Hãy luôn học hỏi và cập nhật kiến thức về các mối đe dọa mới, các cách phòng chống mới."</a:t>
            </a:r>
          </a:p>
          <a:p>
            <a:r>
              <a:rPr lang="vi-VN" dirty="0"/>
              <a:t>"Và hãy chia sẻ những gì bạn học được với đồng nghiệp. Cùng nhau, chúng ta sẽ xây dựng một cộng đồng an toàn hơn."</a:t>
            </a:r>
          </a:p>
        </p:txBody>
      </p:sp>
      <p:sp>
        <p:nvSpPr>
          <p:cNvPr id="4" name="Slide Number Placeholder 3"/>
          <p:cNvSpPr>
            <a:spLocks noGrp="1"/>
          </p:cNvSpPr>
          <p:nvPr>
            <p:ph type="sldNum" sz="quarter" idx="5"/>
          </p:nvPr>
        </p:nvSpPr>
        <p:spPr/>
        <p:txBody>
          <a:bodyPr/>
          <a:lstStyle/>
          <a:p>
            <a:fld id="{9A0763CA-DFF7-460D-9F4E-D9805979878D}"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"Cảm ơn tất cả các bạn đã dành thời gian tham gia buổi hôm nay."</a:t>
            </a:r>
          </a:p>
          <a:p>
            <a:r>
              <a:rPr lang="vi-VN" dirty="0"/>
              <a:t>"Tôi hy vọng buổi chia sẻ này đã cung cấp cho các bạn một cái nhìn tổng quan về tầm quan trọng của Secure by Design và khơi gợi tinh thần trách nhiệm về bảo mật trong công việc hàng ngày của mỗi người."</a:t>
            </a:r>
          </a:p>
          <a:p>
            <a:r>
              <a:rPr lang="vi-VN" dirty="0"/>
              <a:t>"Hãy nhớ rằng, bảo mật không phải là điểm đến, mà là một hành trình liên tục, và mỗi cá nhân chúng ta là một phần quan trọng trong hành trình đó. Cùng nhau, chúng ta sẽ tạo ra những sản phẩm không chỉ tuyệt vời về tính năng mà còn an toàn và đáng tin cậy."</a:t>
            </a:r>
          </a:p>
          <a:p>
            <a:r>
              <a:rPr lang="vi-VN" dirty="0"/>
              <a:t>"Chúc các bạn một ngày làm việc hiệu quả!"</a:t>
            </a:r>
          </a:p>
          <a:p>
            <a:r>
              <a:rPr lang="vi-VN" dirty="0"/>
              <a:t>Gợi ý hình ảnh: Biểu tượng bàn tay bắt tay, hình ảnh cả đội ngũ đang cùng nhau vươn tới mục tiêu an toàn, huy hiệu "Security Hero".</a:t>
            </a:r>
            <a:endParaRPr lang="en-US" dirty="0"/>
          </a:p>
        </p:txBody>
      </p:sp>
      <p:sp>
        <p:nvSpPr>
          <p:cNvPr id="4" name="Slide Number Placeholder 3"/>
          <p:cNvSpPr>
            <a:spLocks noGrp="1"/>
          </p:cNvSpPr>
          <p:nvPr>
            <p:ph type="sldNum" sz="quarter" idx="5"/>
          </p:nvPr>
        </p:nvSpPr>
        <p:spPr/>
        <p:txBody>
          <a:bodyPr/>
          <a:lstStyle/>
          <a:p>
            <a:fld id="{9A0763CA-DFF7-460D-9F4E-D9805979878D}" type="slidenum">
              <a:rPr lang="en-US" smtClean="0"/>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"Buổi hôm nay sẽ có ba phần chính. Đầu tiên, chúng ta sẽ đi sâu vào lý do vì sao 'Secure by Design' lại quan trọng đến vậy."</a:t>
            </a:r>
          </a:p>
          <a:p>
            <a:r>
              <a:rPr lang="vi-VN" dirty="0"/>
              <a:t>"Tiếp theo, chúng ta sẽ tìm hiểu 6 nguyên tắc vàng giúp chúng ta áp dụng tư duy bảo mật này vào thực tế."</a:t>
            </a:r>
          </a:p>
          <a:p>
            <a:r>
              <a:rPr lang="vi-VN" dirty="0"/>
              <a:t>"Sau đó, chúng ta sẽ thảo luận về vai trò cụ thể của mỗi người trong việc xây dựng sản phẩm an toàn."</a:t>
            </a:r>
          </a:p>
          <a:p>
            <a:r>
              <a:rPr lang="vi-VN" dirty="0"/>
              <a:t>"Và cuối cùng, chúng ta sẽ có thời gian cho phần Hỏi &amp; Đáp, nơi mọi thắc mắc đều được hoan nghênh."</a:t>
            </a:r>
          </a:p>
        </p:txBody>
      </p:sp>
      <p:sp>
        <p:nvSpPr>
          <p:cNvPr id="4" name="Slide Number Placeholder 3"/>
          <p:cNvSpPr>
            <a:spLocks noGrp="1"/>
          </p:cNvSpPr>
          <p:nvPr>
            <p:ph type="sldNum" sz="quarter" idx="5"/>
          </p:nvPr>
        </p:nvSpPr>
        <p:spPr/>
        <p:txBody>
          <a:bodyPr/>
          <a:lstStyle/>
          <a:p>
            <a:fld id="{9A0763CA-DFF7-460D-9F4E-D9805979878D}"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"Bảo mật nên được coi là một tính năng cốt lõi của sản phẩm, không phải là một 'phụ kiện' được gắn vào sau cùng."</a:t>
            </a:r>
          </a:p>
          <a:p>
            <a:r>
              <a:rPr lang="vi-VN" dirty="0"/>
              <a:t>"Hãy hình dung việc xây một ngôi nhà: Bạn sẽ xây móng vững chắc ngay từ đầu, hay xây xong rồi mới lo gia cố? Rõ ràng, việc xây móng từ đầu sẽ hiệu quả hơn rất nhiều."</a:t>
            </a:r>
          </a:p>
          <a:p>
            <a:r>
              <a:rPr lang="vi-VN" dirty="0"/>
              <a:t>"Tương tự, Secure by Design có nghĩa là chúng ta phải đưa tư duy bảo mật vào mọi giai đoạn của dự án, từ khi ý tưởng còn sơ khai cho đến khi sản phẩm hoàn chỉnh."</a:t>
            </a:r>
          </a:p>
          <a:p>
            <a:r>
              <a:rPr lang="vi-VN" dirty="0"/>
              <a:t>"Đây không phải là một bước kiểm tra cuối cùng, mà là một quy trình liên tục."</a:t>
            </a:r>
          </a:p>
          <a:p>
            <a:r>
              <a:rPr lang="vi-VN" dirty="0"/>
              <a:t>Gợi ý hình ảnh:</a:t>
            </a:r>
          </a:p>
          <a:p>
            <a:r>
              <a:rPr lang="vi-VN" dirty="0"/>
              <a:t>Hình ảnh một ngôi nhà đang xây dựng, với phần móng được làm rất kỹ lưỡng.</a:t>
            </a:r>
          </a:p>
          <a:p>
            <a:r>
              <a:rPr lang="vi-VN" dirty="0"/>
              <a:t>So sánh hai hình ảnh: Một ngôi nhà với móng vững chắc (Build Right from Foundation) và một ngôi nhà với các thanh chống đỡ tạm bợ bên ngoài (Patching Later).</a:t>
            </a:r>
          </a:p>
          <a:p>
            <a:r>
              <a:rPr lang="vi-VN" dirty="0"/>
              <a:t>Biểu tượng bánh răng có chữ "S" (Security) ở trung tâm, hoặc biểu tượng mạch tích hợp (circuit board) với bảo mật là phần không thể thiếu.</a:t>
            </a:r>
            <a:endParaRPr lang="en-US" dirty="0"/>
          </a:p>
        </p:txBody>
      </p:sp>
      <p:sp>
        <p:nvSpPr>
          <p:cNvPr id="4" name="Slide Number Placeholder 3"/>
          <p:cNvSpPr>
            <a:spLocks noGrp="1"/>
          </p:cNvSpPr>
          <p:nvPr>
            <p:ph type="sldNum" sz="quarter" idx="5"/>
          </p:nvPr>
        </p:nvSpPr>
        <p:spPr/>
        <p:txBody>
          <a:bodyPr/>
          <a:lstStyle/>
          <a:p>
            <a:fld id="{9A0763CA-DFF7-460D-9F4E-D9805979878D}"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Ví dụ ngắn:</a:t>
            </a:r>
            <a:r>
              <a:rPr lang="vi-VN" dirty="0"/>
              <a:t> "Tại sao chúng ta phải quan tâm đến điều này? Bởi vì hậu quả của một sự cố bảo mật là vô cùng lớn và đắt giá hơn chúng ta nghĩ rất nhiều."</a:t>
            </a:r>
          </a:p>
          <a:p>
            <a:r>
              <a:rPr lang="vi-VN" dirty="0"/>
              <a:t>"Thiệt hại tài chính bao gồm chi phí để khắc phục, điều tra, bồi thường khách hàng, và đặc biệt là những khoản phạt khổng lồ khi vi phạm các quy định bảo vệ dữ liệu như </a:t>
            </a:r>
            <a:r>
              <a:rPr lang="en-US" dirty="0" err="1"/>
              <a:t>Nghị</a:t>
            </a:r>
            <a:r>
              <a:rPr lang="en-US" dirty="0"/>
              <a:t> </a:t>
            </a:r>
            <a:r>
              <a:rPr lang="en-US" dirty="0" err="1"/>
              <a:t>định</a:t>
            </a:r>
            <a:r>
              <a:rPr lang="en-US" dirty="0"/>
              <a:t> 13</a:t>
            </a:r>
            <a:r>
              <a:rPr lang="vi-VN" dirty="0"/>
              <a:t> hay các quy định khác."</a:t>
            </a:r>
          </a:p>
          <a:p>
            <a:r>
              <a:rPr lang="vi-VN" dirty="0"/>
              <a:t>"Thiệt hại danh tiếng là thứ khó khôi phục nhất. Một sự cố lộ lọt dữ liệu có thể khiến khách hàng mất niềm tin, ảnh hưởng trực tiếp đến giá trị thương hiệu. 'Một lần bất tín, vạn lần bất tin' – câu này rất đúng trong lĩnh vực bảo mật."</a:t>
            </a:r>
          </a:p>
          <a:p>
            <a:r>
              <a:rPr lang="vi-VN" dirty="0"/>
              <a:t>"Cuối cùng là thiệt hại pháp lý, dẫn đến kiện tụng và điều tra từ các cơ quan chức năng, gây tốn kém thời gian và nguồn lực."</a:t>
            </a:r>
          </a:p>
          <a:p>
            <a:r>
              <a:rPr lang="vi-VN" dirty="0"/>
              <a:t>"Hãy nhớ đến các vụ việc như [ví dụ: lộ dữ liệu của Facebook, Equifax, hay các vụ tấn công ransomware làm tê liệt hệ thống của các tập đoàn lớn]... Những công ty này đã phải trả giá cực kỳ đắt vì không ưu tiên bảo mật từ đầu."</a:t>
            </a:r>
          </a:p>
        </p:txBody>
      </p:sp>
      <p:sp>
        <p:nvSpPr>
          <p:cNvPr id="4" name="Slide Number Placeholder 3"/>
          <p:cNvSpPr>
            <a:spLocks noGrp="1"/>
          </p:cNvSpPr>
          <p:nvPr>
            <p:ph type="sldNum" sz="quarter" idx="5"/>
          </p:nvPr>
        </p:nvSpPr>
        <p:spPr/>
        <p:txBody>
          <a:bodyPr/>
          <a:lstStyle/>
          <a:p>
            <a:fld id="{9A0763CA-DFF7-460D-9F4E-D9805979878D}"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"Tại sao chúng ta phải quan tâm đến điều này? Bởi vì hậu quả của một sự cố bảo mật là vô cùng lớn và đắt giá hơn chúng ta nghĩ rất nhiều."</a:t>
            </a:r>
          </a:p>
          <a:p>
            <a:r>
              <a:rPr lang="vi-VN" dirty="0"/>
              <a:t>"Thiệt hại tài chính bao gồm chi phí để khắc phục, điều tra, bồi thường khách hàng, và đặc biệt là những khoản phạt khổng lồ khi vi phạm các quy định bảo vệ dữ liệu như </a:t>
            </a:r>
            <a:r>
              <a:rPr lang="en-US" dirty="0" err="1"/>
              <a:t>Nghị</a:t>
            </a:r>
            <a:r>
              <a:rPr lang="en-US" dirty="0"/>
              <a:t> </a:t>
            </a:r>
            <a:r>
              <a:rPr lang="en-US" dirty="0" err="1"/>
              <a:t>định</a:t>
            </a:r>
            <a:r>
              <a:rPr lang="en-US" dirty="0"/>
              <a:t> 13</a:t>
            </a:r>
            <a:r>
              <a:rPr lang="vi-VN" dirty="0"/>
              <a:t> hay các quy định khác."</a:t>
            </a:r>
          </a:p>
          <a:p>
            <a:r>
              <a:rPr lang="vi-VN" dirty="0"/>
              <a:t>"Thiệt hại danh tiếng là thứ khó khôi phục nhất. Một sự cố lộ lọt dữ liệu có thể khiến khách hàng mất niềm tin, ảnh hưởng trực tiếp đến giá trị thương hiệu. 'Một lần bất tín, vạn lần bất tin' – câu này rất đúng trong lĩnh vực bảo mật."</a:t>
            </a:r>
          </a:p>
          <a:p>
            <a:r>
              <a:rPr lang="vi-VN" dirty="0"/>
              <a:t>"Cuối cùng là thiệt hại pháp lý, dẫn đến kiện tụng và điều tra từ các cơ quan chức năng, gây tốn kém thời gian và nguồn lực."</a:t>
            </a:r>
          </a:p>
          <a:p>
            <a:r>
              <a:rPr lang="vi-VN" dirty="0"/>
              <a:t>"Hãy nhớ đến các vụ việc như [ví dụ: lộ dữ liệu của Facebook, Equifax, hay các vụ tấn công ransomware làm tê liệt hệ thống của các tập đoàn lớn]... Những công ty này đã phải trả giá cực kỳ đắt vì không ưu tiên bảo mật từ đầu."</a:t>
            </a:r>
          </a:p>
        </p:txBody>
      </p:sp>
      <p:sp>
        <p:nvSpPr>
          <p:cNvPr id="4" name="Slide Number Placeholder 3"/>
          <p:cNvSpPr>
            <a:spLocks noGrp="1"/>
          </p:cNvSpPr>
          <p:nvPr>
            <p:ph type="sldNum" sz="quarter" idx="5"/>
          </p:nvPr>
        </p:nvSpPr>
        <p:spPr/>
        <p:txBody>
          <a:bodyPr/>
          <a:lstStyle/>
          <a:p>
            <a:fld id="{9A0763CA-DFF7-460D-9F4E-D9805979878D}"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"Không chỉ là tránh những hậu quả xấu, việc áp dụng Secure by Design còn mang lại rất nhiều lợi ích tích cực."</a:t>
            </a:r>
          </a:p>
          <a:p>
            <a:r>
              <a:rPr lang="vi-VN" dirty="0"/>
              <a:t>"Chúng ta sẽ giảm thiểu rủi ro một cách đáng kể, vì các lỗ hổng được phát hiện và xử lý ngay từ giai đoạn đầu."</a:t>
            </a:r>
          </a:p>
          <a:p>
            <a:r>
              <a:rPr lang="vi-VN" dirty="0"/>
              <a:t>"Điều này dẫn đến việc tiết kiệm chi phí khổng lồ. Sửa một lỗi bảo mật ở giai đoạn thiết kế chỉ tốn vài giờ, nhưng khi sản phẩm đã ra mắt, chi phí có thể tăng gấp hàng chục, hàng trăm lần."</a:t>
            </a:r>
          </a:p>
          <a:p>
            <a:r>
              <a:rPr lang="vi-VN" dirty="0"/>
              <a:t>"Sản phẩm của chúng ta cũng sẽ chất lượng hơn, đáng tin cậy hơn, vì nó được xây dựng trên một nền tảng vững chắc."</a:t>
            </a:r>
          </a:p>
          <a:p>
            <a:r>
              <a:rPr lang="vi-VN" dirty="0"/>
              <a:t>"Và tất nhiên, nó sẽ tăng cường uy tín của công ty chúng ta, giúp xây dựng niềm tin vững chắc với khách hàng và đối tác."</a:t>
            </a:r>
          </a:p>
          <a:p>
            <a:r>
              <a:rPr lang="vi-VN" dirty="0"/>
              <a:t>"Cuối cùng, việc này giúp chúng ta dễ dàng tuân thủ các quy định pháp lý về bảo mật, tránh được những rắc rối không đáng có."</a:t>
            </a:r>
          </a:p>
        </p:txBody>
      </p:sp>
      <p:sp>
        <p:nvSpPr>
          <p:cNvPr id="4" name="Slide Number Placeholder 3"/>
          <p:cNvSpPr>
            <a:spLocks noGrp="1"/>
          </p:cNvSpPr>
          <p:nvPr>
            <p:ph type="sldNum" sz="quarter" idx="5"/>
          </p:nvPr>
        </p:nvSpPr>
        <p:spPr/>
        <p:txBody>
          <a:bodyPr/>
          <a:lstStyle/>
          <a:p>
            <a:fld id="{9A0763CA-DFF7-460D-9F4E-D9805979878D}"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"Vậy làm thế nào để chúng ta áp dụng Secure by Design vào công việc hàng ngày? Có 6 nguyên tắc cốt lõi mà chúng ta cần ghi nhớ."</a:t>
            </a:r>
          </a:p>
          <a:p>
            <a:r>
              <a:rPr lang="vi-VN" dirty="0"/>
              <a:t>"Chúng ta sẽ đi sâu vào từng nguyên tắc một, với các ví dụ thực tế và minh họa để dễ hình dung."</a:t>
            </a:r>
          </a:p>
          <a:p>
            <a:r>
              <a:rPr lang="vi-VN" dirty="0"/>
              <a:t>Gợi ý hình ảnh: Hình ảnh 6 viên đá quý, 6 bánh răng, 6 điểm trên một vòng tròn hoặc 6 biểu tượng đơn giản đại diện cho mỗi nguyên tắc.</a:t>
            </a:r>
            <a:endParaRPr lang="en-US" dirty="0"/>
          </a:p>
        </p:txBody>
      </p:sp>
      <p:sp>
        <p:nvSpPr>
          <p:cNvPr id="4" name="Slide Number Placeholder 3"/>
          <p:cNvSpPr>
            <a:spLocks noGrp="1"/>
          </p:cNvSpPr>
          <p:nvPr>
            <p:ph type="sldNum" sz="quarter" idx="5"/>
          </p:nvPr>
        </p:nvSpPr>
        <p:spPr/>
        <p:txBody>
          <a:bodyPr/>
          <a:lstStyle/>
          <a:p>
            <a:fld id="{9A0763CA-DFF7-460D-9F4E-D9805979878D}"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"Nguyên tắc đầu tiên và nền tảng: Mặc định là An toàn. Điều này có nghĩa là khi chúng ta thiết kế một tính năng, cài đặt, hay một hệ thống, hãy luôn đặt các thiết lập bảo mật cao nhất làm mặc định."</a:t>
            </a:r>
          </a:p>
          <a:p>
            <a:r>
              <a:rPr lang="vi-VN" dirty="0"/>
              <a:t>"Nếu người dùng muốn thay đổi cài đặt này (tức là nới lỏng bảo mật), họ phải chủ động thực hiện việc đó, chứ không phải họ phải tự đi bật các tính năng bảo mật lên."</a:t>
            </a:r>
          </a:p>
          <a:p>
            <a:r>
              <a:rPr lang="vi-VN" dirty="0"/>
              <a:t>"Ví dụ điển hình nhất là mật khẩu Wi-Fi của router mới mua: nó thường là một dãy ký tự ngẫu nhiên. Đây là ví dụ của 'security by default'. Trái lại, nếu mật khẩu mặc định là 'admin' hay '123456', đó chính là một lỗ hổng ngay từ đầu."</a:t>
            </a:r>
          </a:p>
          <a:p>
            <a:r>
              <a:rPr lang="vi-VN" dirty="0"/>
              <a:t>"Tương tự, các ứng dụng của chúng ta cũng không nên tự động chia sẻ dữ liệu người dùng ra bên ngoài nếu không có sự cho phép rõ ràng."</a:t>
            </a:r>
          </a:p>
        </p:txBody>
      </p:sp>
      <p:sp>
        <p:nvSpPr>
          <p:cNvPr id="4" name="Slide Number Placeholder 3"/>
          <p:cNvSpPr>
            <a:spLocks noGrp="1"/>
          </p:cNvSpPr>
          <p:nvPr>
            <p:ph type="sldNum" sz="quarter" idx="5"/>
          </p:nvPr>
        </p:nvSpPr>
        <p:spPr/>
        <p:txBody>
          <a:bodyPr/>
          <a:lstStyle/>
          <a:p>
            <a:fld id="{9A0763CA-DFF7-460D-9F4E-D9805979878D}"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"Nguyên tắc thứ hai là Nguyên tắc đặc quyền tối thiểu (PoLP). Ý tưởng là 'chỉ cấp đủ quyền, không hơn'."</a:t>
            </a:r>
          </a:p>
          <a:p>
            <a:r>
              <a:rPr lang="vi-VN" dirty="0"/>
              <a:t>"Điều này có nghĩa là mỗi cá nhân, mỗi hệ thống, hoặc mỗi phần mềm chỉ nên được cấp những quyền hạn tối thiểu nhất mà họ cần để hoàn thành công việc của mình. Nếu họ không cần quyền nào, thì không nên cấp."</a:t>
            </a:r>
          </a:p>
          <a:p>
            <a:r>
              <a:rPr lang="vi-VN" dirty="0"/>
              <a:t>"Ví dụ trong công ty: một nhân viên chăm sóc khách hàng cần xem thông tin khách hàng, nhưng họ có cần quyền truy cập vào bảng lương của toàn công ty không? Chắc chắn là không. Việc cấp quyền thừa sẽ tạo ra nguy cơ nếu tài khoản đó bị xâm phạm."</a:t>
            </a:r>
          </a:p>
          <a:p>
            <a:r>
              <a:rPr lang="vi-VN" dirty="0"/>
              <a:t>"Tương tự với các ứng dụng: nếu một ứng dụng chỉ cần đọc dữ liệu từ cơ sở dữ liệu để hiển thị thông tin, thì tài khoản mà ứng dụng dùng để kết nối CSDL chỉ nên có quyền 'read' thôi, không nên có quyền 'write' hay 'delete'."</a:t>
            </a:r>
          </a:p>
        </p:txBody>
      </p:sp>
      <p:sp>
        <p:nvSpPr>
          <p:cNvPr id="4" name="Slide Number Placeholder 3"/>
          <p:cNvSpPr>
            <a:spLocks noGrp="1"/>
          </p:cNvSpPr>
          <p:nvPr>
            <p:ph type="sldNum" sz="quarter" idx="5"/>
          </p:nvPr>
        </p:nvSpPr>
        <p:spPr/>
        <p:txBody>
          <a:bodyPr/>
          <a:lstStyle/>
          <a:p>
            <a:fld id="{9A0763CA-DFF7-460D-9F4E-D9805979878D}"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245D8-9CEC-4C8F-95B1-D8874DE9CB12}"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3245D8-9CEC-4C8F-95B1-D8874DE9CB12}" type="datetimeFigureOut">
              <a:rPr lang="en-US" smtClean="0"/>
              <a:t>10/8/2025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53245D8-9CEC-4C8F-95B1-D8874DE9CB12}" type="datetimeFigureOut">
              <a:rPr lang="en-US" smtClean="0"/>
              <a:t>10/8/2025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245D8-9CEC-4C8F-95B1-D8874DE9CB12}"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245D8-9CEC-4C8F-95B1-D8874DE9CB12}"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245D8-9CEC-4C8F-95B1-D8874DE9CB12}"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3245D8-9CEC-4C8F-95B1-D8874DE9CB12}"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3245D8-9CEC-4C8F-95B1-D8874DE9CB12}" type="datetimeFigureOut">
              <a:rPr lang="en-US" smtClean="0"/>
              <a:t>10/8/2025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3245D8-9CEC-4C8F-95B1-D8874DE9CB12}" type="datetimeFigureOut">
              <a:rPr lang="en-US" smtClean="0"/>
              <a:t>10/8/2025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3245D8-9CEC-4C8F-95B1-D8874DE9CB12}" type="datetimeFigureOut">
              <a:rPr lang="en-US" smtClean="0"/>
              <a:t>10/8/2025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3245D8-9CEC-4C8F-95B1-D8874DE9CB12}"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BCCD9-71BD-4B0A-8839-E8DCD8A0014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53245D8-9CEC-4C8F-95B1-D8874DE9CB12}" type="datetimeFigureOut">
              <a:rPr lang="en-US" smtClean="0"/>
              <a:t>10/8/2025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04BCCD9-71BD-4B0A-8839-E8DCD8A0014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err="1"/>
              <a:t>Giới</a:t>
            </a:r>
            <a:r>
              <a:rPr lang="en-US" dirty="0"/>
              <a:t> </a:t>
            </a:r>
            <a:r>
              <a:rPr lang="en-US" dirty="0" err="1"/>
              <a:t>thiệu</a:t>
            </a:r>
            <a:r>
              <a:rPr lang="en-US" dirty="0"/>
              <a:t> Secure by Design</a:t>
            </a:r>
          </a:p>
        </p:txBody>
      </p:sp>
      <p:sp>
        <p:nvSpPr>
          <p:cNvPr id="5" name="Subtitle 4"/>
          <p:cNvSpPr>
            <a:spLocks noGrp="1"/>
          </p:cNvSpPr>
          <p:nvPr>
            <p:ph type="subTitle" idx="1"/>
          </p:nvPr>
        </p:nvSpPr>
        <p:spPr/>
        <p:txBody>
          <a:bodyPr/>
          <a:lstStyle/>
          <a:p>
            <a:r>
              <a:rPr lang="en-US" dirty="0"/>
              <a:t>Bảo </a:t>
            </a:r>
            <a:r>
              <a:rPr lang="en-US" dirty="0" err="1"/>
              <a:t>mật</a:t>
            </a:r>
            <a:r>
              <a:rPr lang="en-US" dirty="0"/>
              <a:t> </a:t>
            </a:r>
            <a:r>
              <a:rPr lang="en-US" dirty="0" err="1"/>
              <a:t>ngay</a:t>
            </a:r>
            <a:r>
              <a:rPr lang="en-US" dirty="0"/>
              <a:t> </a:t>
            </a:r>
            <a:r>
              <a:rPr lang="en-US" dirty="0" err="1"/>
              <a:t>từ</a:t>
            </a:r>
            <a:r>
              <a:rPr lang="en-US" dirty="0"/>
              <a:t> </a:t>
            </a:r>
            <a:r>
              <a:rPr lang="en-US" dirty="0" err="1"/>
              <a:t>Thiết</a:t>
            </a:r>
            <a:r>
              <a:rPr lang="en-US" dirty="0"/>
              <a:t> </a:t>
            </a:r>
            <a:r>
              <a:rPr lang="en-US" dirty="0" err="1"/>
              <a:t>kế</a:t>
            </a:r>
            <a:r>
              <a:rPr lang="en-US" dirty="0"/>
              <a:t> - </a:t>
            </a:r>
            <a:r>
              <a:rPr lang="en-US" dirty="0" err="1"/>
              <a:t>Nền</a:t>
            </a:r>
            <a:r>
              <a:rPr lang="en-US" dirty="0"/>
              <a:t> </a:t>
            </a:r>
            <a:r>
              <a:rPr lang="en-US" dirty="0" err="1"/>
              <a:t>tảng</a:t>
            </a:r>
            <a:r>
              <a:rPr lang="en-US" dirty="0"/>
              <a:t> </a:t>
            </a:r>
            <a:r>
              <a:rPr lang="en-US" dirty="0" err="1"/>
              <a:t>cho</a:t>
            </a:r>
            <a:r>
              <a:rPr lang="en-US" dirty="0"/>
              <a:t> </a:t>
            </a:r>
            <a:r>
              <a:rPr lang="en-US" dirty="0" err="1"/>
              <a:t>sản</a:t>
            </a:r>
            <a:r>
              <a:rPr lang="en-US" dirty="0"/>
              <a:t> </a:t>
            </a:r>
            <a:r>
              <a:rPr lang="en-US" dirty="0" err="1"/>
              <a:t>phẩm</a:t>
            </a:r>
            <a:r>
              <a:rPr lang="en-US" dirty="0"/>
              <a:t> an </a:t>
            </a:r>
            <a:r>
              <a:rPr lang="en-US" dirty="0" err="1"/>
              <a:t>toàn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Nguyên tắc 3: Không tin tưởng đầu vào</a:t>
            </a:r>
            <a:endParaRPr lang="en-US" dirty="0"/>
          </a:p>
        </p:txBody>
      </p:sp>
      <p:sp>
        <p:nvSpPr>
          <p:cNvPr id="3" name="Content Placeholder 2"/>
          <p:cNvSpPr>
            <a:spLocks noGrp="1"/>
          </p:cNvSpPr>
          <p:nvPr>
            <p:ph idx="1"/>
          </p:nvPr>
        </p:nvSpPr>
        <p:spPr>
          <a:xfrm>
            <a:off x="838200" y="1825625"/>
            <a:ext cx="11108267" cy="4351338"/>
          </a:xfrm>
        </p:spPr>
        <p:txBody>
          <a:bodyPr/>
          <a:lstStyle/>
          <a:p>
            <a:r>
              <a:rPr lang="vi-VN" dirty="0"/>
              <a:t>3. </a:t>
            </a:r>
            <a:r>
              <a:rPr lang="vi-VN" b="1" dirty="0"/>
              <a:t>Never Trust User Input: Mọi đầu vào đều phải được kiểm tra!</a:t>
            </a:r>
            <a:endParaRPr lang="en-US" b="1" dirty="0"/>
          </a:p>
          <a:p>
            <a:pPr lvl="1"/>
            <a:r>
              <a:rPr lang="vi-VN" dirty="0"/>
              <a:t>Giải thích:</a:t>
            </a:r>
          </a:p>
          <a:p>
            <a:pPr lvl="2"/>
            <a:r>
              <a:rPr lang="vi-VN" dirty="0"/>
              <a:t>Mọi dữ liệu đến từ bên ngoài hệ thống (người dùng, hệ thống khác) đều phải được coi là không đáng tin cậy.</a:t>
            </a:r>
          </a:p>
          <a:p>
            <a:pPr lvl="2"/>
            <a:r>
              <a:rPr lang="vi-VN" dirty="0"/>
              <a:t>Cần được kiểm tra, xác thực và làm sạch (sanitize) kỹ lưỡng trước khi xử lý.</a:t>
            </a:r>
          </a:p>
          <a:p>
            <a:pPr lvl="1"/>
            <a:r>
              <a:rPr lang="vi-VN" dirty="0"/>
              <a:t>Ví dụ:</a:t>
            </a:r>
          </a:p>
          <a:p>
            <a:pPr lvl="2"/>
            <a:r>
              <a:rPr lang="vi-VN" dirty="0"/>
              <a:t>Khi người dùng nhập tên, bạn phải kiểm tra xem có ký tự đặc biệt nào có thể gây lỗi hoặc tấn công (ví dụ: '; DROP TABLE users; --).</a:t>
            </a:r>
          </a:p>
          <a:p>
            <a:pPr lvl="2"/>
            <a:r>
              <a:rPr lang="vi-VN" dirty="0"/>
              <a:t>Kiểm tra định dạng email có đúng không.</a:t>
            </a:r>
          </a:p>
          <a:p>
            <a:pPr lvl="2"/>
            <a:r>
              <a:rPr lang="vi-VN" dirty="0"/>
              <a:t>Kiểm tra giới hạn số ký tự, giá trị cho phép.</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Nguyên </a:t>
            </a:r>
            <a:r>
              <a:rPr lang="en-US" dirty="0" err="1"/>
              <a:t>tắc</a:t>
            </a:r>
            <a:r>
              <a:rPr lang="en-US" dirty="0"/>
              <a:t> 4: </a:t>
            </a:r>
            <a:r>
              <a:rPr lang="en-US" dirty="0" err="1"/>
              <a:t>Phòng</a:t>
            </a:r>
            <a:r>
              <a:rPr lang="en-US" dirty="0"/>
              <a:t> </a:t>
            </a:r>
            <a:r>
              <a:rPr lang="en-US" dirty="0" err="1"/>
              <a:t>thủ</a:t>
            </a:r>
            <a:r>
              <a:rPr lang="en-US" dirty="0"/>
              <a:t> </a:t>
            </a:r>
            <a:r>
              <a:rPr lang="en-US" dirty="0" err="1"/>
              <a:t>theo</a:t>
            </a:r>
            <a:r>
              <a:rPr lang="en-US" dirty="0"/>
              <a:t> </a:t>
            </a:r>
            <a:r>
              <a:rPr lang="en-US" dirty="0" err="1"/>
              <a:t>chiều</a:t>
            </a:r>
            <a:r>
              <a:rPr lang="en-US" dirty="0"/>
              <a:t> </a:t>
            </a:r>
            <a:r>
              <a:rPr lang="en-US" dirty="0" err="1"/>
              <a:t>sâu</a:t>
            </a:r>
            <a:endParaRPr lang="en-US" dirty="0"/>
          </a:p>
        </p:txBody>
      </p:sp>
      <p:sp>
        <p:nvSpPr>
          <p:cNvPr id="3" name="Content Placeholder 2"/>
          <p:cNvSpPr>
            <a:spLocks noGrp="1"/>
          </p:cNvSpPr>
          <p:nvPr>
            <p:ph idx="1"/>
          </p:nvPr>
        </p:nvSpPr>
        <p:spPr/>
        <p:txBody>
          <a:bodyPr>
            <a:normAutofit/>
          </a:bodyPr>
          <a:lstStyle/>
          <a:p>
            <a:r>
              <a:rPr lang="en-US" b="1" dirty="0"/>
              <a:t>4. Defense in Depth: </a:t>
            </a:r>
            <a:r>
              <a:rPr lang="en-US" b="1" dirty="0" err="1"/>
              <a:t>Nhiều</a:t>
            </a:r>
            <a:r>
              <a:rPr lang="en-US" b="1" dirty="0"/>
              <a:t> </a:t>
            </a:r>
            <a:r>
              <a:rPr lang="en-US" b="1" dirty="0" err="1"/>
              <a:t>lớp</a:t>
            </a:r>
            <a:r>
              <a:rPr lang="en-US" b="1" dirty="0"/>
              <a:t> </a:t>
            </a:r>
            <a:r>
              <a:rPr lang="en-US" b="1" dirty="0" err="1"/>
              <a:t>bảo</a:t>
            </a:r>
            <a:r>
              <a:rPr lang="en-US" b="1" dirty="0"/>
              <a:t> </a:t>
            </a:r>
            <a:r>
              <a:rPr lang="en-US" b="1" dirty="0" err="1"/>
              <a:t>vệ</a:t>
            </a:r>
            <a:r>
              <a:rPr lang="en-US" b="1" dirty="0"/>
              <a:t>!</a:t>
            </a:r>
          </a:p>
          <a:p>
            <a:pPr lvl="1"/>
            <a:r>
              <a:rPr lang="vi-VN" dirty="0"/>
              <a:t>Giải thích:</a:t>
            </a:r>
          </a:p>
          <a:p>
            <a:pPr lvl="2"/>
            <a:r>
              <a:rPr lang="vi-VN" dirty="0"/>
              <a:t>Đặt nhiều lớp bảo mật khác nhau để nếu một lớp bị phá vỡ, các lớp còn lại vẫn có thể bảo vệ hệ thống.</a:t>
            </a:r>
          </a:p>
          <a:p>
            <a:pPr lvl="2"/>
            <a:r>
              <a:rPr lang="vi-VN" dirty="0"/>
              <a:t>Giống như một lâu đài có tường thành, hào nước, cổng kiên cố, lính gác bên trong...</a:t>
            </a:r>
          </a:p>
          <a:p>
            <a:pPr lvl="1"/>
            <a:r>
              <a:rPr lang="vi-VN" dirty="0"/>
              <a:t>Ví dụ:</a:t>
            </a:r>
          </a:p>
          <a:p>
            <a:pPr lvl="2"/>
            <a:r>
              <a:rPr lang="vi-VN" dirty="0"/>
              <a:t>Lớp 1: Firewall (Tường lửa) chặn truy cập không mong muốn.</a:t>
            </a:r>
          </a:p>
          <a:p>
            <a:pPr lvl="2"/>
            <a:r>
              <a:rPr lang="vi-VN" dirty="0"/>
              <a:t>Lớp 2: Web Application Firewall (WAF) bảo vệ ứng dụng web.</a:t>
            </a:r>
          </a:p>
          <a:p>
            <a:pPr lvl="2"/>
            <a:r>
              <a:rPr lang="vi-VN" dirty="0"/>
              <a:t>Lớp 3: Mã hóa dữ liệu truyền tải (HTTPS).</a:t>
            </a:r>
          </a:p>
          <a:p>
            <a:pPr lvl="2"/>
            <a:r>
              <a:rPr lang="vi-VN" dirty="0"/>
              <a:t>Lớp 4: Xác thực và ủy quyền mạnh mẽ trong ứng dụng.</a:t>
            </a:r>
          </a:p>
          <a:p>
            <a:pPr lvl="2"/>
            <a:r>
              <a:rPr lang="vi-VN" dirty="0"/>
              <a:t>Lớp 5: Mã hóa dữ liệu lưu trữ trong cơ sở dữ liệu.</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Nguyên </a:t>
            </a:r>
            <a:r>
              <a:rPr lang="en-US" dirty="0" err="1"/>
              <a:t>tắc</a:t>
            </a:r>
            <a:r>
              <a:rPr lang="en-US" dirty="0"/>
              <a:t> 5: </a:t>
            </a:r>
            <a:r>
              <a:rPr lang="en-US" dirty="0" err="1"/>
              <a:t>Giảm</a:t>
            </a:r>
            <a:r>
              <a:rPr lang="en-US" dirty="0"/>
              <a:t> </a:t>
            </a:r>
            <a:r>
              <a:rPr lang="en-US" dirty="0" err="1"/>
              <a:t>thiểu</a:t>
            </a:r>
            <a:r>
              <a:rPr lang="en-US" dirty="0"/>
              <a:t> </a:t>
            </a:r>
            <a:r>
              <a:rPr lang="en-US" dirty="0" err="1"/>
              <a:t>bề</a:t>
            </a:r>
            <a:r>
              <a:rPr lang="en-US" dirty="0"/>
              <a:t> </a:t>
            </a:r>
            <a:r>
              <a:rPr lang="en-US" dirty="0" err="1"/>
              <a:t>mặt</a:t>
            </a:r>
            <a:r>
              <a:rPr lang="en-US" dirty="0"/>
              <a:t> </a:t>
            </a:r>
            <a:r>
              <a:rPr lang="en-US" dirty="0" err="1"/>
              <a:t>tấn</a:t>
            </a:r>
            <a:r>
              <a:rPr lang="en-US" dirty="0"/>
              <a:t> </a:t>
            </a:r>
            <a:r>
              <a:rPr lang="en-US" dirty="0" err="1"/>
              <a:t>công</a:t>
            </a:r>
            <a:endParaRPr lang="en-US" dirty="0"/>
          </a:p>
        </p:txBody>
      </p:sp>
      <p:sp>
        <p:nvSpPr>
          <p:cNvPr id="3" name="Content Placeholder 2"/>
          <p:cNvSpPr>
            <a:spLocks noGrp="1"/>
          </p:cNvSpPr>
          <p:nvPr>
            <p:ph idx="1"/>
          </p:nvPr>
        </p:nvSpPr>
        <p:spPr/>
        <p:txBody>
          <a:bodyPr>
            <a:normAutofit/>
          </a:bodyPr>
          <a:lstStyle/>
          <a:p>
            <a:r>
              <a:rPr lang="en-US" b="1" dirty="0"/>
              <a:t>5. Minimize Attack Surface: Thu </a:t>
            </a:r>
            <a:r>
              <a:rPr lang="en-US" b="1" dirty="0" err="1"/>
              <a:t>hẹp</a:t>
            </a:r>
            <a:r>
              <a:rPr lang="en-US" b="1" dirty="0"/>
              <a:t> "</a:t>
            </a:r>
            <a:r>
              <a:rPr lang="en-US" b="1" dirty="0" err="1"/>
              <a:t>cửa</a:t>
            </a:r>
            <a:r>
              <a:rPr lang="en-US" b="1" dirty="0"/>
              <a:t>" </a:t>
            </a:r>
            <a:r>
              <a:rPr lang="en-US" b="1" dirty="0" err="1"/>
              <a:t>cho</a:t>
            </a:r>
            <a:r>
              <a:rPr lang="en-US" b="1" dirty="0"/>
              <a:t> </a:t>
            </a:r>
            <a:r>
              <a:rPr lang="en-US" b="1" dirty="0" err="1"/>
              <a:t>kẻ</a:t>
            </a:r>
            <a:r>
              <a:rPr lang="en-US" b="1" dirty="0"/>
              <a:t> </a:t>
            </a:r>
            <a:r>
              <a:rPr lang="en-US" b="1" dirty="0" err="1"/>
              <a:t>xấu</a:t>
            </a:r>
            <a:r>
              <a:rPr lang="en-US" b="1" dirty="0"/>
              <a:t>!</a:t>
            </a:r>
          </a:p>
          <a:p>
            <a:pPr lvl="1"/>
            <a:r>
              <a:rPr lang="vi-VN" dirty="0"/>
              <a:t>Giải thích:</a:t>
            </a:r>
          </a:p>
          <a:p>
            <a:pPr lvl="2"/>
            <a:r>
              <a:rPr lang="vi-VN" dirty="0"/>
              <a:t>Hạn chế các điểm mà kẻ tấn công có thể tương tác với hệ thống.</a:t>
            </a:r>
          </a:p>
          <a:p>
            <a:pPr lvl="2"/>
            <a:r>
              <a:rPr lang="vi-VN" dirty="0"/>
              <a:t>Bằng cách loại bỏ các chức năng không cần thiết, đóng các cổng không sử dụng, loại bỏ các thư viện không dùng tới.</a:t>
            </a:r>
          </a:p>
          <a:p>
            <a:pPr lvl="1"/>
            <a:r>
              <a:rPr lang="vi-VN" dirty="0"/>
              <a:t>Ví dụ:</a:t>
            </a:r>
          </a:p>
          <a:p>
            <a:pPr lvl="2"/>
            <a:r>
              <a:rPr lang="vi-VN" dirty="0"/>
              <a:t>Đúng: Chỉ bật các dịch vụ/cổng mạng cần thiết trên máy chủ.</a:t>
            </a:r>
          </a:p>
          <a:p>
            <a:pPr lvl="2"/>
            <a:r>
              <a:rPr lang="vi-VN" dirty="0"/>
              <a:t>Sai: Để các cổng debug hoặc dịch vụ mặc định mở.</a:t>
            </a:r>
          </a:p>
          <a:p>
            <a:pPr lvl="2"/>
            <a:r>
              <a:rPr lang="vi-VN" dirty="0"/>
              <a:t>Đúng: Loại bỏ các tính năng thử nghiệm hoặc không dùng tới trong ứng dụng trước khi triển khai sản phẩm.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Nguyên </a:t>
            </a:r>
            <a:r>
              <a:rPr lang="en-US" dirty="0" err="1"/>
              <a:t>tắc</a:t>
            </a:r>
            <a:r>
              <a:rPr lang="en-US" dirty="0"/>
              <a:t> 6: </a:t>
            </a:r>
            <a:r>
              <a:rPr lang="en-US" dirty="0" err="1"/>
              <a:t>Xử</a:t>
            </a:r>
            <a:r>
              <a:rPr lang="en-US" dirty="0"/>
              <a:t> </a:t>
            </a:r>
            <a:r>
              <a:rPr lang="en-US" dirty="0" err="1"/>
              <a:t>lý</a:t>
            </a:r>
            <a:r>
              <a:rPr lang="en-US" dirty="0"/>
              <a:t> </a:t>
            </a:r>
            <a:r>
              <a:rPr lang="en-US" dirty="0" err="1"/>
              <a:t>lỗi</a:t>
            </a:r>
            <a:r>
              <a:rPr lang="en-US" dirty="0"/>
              <a:t> </a:t>
            </a:r>
            <a:r>
              <a:rPr lang="en-US" dirty="0" err="1"/>
              <a:t>và</a:t>
            </a:r>
            <a:r>
              <a:rPr lang="en-US" dirty="0"/>
              <a:t> </a:t>
            </a:r>
            <a:r>
              <a:rPr lang="en-US" dirty="0" err="1"/>
              <a:t>ghi</a:t>
            </a:r>
            <a:r>
              <a:rPr lang="en-US" dirty="0"/>
              <a:t> </a:t>
            </a:r>
            <a:r>
              <a:rPr lang="en-US" dirty="0" err="1"/>
              <a:t>nhật</a:t>
            </a:r>
            <a:r>
              <a:rPr lang="en-US" dirty="0"/>
              <a:t> </a:t>
            </a:r>
            <a:r>
              <a:rPr lang="en-US" dirty="0" err="1"/>
              <a:t>ký</a:t>
            </a:r>
            <a:r>
              <a:rPr lang="en-US" dirty="0"/>
              <a:t> an </a:t>
            </a:r>
            <a:r>
              <a:rPr lang="en-US" dirty="0" err="1"/>
              <a:t>toàn</a:t>
            </a:r>
            <a:endParaRPr lang="en-US" dirty="0"/>
          </a:p>
        </p:txBody>
      </p:sp>
      <p:sp>
        <p:nvSpPr>
          <p:cNvPr id="3" name="Content Placeholder 2"/>
          <p:cNvSpPr>
            <a:spLocks noGrp="1"/>
          </p:cNvSpPr>
          <p:nvPr>
            <p:ph idx="1"/>
          </p:nvPr>
        </p:nvSpPr>
        <p:spPr>
          <a:xfrm>
            <a:off x="838200" y="2225230"/>
            <a:ext cx="11207044" cy="4351338"/>
          </a:xfrm>
        </p:spPr>
        <p:txBody>
          <a:bodyPr>
            <a:normAutofit/>
          </a:bodyPr>
          <a:lstStyle/>
          <a:p>
            <a:r>
              <a:rPr lang="en-US" b="1" dirty="0"/>
              <a:t>6. Secure Error Handling &amp; Logging: Thông tin an </a:t>
            </a:r>
            <a:r>
              <a:rPr lang="en-US" b="1" dirty="0" err="1"/>
              <a:t>toàn</a:t>
            </a:r>
            <a:r>
              <a:rPr lang="en-US" b="1" dirty="0"/>
              <a:t>, </a:t>
            </a:r>
            <a:r>
              <a:rPr lang="en-US" b="1" dirty="0" err="1"/>
              <a:t>theo</a:t>
            </a:r>
            <a:r>
              <a:rPr lang="en-US" b="1" dirty="0"/>
              <a:t> </a:t>
            </a:r>
            <a:r>
              <a:rPr lang="en-US" b="1" dirty="0" err="1"/>
              <a:t>dõi</a:t>
            </a:r>
            <a:r>
              <a:rPr lang="en-US" b="1" dirty="0"/>
              <a:t> </a:t>
            </a:r>
            <a:r>
              <a:rPr lang="en-US" b="1" dirty="0" err="1"/>
              <a:t>hiệu</a:t>
            </a:r>
            <a:r>
              <a:rPr lang="en-US" b="1" dirty="0"/>
              <a:t> </a:t>
            </a:r>
            <a:r>
              <a:rPr lang="en-US" b="1" dirty="0" err="1"/>
              <a:t>quả</a:t>
            </a:r>
            <a:r>
              <a:rPr lang="en-US" b="1" dirty="0"/>
              <a:t>!</a:t>
            </a:r>
          </a:p>
          <a:p>
            <a:pPr lvl="1"/>
            <a:r>
              <a:rPr lang="vi-VN" dirty="0"/>
              <a:t>Giải thích:</a:t>
            </a:r>
          </a:p>
          <a:p>
            <a:pPr lvl="2"/>
            <a:r>
              <a:rPr lang="vi-VN" dirty="0"/>
              <a:t>Thông báo lỗi: Không được tiết lộ thông tin nhạy cảm (ví dụ: đường dẫn file, tên cơ sở dữ liệu, chi tiết lỗi lập trình) cho người dùng cuối.</a:t>
            </a:r>
          </a:p>
          <a:p>
            <a:pPr lvl="2"/>
            <a:r>
              <a:rPr lang="vi-VN" dirty="0"/>
              <a:t>Ghi nhật ký (Log): Cần ghi lại đầy đủ các sự kiện quan trọng (đăng nhập, truy cập trái phép, lỗi hệ thống) nhưng không chứa thông tin nhạy cảm (mật khẩu, số thẻ).</a:t>
            </a:r>
          </a:p>
          <a:p>
            <a:pPr lvl="1"/>
            <a:r>
              <a:rPr lang="vi-VN" dirty="0"/>
              <a:t>Ví dụ:</a:t>
            </a:r>
          </a:p>
          <a:p>
            <a:pPr lvl="2"/>
            <a:r>
              <a:rPr lang="vi-VN" dirty="0"/>
              <a:t>Đúng: "Đã xảy ra lỗi hệ thống, vui lòng thử lại sau."</a:t>
            </a:r>
          </a:p>
          <a:p>
            <a:pPr lvl="2"/>
            <a:r>
              <a:rPr lang="vi-VN" dirty="0"/>
              <a:t>Sai: "Lỗi SQL: Could not connect to database 'prod_db' using user 'admin' on line 123."</a:t>
            </a:r>
          </a:p>
          <a:p>
            <a:pPr lvl="2"/>
            <a:r>
              <a:rPr lang="vi-VN" dirty="0"/>
              <a:t>Ghi Log: Ghi lại "User 'A' attempted to log in but failed 3 times." (Đúng)</a:t>
            </a:r>
          </a:p>
          <a:p>
            <a:pPr lvl="2"/>
            <a:r>
              <a:rPr lang="vi-VN" dirty="0"/>
              <a:t>Ghi Log: Ghi lại "User 'A' tried to log in with password 'abcxyz'." (Sai)</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Vai </a:t>
            </a:r>
            <a:r>
              <a:rPr lang="en-US" dirty="0" err="1"/>
              <a:t>trò</a:t>
            </a:r>
            <a:r>
              <a:rPr lang="en-US" dirty="0"/>
              <a:t> </a:t>
            </a:r>
            <a:r>
              <a:rPr lang="en-US" dirty="0" err="1"/>
              <a:t>của</a:t>
            </a:r>
            <a:r>
              <a:rPr lang="en-US" dirty="0"/>
              <a:t> </a:t>
            </a:r>
            <a:r>
              <a:rPr lang="en-US" dirty="0" err="1"/>
              <a:t>bạn</a:t>
            </a:r>
            <a:r>
              <a:rPr lang="en-US" dirty="0"/>
              <a:t> </a:t>
            </a:r>
            <a:r>
              <a:rPr lang="en-US" dirty="0" err="1"/>
              <a:t>trong</a:t>
            </a:r>
            <a:r>
              <a:rPr lang="en-US" dirty="0"/>
              <a:t> Secure by Design</a:t>
            </a:r>
          </a:p>
        </p:txBody>
      </p:sp>
      <p:sp>
        <p:nvSpPr>
          <p:cNvPr id="3" name="Content Placeholder 2"/>
          <p:cNvSpPr>
            <a:spLocks noGrp="1"/>
          </p:cNvSpPr>
          <p:nvPr>
            <p:ph idx="1"/>
          </p:nvPr>
        </p:nvSpPr>
        <p:spPr/>
        <p:txBody>
          <a:bodyPr>
            <a:normAutofit/>
          </a:bodyPr>
          <a:lstStyle/>
          <a:p>
            <a:r>
              <a:rPr lang="en-US" b="1" dirty="0"/>
              <a:t>Bảo </a:t>
            </a:r>
            <a:r>
              <a:rPr lang="en-US" b="1" dirty="0" err="1"/>
              <a:t>mật</a:t>
            </a:r>
            <a:r>
              <a:rPr lang="en-US" b="1" dirty="0"/>
              <a:t> </a:t>
            </a:r>
            <a:r>
              <a:rPr lang="en-US" b="1" dirty="0" err="1"/>
              <a:t>là</a:t>
            </a:r>
            <a:r>
              <a:rPr lang="en-US" b="1" dirty="0"/>
              <a:t> </a:t>
            </a:r>
            <a:r>
              <a:rPr lang="en-US" b="1" dirty="0" err="1"/>
              <a:t>trách</a:t>
            </a:r>
            <a:r>
              <a:rPr lang="en-US" b="1" dirty="0"/>
              <a:t> </a:t>
            </a:r>
            <a:r>
              <a:rPr lang="en-US" b="1" dirty="0" err="1"/>
              <a:t>nhiệm</a:t>
            </a:r>
            <a:r>
              <a:rPr lang="en-US" b="1" dirty="0"/>
              <a:t> </a:t>
            </a:r>
            <a:r>
              <a:rPr lang="en-US" b="1" dirty="0" err="1"/>
              <a:t>của</a:t>
            </a:r>
            <a:r>
              <a:rPr lang="en-US" b="1" dirty="0"/>
              <a:t> TẤT CẢ CHÚNG TA!</a:t>
            </a:r>
          </a:p>
          <a:p>
            <a:pPr lvl="1"/>
            <a:r>
              <a:rPr lang="vi-VN" sz="2000" dirty="0"/>
              <a:t>Product Owner / BA: Đảm bảo các yêu cầu bảo mật được tích hợp vào tính năng từ đầu.</a:t>
            </a:r>
          </a:p>
          <a:p>
            <a:pPr lvl="1"/>
            <a:r>
              <a:rPr lang="vi-VN" sz="2000" dirty="0"/>
              <a:t>Lập trình viên (Dev): Viết mã an toàn, tuân thủ các nguyên tắc bảo mật, sử dụng các thư viện/framework an toàn.</a:t>
            </a:r>
          </a:p>
          <a:p>
            <a:pPr lvl="1"/>
            <a:r>
              <a:rPr lang="vi-VN" sz="2000" dirty="0"/>
              <a:t>Kiểm thử viên (Tester</a:t>
            </a:r>
            <a:r>
              <a:rPr lang="en-US" sz="2000" dirty="0"/>
              <a:t>/</a:t>
            </a:r>
            <a:r>
              <a:rPr lang="en-US" sz="2000" dirty="0" err="1"/>
              <a:t>Pentester</a:t>
            </a:r>
            <a:r>
              <a:rPr lang="vi-VN" sz="2000" dirty="0"/>
              <a:t>): Thực hiện kiểm thử bảo mật, tìm kiếm các lỗ hổng, báo cáo kịp thời.</a:t>
            </a:r>
          </a:p>
          <a:p>
            <a:pPr lvl="1"/>
            <a:r>
              <a:rPr lang="vi-VN" sz="2000" dirty="0"/>
              <a:t>DevOps / SysAdmin: Cấu hình hệ thống, mạng an toàn, quản lý vá lỗi và cập nhật.</a:t>
            </a:r>
          </a:p>
          <a:p>
            <a:pPr lvl="1"/>
            <a:r>
              <a:rPr lang="vi-VN" sz="2000" dirty="0"/>
              <a:t>Quản lý dự án (PM): Đảm bảo đủ nguồn lực và thời gian cho các hoạt động bảo mật.</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Vai </a:t>
            </a:r>
            <a:r>
              <a:rPr lang="en-US" dirty="0" err="1"/>
              <a:t>trò</a:t>
            </a:r>
            <a:r>
              <a:rPr lang="en-US" dirty="0"/>
              <a:t> </a:t>
            </a:r>
            <a:r>
              <a:rPr lang="en-US" dirty="0" err="1"/>
              <a:t>của</a:t>
            </a:r>
            <a:r>
              <a:rPr lang="en-US" dirty="0"/>
              <a:t> </a:t>
            </a:r>
            <a:r>
              <a:rPr lang="en-US" dirty="0" err="1"/>
              <a:t>bạn</a:t>
            </a:r>
            <a:r>
              <a:rPr lang="en-US" dirty="0"/>
              <a:t> </a:t>
            </a:r>
            <a:r>
              <a:rPr lang="en-US" dirty="0" err="1"/>
              <a:t>trong</a:t>
            </a:r>
            <a:r>
              <a:rPr lang="en-US" dirty="0"/>
              <a:t> Secure by Design</a:t>
            </a:r>
          </a:p>
        </p:txBody>
      </p:sp>
      <p:sp>
        <p:nvSpPr>
          <p:cNvPr id="3" name="Content Placeholder 2"/>
          <p:cNvSpPr>
            <a:spLocks noGrp="1"/>
          </p:cNvSpPr>
          <p:nvPr>
            <p:ph idx="1"/>
          </p:nvPr>
        </p:nvSpPr>
        <p:spPr/>
        <p:txBody>
          <a:bodyPr>
            <a:normAutofit/>
          </a:bodyPr>
          <a:lstStyle/>
          <a:p>
            <a:r>
              <a:rPr lang="en-US" b="1" dirty="0" err="1"/>
              <a:t>Hãy</a:t>
            </a:r>
            <a:r>
              <a:rPr lang="en-US" b="1" dirty="0"/>
              <a:t> </a:t>
            </a:r>
            <a:r>
              <a:rPr lang="en-US" b="1" dirty="0" err="1"/>
              <a:t>trở</a:t>
            </a:r>
            <a:r>
              <a:rPr lang="en-US" b="1" dirty="0"/>
              <a:t> </a:t>
            </a:r>
            <a:r>
              <a:rPr lang="en-US" b="1" dirty="0" err="1"/>
              <a:t>thành</a:t>
            </a:r>
            <a:r>
              <a:rPr lang="en-US" b="1" dirty="0"/>
              <a:t> "</a:t>
            </a:r>
            <a:r>
              <a:rPr lang="en-US" b="1" dirty="0" err="1"/>
              <a:t>Đặc</a:t>
            </a:r>
            <a:r>
              <a:rPr lang="en-US" b="1" dirty="0"/>
              <a:t> </a:t>
            </a:r>
            <a:r>
              <a:rPr lang="en-US" b="1" dirty="0" err="1"/>
              <a:t>vụ</a:t>
            </a:r>
            <a:r>
              <a:rPr lang="en-US" b="1" dirty="0"/>
              <a:t>" An </a:t>
            </a:r>
            <a:r>
              <a:rPr lang="en-US" b="1" dirty="0" err="1"/>
              <a:t>toàn</a:t>
            </a:r>
            <a:r>
              <a:rPr lang="en-US" b="1" dirty="0"/>
              <a:t> Thông tin </a:t>
            </a:r>
            <a:r>
              <a:rPr lang="en-US" b="1" dirty="0" err="1"/>
              <a:t>của</a:t>
            </a:r>
            <a:r>
              <a:rPr lang="en-US" b="1" dirty="0"/>
              <a:t> </a:t>
            </a:r>
            <a:r>
              <a:rPr lang="en-US" b="1" dirty="0" err="1"/>
              <a:t>chúng</a:t>
            </a:r>
            <a:r>
              <a:rPr lang="en-US" b="1" dirty="0"/>
              <a:t> ta!</a:t>
            </a:r>
          </a:p>
          <a:p>
            <a:pPr lvl="1"/>
            <a:r>
              <a:rPr lang="vi-VN" sz="2000" dirty="0"/>
              <a:t>Tư duy bảo mật: Luôn đặt câu hỏi: "Làm thế nào kẻ xấu có thể lợi dụng điều này?"</a:t>
            </a:r>
          </a:p>
          <a:p>
            <a:pPr lvl="1"/>
            <a:r>
              <a:rPr lang="vi-VN" sz="2000" dirty="0"/>
              <a:t>Báo cáo: Khi phát hiện bất kỳ vấn đề hoặc nghi ngờ bảo mật nào, hãy báo cáo ngay lập tức cho [Người/Phòng ban phụ trách bảo mật].</a:t>
            </a:r>
          </a:p>
          <a:p>
            <a:pPr lvl="1"/>
            <a:r>
              <a:rPr lang="vi-VN" sz="2000" dirty="0"/>
              <a:t>Học hỏi: Chủ động cập nhật kiến thức về các mối đe dọa và biện pháp bảo mật mới.</a:t>
            </a:r>
          </a:p>
          <a:p>
            <a:pPr lvl="1"/>
            <a:r>
              <a:rPr lang="vi-VN" sz="2000" dirty="0"/>
              <a:t>Chia sẻ: Trao đổi kiến thức và kinh nghiệm về bảo mật với đồng nghiệp.</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vi-VN" dirty="0"/>
              <a:t>Cảm ơn</a:t>
            </a:r>
            <a:endParaRPr lang="en-US" dirty="0"/>
          </a:p>
        </p:txBody>
      </p:sp>
      <p:sp>
        <p:nvSpPr>
          <p:cNvPr id="5" name="Subtitle 4"/>
          <p:cNvSpPr>
            <a:spLocks noGrp="1"/>
          </p:cNvSpPr>
          <p:nvPr>
            <p:ph type="subTitle" idx="1"/>
          </p:nvPr>
        </p:nvSpPr>
        <p:spPr/>
        <p:txBody>
          <a:bodyPr/>
          <a:lstStyle/>
          <a:p>
            <a:r>
              <a:rPr lang="en-US" dirty="0"/>
              <a:t>"</a:t>
            </a:r>
            <a:r>
              <a:rPr lang="en-US" dirty="0" err="1"/>
              <a:t>Hãy</a:t>
            </a:r>
            <a:r>
              <a:rPr lang="en-US" dirty="0"/>
              <a:t> </a:t>
            </a:r>
            <a:r>
              <a:rPr lang="en-US" dirty="0" err="1"/>
              <a:t>cùng</a:t>
            </a:r>
            <a:r>
              <a:rPr lang="en-US" dirty="0"/>
              <a:t> </a:t>
            </a:r>
            <a:r>
              <a:rPr lang="en-US" dirty="0" err="1"/>
              <a:t>nhau</a:t>
            </a:r>
            <a:r>
              <a:rPr lang="en-US" dirty="0"/>
              <a:t> </a:t>
            </a:r>
            <a:r>
              <a:rPr lang="en-US" dirty="0" err="1"/>
              <a:t>xây</a:t>
            </a:r>
            <a:r>
              <a:rPr lang="en-US" dirty="0"/>
              <a:t> </a:t>
            </a:r>
            <a:r>
              <a:rPr lang="en-US" dirty="0" err="1"/>
              <a:t>dựng</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không</a:t>
            </a:r>
            <a:r>
              <a:rPr lang="en-US" dirty="0"/>
              <a:t> </a:t>
            </a:r>
            <a:r>
              <a:rPr lang="en-US" dirty="0" err="1"/>
              <a:t>chỉ</a:t>
            </a:r>
            <a:r>
              <a:rPr lang="en-US" dirty="0"/>
              <a:t> </a:t>
            </a:r>
            <a:r>
              <a:rPr lang="en-US" dirty="0" err="1"/>
              <a:t>tuyệt</a:t>
            </a:r>
            <a:r>
              <a:rPr lang="en-US" dirty="0"/>
              <a:t> </a:t>
            </a:r>
            <a:r>
              <a:rPr lang="en-US" dirty="0" err="1"/>
              <a:t>vời</a:t>
            </a:r>
            <a:r>
              <a:rPr lang="en-US" dirty="0"/>
              <a:t> </a:t>
            </a:r>
            <a:r>
              <a:rPr lang="en-US" dirty="0" err="1"/>
              <a:t>mà</a:t>
            </a:r>
            <a:r>
              <a:rPr lang="en-US" dirty="0"/>
              <a:t> </a:t>
            </a:r>
            <a:r>
              <a:rPr lang="en-US" dirty="0" err="1"/>
              <a:t>còn</a:t>
            </a:r>
            <a:r>
              <a:rPr lang="en-US" dirty="0"/>
              <a:t> an </a:t>
            </a:r>
            <a:r>
              <a:rPr lang="en-US" dirty="0" err="1"/>
              <a:t>toàn</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lục</a:t>
            </a:r>
            <a:endParaRPr lang="en-US" dirty="0"/>
          </a:p>
        </p:txBody>
      </p:sp>
      <p:sp>
        <p:nvSpPr>
          <p:cNvPr id="3" name="Content Placeholder 2"/>
          <p:cNvSpPr>
            <a:spLocks noGrp="1"/>
          </p:cNvSpPr>
          <p:nvPr>
            <p:ph idx="1"/>
          </p:nvPr>
        </p:nvSpPr>
        <p:spPr/>
        <p:txBody>
          <a:bodyPr/>
          <a:lstStyle/>
          <a:p>
            <a:r>
              <a:rPr lang="en-US" dirty="0" err="1"/>
              <a:t>Tại</a:t>
            </a:r>
            <a:r>
              <a:rPr lang="en-US" dirty="0"/>
              <a:t> </a:t>
            </a:r>
            <a:r>
              <a:rPr lang="en-US" dirty="0" err="1"/>
              <a:t>sao</a:t>
            </a:r>
            <a:r>
              <a:rPr lang="en-US" dirty="0"/>
              <a:t> "Bảo </a:t>
            </a:r>
            <a:r>
              <a:rPr lang="en-US" dirty="0" err="1"/>
              <a:t>mật</a:t>
            </a:r>
            <a:r>
              <a:rPr lang="en-US" dirty="0"/>
              <a:t> </a:t>
            </a:r>
            <a:r>
              <a:rPr lang="en-US" dirty="0" err="1"/>
              <a:t>ngay</a:t>
            </a:r>
            <a:r>
              <a:rPr lang="en-US" dirty="0"/>
              <a:t> </a:t>
            </a:r>
            <a:r>
              <a:rPr lang="en-US" dirty="0" err="1"/>
              <a:t>từ</a:t>
            </a:r>
            <a:r>
              <a:rPr lang="en-US" dirty="0"/>
              <a:t> </a:t>
            </a:r>
            <a:r>
              <a:rPr lang="en-US" dirty="0" err="1"/>
              <a:t>thiết</a:t>
            </a:r>
            <a:r>
              <a:rPr lang="en-US" dirty="0"/>
              <a:t> </a:t>
            </a:r>
            <a:r>
              <a:rPr lang="en-US" dirty="0" err="1"/>
              <a:t>kế</a:t>
            </a:r>
            <a:r>
              <a:rPr lang="en-US" dirty="0"/>
              <a:t>" </a:t>
            </a:r>
            <a:r>
              <a:rPr lang="en-US" dirty="0" err="1"/>
              <a:t>lại</a:t>
            </a:r>
            <a:r>
              <a:rPr lang="en-US" dirty="0"/>
              <a:t> </a:t>
            </a:r>
            <a:r>
              <a:rPr lang="en-US" dirty="0" err="1"/>
              <a:t>quan</a:t>
            </a:r>
            <a:r>
              <a:rPr lang="en-US" dirty="0"/>
              <a:t> </a:t>
            </a:r>
            <a:r>
              <a:rPr lang="en-US" dirty="0" err="1"/>
              <a:t>trọng</a:t>
            </a:r>
            <a:r>
              <a:rPr lang="en-US" dirty="0"/>
              <a:t>?</a:t>
            </a:r>
          </a:p>
          <a:p>
            <a:r>
              <a:rPr lang="en-US" dirty="0"/>
              <a:t>Các </a:t>
            </a:r>
            <a:r>
              <a:rPr lang="en-US" dirty="0" err="1"/>
              <a:t>nguyên</a:t>
            </a:r>
            <a:r>
              <a:rPr lang="en-US" dirty="0"/>
              <a:t> </a:t>
            </a:r>
            <a:r>
              <a:rPr lang="en-US" dirty="0" err="1"/>
              <a:t>tắc</a:t>
            </a:r>
            <a:r>
              <a:rPr lang="en-US" dirty="0"/>
              <a:t> </a:t>
            </a:r>
            <a:r>
              <a:rPr lang="en-US" dirty="0" err="1"/>
              <a:t>cốt</a:t>
            </a:r>
            <a:r>
              <a:rPr lang="en-US" dirty="0"/>
              <a:t> </a:t>
            </a:r>
            <a:r>
              <a:rPr lang="en-US" dirty="0" err="1"/>
              <a:t>lõi</a:t>
            </a:r>
            <a:r>
              <a:rPr lang="en-US" dirty="0"/>
              <a:t> </a:t>
            </a:r>
            <a:r>
              <a:rPr lang="en-US" dirty="0" err="1"/>
              <a:t>của</a:t>
            </a:r>
            <a:r>
              <a:rPr lang="en-US" dirty="0"/>
              <a:t> Secure by Design</a:t>
            </a:r>
          </a:p>
          <a:p>
            <a:r>
              <a:rPr lang="en-US" dirty="0"/>
              <a:t>Vai </a:t>
            </a:r>
            <a:r>
              <a:rPr lang="en-US" dirty="0" err="1"/>
              <a:t>trò</a:t>
            </a:r>
            <a:r>
              <a:rPr lang="en-US" dirty="0"/>
              <a:t> </a:t>
            </a:r>
            <a:r>
              <a:rPr lang="en-US" dirty="0" err="1"/>
              <a:t>của</a:t>
            </a:r>
            <a:r>
              <a:rPr lang="en-US" dirty="0"/>
              <a:t> </a:t>
            </a:r>
            <a:r>
              <a:rPr lang="en-US" dirty="0" err="1"/>
              <a:t>bạn</a:t>
            </a:r>
            <a:r>
              <a:rPr lang="en-US" dirty="0"/>
              <a:t> </a:t>
            </a:r>
            <a:r>
              <a:rPr lang="en-US" dirty="0" err="1"/>
              <a:t>trong</a:t>
            </a:r>
            <a:r>
              <a:rPr lang="en-US" dirty="0"/>
              <a:t> Secure by Design</a:t>
            </a:r>
          </a:p>
          <a:p>
            <a:r>
              <a:rPr lang="en-US" dirty="0" err="1"/>
              <a:t>Hỏi</a:t>
            </a:r>
            <a:r>
              <a:rPr lang="en-US" dirty="0"/>
              <a:t> &amp; </a:t>
            </a:r>
            <a:r>
              <a:rPr lang="en-US" dirty="0" err="1"/>
              <a:t>Đáp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862506" y="1432334"/>
            <a:ext cx="5861530" cy="4739866"/>
          </a:xfrm>
          <a:prstGeom prst="rect">
            <a:avLst/>
          </a:prstGeom>
        </p:spPr>
      </p:pic>
      <p:sp>
        <p:nvSpPr>
          <p:cNvPr id="2" name="Title 1"/>
          <p:cNvSpPr>
            <a:spLocks noGrp="1"/>
          </p:cNvSpPr>
          <p:nvPr>
            <p:ph type="title"/>
          </p:nvPr>
        </p:nvSpPr>
        <p:spPr/>
        <p:txBody>
          <a:bodyPr>
            <a:normAutofit fontScale="90000"/>
          </a:bodyPr>
          <a:lstStyle/>
          <a:p>
            <a:r>
              <a:rPr lang="en-US" dirty="0" err="1"/>
              <a:t>Tại</a:t>
            </a:r>
            <a:r>
              <a:rPr lang="en-US" dirty="0"/>
              <a:t> </a:t>
            </a:r>
            <a:r>
              <a:rPr lang="en-US" dirty="0" err="1"/>
              <a:t>sao</a:t>
            </a:r>
            <a:r>
              <a:rPr lang="en-US" dirty="0"/>
              <a:t> "Bảo </a:t>
            </a:r>
            <a:r>
              <a:rPr lang="en-US" dirty="0" err="1"/>
              <a:t>mật</a:t>
            </a:r>
            <a:r>
              <a:rPr lang="en-US" dirty="0"/>
              <a:t> </a:t>
            </a:r>
            <a:r>
              <a:rPr lang="en-US" dirty="0" err="1"/>
              <a:t>ngay</a:t>
            </a:r>
            <a:r>
              <a:rPr lang="en-US" dirty="0"/>
              <a:t> </a:t>
            </a:r>
            <a:r>
              <a:rPr lang="en-US" dirty="0" err="1"/>
              <a:t>từ</a:t>
            </a:r>
            <a:r>
              <a:rPr lang="en-US" dirty="0"/>
              <a:t> </a:t>
            </a:r>
            <a:r>
              <a:rPr lang="en-US" dirty="0" err="1"/>
              <a:t>thiết</a:t>
            </a:r>
            <a:r>
              <a:rPr lang="en-US" dirty="0"/>
              <a:t> </a:t>
            </a:r>
            <a:r>
              <a:rPr lang="en-US" dirty="0" err="1"/>
              <a:t>kế</a:t>
            </a:r>
            <a:r>
              <a:rPr lang="en-US" dirty="0"/>
              <a:t>" </a:t>
            </a:r>
            <a:r>
              <a:rPr lang="en-US" dirty="0" err="1"/>
              <a:t>lại</a:t>
            </a:r>
            <a:r>
              <a:rPr lang="en-US" dirty="0"/>
              <a:t> </a:t>
            </a:r>
            <a:r>
              <a:rPr lang="en-US" dirty="0" err="1"/>
              <a:t>quan</a:t>
            </a:r>
            <a:r>
              <a:rPr lang="en-US" dirty="0"/>
              <a:t> </a:t>
            </a:r>
            <a:r>
              <a:rPr lang="en-US" dirty="0" err="1"/>
              <a:t>trọng</a:t>
            </a:r>
            <a:r>
              <a:rPr lang="en-US" dirty="0"/>
              <a:t>?</a:t>
            </a:r>
          </a:p>
        </p:txBody>
      </p:sp>
      <p:sp>
        <p:nvSpPr>
          <p:cNvPr id="3" name="Content Placeholder 2"/>
          <p:cNvSpPr>
            <a:spLocks noGrp="1"/>
          </p:cNvSpPr>
          <p:nvPr>
            <p:ph idx="1"/>
          </p:nvPr>
        </p:nvSpPr>
        <p:spPr>
          <a:xfrm>
            <a:off x="467964" y="1776871"/>
            <a:ext cx="5260622" cy="4050792"/>
          </a:xfrm>
        </p:spPr>
        <p:txBody>
          <a:bodyPr/>
          <a:lstStyle/>
          <a:p>
            <a:r>
              <a:rPr lang="en-US" b="1" dirty="0"/>
              <a:t>Bảo </a:t>
            </a:r>
            <a:r>
              <a:rPr lang="en-US" b="1" dirty="0" err="1"/>
              <a:t>mật</a:t>
            </a:r>
            <a:r>
              <a:rPr lang="en-US" b="1" dirty="0"/>
              <a:t>: </a:t>
            </a:r>
            <a:r>
              <a:rPr lang="en-US" b="1" dirty="0" err="1"/>
              <a:t>Tính</a:t>
            </a:r>
            <a:r>
              <a:rPr lang="en-US" b="1" dirty="0"/>
              <a:t> </a:t>
            </a:r>
            <a:r>
              <a:rPr lang="en-US" b="1" dirty="0" err="1"/>
              <a:t>năng</a:t>
            </a:r>
            <a:r>
              <a:rPr lang="en-US" b="1" dirty="0"/>
              <a:t>, </a:t>
            </a:r>
            <a:r>
              <a:rPr lang="en-US" b="1" dirty="0" err="1"/>
              <a:t>không</a:t>
            </a:r>
            <a:r>
              <a:rPr lang="en-US" b="1" dirty="0"/>
              <a:t> </a:t>
            </a:r>
            <a:r>
              <a:rPr lang="en-US" b="1" dirty="0" err="1"/>
              <a:t>phải</a:t>
            </a:r>
            <a:r>
              <a:rPr lang="en-US" b="1" dirty="0"/>
              <a:t> </a:t>
            </a:r>
            <a:r>
              <a:rPr lang="en-US" b="1" dirty="0" err="1"/>
              <a:t>phụ</a:t>
            </a:r>
            <a:r>
              <a:rPr lang="en-US" b="1" dirty="0"/>
              <a:t> </a:t>
            </a:r>
            <a:r>
              <a:rPr lang="en-US" b="1" dirty="0" err="1"/>
              <a:t>kiện</a:t>
            </a:r>
            <a:r>
              <a:rPr lang="en-US" b="1" dirty="0"/>
              <a:t>!</a:t>
            </a:r>
          </a:p>
          <a:p>
            <a:pPr lvl="1"/>
            <a:r>
              <a:rPr lang="vi-VN" dirty="0"/>
              <a:t>Hãy tưởng tượng: Bạn xây một ngôi nhà vững chắc ngay từ móng.</a:t>
            </a:r>
          </a:p>
          <a:p>
            <a:pPr lvl="1"/>
            <a:r>
              <a:rPr lang="vi-VN" dirty="0"/>
              <a:t>Hay cố gắng gia cố lại sau khi nhà đã xây xong? (Tốn kém, kém hiệu quả hơn).</a:t>
            </a:r>
          </a:p>
          <a:p>
            <a:pPr lvl="1"/>
            <a:r>
              <a:rPr lang="vi-VN" dirty="0"/>
              <a:t>Secure by Design có nghĩa là: Tư duy bảo mật phải có ngay từ những bước đầu tiên của dự án.</a:t>
            </a:r>
          </a:p>
          <a:p>
            <a:pPr lvl="1"/>
            <a:r>
              <a:rPr lang="vi-VN" dirty="0"/>
              <a:t>Không phải là thứ được "thêm vào" phút cuối.</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Tại</a:t>
            </a:r>
            <a:r>
              <a:rPr lang="en-US" dirty="0"/>
              <a:t> </a:t>
            </a:r>
            <a:r>
              <a:rPr lang="en-US" dirty="0" err="1"/>
              <a:t>sao</a:t>
            </a:r>
            <a:r>
              <a:rPr lang="en-US" dirty="0"/>
              <a:t> "Bảo </a:t>
            </a:r>
            <a:r>
              <a:rPr lang="en-US" dirty="0" err="1"/>
              <a:t>mật</a:t>
            </a:r>
            <a:r>
              <a:rPr lang="en-US" dirty="0"/>
              <a:t> </a:t>
            </a:r>
            <a:r>
              <a:rPr lang="en-US" dirty="0" err="1"/>
              <a:t>ngay</a:t>
            </a:r>
            <a:r>
              <a:rPr lang="en-US" dirty="0"/>
              <a:t> </a:t>
            </a:r>
            <a:r>
              <a:rPr lang="en-US" dirty="0" err="1"/>
              <a:t>từ</a:t>
            </a:r>
            <a:r>
              <a:rPr lang="en-US" dirty="0"/>
              <a:t> </a:t>
            </a:r>
            <a:r>
              <a:rPr lang="en-US" dirty="0" err="1"/>
              <a:t>thiết</a:t>
            </a:r>
            <a:r>
              <a:rPr lang="en-US" dirty="0"/>
              <a:t> </a:t>
            </a:r>
            <a:r>
              <a:rPr lang="en-US" dirty="0" err="1"/>
              <a:t>kế</a:t>
            </a:r>
            <a:r>
              <a:rPr lang="en-US" dirty="0"/>
              <a:t>" </a:t>
            </a:r>
            <a:r>
              <a:rPr lang="en-US" dirty="0" err="1"/>
              <a:t>lại</a:t>
            </a:r>
            <a:r>
              <a:rPr lang="en-US" dirty="0"/>
              <a:t> </a:t>
            </a:r>
            <a:r>
              <a:rPr lang="en-US" dirty="0" err="1"/>
              <a:t>quan</a:t>
            </a:r>
            <a:r>
              <a:rPr lang="en-US" dirty="0"/>
              <a:t> </a:t>
            </a:r>
            <a:r>
              <a:rPr lang="en-US" dirty="0" err="1"/>
              <a:t>trọng</a:t>
            </a:r>
            <a:r>
              <a:rPr lang="en-US" dirty="0"/>
              <a:t>?</a:t>
            </a:r>
          </a:p>
        </p:txBody>
      </p:sp>
      <p:pic>
        <p:nvPicPr>
          <p:cNvPr id="1027" name="Picture 3"/>
          <p:cNvPicPr>
            <a:picLocks noChangeAspect="1" noChangeArrowheads="1"/>
          </p:cNvPicPr>
          <p:nvPr/>
        </p:nvPicPr>
        <p:blipFill>
          <a:blip r:embed="rId3"/>
          <a:srcRect/>
          <a:stretch>
            <a:fillRect/>
          </a:stretch>
        </p:blipFill>
        <p:spPr bwMode="auto">
          <a:xfrm>
            <a:off x="6581422" y="2047324"/>
            <a:ext cx="5497689" cy="3429000"/>
          </a:xfrm>
          <a:prstGeom prst="rect">
            <a:avLst/>
          </a:prstGeom>
          <a:noFill/>
        </p:spPr>
      </p:pic>
      <p:sp>
        <p:nvSpPr>
          <p:cNvPr id="3" name="Content Placeholder 2"/>
          <p:cNvSpPr>
            <a:spLocks noGrp="1"/>
          </p:cNvSpPr>
          <p:nvPr>
            <p:ph idx="1"/>
          </p:nvPr>
        </p:nvSpPr>
        <p:spPr>
          <a:xfrm>
            <a:off x="913795" y="1732449"/>
            <a:ext cx="5667627" cy="4058751"/>
          </a:xfrm>
        </p:spPr>
        <p:txBody>
          <a:bodyPr>
            <a:normAutofit fontScale="92500" lnSpcReduction="20000"/>
          </a:bodyPr>
          <a:lstStyle/>
          <a:p>
            <a:r>
              <a:rPr lang="vi-VN" b="1" dirty="0"/>
              <a:t>Hậu quả của sự cố bảo mật: Đắt giá hơn bạn nghĩ!</a:t>
            </a:r>
            <a:endParaRPr lang="en-US" b="1" dirty="0"/>
          </a:p>
          <a:p>
            <a:pPr lvl="1"/>
            <a:r>
              <a:rPr lang="vi-VN" b="1" dirty="0"/>
              <a:t>Công ty: Equifax, một trong những cơ quan báo cáo tín dụng lớn nhất Hoa Kỳ.</a:t>
            </a:r>
          </a:p>
          <a:p>
            <a:pPr lvl="1"/>
            <a:r>
              <a:rPr lang="vi-VN" b="1" dirty="0"/>
              <a:t>Sự cố: Rò rỉ dữ liệu lớn vào năm 2017, ảnh hưởng đến khoảng 147 triệu người.</a:t>
            </a:r>
          </a:p>
          <a:p>
            <a:pPr lvl="1"/>
            <a:r>
              <a:rPr lang="vi-VN" b="1" dirty="0"/>
              <a:t>Thông tin bị lộ: Tên, số an sinh xã hội, ngày sinh, địa chỉ, và số thẻ tín dụng.</a:t>
            </a:r>
          </a:p>
          <a:p>
            <a:pPr lvl="1"/>
            <a:r>
              <a:rPr lang="vi-VN" b="1" dirty="0"/>
              <a:t>Nguyên nhân chính: Equifax không vá một lỗ hổng bảo mật đã biết (CVE-2017-5638) trong phần mềm Apache Struts của họ. Lỗ hổng này đã có bản vá từ nhiều tháng trước đó.</a:t>
            </a:r>
          </a:p>
          <a:p>
            <a:pPr lvl="1"/>
            <a:r>
              <a:rPr lang="vi-VN" b="1" dirty="0"/>
              <a:t>Hậu quả: Thiệt hại tài chính hơn 1,4 tỷ USD bồi thường, mất lòng tin của khách hàng, và nhiều cuộc điều tra, kiện tụng.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Tại</a:t>
            </a:r>
            <a:r>
              <a:rPr lang="en-US" dirty="0"/>
              <a:t> </a:t>
            </a:r>
            <a:r>
              <a:rPr lang="en-US" dirty="0" err="1"/>
              <a:t>sao</a:t>
            </a:r>
            <a:r>
              <a:rPr lang="en-US" dirty="0"/>
              <a:t> "Bảo </a:t>
            </a:r>
            <a:r>
              <a:rPr lang="en-US" dirty="0" err="1"/>
              <a:t>mật</a:t>
            </a:r>
            <a:r>
              <a:rPr lang="en-US" dirty="0"/>
              <a:t> </a:t>
            </a:r>
            <a:r>
              <a:rPr lang="en-US" dirty="0" err="1"/>
              <a:t>ngay</a:t>
            </a:r>
            <a:r>
              <a:rPr lang="en-US" dirty="0"/>
              <a:t> </a:t>
            </a:r>
            <a:r>
              <a:rPr lang="en-US" dirty="0" err="1"/>
              <a:t>từ</a:t>
            </a:r>
            <a:r>
              <a:rPr lang="en-US" dirty="0"/>
              <a:t> </a:t>
            </a:r>
            <a:r>
              <a:rPr lang="en-US" dirty="0" err="1"/>
              <a:t>thiết</a:t>
            </a:r>
            <a:r>
              <a:rPr lang="en-US" dirty="0"/>
              <a:t> </a:t>
            </a:r>
            <a:r>
              <a:rPr lang="en-US" dirty="0" err="1"/>
              <a:t>kế</a:t>
            </a:r>
            <a:r>
              <a:rPr lang="en-US" dirty="0"/>
              <a:t>" </a:t>
            </a:r>
            <a:r>
              <a:rPr lang="en-US" dirty="0" err="1"/>
              <a:t>lại</a:t>
            </a:r>
            <a:r>
              <a:rPr lang="en-US" dirty="0"/>
              <a:t> </a:t>
            </a:r>
            <a:r>
              <a:rPr lang="en-US" dirty="0" err="1"/>
              <a:t>quan</a:t>
            </a:r>
            <a:r>
              <a:rPr lang="en-US" dirty="0"/>
              <a:t> </a:t>
            </a:r>
            <a:r>
              <a:rPr lang="en-US" dirty="0" err="1"/>
              <a:t>trọng</a:t>
            </a:r>
            <a:r>
              <a:rPr lang="en-US" dirty="0"/>
              <a:t>?</a:t>
            </a:r>
          </a:p>
        </p:txBody>
      </p:sp>
      <p:sp>
        <p:nvSpPr>
          <p:cNvPr id="3" name="Content Placeholder 2"/>
          <p:cNvSpPr>
            <a:spLocks noGrp="1"/>
          </p:cNvSpPr>
          <p:nvPr>
            <p:ph idx="1"/>
          </p:nvPr>
        </p:nvSpPr>
        <p:spPr>
          <a:xfrm>
            <a:off x="913795" y="1732449"/>
            <a:ext cx="10353762" cy="4623195"/>
          </a:xfrm>
        </p:spPr>
        <p:txBody>
          <a:bodyPr>
            <a:normAutofit lnSpcReduction="10000"/>
          </a:bodyPr>
          <a:lstStyle/>
          <a:p>
            <a:r>
              <a:rPr lang="vi-VN" b="1" dirty="0"/>
              <a:t>Hậu quả của sự cố bảo mật: Đắt giá hơn bạn nghĩ!</a:t>
            </a:r>
          </a:p>
          <a:p>
            <a:pPr lvl="1"/>
            <a:r>
              <a:rPr lang="vi-VN" dirty="0"/>
              <a:t>Thiệt hại tài chính:</a:t>
            </a:r>
          </a:p>
          <a:p>
            <a:pPr lvl="2"/>
            <a:r>
              <a:rPr lang="vi-VN" sz="1700" dirty="0"/>
              <a:t>Chi phí khắc phục, điều tra (phục hồi dữ liệu, sửa lỗi).</a:t>
            </a:r>
          </a:p>
          <a:p>
            <a:pPr lvl="2"/>
            <a:r>
              <a:rPr lang="vi-VN" sz="1700" dirty="0"/>
              <a:t>Bồi thường cho khách hàng, đối tác.</a:t>
            </a:r>
          </a:p>
          <a:p>
            <a:pPr lvl="2"/>
            <a:r>
              <a:rPr lang="vi-VN" sz="1700" dirty="0"/>
              <a:t>Phạt vi phạm quy định (ví dụ: </a:t>
            </a:r>
            <a:r>
              <a:rPr lang="en-US" sz="1700" dirty="0" err="1"/>
              <a:t>Nghị</a:t>
            </a:r>
            <a:r>
              <a:rPr lang="en-US" sz="1700" dirty="0"/>
              <a:t> </a:t>
            </a:r>
            <a:r>
              <a:rPr lang="en-US" sz="1700" dirty="0" err="1"/>
              <a:t>định</a:t>
            </a:r>
            <a:r>
              <a:rPr lang="en-US" sz="1700" dirty="0"/>
              <a:t> 13</a:t>
            </a:r>
            <a:r>
              <a:rPr lang="vi-VN" sz="1700" dirty="0"/>
              <a:t>).</a:t>
            </a:r>
          </a:p>
          <a:p>
            <a:pPr lvl="1"/>
            <a:r>
              <a:rPr lang="vi-VN" sz="1700" dirty="0"/>
              <a:t>Thiệt hại danh tiếng:</a:t>
            </a:r>
          </a:p>
          <a:p>
            <a:pPr lvl="2"/>
            <a:r>
              <a:rPr lang="vi-VN" sz="1700" dirty="0"/>
              <a:t>Mất niềm tin từ khách hàng, đối tác.</a:t>
            </a:r>
          </a:p>
          <a:p>
            <a:pPr lvl="2"/>
            <a:r>
              <a:rPr lang="vi-VN" sz="1700" dirty="0"/>
              <a:t>Ảnh hưởng thương hiệu, giá trị công ty.</a:t>
            </a:r>
          </a:p>
          <a:p>
            <a:pPr lvl="2"/>
            <a:r>
              <a:rPr lang="vi-VN" sz="1700" dirty="0"/>
              <a:t>"Một lần bất tín, vạn lần bất tin."</a:t>
            </a:r>
          </a:p>
          <a:p>
            <a:pPr lvl="1"/>
            <a:r>
              <a:rPr lang="vi-VN" sz="1700" dirty="0"/>
              <a:t>Thiệt hại pháp lý:</a:t>
            </a:r>
          </a:p>
          <a:p>
            <a:pPr lvl="2"/>
            <a:r>
              <a:rPr lang="vi-VN" sz="1700" dirty="0"/>
              <a:t>Kiện tụng, điều tra.</a:t>
            </a:r>
          </a:p>
          <a:p>
            <a:pPr lvl="2"/>
            <a:r>
              <a:rPr lang="vi-VN" sz="1700" dirty="0"/>
              <a:t>Vi phạm các quy định bảo mật dữ liệu.</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Tại</a:t>
            </a:r>
            <a:r>
              <a:rPr lang="en-US" dirty="0"/>
              <a:t> </a:t>
            </a:r>
            <a:r>
              <a:rPr lang="en-US" dirty="0" err="1"/>
              <a:t>sao</a:t>
            </a:r>
            <a:r>
              <a:rPr lang="en-US" dirty="0"/>
              <a:t> "Bảo </a:t>
            </a:r>
            <a:r>
              <a:rPr lang="en-US" dirty="0" err="1"/>
              <a:t>mật</a:t>
            </a:r>
            <a:r>
              <a:rPr lang="en-US" dirty="0"/>
              <a:t> </a:t>
            </a:r>
            <a:r>
              <a:rPr lang="en-US" dirty="0" err="1"/>
              <a:t>ngay</a:t>
            </a:r>
            <a:r>
              <a:rPr lang="en-US" dirty="0"/>
              <a:t> </a:t>
            </a:r>
            <a:r>
              <a:rPr lang="en-US" dirty="0" err="1"/>
              <a:t>từ</a:t>
            </a:r>
            <a:r>
              <a:rPr lang="en-US" dirty="0"/>
              <a:t> </a:t>
            </a:r>
            <a:r>
              <a:rPr lang="en-US" dirty="0" err="1"/>
              <a:t>thiết</a:t>
            </a:r>
            <a:r>
              <a:rPr lang="en-US" dirty="0"/>
              <a:t> </a:t>
            </a:r>
            <a:r>
              <a:rPr lang="en-US" dirty="0" err="1"/>
              <a:t>kế</a:t>
            </a:r>
            <a:r>
              <a:rPr lang="en-US" dirty="0"/>
              <a:t>" </a:t>
            </a:r>
            <a:r>
              <a:rPr lang="en-US" dirty="0" err="1"/>
              <a:t>lại</a:t>
            </a:r>
            <a:r>
              <a:rPr lang="en-US" dirty="0"/>
              <a:t> </a:t>
            </a:r>
            <a:r>
              <a:rPr lang="en-US" dirty="0" err="1"/>
              <a:t>quan</a:t>
            </a:r>
            <a:r>
              <a:rPr lang="en-US" dirty="0"/>
              <a:t> </a:t>
            </a:r>
            <a:r>
              <a:rPr lang="en-US" dirty="0" err="1"/>
              <a:t>trọng</a:t>
            </a:r>
            <a:r>
              <a:rPr lang="en-US" dirty="0"/>
              <a:t>?</a:t>
            </a:r>
          </a:p>
        </p:txBody>
      </p:sp>
      <p:sp>
        <p:nvSpPr>
          <p:cNvPr id="3" name="Content Placeholder 2"/>
          <p:cNvSpPr>
            <a:spLocks noGrp="1"/>
          </p:cNvSpPr>
          <p:nvPr>
            <p:ph idx="1"/>
          </p:nvPr>
        </p:nvSpPr>
        <p:spPr>
          <a:xfrm>
            <a:off x="913795" y="1732449"/>
            <a:ext cx="7044872" cy="4058751"/>
          </a:xfrm>
        </p:spPr>
        <p:txBody>
          <a:bodyPr>
            <a:normAutofit/>
          </a:bodyPr>
          <a:lstStyle/>
          <a:p>
            <a:r>
              <a:rPr lang="en-US" b="1" dirty="0"/>
              <a:t>Lợi </a:t>
            </a:r>
            <a:r>
              <a:rPr lang="en-US" b="1" dirty="0" err="1"/>
              <a:t>ích</a:t>
            </a:r>
            <a:r>
              <a:rPr lang="en-US" b="1" dirty="0"/>
              <a:t> </a:t>
            </a:r>
            <a:r>
              <a:rPr lang="en-US" b="1" dirty="0" err="1"/>
              <a:t>của</a:t>
            </a:r>
            <a:r>
              <a:rPr lang="en-US" b="1" dirty="0"/>
              <a:t> </a:t>
            </a:r>
            <a:r>
              <a:rPr lang="en-US" b="1" dirty="0" err="1"/>
              <a:t>việc</a:t>
            </a:r>
            <a:r>
              <a:rPr lang="en-US" b="1" dirty="0"/>
              <a:t> </a:t>
            </a:r>
            <a:r>
              <a:rPr lang="en-US" b="1" dirty="0" err="1"/>
              <a:t>áp</a:t>
            </a:r>
            <a:r>
              <a:rPr lang="en-US" b="1" dirty="0"/>
              <a:t> </a:t>
            </a:r>
            <a:r>
              <a:rPr lang="en-US" b="1" dirty="0" err="1"/>
              <a:t>dụng</a:t>
            </a:r>
            <a:r>
              <a:rPr lang="en-US" b="1" dirty="0"/>
              <a:t> Secure by Design</a:t>
            </a:r>
          </a:p>
          <a:p>
            <a:pPr lvl="1"/>
            <a:r>
              <a:rPr lang="vi-VN" dirty="0"/>
              <a:t>Giảm thiểu rủi ro: Phát hiện và loại bỏ lỗ hổng từ sớm.</a:t>
            </a:r>
          </a:p>
          <a:p>
            <a:pPr lvl="1"/>
            <a:r>
              <a:rPr lang="vi-VN" dirty="0"/>
              <a:t>Tiết kiệm chi phí: Sửa lỗi ở giai đoạn thiết kế/phát triển rẻ hơn rất nhiều so với khi sản phẩm đã ra mắt.</a:t>
            </a:r>
          </a:p>
          <a:p>
            <a:pPr lvl="1"/>
            <a:r>
              <a:rPr lang="vi-VN" dirty="0"/>
              <a:t>Nâng cao chất lượng &amp; Độ tin cậy: Sản phẩm ổn định và đáng tin cậy hơn.</a:t>
            </a:r>
          </a:p>
          <a:p>
            <a:pPr lvl="1"/>
            <a:r>
              <a:rPr lang="vi-VN" dirty="0"/>
              <a:t>Tăng cường uy tín: Xây dựng niềm tin với khách hàng và đối tác.</a:t>
            </a:r>
          </a:p>
          <a:p>
            <a:pPr lvl="1"/>
            <a:r>
              <a:rPr lang="vi-VN" dirty="0"/>
              <a:t>Tuân thủ quy định: Dễ dàng đáp ứng các tiêu chuẩn bảo mật.</a:t>
            </a:r>
          </a:p>
        </p:txBody>
      </p:sp>
      <p:graphicFrame>
        <p:nvGraphicFramePr>
          <p:cNvPr id="6" name="Chart 5"/>
          <p:cNvGraphicFramePr>
            <a:graphicFrameLocks/>
          </p:cNvGraphicFramePr>
          <p:nvPr/>
        </p:nvGraphicFramePr>
        <p:xfrm>
          <a:off x="7563557" y="1828800"/>
          <a:ext cx="4628444"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Các Nguyên </a:t>
            </a:r>
            <a:r>
              <a:rPr lang="en-US" dirty="0" err="1"/>
              <a:t>tắc</a:t>
            </a:r>
            <a:r>
              <a:rPr lang="en-US" dirty="0"/>
              <a:t> </a:t>
            </a:r>
            <a:r>
              <a:rPr lang="en-US" dirty="0" err="1"/>
              <a:t>cốt</a:t>
            </a:r>
            <a:r>
              <a:rPr lang="en-US" dirty="0"/>
              <a:t> </a:t>
            </a:r>
            <a:r>
              <a:rPr lang="en-US" dirty="0" err="1"/>
              <a:t>lõi</a:t>
            </a:r>
            <a:r>
              <a:rPr lang="en-US" dirty="0"/>
              <a:t> </a:t>
            </a:r>
            <a:r>
              <a:rPr lang="en-US" dirty="0" err="1"/>
              <a:t>của</a:t>
            </a:r>
            <a:r>
              <a:rPr lang="en-US" dirty="0"/>
              <a:t> Secure by Design</a:t>
            </a:r>
          </a:p>
        </p:txBody>
      </p:sp>
      <p:sp>
        <p:nvSpPr>
          <p:cNvPr id="3" name="Content Placeholder 2"/>
          <p:cNvSpPr>
            <a:spLocks noGrp="1"/>
          </p:cNvSpPr>
          <p:nvPr>
            <p:ph idx="1"/>
          </p:nvPr>
        </p:nvSpPr>
        <p:spPr>
          <a:xfrm>
            <a:off x="913795" y="1732449"/>
            <a:ext cx="10353762" cy="4515951"/>
          </a:xfrm>
        </p:spPr>
        <p:txBody>
          <a:bodyPr/>
          <a:lstStyle/>
          <a:p>
            <a:r>
              <a:rPr lang="en-US" b="1" dirty="0"/>
              <a:t>6 Nguyên </a:t>
            </a:r>
            <a:r>
              <a:rPr lang="en-US" b="1" dirty="0" err="1"/>
              <a:t>tắc</a:t>
            </a:r>
            <a:r>
              <a:rPr lang="en-US" b="1" dirty="0"/>
              <a:t> </a:t>
            </a:r>
            <a:r>
              <a:rPr lang="en-US" b="1" dirty="0" err="1"/>
              <a:t>vàng</a:t>
            </a:r>
            <a:r>
              <a:rPr lang="en-US" b="1" dirty="0"/>
              <a:t> </a:t>
            </a:r>
            <a:r>
              <a:rPr lang="en-US" b="1" dirty="0" err="1"/>
              <a:t>của</a:t>
            </a:r>
            <a:r>
              <a:rPr lang="en-US" b="1" dirty="0"/>
              <a:t> Bảo </a:t>
            </a:r>
            <a:r>
              <a:rPr lang="en-US" b="1" dirty="0" err="1"/>
              <a:t>mật</a:t>
            </a:r>
            <a:r>
              <a:rPr lang="en-US" b="1" dirty="0"/>
              <a:t> </a:t>
            </a:r>
            <a:r>
              <a:rPr lang="en-US" b="1" dirty="0" err="1"/>
              <a:t>ngay</a:t>
            </a:r>
            <a:r>
              <a:rPr lang="en-US" b="1" dirty="0"/>
              <a:t> </a:t>
            </a:r>
            <a:r>
              <a:rPr lang="en-US" b="1" dirty="0" err="1"/>
              <a:t>từ</a:t>
            </a:r>
            <a:r>
              <a:rPr lang="en-US" b="1" dirty="0"/>
              <a:t> </a:t>
            </a:r>
            <a:r>
              <a:rPr lang="en-US" b="1" dirty="0" err="1"/>
              <a:t>Thiết</a:t>
            </a:r>
            <a:r>
              <a:rPr lang="en-US" b="1" dirty="0"/>
              <a:t> </a:t>
            </a:r>
            <a:r>
              <a:rPr lang="en-US" b="1" dirty="0" err="1"/>
              <a:t>kế</a:t>
            </a:r>
            <a:endParaRPr lang="en-US" b="1" dirty="0"/>
          </a:p>
          <a:p>
            <a:pPr marL="914400" lvl="1" indent="-457200">
              <a:buFont typeface="+mj-lt"/>
              <a:buAutoNum type="arabicPeriod"/>
            </a:pPr>
            <a:r>
              <a:rPr lang="vi-VN" dirty="0"/>
              <a:t>Thiết kế bảo mật từ ban đầu</a:t>
            </a:r>
          </a:p>
          <a:p>
            <a:pPr marL="914400" lvl="1" indent="-457200">
              <a:buFont typeface="+mj-lt"/>
              <a:buAutoNum type="arabicPeriod"/>
            </a:pPr>
            <a:r>
              <a:rPr lang="vi-VN" dirty="0"/>
              <a:t>Nguyên tắc đặc quyền tối thiểu</a:t>
            </a:r>
          </a:p>
          <a:p>
            <a:pPr marL="914400" lvl="1" indent="-457200">
              <a:buFont typeface="+mj-lt"/>
              <a:buAutoNum type="arabicPeriod"/>
            </a:pPr>
            <a:r>
              <a:rPr lang="vi-VN" dirty="0"/>
              <a:t>Không tin tưởng đầu vào</a:t>
            </a:r>
          </a:p>
          <a:p>
            <a:pPr marL="914400" lvl="1" indent="-457200">
              <a:buFont typeface="+mj-lt"/>
              <a:buAutoNum type="arabicPeriod"/>
            </a:pPr>
            <a:r>
              <a:rPr lang="vi-VN" dirty="0"/>
              <a:t>Phòng thủ theo chiều sâu</a:t>
            </a:r>
          </a:p>
          <a:p>
            <a:pPr marL="914400" lvl="1" indent="-457200">
              <a:buFont typeface="+mj-lt"/>
              <a:buAutoNum type="arabicPeriod"/>
            </a:pPr>
            <a:r>
              <a:rPr lang="vi-VN" dirty="0"/>
              <a:t>Giảm thiểu bề mặt tấn công</a:t>
            </a:r>
          </a:p>
          <a:p>
            <a:pPr marL="914400" lvl="1" indent="-457200">
              <a:buFont typeface="+mj-lt"/>
              <a:buAutoNum type="arabicPeriod"/>
            </a:pPr>
            <a:r>
              <a:rPr lang="vi-VN" dirty="0"/>
              <a:t>Xử lý lỗi và ghi nhật ký an toàn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Nguyên </a:t>
            </a:r>
            <a:r>
              <a:rPr lang="en-US" dirty="0" err="1"/>
              <a:t>tắc</a:t>
            </a:r>
            <a:r>
              <a:rPr lang="en-US" dirty="0"/>
              <a:t> 1: </a:t>
            </a:r>
            <a:r>
              <a:rPr lang="en-US" dirty="0" err="1"/>
              <a:t>Thiết</a:t>
            </a:r>
            <a:r>
              <a:rPr lang="en-US" dirty="0"/>
              <a:t> </a:t>
            </a:r>
            <a:r>
              <a:rPr lang="en-US" dirty="0" err="1"/>
              <a:t>kế</a:t>
            </a:r>
            <a:r>
              <a:rPr lang="en-US" dirty="0"/>
              <a:t> </a:t>
            </a:r>
            <a:r>
              <a:rPr lang="en-US" dirty="0" err="1"/>
              <a:t>bảo</a:t>
            </a:r>
            <a:r>
              <a:rPr lang="en-US" dirty="0"/>
              <a:t> </a:t>
            </a:r>
            <a:r>
              <a:rPr lang="en-US" dirty="0" err="1"/>
              <a:t>mật</a:t>
            </a:r>
            <a:r>
              <a:rPr lang="en-US" dirty="0"/>
              <a:t> </a:t>
            </a:r>
            <a:r>
              <a:rPr lang="en-US" dirty="0" err="1"/>
              <a:t>từ</a:t>
            </a:r>
            <a:r>
              <a:rPr lang="en-US" dirty="0"/>
              <a:t> ban </a:t>
            </a:r>
            <a:r>
              <a:rPr lang="en-US" dirty="0" err="1"/>
              <a:t>đầu</a:t>
            </a:r>
            <a:endParaRPr lang="en-US" dirty="0"/>
          </a:p>
        </p:txBody>
      </p:sp>
      <p:sp>
        <p:nvSpPr>
          <p:cNvPr id="3" name="Content Placeholder 2"/>
          <p:cNvSpPr>
            <a:spLocks noGrp="1"/>
          </p:cNvSpPr>
          <p:nvPr>
            <p:ph idx="1"/>
          </p:nvPr>
        </p:nvSpPr>
        <p:spPr/>
        <p:txBody>
          <a:bodyPr>
            <a:normAutofit/>
          </a:bodyPr>
          <a:lstStyle/>
          <a:p>
            <a:r>
              <a:rPr lang="en-US" dirty="0"/>
              <a:t>1. </a:t>
            </a:r>
            <a:r>
              <a:rPr lang="en-US" b="1" dirty="0"/>
              <a:t>Security by Default/Design: </a:t>
            </a:r>
            <a:r>
              <a:rPr lang="en-US" b="1" dirty="0" err="1"/>
              <a:t>Mặc</a:t>
            </a:r>
            <a:r>
              <a:rPr lang="en-US" b="1" dirty="0"/>
              <a:t> </a:t>
            </a:r>
            <a:r>
              <a:rPr lang="en-US" b="1" dirty="0" err="1"/>
              <a:t>định</a:t>
            </a:r>
            <a:r>
              <a:rPr lang="en-US" b="1" dirty="0"/>
              <a:t> </a:t>
            </a:r>
            <a:r>
              <a:rPr lang="en-US" b="1" dirty="0" err="1"/>
              <a:t>là</a:t>
            </a:r>
            <a:r>
              <a:rPr lang="en-US" b="1" dirty="0"/>
              <a:t> An </a:t>
            </a:r>
            <a:r>
              <a:rPr lang="en-US" b="1" dirty="0" err="1"/>
              <a:t>toàn</a:t>
            </a:r>
            <a:r>
              <a:rPr lang="en-US" b="1" dirty="0"/>
              <a:t>!</a:t>
            </a:r>
          </a:p>
          <a:p>
            <a:pPr lvl="1"/>
            <a:r>
              <a:rPr lang="vi-VN" dirty="0"/>
              <a:t>Giải thích:</a:t>
            </a:r>
          </a:p>
          <a:p>
            <a:pPr lvl="2"/>
            <a:r>
              <a:rPr lang="vi-VN" dirty="0"/>
              <a:t>Mọi tính năng, cài đặt ban đầu của sản phẩm đều phải được thiết lập an toàn nhất có thể.</a:t>
            </a:r>
          </a:p>
          <a:p>
            <a:pPr lvl="2"/>
            <a:r>
              <a:rPr lang="vi-VN" dirty="0"/>
              <a:t>Người dùng phải chủ động "nới lỏng" bảo mật nếu họ thực sự muốn, chứ không phải ngược lại.</a:t>
            </a:r>
          </a:p>
          <a:p>
            <a:pPr lvl="1"/>
            <a:r>
              <a:rPr lang="vi-VN" dirty="0"/>
              <a:t>Ví dụ:</a:t>
            </a:r>
          </a:p>
          <a:p>
            <a:pPr lvl="2"/>
            <a:r>
              <a:rPr lang="vi-VN" dirty="0"/>
              <a:t>Đúng: Mật khẩu mặc định của thiết bị/phần mềm là ngẫu nhiên, hoặc buộc người dùng thay đổi ngay khi đăng nhập lần đầu. (VD: Router Wi-Fi mới mua).</a:t>
            </a:r>
          </a:p>
          <a:p>
            <a:pPr lvl="2"/>
            <a:r>
              <a:rPr lang="vi-VN" dirty="0"/>
              <a:t>Sai: Mật khẩu mặc định là "admin/admin" hoặc "123456".</a:t>
            </a:r>
          </a:p>
          <a:p>
            <a:pPr lvl="2"/>
            <a:r>
              <a:rPr lang="vi-VN" dirty="0"/>
              <a:t>Đúng: Ứng dụng mặc định không chia sẻ dữ liệu người dùng ra bên ngoài nếu không có sự cho phép rõ ràng.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Nguyên </a:t>
            </a:r>
            <a:r>
              <a:rPr lang="en-US" dirty="0" err="1"/>
              <a:t>tắc</a:t>
            </a:r>
            <a:r>
              <a:rPr lang="en-US" dirty="0"/>
              <a:t> 2: Nguyên </a:t>
            </a:r>
            <a:r>
              <a:rPr lang="en-US" dirty="0" err="1"/>
              <a:t>tắc</a:t>
            </a:r>
            <a:r>
              <a:rPr lang="en-US" dirty="0"/>
              <a:t> </a:t>
            </a:r>
            <a:r>
              <a:rPr lang="en-US" dirty="0" err="1"/>
              <a:t>đặc</a:t>
            </a:r>
            <a:r>
              <a:rPr lang="en-US" dirty="0"/>
              <a:t> </a:t>
            </a:r>
            <a:r>
              <a:rPr lang="en-US" dirty="0" err="1"/>
              <a:t>quyền</a:t>
            </a:r>
            <a:r>
              <a:rPr lang="en-US" dirty="0"/>
              <a:t> </a:t>
            </a:r>
            <a:r>
              <a:rPr lang="en-US" dirty="0" err="1"/>
              <a:t>tối</a:t>
            </a:r>
            <a:r>
              <a:rPr lang="en-US" dirty="0"/>
              <a:t> </a:t>
            </a:r>
            <a:r>
              <a:rPr lang="en-US" dirty="0" err="1"/>
              <a:t>thiểu</a:t>
            </a:r>
            <a:r>
              <a:rPr lang="en-US" dirty="0"/>
              <a:t> (</a:t>
            </a:r>
            <a:r>
              <a:rPr lang="en-US" dirty="0" err="1"/>
              <a:t>PoLP</a:t>
            </a:r>
            <a:r>
              <a:rPr lang="en-US" dirty="0"/>
              <a:t>)</a:t>
            </a:r>
          </a:p>
        </p:txBody>
      </p:sp>
      <p:sp>
        <p:nvSpPr>
          <p:cNvPr id="3" name="Content Placeholder 2"/>
          <p:cNvSpPr>
            <a:spLocks noGrp="1"/>
          </p:cNvSpPr>
          <p:nvPr>
            <p:ph idx="1"/>
          </p:nvPr>
        </p:nvSpPr>
        <p:spPr/>
        <p:txBody>
          <a:bodyPr>
            <a:normAutofit/>
          </a:bodyPr>
          <a:lstStyle/>
          <a:p>
            <a:r>
              <a:rPr lang="en-US" b="1" dirty="0"/>
              <a:t>2. Principle of Least Privilege (</a:t>
            </a:r>
            <a:r>
              <a:rPr lang="en-US" b="1" dirty="0" err="1"/>
              <a:t>PoLP</a:t>
            </a:r>
            <a:r>
              <a:rPr lang="en-US" b="1" dirty="0"/>
              <a:t>): </a:t>
            </a:r>
            <a:r>
              <a:rPr lang="en-US" b="1" dirty="0" err="1"/>
              <a:t>Chỉ</a:t>
            </a:r>
            <a:r>
              <a:rPr lang="en-US" b="1" dirty="0"/>
              <a:t> </a:t>
            </a:r>
            <a:r>
              <a:rPr lang="en-US" b="1" dirty="0" err="1"/>
              <a:t>cấp</a:t>
            </a:r>
            <a:r>
              <a:rPr lang="en-US" b="1" dirty="0"/>
              <a:t> </a:t>
            </a:r>
            <a:r>
              <a:rPr lang="en-US" b="1" dirty="0" err="1"/>
              <a:t>đủ</a:t>
            </a:r>
            <a:r>
              <a:rPr lang="en-US" b="1" dirty="0"/>
              <a:t> </a:t>
            </a:r>
            <a:r>
              <a:rPr lang="en-US" b="1" dirty="0" err="1"/>
              <a:t>quyền</a:t>
            </a:r>
            <a:r>
              <a:rPr lang="en-US" b="1" dirty="0"/>
              <a:t>!</a:t>
            </a:r>
          </a:p>
          <a:p>
            <a:pPr lvl="1"/>
            <a:r>
              <a:rPr lang="vi-VN" dirty="0"/>
              <a:t>Giải thích:</a:t>
            </a:r>
          </a:p>
          <a:p>
            <a:pPr lvl="2"/>
            <a:r>
              <a:rPr lang="vi-VN" dirty="0"/>
              <a:t>Mỗi người dùng, hệ thống, hoặc quy trình chỉ nên có quyền truy cập tối thiểu cần thiết để thực hiện công việc của họ. "Vừa đủ, không hơn."</a:t>
            </a:r>
          </a:p>
          <a:p>
            <a:pPr lvl="1"/>
            <a:r>
              <a:rPr lang="vi-VN" dirty="0"/>
              <a:t>Ví dụ:</a:t>
            </a:r>
          </a:p>
          <a:p>
            <a:pPr lvl="2"/>
            <a:r>
              <a:rPr lang="vi-VN" dirty="0"/>
              <a:t>Đối với nhân viên: Một nhân viên chăm sóc khách hàng không nên có quyền truy cập vào tất cả dữ liệu tài chính của công ty.</a:t>
            </a:r>
          </a:p>
          <a:p>
            <a:pPr lvl="2"/>
            <a:r>
              <a:rPr lang="vi-VN" dirty="0"/>
              <a:t>Đối với ứng dụng: Một ứng dụng chỉ cần hiển thị dữ liệu khách hàng thì chỉ được cấp quyền đọc (read), không được cấp quyền ghi (write) hay xóa (delete) vào cơ sở dữ liệu.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TM04033929[[fn=Slate]]</Template>
  <TotalTime>1900</TotalTime>
  <Words>4882</Words>
  <Application>Microsoft Office PowerPoint</Application>
  <PresentationFormat>Widescreen</PresentationFormat>
  <Paragraphs>216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Calisto MT</vt:lpstr>
      <vt:lpstr>Wingdings 2</vt:lpstr>
      <vt:lpstr>Slate</vt:lpstr>
      <vt:lpstr>Giới thiệu Secure by Design</vt:lpstr>
      <vt:lpstr>Mục lục</vt:lpstr>
      <vt:lpstr>Tại sao "Bảo mật ngay từ thiết kế" lại quan trọng?</vt:lpstr>
      <vt:lpstr>Tại sao "Bảo mật ngay từ thiết kế" lại quan trọng?</vt:lpstr>
      <vt:lpstr>Tại sao "Bảo mật ngay từ thiết kế" lại quan trọng?</vt:lpstr>
      <vt:lpstr>Tại sao "Bảo mật ngay từ thiết kế" lại quan trọng?</vt:lpstr>
      <vt:lpstr>Các Nguyên tắc cốt lõi của Secure by Design</vt:lpstr>
      <vt:lpstr>Nguyên tắc 1: Thiết kế bảo mật từ ban đầu</vt:lpstr>
      <vt:lpstr>Nguyên tắc 2: Nguyên tắc đặc quyền tối thiểu (PoLP)</vt:lpstr>
      <vt:lpstr>Nguyên tắc 3: Không tin tưởng đầu vào</vt:lpstr>
      <vt:lpstr>Nguyên tắc 4: Phòng thủ theo chiều sâu</vt:lpstr>
      <vt:lpstr>Nguyên tắc 5: Giảm thiểu bề mặt tấn công</vt:lpstr>
      <vt:lpstr>Nguyên tắc 6: Xử lý lỗi và ghi nhật ký an toàn</vt:lpstr>
      <vt:lpstr>Vai trò của bạn trong Secure by Design</vt:lpstr>
      <vt:lpstr>Vai trò của bạn trong Secure by Design</vt:lpstr>
      <vt:lpstr>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Danh Dien Nguyen</dc:creator>
  <cp:lastModifiedBy>dien</cp:lastModifiedBy>
  <cp:revision>75</cp:revision>
  <dcterms:created xsi:type="dcterms:W3CDTF">2025-06-13T07:23:11Z</dcterms:created>
  <dcterms:modified xsi:type="dcterms:W3CDTF">2025-10-08T01:46:57Z</dcterms:modified>
</cp:coreProperties>
</file>