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EFA85-3AFD-4E6D-9740-3FF76171F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6E298-53AD-4C3C-A2F4-AFA6DF82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D92DA2-7018-4096-914B-62B06FF9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04368-B42B-4544-A1FA-8037D594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FF2D4-6990-46EA-836C-16760D32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C588-7F9D-4301-85DF-9D3DAC4F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7B2833-108C-4791-A9BF-008977167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2D9F7-7483-47BC-9E58-933DCAF0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C08E5-E609-44E3-9A83-E45314F7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5B0AB-6354-43ED-8257-599AAD58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FB4599-5012-4E8C-9C87-A3264C22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7BD4B8-562F-46DB-B2E9-8D56C1E9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CF8F-58D9-4B41-86AC-69273774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B897A-CD48-42B0-8ADC-C508C05E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290D0-D768-4C93-A7B9-16B735E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01565-9B1A-421D-A548-1A0F9729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55FFA-3358-497A-9294-4FF80727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DE96D-CC4A-488D-86A1-2EB925ED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710B4-E1D2-45DA-AC5D-90E69FCD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1CAE2-24C9-4BB7-9222-557BE19B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8EA46-2201-4865-8B64-B4A21151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A3CD3-C712-47A8-A35E-DAE9AECE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704B-6C56-45FB-BAF7-480E141F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1ED67-0E21-4FD4-A59A-570505B0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BE365-E70F-4AAB-BEB2-BAB48B8E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DE6A5-AECF-4D94-9A96-5F47A971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54E65-C09B-4C77-84AA-D86F8495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120FC2-838C-4B0B-9908-F156D159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37945-BEEF-4E12-AC30-B26699C1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359466-F0EA-48E6-9325-664CBE7F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52E56-794D-487E-A192-06E49A0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C527-024D-4467-8807-AEA99F01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644923-24B5-4EB0-83BD-70715DF0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A85FCD-7520-4F8E-A853-07839F4A2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A5E3B0-28A4-4F59-A5E3-EDAB9AF6F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26066B-F3D6-41DB-9FBE-C3BA456A4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980254-06C9-4DA4-8AEC-AD29ACAC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52B9A2-0933-42A0-A473-BDEFB34D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AF38ED-AF10-4393-97A6-4D1C5478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2BE48-92A6-4D4B-A303-35E2ED6A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D70511-9B48-4B47-9FE6-AD46417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9599D9-4718-460D-B930-8A431DEB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CA3873-EB7C-4924-88A6-123EAA13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EA5153-1A5B-42E8-A013-D5757B5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19C210-B9A0-4591-A7FA-974D2C12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C61E9C-DF1E-4364-A8CB-18E987C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32DD7-EA76-4008-8729-E538C0C1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D1AAC-F30F-4F1C-AE75-269EC8BB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D51C1-5E29-4111-B38C-386474A2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E7531D-8481-431D-AE8A-8395CCD0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95C41-B403-4C7F-922C-87F1A890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0A119-30FE-439F-A942-56AE0E73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5FD0-DB00-48D8-B4A8-0E3F68EC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AEE317-158C-49B2-AAB8-BE6C042AC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D5895D-767C-49C5-9065-2FEFBF3F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61D572-98C5-4141-B88C-E39F5A97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1B75D-3AE6-43E0-A0C2-760308D2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617E2-5039-415B-83D2-F8C78DD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A42FB-626A-4B53-8B1A-8FA05D86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C2520-CD69-4E65-8803-9EE21C82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323F9-631F-4321-997C-6CE10AC0B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2DA-7F4C-49E4-BCD4-2E3BEA4B22F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5A61B-F09D-4C5A-A16D-5E38AC27B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1B168-6A74-4566-9829-C44B69E4A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B1DD-8352-46F5-84B1-FB000D03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HRPJKJmRBsCe6U8c?p=preview&amp;preview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lnkr.co/edit/t0rm9ggdMrmeZh9W?p=preview&amp;preview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647CD-4647-4FE5-92D7-345435EEA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8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63FE0A-16DD-4412-B728-70A4F1C1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35" y="518151"/>
            <a:ext cx="4010025" cy="26003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FA6665-2081-492B-859F-379FA4D0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85" y="518151"/>
            <a:ext cx="2286000" cy="10953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320D51-BEC3-4ACB-9704-184EE3C07B9F}"/>
              </a:ext>
            </a:extLst>
          </p:cNvPr>
          <p:cNvSpPr/>
          <p:nvPr/>
        </p:nvSpPr>
        <p:spPr>
          <a:xfrm>
            <a:off x="573248" y="3210454"/>
            <a:ext cx="11011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События </a:t>
            </a:r>
            <a:r>
              <a:rPr lang="ru-RU" b="1" dirty="0" err="1"/>
              <a:t>focusin</a:t>
            </a:r>
            <a:r>
              <a:rPr lang="ru-RU" b="1" dirty="0"/>
              <a:t>/</a:t>
            </a:r>
            <a:r>
              <a:rPr lang="ru-RU" b="1" dirty="0" err="1"/>
              <a:t>focusout</a:t>
            </a:r>
            <a:endParaRPr lang="ru-RU" b="1" dirty="0"/>
          </a:p>
          <a:p>
            <a:r>
              <a:rPr lang="ru-RU" dirty="0"/>
              <a:t>События </a:t>
            </a:r>
            <a:r>
              <a:rPr lang="ru-RU" dirty="0" err="1"/>
              <a:t>focus</a:t>
            </a:r>
            <a:r>
              <a:rPr lang="ru-RU" dirty="0"/>
              <a:t> и </a:t>
            </a:r>
            <a:r>
              <a:rPr lang="ru-RU" dirty="0" err="1"/>
              <a:t>blur</a:t>
            </a:r>
            <a:r>
              <a:rPr lang="ru-RU" dirty="0"/>
              <a:t> не всплывают.</a:t>
            </a:r>
          </a:p>
          <a:p>
            <a:r>
              <a:rPr lang="ru-RU" dirty="0"/>
              <a:t>Например, нельзя использовать </a:t>
            </a:r>
            <a:r>
              <a:rPr lang="ru-RU" dirty="0" err="1"/>
              <a:t>onfocus</a:t>
            </a:r>
            <a:r>
              <a:rPr lang="ru-RU" dirty="0"/>
              <a:t> на &lt;</a:t>
            </a:r>
            <a:r>
              <a:rPr lang="ru-RU" dirty="0" err="1"/>
              <a:t>form</a:t>
            </a:r>
            <a:r>
              <a:rPr lang="ru-RU" dirty="0"/>
              <a:t>&gt;, чтобы подсветить её: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A62B3-C831-4C56-AE2E-D7FAE421B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64" y="4225762"/>
            <a:ext cx="5153025" cy="1724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A326F2-A44B-41F9-BFAD-1E5C0D524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85" y="4830599"/>
            <a:ext cx="3857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4F7617-F3B6-48FD-8836-0507F253A5DA}"/>
              </a:ext>
            </a:extLst>
          </p:cNvPr>
          <p:cNvSpPr/>
          <p:nvPr/>
        </p:nvSpPr>
        <p:spPr>
          <a:xfrm>
            <a:off x="522914" y="851998"/>
            <a:ext cx="11146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События </a:t>
            </a:r>
            <a:r>
              <a:rPr lang="ru-RU" b="1" dirty="0" err="1"/>
              <a:t>focusin</a:t>
            </a:r>
            <a:r>
              <a:rPr lang="ru-RU" dirty="0"/>
              <a:t> и </a:t>
            </a:r>
            <a:r>
              <a:rPr lang="ru-RU" b="1" dirty="0" err="1"/>
              <a:t>focusout</a:t>
            </a:r>
            <a:r>
              <a:rPr lang="ru-RU" dirty="0"/>
              <a:t> – такие же, как и </a:t>
            </a:r>
            <a:r>
              <a:rPr lang="ru-RU" dirty="0" err="1"/>
              <a:t>focus</a:t>
            </a:r>
            <a:r>
              <a:rPr lang="ru-RU" dirty="0"/>
              <a:t>/</a:t>
            </a:r>
            <a:r>
              <a:rPr lang="ru-RU" dirty="0" err="1"/>
              <a:t>blur</a:t>
            </a:r>
            <a:r>
              <a:rPr lang="ru-RU" dirty="0"/>
              <a:t>, но они всплывают.</a:t>
            </a:r>
          </a:p>
          <a:p>
            <a:endParaRPr lang="ru-RU" dirty="0"/>
          </a:p>
          <a:p>
            <a:r>
              <a:rPr lang="ru-RU" dirty="0"/>
              <a:t>Эти события должны использоваться с </a:t>
            </a:r>
            <a:r>
              <a:rPr lang="ru-RU" dirty="0" err="1"/>
              <a:t>elem.addEventListener</a:t>
            </a:r>
            <a:r>
              <a:rPr lang="ru-RU" dirty="0"/>
              <a:t>, но не с </a:t>
            </a:r>
            <a:r>
              <a:rPr lang="ru-RU" dirty="0" err="1"/>
              <a:t>on</a:t>
            </a:r>
            <a:r>
              <a:rPr lang="ru-RU" dirty="0"/>
              <a:t>&lt;</a:t>
            </a:r>
            <a:r>
              <a:rPr lang="ru-RU" dirty="0" err="1"/>
              <a:t>event</a:t>
            </a:r>
            <a:r>
              <a:rPr lang="ru-RU" dirty="0"/>
              <a:t>&gt;.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A2EB6-95AE-445A-96A2-CDC703B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88" y="2124075"/>
            <a:ext cx="7134225" cy="26098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E34BFC-27DA-4A89-9CD0-2DDC16A6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88" y="5544337"/>
            <a:ext cx="3876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6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0C23D7-3086-4D4B-A501-8D5872EA6AA1}"/>
              </a:ext>
            </a:extLst>
          </p:cNvPr>
          <p:cNvSpPr/>
          <p:nvPr/>
        </p:nvSpPr>
        <p:spPr>
          <a:xfrm>
            <a:off x="3416580" y="157186"/>
            <a:ext cx="5358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События</a:t>
            </a:r>
            <a:r>
              <a:rPr lang="en-US" sz="2400" b="1" dirty="0"/>
              <a:t>: change, input, cut, copy, paste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FF95EB-194A-47F9-939C-852AC9B6BE15}"/>
              </a:ext>
            </a:extLst>
          </p:cNvPr>
          <p:cNvSpPr/>
          <p:nvPr/>
        </p:nvSpPr>
        <p:spPr>
          <a:xfrm>
            <a:off x="560885" y="618851"/>
            <a:ext cx="477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События, сопутствующие обновлению данных.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2FB004-01FC-4092-9F47-4B75C2D46105}"/>
              </a:ext>
            </a:extLst>
          </p:cNvPr>
          <p:cNvSpPr/>
          <p:nvPr/>
        </p:nvSpPr>
        <p:spPr>
          <a:xfrm>
            <a:off x="472579" y="1335109"/>
            <a:ext cx="11288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Событие </a:t>
            </a:r>
            <a:r>
              <a:rPr lang="ru-RU" b="1" dirty="0" err="1"/>
              <a:t>change</a:t>
            </a:r>
            <a:r>
              <a:rPr lang="ru-RU" dirty="0"/>
              <a:t> срабатывает по окончании изменения элемента.</a:t>
            </a:r>
          </a:p>
          <a:p>
            <a:endParaRPr lang="ru-RU" dirty="0"/>
          </a:p>
          <a:p>
            <a:r>
              <a:rPr lang="ru-RU" dirty="0"/>
              <a:t>Для текстовых &lt;</a:t>
            </a:r>
            <a:r>
              <a:rPr lang="ru-RU" dirty="0" err="1"/>
              <a:t>input</a:t>
            </a:r>
            <a:r>
              <a:rPr lang="ru-RU" dirty="0"/>
              <a:t>&gt; это означает, что событие происходит при потере фокуса.</a:t>
            </a:r>
          </a:p>
          <a:p>
            <a:endParaRPr lang="ru-RU" dirty="0"/>
          </a:p>
          <a:p>
            <a:r>
              <a:rPr lang="ru-RU" dirty="0"/>
              <a:t>Пока печатается текст в текстовом поле в примере, событие не происходит. Но как только перемещается фокус в другое место, например, происходит нажатие на кнопку, то произойдёт событие </a:t>
            </a:r>
            <a:r>
              <a:rPr lang="ru-RU" dirty="0" err="1"/>
              <a:t>change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B8434-0CD7-4AFA-8399-33B7297D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6" y="3177043"/>
            <a:ext cx="4543425" cy="628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48FBF2-54DB-4717-BBE2-0F914422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52" y="3178591"/>
            <a:ext cx="2705100" cy="4095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C36493-516C-4CCE-B5EA-3B66D758B2EB}"/>
              </a:ext>
            </a:extLst>
          </p:cNvPr>
          <p:cNvSpPr/>
          <p:nvPr/>
        </p:nvSpPr>
        <p:spPr>
          <a:xfrm>
            <a:off x="560885" y="3824380"/>
            <a:ext cx="1128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других элементов: </a:t>
            </a:r>
            <a:r>
              <a:rPr lang="ru-RU" dirty="0" err="1"/>
              <a:t>select</a:t>
            </a:r>
            <a:r>
              <a:rPr lang="ru-RU" dirty="0"/>
              <a:t>, 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</a:t>
            </a:r>
            <a:r>
              <a:rPr lang="ru-RU" dirty="0" err="1"/>
              <a:t>checkbox</a:t>
            </a:r>
            <a:r>
              <a:rPr lang="ru-RU" dirty="0"/>
              <a:t>/</a:t>
            </a:r>
            <a:r>
              <a:rPr lang="ru-RU" dirty="0" err="1"/>
              <a:t>radio</a:t>
            </a:r>
            <a:r>
              <a:rPr lang="ru-RU" dirty="0"/>
              <a:t> событие запускается сразу после изменения значения: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927FC6-58A5-425C-A285-A7DBE230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16" y="4429926"/>
            <a:ext cx="4362450" cy="1638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35F224-C90E-4B07-86A1-965C72879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852" y="4928657"/>
            <a:ext cx="19240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4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7FD773-D25C-4B28-91F4-C141A4FD26DA}"/>
              </a:ext>
            </a:extLst>
          </p:cNvPr>
          <p:cNvSpPr/>
          <p:nvPr/>
        </p:nvSpPr>
        <p:spPr>
          <a:xfrm>
            <a:off x="447412" y="311814"/>
            <a:ext cx="11238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Событие </a:t>
            </a:r>
            <a:r>
              <a:rPr lang="ru-RU" b="1" dirty="0" err="1"/>
              <a:t>input</a:t>
            </a:r>
            <a:r>
              <a:rPr lang="ru-RU" dirty="0"/>
              <a:t> срабатывает каждый раз при изменении значения.</a:t>
            </a:r>
          </a:p>
          <a:p>
            <a:endParaRPr lang="ru-RU" dirty="0"/>
          </a:p>
          <a:p>
            <a:r>
              <a:rPr lang="ru-RU" dirty="0"/>
              <a:t>В отличие от событий клавиатуры, оно работает при любых изменениях значений, даже если они не связаны с клавиатурными действиями: вставка с помощью мыши или распознавание речи при диктовке текста.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3408E9-E6FA-4260-A58F-D6A740DC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4" y="1512143"/>
            <a:ext cx="6162675" cy="1571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A89F8-2711-49E9-8121-D94325EC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44" y="1806238"/>
            <a:ext cx="2619375" cy="4476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23FD09-47E4-47BA-81E5-6E4B8E90B0BA}"/>
              </a:ext>
            </a:extLst>
          </p:cNvPr>
          <p:cNvSpPr/>
          <p:nvPr/>
        </p:nvSpPr>
        <p:spPr>
          <a:xfrm>
            <a:off x="338356" y="3227393"/>
            <a:ext cx="10735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События: </a:t>
            </a:r>
            <a:r>
              <a:rPr lang="ru-RU" b="1" dirty="0" err="1"/>
              <a:t>cut</a:t>
            </a:r>
            <a:r>
              <a:rPr lang="ru-RU" b="1" dirty="0"/>
              <a:t>, </a:t>
            </a:r>
            <a:r>
              <a:rPr lang="ru-RU" b="1" dirty="0" err="1"/>
              <a:t>copy</a:t>
            </a:r>
            <a:r>
              <a:rPr lang="ru-RU" b="1" dirty="0"/>
              <a:t>, </a:t>
            </a:r>
            <a:r>
              <a:rPr lang="ru-RU" b="1" dirty="0" err="1"/>
              <a:t>paste</a:t>
            </a:r>
            <a:r>
              <a:rPr lang="ru-RU" b="1" dirty="0"/>
              <a:t> </a:t>
            </a:r>
            <a:r>
              <a:rPr lang="ru-RU" dirty="0"/>
              <a:t>происходят при вырезании/копировании/вставке данных.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880033-653D-4EA9-95C6-4D6DF5B1838B}"/>
              </a:ext>
            </a:extLst>
          </p:cNvPr>
          <p:cNvSpPr/>
          <p:nvPr/>
        </p:nvSpPr>
        <p:spPr>
          <a:xfrm>
            <a:off x="447411" y="3734082"/>
            <a:ext cx="11414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помощью </a:t>
            </a:r>
            <a:r>
              <a:rPr lang="ru-RU" dirty="0" err="1"/>
              <a:t>event.preventDefault</a:t>
            </a:r>
            <a:r>
              <a:rPr lang="ru-RU" dirty="0"/>
              <a:t>() для предотвращения действия по умолчанию можно запретить работу метода, и в итоге ничего не скопируется/не вставится.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27E7C-A52D-45C5-8EC1-F830D88B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4" y="4517770"/>
            <a:ext cx="6905625" cy="18764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6EC352-109F-44B3-B5EE-7DDEA0D8BC13}"/>
              </a:ext>
            </a:extLst>
          </p:cNvPr>
          <p:cNvSpPr/>
          <p:nvPr/>
        </p:nvSpPr>
        <p:spPr>
          <a:xfrm>
            <a:off x="7871669" y="4786218"/>
            <a:ext cx="3931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Данный код, предотвращает все подобные события и показывает, что мы пытаемся вырезать/копировать/вставить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6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26B295-1416-42C6-A02B-3F9467941A26}"/>
              </a:ext>
            </a:extLst>
          </p:cNvPr>
          <p:cNvSpPr/>
          <p:nvPr/>
        </p:nvSpPr>
        <p:spPr>
          <a:xfrm>
            <a:off x="329967" y="210984"/>
            <a:ext cx="114313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Отправка формы: событие и метод </a:t>
            </a:r>
            <a:r>
              <a:rPr lang="ru-RU" sz="2400" b="1" dirty="0" err="1"/>
              <a:t>submit</a:t>
            </a:r>
            <a:endParaRPr lang="ru-RU" sz="2400" b="1" dirty="0"/>
          </a:p>
          <a:p>
            <a:pPr algn="ctr"/>
            <a:endParaRPr lang="ru-RU" sz="2400" b="1" dirty="0"/>
          </a:p>
          <a:p>
            <a:r>
              <a:rPr lang="ru-RU" dirty="0"/>
              <a:t>При отправке формы срабатывает событие </a:t>
            </a:r>
            <a:r>
              <a:rPr lang="ru-RU" dirty="0" err="1"/>
              <a:t>submit</a:t>
            </a:r>
            <a:r>
              <a:rPr lang="ru-RU" dirty="0"/>
              <a:t>, оно обычно используется для проверки (валидации) формы перед её отправкой на сервер или для предотвращения отправки и обработки её с помощью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form.submit</a:t>
            </a:r>
            <a:r>
              <a:rPr lang="ru-RU" dirty="0"/>
              <a:t>() позволяет инициировать отправку формы из </a:t>
            </a:r>
            <a:r>
              <a:rPr lang="ru-RU" dirty="0" err="1"/>
              <a:t>JavaScript</a:t>
            </a:r>
            <a:r>
              <a:rPr lang="ru-RU" dirty="0"/>
              <a:t>. Можно использовать его для динамического создания и отправки наших собственных форм на сервер.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4FFB67-4752-4729-A145-440201998EFA}"/>
              </a:ext>
            </a:extLst>
          </p:cNvPr>
          <p:cNvSpPr/>
          <p:nvPr/>
        </p:nvSpPr>
        <p:spPr>
          <a:xfrm>
            <a:off x="329966" y="2530945"/>
            <a:ext cx="11431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основных способа отправить форму:</a:t>
            </a:r>
          </a:p>
          <a:p>
            <a:endParaRPr lang="ru-RU" dirty="0"/>
          </a:p>
          <a:p>
            <a:r>
              <a:rPr lang="ru-RU" dirty="0"/>
              <a:t>Первый – нажать кнопку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submit</a:t>
            </a:r>
            <a:r>
              <a:rPr lang="ru-RU" dirty="0"/>
              <a:t>"&gt; или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image</a:t>
            </a:r>
            <a:r>
              <a:rPr lang="ru-RU" dirty="0"/>
              <a:t>"&gt;.</a:t>
            </a:r>
          </a:p>
          <a:p>
            <a:r>
              <a:rPr lang="ru-RU" dirty="0"/>
              <a:t>Второй – нажать </a:t>
            </a:r>
            <a:r>
              <a:rPr lang="ru-RU" dirty="0" err="1"/>
              <a:t>Enter</a:t>
            </a:r>
            <a:r>
              <a:rPr lang="ru-RU" dirty="0"/>
              <a:t>, находясь на каком-нибудь поле.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08FE5C-6E4F-49C7-AE11-64CEBE89F0A1}"/>
              </a:ext>
            </a:extLst>
          </p:cNvPr>
          <p:cNvSpPr/>
          <p:nvPr/>
        </p:nvSpPr>
        <p:spPr>
          <a:xfrm>
            <a:off x="329965" y="3731274"/>
            <a:ext cx="11431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Оба действия сгенерируют событие </a:t>
            </a:r>
            <a:r>
              <a:rPr lang="ru-RU" dirty="0" err="1"/>
              <a:t>submit</a:t>
            </a:r>
            <a:r>
              <a:rPr lang="ru-RU" dirty="0"/>
              <a:t> на форме. Обработчик может проверить данные, и если есть ошибки, показать их и вызвать </a:t>
            </a:r>
            <a:r>
              <a:rPr lang="ru-RU" dirty="0" err="1"/>
              <a:t>event.preventDefault</a:t>
            </a:r>
            <a:r>
              <a:rPr lang="ru-RU" dirty="0"/>
              <a:t>(), тогда форма не будет отправлена на сервер.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88991-74C6-4657-BE8E-130BF369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6" y="4587411"/>
            <a:ext cx="7491543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8D4354-67C6-4471-A05F-580E7C2C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85" y="4825536"/>
            <a:ext cx="3684777" cy="6667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B7B1C4-1EDE-42D7-B67E-524530B4C7B3}"/>
              </a:ext>
            </a:extLst>
          </p:cNvPr>
          <p:cNvSpPr/>
          <p:nvPr/>
        </p:nvSpPr>
        <p:spPr>
          <a:xfrm>
            <a:off x="329965" y="6000685"/>
            <a:ext cx="10600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Оба действия показывают </a:t>
            </a:r>
            <a:r>
              <a:rPr lang="ru-RU" dirty="0" err="1"/>
              <a:t>alert</a:t>
            </a:r>
            <a:r>
              <a:rPr lang="ru-RU" dirty="0"/>
              <a:t> и форма не отправится благодаря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false</a:t>
            </a:r>
            <a:r>
              <a:rPr lang="ru-RU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63A730-F33F-4B9A-88BD-7CD5AEA62E56}"/>
              </a:ext>
            </a:extLst>
          </p:cNvPr>
          <p:cNvSpPr/>
          <p:nvPr/>
        </p:nvSpPr>
        <p:spPr>
          <a:xfrm>
            <a:off x="480968" y="299313"/>
            <a:ext cx="112384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Метод: </a:t>
            </a:r>
            <a:r>
              <a:rPr lang="ru-RU" sz="2000" b="1" dirty="0" err="1"/>
              <a:t>submit</a:t>
            </a:r>
            <a:endParaRPr lang="ru-RU" sz="2000" b="1" dirty="0"/>
          </a:p>
          <a:p>
            <a:r>
              <a:rPr lang="ru-RU" dirty="0"/>
              <a:t>Чтобы отправить форму на сервер вручную, можно вызвать метод </a:t>
            </a:r>
            <a:r>
              <a:rPr lang="ru-RU" dirty="0" err="1"/>
              <a:t>form.submit</a:t>
            </a:r>
            <a:r>
              <a:rPr lang="ru-RU" dirty="0"/>
              <a:t>().</a:t>
            </a:r>
          </a:p>
          <a:p>
            <a:endParaRPr lang="ru-RU" dirty="0"/>
          </a:p>
          <a:p>
            <a:r>
              <a:rPr lang="ru-RU" dirty="0"/>
              <a:t>При этом событие </a:t>
            </a:r>
            <a:r>
              <a:rPr lang="ru-RU" dirty="0" err="1"/>
              <a:t>submit</a:t>
            </a:r>
            <a:r>
              <a:rPr lang="ru-RU" dirty="0"/>
              <a:t> не генерируется. Предполагается, что если программист вызывает метод </a:t>
            </a:r>
            <a:r>
              <a:rPr lang="ru-RU" dirty="0" err="1"/>
              <a:t>form.submit</a:t>
            </a:r>
            <a:r>
              <a:rPr lang="ru-RU" dirty="0"/>
              <a:t>(), то он уже выполнил всю соответствующую обработку.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08F5E8-8ECF-4C3D-A69B-5EB9F5BE3DF7}"/>
              </a:ext>
            </a:extLst>
          </p:cNvPr>
          <p:cNvSpPr/>
          <p:nvPr/>
        </p:nvSpPr>
        <p:spPr>
          <a:xfrm>
            <a:off x="480967" y="1906209"/>
            <a:ext cx="11129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это используют для генерации формы и отправки её вручную, например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CAC87-6839-4603-B715-D3D69BE5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75" y="2804501"/>
            <a:ext cx="5895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A88ECA-6A59-4CA0-8209-8E4429D99689}"/>
              </a:ext>
            </a:extLst>
          </p:cNvPr>
          <p:cNvSpPr/>
          <p:nvPr/>
        </p:nvSpPr>
        <p:spPr>
          <a:xfrm>
            <a:off x="591857" y="836693"/>
            <a:ext cx="41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Добавьте пункт к выпадающему списку</a:t>
            </a:r>
            <a:endParaRPr lang="en-US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3D34DA-2D47-4FA3-9090-E1A90F7DBAF4}"/>
              </a:ext>
            </a:extLst>
          </p:cNvPr>
          <p:cNvSpPr/>
          <p:nvPr/>
        </p:nvSpPr>
        <p:spPr>
          <a:xfrm>
            <a:off x="5440211" y="173963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Задания</a:t>
            </a:r>
            <a:endParaRPr lang="en-US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12E66-EA48-4931-8BAC-FD4D139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4" y="1345210"/>
            <a:ext cx="4476750" cy="11811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B58EC4-9B5F-46E6-BAB6-5E4D84F3C531}"/>
              </a:ext>
            </a:extLst>
          </p:cNvPr>
          <p:cNvSpPr/>
          <p:nvPr/>
        </p:nvSpPr>
        <p:spPr>
          <a:xfrm>
            <a:off x="5849922" y="11970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Используя </a:t>
            </a:r>
            <a:r>
              <a:rPr lang="ru-RU" dirty="0" err="1"/>
              <a:t>JavaScript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Выведите значение и текст выбранного пункта.</a:t>
            </a:r>
          </a:p>
          <a:p>
            <a:r>
              <a:rPr lang="ru-RU" dirty="0"/>
              <a:t>Добавьте пункт: &lt;</a:t>
            </a:r>
            <a:r>
              <a:rPr lang="ru-RU" dirty="0" err="1"/>
              <a:t>option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="</a:t>
            </a:r>
            <a:r>
              <a:rPr lang="ru-RU" dirty="0" err="1"/>
              <a:t>classic</a:t>
            </a:r>
            <a:r>
              <a:rPr lang="ru-RU" dirty="0"/>
              <a:t>"&gt;Классика&lt;/</a:t>
            </a:r>
            <a:r>
              <a:rPr lang="ru-RU" dirty="0" err="1"/>
              <a:t>option</a:t>
            </a:r>
            <a:r>
              <a:rPr lang="ru-RU" dirty="0"/>
              <a:t>&gt;.</a:t>
            </a:r>
          </a:p>
          <a:p>
            <a:r>
              <a:rPr lang="ru-RU" dirty="0"/>
              <a:t>Сделайте его выбранным.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B99F7C-2E13-42B9-88F1-C662B8560860}"/>
              </a:ext>
            </a:extLst>
          </p:cNvPr>
          <p:cNvSpPr/>
          <p:nvPr/>
        </p:nvSpPr>
        <p:spPr>
          <a:xfrm>
            <a:off x="591856" y="3314910"/>
            <a:ext cx="106326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Редактируемый </a:t>
            </a:r>
            <a:r>
              <a:rPr lang="ru-RU" b="1" dirty="0" err="1"/>
              <a:t>div</a:t>
            </a:r>
            <a:endParaRPr lang="ru-RU" b="1" dirty="0"/>
          </a:p>
          <a:p>
            <a:r>
              <a:rPr lang="ru-RU" dirty="0"/>
              <a:t>Создайте &lt;</a:t>
            </a:r>
            <a:r>
              <a:rPr lang="ru-RU" dirty="0" err="1"/>
              <a:t>div</a:t>
            </a:r>
            <a:r>
              <a:rPr lang="ru-RU" dirty="0"/>
              <a:t>&gt;, который превращается в &lt;</a:t>
            </a:r>
            <a:r>
              <a:rPr lang="ru-RU" dirty="0" err="1"/>
              <a:t>textarea</a:t>
            </a:r>
            <a:r>
              <a:rPr lang="ru-RU" dirty="0"/>
              <a:t>&gt;, если на него кликнуть.</a:t>
            </a:r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textarea</a:t>
            </a:r>
            <a:r>
              <a:rPr lang="ru-RU" dirty="0"/>
              <a:t>&gt; позволяет редактировать HTML в элементе &lt;</a:t>
            </a:r>
            <a:r>
              <a:rPr lang="ru-RU" dirty="0" err="1"/>
              <a:t>div</a:t>
            </a:r>
            <a:r>
              <a:rPr lang="ru-RU" dirty="0"/>
              <a:t>&gt;.</a:t>
            </a:r>
          </a:p>
          <a:p>
            <a:endParaRPr lang="ru-RU" dirty="0"/>
          </a:p>
          <a:p>
            <a:r>
              <a:rPr lang="ru-RU" dirty="0"/>
              <a:t>Когда пользователь нажимает </a:t>
            </a:r>
            <a:r>
              <a:rPr lang="ru-RU" dirty="0" err="1"/>
              <a:t>Enter</a:t>
            </a:r>
            <a:r>
              <a:rPr lang="ru-RU" dirty="0"/>
              <a:t> или переводит фокус, &lt;</a:t>
            </a:r>
            <a:r>
              <a:rPr lang="ru-RU" dirty="0" err="1"/>
              <a:t>textarea</a:t>
            </a:r>
            <a:r>
              <a:rPr lang="ru-RU" dirty="0"/>
              <a:t>&gt; превращается обратно в &lt;</a:t>
            </a:r>
            <a:r>
              <a:rPr lang="ru-RU" dirty="0" err="1"/>
              <a:t>div</a:t>
            </a:r>
            <a:r>
              <a:rPr lang="ru-RU" dirty="0"/>
              <a:t>&gt;, и его содержимое становится HTML-кодом в &lt;</a:t>
            </a:r>
            <a:r>
              <a:rPr lang="ru-RU" dirty="0" err="1"/>
              <a:t>div</a:t>
            </a:r>
            <a:r>
              <a:rPr lang="ru-RU" dirty="0"/>
              <a:t>&gt;.</a:t>
            </a:r>
          </a:p>
          <a:p>
            <a:endParaRPr lang="ru-RU" dirty="0"/>
          </a:p>
          <a:p>
            <a:r>
              <a:rPr lang="en-US" dirty="0">
                <a:hlinkClick r:id="rId3"/>
              </a:rPr>
              <a:t>https://plnkr.co/edit/HRPJKJmRBsCe6U8c?p=preview&amp;preview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6304D1-95AE-4C2D-B279-ACF3C84661FA}"/>
              </a:ext>
            </a:extLst>
          </p:cNvPr>
          <p:cNvSpPr/>
          <p:nvPr/>
        </p:nvSpPr>
        <p:spPr>
          <a:xfrm>
            <a:off x="506135" y="378440"/>
            <a:ext cx="112216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Редактирование TD по клику</a:t>
            </a:r>
          </a:p>
          <a:p>
            <a:endParaRPr lang="ru-RU" dirty="0"/>
          </a:p>
          <a:p>
            <a:r>
              <a:rPr lang="ru-RU" dirty="0"/>
              <a:t>Сделайте ячейки таблицы редактируемыми по клику.</a:t>
            </a:r>
          </a:p>
          <a:p>
            <a:endParaRPr lang="ru-RU" dirty="0"/>
          </a:p>
          <a:p>
            <a:r>
              <a:rPr lang="ru-RU" dirty="0"/>
              <a:t>По клику – ячейка должна стать «редактируемой» (</a:t>
            </a:r>
            <a:r>
              <a:rPr lang="ru-RU" dirty="0" err="1"/>
              <a:t>textarea</a:t>
            </a:r>
            <a:r>
              <a:rPr lang="ru-RU" dirty="0"/>
              <a:t> появляется внутри), мы можем изменять HTML. Изменение размера ячейки должно быть отключено.</a:t>
            </a:r>
          </a:p>
          <a:p>
            <a:r>
              <a:rPr lang="ru-RU" dirty="0"/>
              <a:t>Кнопки OK и ОТМЕНА появляются ниже ячейки и, соответственно, завершают/отменяют редактирование.</a:t>
            </a:r>
          </a:p>
          <a:p>
            <a:r>
              <a:rPr lang="ru-RU" dirty="0"/>
              <a:t>Только одну ячейку можно редактировать за один раз. Пока &lt;</a:t>
            </a:r>
            <a:r>
              <a:rPr lang="ru-RU" dirty="0" err="1"/>
              <a:t>td</a:t>
            </a:r>
            <a:r>
              <a:rPr lang="ru-RU" dirty="0"/>
              <a:t>&gt; в «режиме редактирования», клики по другим ячейкам игнорируются.</a:t>
            </a:r>
          </a:p>
          <a:p>
            <a:r>
              <a:rPr lang="ru-RU" dirty="0"/>
              <a:t>Таблица может иметь множество ячеек. Используйте делегирование событий.</a:t>
            </a:r>
          </a:p>
          <a:p>
            <a:r>
              <a:rPr lang="en-US" dirty="0">
                <a:hlinkClick r:id="rId2"/>
              </a:rPr>
              <a:t>https://plnkr.co/edit/t0rm9ggdMrmeZh9W?p=preview&amp;preview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28E473-71A6-4B79-8EB7-73999B16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6" y="3670147"/>
            <a:ext cx="5124668" cy="30203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86CC44-B459-457E-AC43-88F3ACBE4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079" y="3670147"/>
            <a:ext cx="5124668" cy="30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D992E0-53B0-4689-A354-9F6E93FA45F3}"/>
              </a:ext>
            </a:extLst>
          </p:cNvPr>
          <p:cNvSpPr/>
          <p:nvPr/>
        </p:nvSpPr>
        <p:spPr>
          <a:xfrm>
            <a:off x="489357" y="345695"/>
            <a:ext cx="11322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Депозитный калькулятор</a:t>
            </a:r>
          </a:p>
          <a:p>
            <a:r>
              <a:rPr lang="ru-RU" dirty="0"/>
              <a:t>Создайте интерфейс, позволяющий ввести сумму банковского вклада и процент, а затем рассчитать, какая это будет сумма через заданный промежуток времени.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07FA7C-BAEB-4F82-8C45-92D027BA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60" y="2504114"/>
            <a:ext cx="4676775" cy="29908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ED8340-1D87-417B-957E-D9529108CEED}"/>
              </a:ext>
            </a:extLst>
          </p:cNvPr>
          <p:cNvSpPr/>
          <p:nvPr/>
        </p:nvSpPr>
        <p:spPr>
          <a:xfrm>
            <a:off x="489357" y="1788601"/>
            <a:ext cx="11322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Например: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E13AA2-2920-414D-937E-B27B28D75E02}"/>
              </a:ext>
            </a:extLst>
          </p:cNvPr>
          <p:cNvSpPr/>
          <p:nvPr/>
        </p:nvSpPr>
        <p:spPr>
          <a:xfrm>
            <a:off x="5802385" y="4456571"/>
            <a:ext cx="5500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Но у вас он может быть лучше))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B133B4-D0F9-4FA1-9071-FC049C0EF1D8}"/>
              </a:ext>
            </a:extLst>
          </p:cNvPr>
          <p:cNvSpPr/>
          <p:nvPr/>
        </p:nvSpPr>
        <p:spPr>
          <a:xfrm>
            <a:off x="548081" y="316091"/>
            <a:ext cx="11548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Навигация: формы и элементы</a:t>
            </a:r>
          </a:p>
          <a:p>
            <a:r>
              <a:rPr lang="ru-RU" dirty="0"/>
              <a:t>Формы в документе входят в специальную коллекцию </a:t>
            </a:r>
            <a:r>
              <a:rPr lang="ru-RU" dirty="0" err="1"/>
              <a:t>document.forms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Это так называемая «именованная» коллекция: ее можно использовать для получения формы как её имя, так и порядковый номер в документе.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3CF656-2779-4642-97E2-F15BAC94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85751"/>
            <a:ext cx="4991100" cy="6953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431887-D991-43A5-985C-DFE2C2FEDC2A}"/>
              </a:ext>
            </a:extLst>
          </p:cNvPr>
          <p:cNvSpPr/>
          <p:nvPr/>
        </p:nvSpPr>
        <p:spPr>
          <a:xfrm>
            <a:off x="552450" y="2703163"/>
            <a:ext cx="1013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Когда форма уже получена, то любой элемент доступен в именованной коллекции </a:t>
            </a:r>
            <a:r>
              <a:rPr lang="ru-RU" dirty="0" err="1"/>
              <a:t>form.elements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B49ED-3022-4ECC-A567-D1B11C59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179584"/>
            <a:ext cx="6019800" cy="3362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F0A536-97DA-491F-A6A2-0D3A43B68C43}"/>
              </a:ext>
            </a:extLst>
          </p:cNvPr>
          <p:cNvSpPr/>
          <p:nvPr/>
        </p:nvSpPr>
        <p:spPr>
          <a:xfrm>
            <a:off x="7725036" y="4461319"/>
            <a:ext cx="317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ru-RU" dirty="0" err="1"/>
              <a:t>lements</a:t>
            </a:r>
            <a:r>
              <a:rPr lang="ru-RU" dirty="0"/>
              <a:t> можно пропустить и обратиться сразу </a:t>
            </a:r>
            <a:r>
              <a:rPr lang="en-US" dirty="0"/>
              <a:t>form.one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DECE47-FD94-4A69-A2C5-E66420C867FC}"/>
              </a:ext>
            </a:extLst>
          </p:cNvPr>
          <p:cNvSpPr/>
          <p:nvPr/>
        </p:nvSpPr>
        <p:spPr>
          <a:xfrm>
            <a:off x="472579" y="291247"/>
            <a:ext cx="11355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странице может быть несколько элементов с одним и тем же именем, это часто бывает с кнопками-переключателями </a:t>
            </a:r>
            <a:r>
              <a:rPr lang="ru-RU" dirty="0" err="1"/>
              <a:t>radio</a:t>
            </a:r>
            <a:r>
              <a:rPr lang="ru-RU" dirty="0"/>
              <a:t>.</a:t>
            </a:r>
          </a:p>
          <a:p>
            <a:r>
              <a:rPr lang="ru-RU" dirty="0"/>
              <a:t>В этом случае </a:t>
            </a:r>
            <a:r>
              <a:rPr lang="ru-RU" dirty="0" err="1"/>
              <a:t>form.elements</a:t>
            </a:r>
            <a:r>
              <a:rPr lang="ru-RU" dirty="0"/>
              <a:t>[</a:t>
            </a:r>
            <a:r>
              <a:rPr lang="ru-RU" dirty="0" err="1"/>
              <a:t>name</a:t>
            </a:r>
            <a:r>
              <a:rPr lang="ru-RU" dirty="0"/>
              <a:t>] является коллекцией, например: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46BD61-6BA7-45EC-A20C-1B4EB442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36" y="1305536"/>
            <a:ext cx="5229225" cy="29718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68ED26-E1A2-4CB3-A0C0-5D7E88B28EDC}"/>
              </a:ext>
            </a:extLst>
          </p:cNvPr>
          <p:cNvSpPr/>
          <p:nvPr/>
        </p:nvSpPr>
        <p:spPr>
          <a:xfrm>
            <a:off x="7346004" y="1674674"/>
            <a:ext cx="3763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Эти навигационные свойства не зависят от структуры тегов внутри формы. Все элементы управления формы, как бы глубоко они не находились в форме, доступны в коллекции </a:t>
            </a:r>
            <a:r>
              <a:rPr lang="ru-RU" dirty="0" err="1"/>
              <a:t>form.elements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267FE-BCE9-4431-9426-FA2E5E79D087}"/>
              </a:ext>
            </a:extLst>
          </p:cNvPr>
          <p:cNvSpPr/>
          <p:nvPr/>
        </p:nvSpPr>
        <p:spPr>
          <a:xfrm>
            <a:off x="455802" y="4414267"/>
            <a:ext cx="1128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Форма может содержать один или несколько элементов &lt;</a:t>
            </a:r>
            <a:r>
              <a:rPr lang="ru-RU" dirty="0" err="1"/>
              <a:t>fieldset</a:t>
            </a:r>
            <a:r>
              <a:rPr lang="ru-RU" dirty="0"/>
              <a:t>&gt; внутри себя. Они также поддерживают свойство </a:t>
            </a:r>
            <a:r>
              <a:rPr lang="ru-RU" dirty="0" err="1"/>
              <a:t>elements</a:t>
            </a:r>
            <a:r>
              <a:rPr lang="ru-RU" dirty="0"/>
              <a:t>, в котором находятся элементы управления внутри них.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381A93-0438-45A0-8F6D-E71476BC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32" y="5143359"/>
            <a:ext cx="3469504" cy="1668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52E42E-84A1-4212-8185-0E0159C1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71" y="5075568"/>
            <a:ext cx="5138301" cy="17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FF09F5-7522-40FE-B2E4-87669F7E7415}"/>
              </a:ext>
            </a:extLst>
          </p:cNvPr>
          <p:cNvSpPr/>
          <p:nvPr/>
        </p:nvSpPr>
        <p:spPr>
          <a:xfrm>
            <a:off x="405467" y="865812"/>
            <a:ext cx="115404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Обратная ссылка: </a:t>
            </a:r>
            <a:r>
              <a:rPr lang="ru-RU" sz="2800" b="1" dirty="0" err="1"/>
              <a:t>element.form</a:t>
            </a:r>
            <a:endParaRPr lang="ru-RU" sz="2800" b="1" dirty="0"/>
          </a:p>
          <a:p>
            <a:pPr algn="ctr"/>
            <a:endParaRPr lang="ru-RU" sz="2800" b="1" dirty="0"/>
          </a:p>
          <a:p>
            <a:r>
              <a:rPr lang="ru-RU" dirty="0"/>
              <a:t>Для любого элемента форма доступна через </a:t>
            </a:r>
            <a:r>
              <a:rPr lang="ru-RU" dirty="0" err="1"/>
              <a:t>element.form</a:t>
            </a:r>
            <a:r>
              <a:rPr lang="ru-RU" dirty="0"/>
              <a:t>. Так что форма ссылается на все элементы, а эти элементы ссылаются на форму.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C2A5DF-C969-49D5-B8AF-3B0B7772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2" y="2744074"/>
            <a:ext cx="4838700" cy="1733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18AB3-AFCB-4750-87F1-0A8AEF56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48" y="2682177"/>
            <a:ext cx="3354199" cy="22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C1063-1BC8-4F7C-A9E7-CA11351358CB}"/>
              </a:ext>
            </a:extLst>
          </p:cNvPr>
          <p:cNvSpPr/>
          <p:nvPr/>
        </p:nvSpPr>
        <p:spPr>
          <a:xfrm>
            <a:off x="4302341" y="207519"/>
            <a:ext cx="2986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Элементы формы</a:t>
            </a:r>
            <a:endParaRPr lang="en-US" sz="2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DCD61F-877A-477F-80F9-EB51973A08D8}"/>
              </a:ext>
            </a:extLst>
          </p:cNvPr>
          <p:cNvSpPr/>
          <p:nvPr/>
        </p:nvSpPr>
        <p:spPr>
          <a:xfrm>
            <a:off x="405468" y="8909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input</a:t>
            </a:r>
            <a:r>
              <a:rPr lang="ru-RU" b="1" dirty="0"/>
              <a:t> и </a:t>
            </a:r>
            <a:r>
              <a:rPr lang="ru-RU" b="1" dirty="0" err="1"/>
              <a:t>textarea</a:t>
            </a:r>
            <a:endParaRPr lang="ru-RU" b="1" dirty="0"/>
          </a:p>
          <a:p>
            <a:r>
              <a:rPr lang="ru-RU" dirty="0"/>
              <a:t>К их значению можно получить доступ через свойство </a:t>
            </a:r>
            <a:r>
              <a:rPr lang="ru-RU" dirty="0" err="1"/>
              <a:t>input.value</a:t>
            </a:r>
            <a:r>
              <a:rPr lang="ru-RU" dirty="0"/>
              <a:t> (строка) или </a:t>
            </a:r>
            <a:r>
              <a:rPr lang="ru-RU" dirty="0" err="1"/>
              <a:t>input.checked</a:t>
            </a:r>
            <a:r>
              <a:rPr lang="ru-RU" dirty="0"/>
              <a:t> (булево значение) для </a:t>
            </a:r>
            <a:r>
              <a:rPr lang="ru-RU" dirty="0" err="1"/>
              <a:t>чекбоксов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1F5AE9-3068-4E75-A3CF-E7204445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57" y="890979"/>
            <a:ext cx="5210175" cy="11620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407E6F-6921-4C35-A67D-3095CD64BD4B}"/>
              </a:ext>
            </a:extLst>
          </p:cNvPr>
          <p:cNvSpPr/>
          <p:nvPr/>
        </p:nvSpPr>
        <p:spPr>
          <a:xfrm>
            <a:off x="480357" y="253078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</a:t>
            </a:r>
            <a:r>
              <a:rPr lang="ru-RU" b="1" dirty="0"/>
              <a:t>и </a:t>
            </a:r>
            <a:r>
              <a:rPr lang="en-US" b="1" dirty="0"/>
              <a:t>option</a:t>
            </a:r>
          </a:p>
          <a:p>
            <a:r>
              <a:rPr lang="ru-RU" dirty="0"/>
              <a:t>Элемент &lt;</a:t>
            </a:r>
            <a:r>
              <a:rPr lang="en-US" dirty="0"/>
              <a:t>select&gt; </a:t>
            </a:r>
            <a:r>
              <a:rPr lang="ru-RU" dirty="0"/>
              <a:t>имеет 3 важных свойства:</a:t>
            </a:r>
          </a:p>
          <a:p>
            <a:endParaRPr lang="ru-RU" dirty="0"/>
          </a:p>
          <a:p>
            <a:r>
              <a:rPr lang="en-US" dirty="0" err="1"/>
              <a:t>select.options</a:t>
            </a:r>
            <a:r>
              <a:rPr lang="en-US" dirty="0"/>
              <a:t> – </a:t>
            </a:r>
            <a:r>
              <a:rPr lang="ru-RU" dirty="0"/>
              <a:t>коллекция из </a:t>
            </a:r>
            <a:r>
              <a:rPr lang="ru-RU" dirty="0" err="1"/>
              <a:t>подэлементов</a:t>
            </a:r>
            <a:r>
              <a:rPr lang="ru-RU" dirty="0"/>
              <a:t> &lt;</a:t>
            </a:r>
            <a:r>
              <a:rPr lang="en-US" dirty="0"/>
              <a:t>option&gt;,</a:t>
            </a:r>
          </a:p>
          <a:p>
            <a:r>
              <a:rPr lang="en-US" dirty="0" err="1"/>
              <a:t>select.value</a:t>
            </a:r>
            <a:r>
              <a:rPr lang="en-US" dirty="0"/>
              <a:t> – </a:t>
            </a:r>
            <a:r>
              <a:rPr lang="ru-RU" dirty="0"/>
              <a:t>значение выбранного в данный момент &lt;</a:t>
            </a:r>
            <a:r>
              <a:rPr lang="en-US" dirty="0"/>
              <a:t>option&gt;,</a:t>
            </a:r>
          </a:p>
          <a:p>
            <a:r>
              <a:rPr lang="en-US" dirty="0" err="1"/>
              <a:t>select.selectedIndex</a:t>
            </a:r>
            <a:r>
              <a:rPr lang="en-US" dirty="0"/>
              <a:t> – </a:t>
            </a:r>
            <a:r>
              <a:rPr lang="ru-RU" dirty="0"/>
              <a:t>номер выбранного &lt;</a:t>
            </a:r>
            <a:r>
              <a:rPr lang="en-US" dirty="0"/>
              <a:t>option&gt;.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Они дают три разных способа установить значение в &lt;</a:t>
            </a:r>
            <a:r>
              <a:rPr lang="ru-RU" dirty="0" err="1"/>
              <a:t>select</a:t>
            </a:r>
            <a:r>
              <a:rPr lang="ru-RU" dirty="0"/>
              <a:t>&gt;:</a:t>
            </a:r>
          </a:p>
          <a:p>
            <a:endParaRPr lang="ru-RU" dirty="0"/>
          </a:p>
          <a:p>
            <a:r>
              <a:rPr lang="ru-RU" dirty="0"/>
              <a:t>Найти соответствующий элемент &lt;</a:t>
            </a:r>
            <a:r>
              <a:rPr lang="ru-RU" dirty="0" err="1"/>
              <a:t>option</a:t>
            </a:r>
            <a:r>
              <a:rPr lang="ru-RU" dirty="0"/>
              <a:t>&gt; и установить в </a:t>
            </a:r>
            <a:r>
              <a:rPr lang="ru-RU" dirty="0" err="1"/>
              <a:t>option.selected</a:t>
            </a:r>
            <a:r>
              <a:rPr lang="ru-RU" dirty="0"/>
              <a:t> значение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r>
              <a:rPr lang="ru-RU" dirty="0"/>
              <a:t>Установить в </a:t>
            </a:r>
            <a:r>
              <a:rPr lang="ru-RU" dirty="0" err="1"/>
              <a:t>select.value</a:t>
            </a:r>
            <a:r>
              <a:rPr lang="ru-RU" dirty="0"/>
              <a:t> значение нужного &lt;</a:t>
            </a:r>
            <a:r>
              <a:rPr lang="ru-RU" dirty="0" err="1"/>
              <a:t>option</a:t>
            </a:r>
            <a:r>
              <a:rPr lang="ru-RU" dirty="0"/>
              <a:t>&gt;.</a:t>
            </a:r>
          </a:p>
          <a:p>
            <a:r>
              <a:rPr lang="ru-RU" dirty="0"/>
              <a:t>Установить в </a:t>
            </a:r>
            <a:r>
              <a:rPr lang="ru-RU" dirty="0" err="1"/>
              <a:t>select.selectedIndex</a:t>
            </a:r>
            <a:r>
              <a:rPr lang="ru-RU" dirty="0"/>
              <a:t> номер нужного &lt;</a:t>
            </a:r>
            <a:r>
              <a:rPr lang="ru-RU" dirty="0" err="1"/>
              <a:t>option</a:t>
            </a:r>
            <a:r>
              <a:rPr lang="ru-RU" dirty="0"/>
              <a:t>&gt;.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34924-729B-4199-9D69-111D90AA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57" y="2367174"/>
            <a:ext cx="4076700" cy="29718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02F2D0-6C46-424F-9F1C-C8D039E9DA6E}"/>
              </a:ext>
            </a:extLst>
          </p:cNvPr>
          <p:cNvSpPr/>
          <p:nvPr/>
        </p:nvSpPr>
        <p:spPr>
          <a:xfrm>
            <a:off x="6672044" y="58154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&lt;</a:t>
            </a:r>
            <a:r>
              <a:rPr lang="ru-RU" dirty="0" err="1"/>
              <a:t>select</a:t>
            </a:r>
            <a:r>
              <a:rPr lang="ru-RU" dirty="0"/>
              <a:t>&gt; позволяет нам выбрать несколько вариантов одновременно, если у него стоит атрибут </a:t>
            </a:r>
            <a:r>
              <a:rPr lang="ru-RU" dirty="0" err="1"/>
              <a:t>multiple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6CF40D-D8F1-4D0A-A016-7708664CE8A0}"/>
              </a:ext>
            </a:extLst>
          </p:cNvPr>
          <p:cNvSpPr/>
          <p:nvPr/>
        </p:nvSpPr>
        <p:spPr>
          <a:xfrm>
            <a:off x="430634" y="236476"/>
            <a:ext cx="11431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Option</a:t>
            </a:r>
            <a:endParaRPr lang="ru-RU" b="1" dirty="0"/>
          </a:p>
          <a:p>
            <a:r>
              <a:rPr lang="ru-RU" dirty="0"/>
              <a:t>Элемент &lt;</a:t>
            </a:r>
            <a:r>
              <a:rPr lang="ru-RU" dirty="0" err="1"/>
              <a:t>option</a:t>
            </a:r>
            <a:r>
              <a:rPr lang="ru-RU" dirty="0"/>
              <a:t>&gt; редко используется сам по себе, но и здесь есть кое-что интересное.</a:t>
            </a:r>
          </a:p>
          <a:p>
            <a:endParaRPr lang="ru-RU" dirty="0"/>
          </a:p>
          <a:p>
            <a:r>
              <a:rPr lang="ru-RU" dirty="0"/>
              <a:t>В спецификации есть красивый короткий синтаксис для создания элемента &lt;</a:t>
            </a:r>
            <a:r>
              <a:rPr lang="ru-RU" dirty="0" err="1"/>
              <a:t>option</a:t>
            </a:r>
            <a:r>
              <a:rPr lang="ru-RU" dirty="0"/>
              <a:t>&gt;: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DD5720-C8E1-4077-8803-6A14FE0C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5" y="1459875"/>
            <a:ext cx="5695950" cy="4572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B7464E-F51A-445D-B0F0-B0CFCD64D499}"/>
              </a:ext>
            </a:extLst>
          </p:cNvPr>
          <p:cNvSpPr/>
          <p:nvPr/>
        </p:nvSpPr>
        <p:spPr>
          <a:xfrm>
            <a:off x="430633" y="2144891"/>
            <a:ext cx="6425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Параметры: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– </a:t>
            </a:r>
            <a:r>
              <a:rPr lang="ru-RU" dirty="0"/>
              <a:t>текст внутри &lt;</a:t>
            </a:r>
            <a:r>
              <a:rPr lang="en-US" dirty="0"/>
              <a:t>option&gt;,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– </a:t>
            </a:r>
            <a:r>
              <a:rPr lang="ru-RU" dirty="0"/>
              <a:t>значение,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defaultSelected</a:t>
            </a:r>
            <a:r>
              <a:rPr lang="en-US" dirty="0"/>
              <a:t> – </a:t>
            </a:r>
            <a:r>
              <a:rPr lang="ru-RU" dirty="0"/>
              <a:t>если </a:t>
            </a:r>
            <a:r>
              <a:rPr lang="en-US" dirty="0"/>
              <a:t>true, </a:t>
            </a:r>
            <a:r>
              <a:rPr lang="ru-RU" dirty="0"/>
              <a:t>то ставится </a:t>
            </a:r>
            <a:r>
              <a:rPr lang="en-US" dirty="0"/>
              <a:t>HTML-</a:t>
            </a:r>
            <a:r>
              <a:rPr lang="ru-RU" dirty="0"/>
              <a:t>атрибут </a:t>
            </a:r>
            <a:r>
              <a:rPr lang="en-US" dirty="0"/>
              <a:t>selected,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– </a:t>
            </a:r>
            <a:r>
              <a:rPr lang="ru-RU" dirty="0"/>
              <a:t>если </a:t>
            </a:r>
            <a:r>
              <a:rPr lang="en-US" dirty="0"/>
              <a:t>true, </a:t>
            </a:r>
            <a:r>
              <a:rPr lang="ru-RU" dirty="0"/>
              <a:t>то элемент &lt;</a:t>
            </a:r>
            <a:r>
              <a:rPr lang="en-US" dirty="0"/>
              <a:t>option&gt; </a:t>
            </a:r>
            <a:r>
              <a:rPr lang="ru-RU" dirty="0"/>
              <a:t>будет выбранным.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AD5388-2A4F-4299-A0CF-8D6FC8BFD9DC}"/>
              </a:ext>
            </a:extLst>
          </p:cNvPr>
          <p:cNvSpPr/>
          <p:nvPr/>
        </p:nvSpPr>
        <p:spPr>
          <a:xfrm>
            <a:off x="7099882" y="2056888"/>
            <a:ext cx="4309145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/>
              <a:t>defaultSelected</a:t>
            </a:r>
            <a:r>
              <a:rPr lang="ru-RU" dirty="0"/>
              <a:t> задаёт HTML-атрибут, его можно получить как </a:t>
            </a:r>
            <a:r>
              <a:rPr lang="ru-RU" dirty="0" err="1"/>
              <a:t>option.getAttribute</a:t>
            </a:r>
            <a:r>
              <a:rPr lang="ru-RU" dirty="0"/>
              <a:t>('</a:t>
            </a:r>
            <a:r>
              <a:rPr lang="ru-RU" dirty="0" err="1"/>
              <a:t>selected</a:t>
            </a:r>
            <a:r>
              <a:rPr lang="ru-RU" dirty="0"/>
              <a:t>'), а </a:t>
            </a:r>
            <a:r>
              <a:rPr lang="ru-RU" dirty="0" err="1"/>
              <a:t>selected</a:t>
            </a:r>
            <a:r>
              <a:rPr lang="ru-RU" dirty="0"/>
              <a:t> – выбрано значение или нет, именно его важно поставить правильно. Впрочем, обычно ставят оба этих значения в </a:t>
            </a:r>
            <a:r>
              <a:rPr lang="ru-RU" dirty="0" err="1"/>
              <a:t>true</a:t>
            </a:r>
            <a:r>
              <a:rPr lang="ru-RU" dirty="0"/>
              <a:t> или не ставят вовсе (т.е. </a:t>
            </a:r>
            <a:r>
              <a:rPr lang="ru-RU" dirty="0" err="1"/>
              <a:t>false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60A47A-262E-4B8D-BE41-8A3C571A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9" y="4283644"/>
            <a:ext cx="4572000" cy="714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0FAF71-622C-4234-86D4-2F5ECE47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419" y="4326327"/>
            <a:ext cx="5267325" cy="5048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D9139D-151F-413C-894B-7E3288802803}"/>
              </a:ext>
            </a:extLst>
          </p:cNvPr>
          <p:cNvSpPr/>
          <p:nvPr/>
        </p:nvSpPr>
        <p:spPr>
          <a:xfrm>
            <a:off x="555159" y="51077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Элементы &lt;</a:t>
            </a:r>
            <a:r>
              <a:rPr lang="en-US" dirty="0"/>
              <a:t>option&gt; </a:t>
            </a:r>
            <a:r>
              <a:rPr lang="ru-RU" dirty="0"/>
              <a:t>имеют свойства:</a:t>
            </a:r>
          </a:p>
          <a:p>
            <a:endParaRPr lang="ru-RU" dirty="0"/>
          </a:p>
          <a:p>
            <a:r>
              <a:rPr lang="en-US" b="1" dirty="0" err="1"/>
              <a:t>option.selected</a:t>
            </a:r>
            <a:endParaRPr lang="en-US" b="1" dirty="0"/>
          </a:p>
          <a:p>
            <a:r>
              <a:rPr lang="ru-RU" dirty="0"/>
              <a:t>Выбрана ли опция.</a:t>
            </a:r>
          </a:p>
          <a:p>
            <a:r>
              <a:rPr lang="en-US" b="1" dirty="0" err="1"/>
              <a:t>option.index</a:t>
            </a:r>
            <a:endParaRPr lang="en-US" b="1" dirty="0"/>
          </a:p>
          <a:p>
            <a:r>
              <a:rPr lang="ru-RU" dirty="0"/>
              <a:t>Номер опции среди других в списке &lt;</a:t>
            </a:r>
            <a:r>
              <a:rPr lang="en-US" dirty="0"/>
              <a:t>select&gt;.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559AEB-AE62-4A6F-9CC2-DD129716F6E3}"/>
              </a:ext>
            </a:extLst>
          </p:cNvPr>
          <p:cNvSpPr/>
          <p:nvPr/>
        </p:nvSpPr>
        <p:spPr>
          <a:xfrm>
            <a:off x="58667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option.value</a:t>
            </a:r>
            <a:endParaRPr lang="ru-RU" b="1" dirty="0"/>
          </a:p>
          <a:p>
            <a:r>
              <a:rPr lang="ru-RU" dirty="0"/>
              <a:t>Значение опции.</a:t>
            </a:r>
          </a:p>
          <a:p>
            <a:r>
              <a:rPr lang="ru-RU" b="1" dirty="0" err="1"/>
              <a:t>option.text</a:t>
            </a:r>
            <a:endParaRPr lang="ru-RU" b="1" dirty="0"/>
          </a:p>
          <a:p>
            <a:r>
              <a:rPr lang="ru-RU" dirty="0"/>
              <a:t>Содержимое опции (то, что видит посетитель).</a:t>
            </a:r>
          </a:p>
        </p:txBody>
      </p:sp>
    </p:spTree>
    <p:extLst>
      <p:ext uri="{BB962C8B-B14F-4D97-AF65-F5344CB8AC3E}">
        <p14:creationId xmlns:p14="http://schemas.microsoft.com/office/powerpoint/2010/main" val="33821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87B100-4B62-4D86-AC75-79B5138667A6}"/>
              </a:ext>
            </a:extLst>
          </p:cNvPr>
          <p:cNvSpPr/>
          <p:nvPr/>
        </p:nvSpPr>
        <p:spPr>
          <a:xfrm>
            <a:off x="472579" y="180893"/>
            <a:ext cx="114733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Фокусировка: </a:t>
            </a:r>
            <a:r>
              <a:rPr lang="ru-RU" sz="2400" b="1" dirty="0" err="1"/>
              <a:t>focus</a:t>
            </a:r>
            <a:r>
              <a:rPr lang="ru-RU" sz="2400" b="1" dirty="0"/>
              <a:t>/</a:t>
            </a:r>
            <a:r>
              <a:rPr lang="ru-RU" sz="2400" b="1" dirty="0" err="1"/>
              <a:t>blur</a:t>
            </a:r>
            <a:endParaRPr lang="ru-RU" sz="2400" b="1" dirty="0"/>
          </a:p>
          <a:p>
            <a:r>
              <a:rPr lang="ru-RU" dirty="0"/>
              <a:t>Элемент получает фокус, когда пользователь кликает по нему или использует клавишу </a:t>
            </a:r>
            <a:r>
              <a:rPr lang="ru-RU" dirty="0" err="1"/>
              <a:t>Tab</a:t>
            </a:r>
            <a:r>
              <a:rPr lang="ru-RU" dirty="0"/>
              <a:t>. Также существует HTML-атрибут </a:t>
            </a:r>
            <a:r>
              <a:rPr lang="ru-RU" dirty="0" err="1"/>
              <a:t>autofocus</a:t>
            </a:r>
            <a:r>
              <a:rPr lang="ru-RU" dirty="0"/>
              <a:t>, который устанавливает фокус на элемент, когда страница загружается. </a:t>
            </a:r>
          </a:p>
          <a:p>
            <a:r>
              <a:rPr lang="ru-RU" dirty="0"/>
              <a:t>Фокусировка обычно означает: «приготовься к вводу данных на этом элементе», это хороший момент, чтобы </a:t>
            </a:r>
            <a:r>
              <a:rPr lang="ru-RU" dirty="0" err="1"/>
              <a:t>инициализовать</a:t>
            </a:r>
            <a:r>
              <a:rPr lang="ru-RU" dirty="0"/>
              <a:t> или загрузить что-нибудь.</a:t>
            </a:r>
          </a:p>
          <a:p>
            <a:endParaRPr lang="ru-RU" dirty="0"/>
          </a:p>
          <a:p>
            <a:r>
              <a:rPr lang="ru-RU" dirty="0"/>
              <a:t>Момент потери фокуса («</a:t>
            </a:r>
            <a:r>
              <a:rPr lang="ru-RU" dirty="0" err="1"/>
              <a:t>blur</a:t>
            </a:r>
            <a:r>
              <a:rPr lang="ru-RU" dirty="0"/>
              <a:t>») может быть важнее. Это момент, когда пользователь кликает куда-то ещё или нажимает </a:t>
            </a:r>
            <a:r>
              <a:rPr lang="ru-RU" dirty="0" err="1"/>
              <a:t>Tab</a:t>
            </a:r>
            <a:r>
              <a:rPr lang="ru-RU" dirty="0"/>
              <a:t>, чтобы переключиться на следующее поле формы. </a:t>
            </a:r>
          </a:p>
          <a:p>
            <a:r>
              <a:rPr lang="ru-RU" dirty="0"/>
              <a:t>Потеря фокуса обычно означает «данные введены», и мы можем выполнить проверку введённых данных или даже отправить эти данные на сервер и так далее.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9D6352-12D2-4D8D-BAE4-9E052368FDB8}"/>
              </a:ext>
            </a:extLst>
          </p:cNvPr>
          <p:cNvSpPr/>
          <p:nvPr/>
        </p:nvSpPr>
        <p:spPr>
          <a:xfrm>
            <a:off x="472579" y="3579245"/>
            <a:ext cx="109448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с использованием данных функций для валидации(проверки) введённых данных.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Обработчик </a:t>
            </a:r>
            <a:r>
              <a:rPr lang="ru-RU" dirty="0" err="1"/>
              <a:t>blur</a:t>
            </a:r>
            <a:r>
              <a:rPr lang="ru-RU" dirty="0"/>
              <a:t> проверяет, введён ли </a:t>
            </a:r>
            <a:r>
              <a:rPr lang="ru-RU" dirty="0" err="1"/>
              <a:t>email</a:t>
            </a:r>
            <a:r>
              <a:rPr lang="ru-RU" dirty="0"/>
              <a:t>, и если нет – показывает ошибку.</a:t>
            </a:r>
          </a:p>
          <a:p>
            <a:r>
              <a:rPr lang="ru-RU" dirty="0"/>
              <a:t>Обработчик </a:t>
            </a:r>
            <a:r>
              <a:rPr lang="ru-RU" dirty="0" err="1"/>
              <a:t>focus</a:t>
            </a:r>
            <a:r>
              <a:rPr lang="ru-RU" dirty="0"/>
              <a:t> скрывает это сообщение об ошибке (в момент потери фокуса проверка повторится):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AB0299-2FFA-4284-8A65-5BF761FB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4" y="452437"/>
            <a:ext cx="7200900" cy="5953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EC8C2B-A92D-4BED-91A1-84CB1E2D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78" y="5568585"/>
            <a:ext cx="3038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8E5514-805C-4C2D-8FB2-C21EFBAAAFE1}"/>
              </a:ext>
            </a:extLst>
          </p:cNvPr>
          <p:cNvSpPr/>
          <p:nvPr/>
        </p:nvSpPr>
        <p:spPr>
          <a:xfrm>
            <a:off x="3476118" y="190742"/>
            <a:ext cx="595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Фокусировка на любом элементе: </a:t>
            </a:r>
            <a:r>
              <a:rPr lang="ru-RU" sz="2400" b="1" dirty="0" err="1"/>
              <a:t>tabindex</a:t>
            </a:r>
            <a:endParaRPr lang="en-US" sz="24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9DF500-CED6-4F3B-932C-6AF712AF1187}"/>
              </a:ext>
            </a:extLst>
          </p:cNvPr>
          <p:cNvSpPr/>
          <p:nvPr/>
        </p:nvSpPr>
        <p:spPr>
          <a:xfrm>
            <a:off x="581635" y="755944"/>
            <a:ext cx="110455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Многие элементы по умолчанию не поддерживают фокусировку.</a:t>
            </a:r>
          </a:p>
          <a:p>
            <a:r>
              <a:rPr lang="ru-RU" dirty="0"/>
              <a:t>Всегда поддерживают </a:t>
            </a:r>
            <a:r>
              <a:rPr lang="ru-RU" dirty="0" err="1"/>
              <a:t>focus</a:t>
            </a:r>
            <a:r>
              <a:rPr lang="ru-RU" dirty="0"/>
              <a:t>/</a:t>
            </a:r>
            <a:r>
              <a:rPr lang="ru-RU" dirty="0" err="1"/>
              <a:t>blur</a:t>
            </a:r>
            <a:r>
              <a:rPr lang="ru-RU" dirty="0"/>
              <a:t> элементы, с которыми посетитель может взаимодействовать: &lt;</a:t>
            </a:r>
            <a:r>
              <a:rPr lang="ru-RU" dirty="0" err="1"/>
              <a:t>button</a:t>
            </a:r>
            <a:r>
              <a:rPr lang="ru-RU" dirty="0"/>
              <a:t>&gt;, &lt;</a:t>
            </a:r>
            <a:r>
              <a:rPr lang="ru-RU" dirty="0" err="1"/>
              <a:t>input</a:t>
            </a:r>
            <a:r>
              <a:rPr lang="ru-RU" dirty="0"/>
              <a:t>&gt;, &lt;</a:t>
            </a:r>
            <a:r>
              <a:rPr lang="ru-RU" dirty="0" err="1"/>
              <a:t>select</a:t>
            </a:r>
            <a:r>
              <a:rPr lang="ru-RU" dirty="0"/>
              <a:t>&gt;, &lt;a&gt; и т.д.</a:t>
            </a:r>
          </a:p>
          <a:p>
            <a:r>
              <a:rPr lang="ru-RU" dirty="0"/>
              <a:t>С другой стороны, элементы форматирования &lt;</a:t>
            </a:r>
            <a:r>
              <a:rPr lang="ru-RU" dirty="0" err="1"/>
              <a:t>div</a:t>
            </a:r>
            <a:r>
              <a:rPr lang="ru-RU" dirty="0"/>
              <a:t>&gt;, &lt;</a:t>
            </a:r>
            <a:r>
              <a:rPr lang="ru-RU" dirty="0" err="1"/>
              <a:t>span</a:t>
            </a:r>
            <a:r>
              <a:rPr lang="ru-RU" dirty="0"/>
              <a:t>&gt;, &lt;</a:t>
            </a:r>
            <a:r>
              <a:rPr lang="ru-RU" dirty="0" err="1"/>
              <a:t>table</a:t>
            </a:r>
            <a:r>
              <a:rPr lang="ru-RU" dirty="0"/>
              <a:t>&gt; – по умолчанию не могут получить фокус. Метод </a:t>
            </a:r>
            <a:r>
              <a:rPr lang="ru-RU" dirty="0" err="1"/>
              <a:t>elem.focus</a:t>
            </a:r>
            <a:r>
              <a:rPr lang="ru-RU" dirty="0"/>
              <a:t>() не работает для них, и события </a:t>
            </a:r>
            <a:r>
              <a:rPr lang="ru-RU" dirty="0" err="1"/>
              <a:t>focus</a:t>
            </a:r>
            <a:r>
              <a:rPr lang="ru-RU" dirty="0"/>
              <a:t>/</a:t>
            </a:r>
            <a:r>
              <a:rPr lang="ru-RU" dirty="0" err="1"/>
              <a:t>blur</a:t>
            </a:r>
            <a:r>
              <a:rPr lang="ru-RU" dirty="0"/>
              <a:t> никогда не срабатывают.</a:t>
            </a:r>
          </a:p>
          <a:p>
            <a:r>
              <a:rPr lang="ru-RU" dirty="0"/>
              <a:t>Это можно изменить HTML-атрибутом </a:t>
            </a:r>
            <a:r>
              <a:rPr lang="ru-RU" dirty="0" err="1"/>
              <a:t>tabindex</a:t>
            </a:r>
            <a:r>
              <a:rPr lang="ru-RU" dirty="0"/>
              <a:t>. Любой элемент поддерживает фокусировку, если имеет </a:t>
            </a:r>
            <a:r>
              <a:rPr lang="ru-RU" dirty="0" err="1"/>
              <a:t>tabindex</a:t>
            </a:r>
            <a:r>
              <a:rPr lang="ru-RU" dirty="0"/>
              <a:t>. Значение этого атрибута – порядковый номер элемента, когда клавиша используется для переключения между элементами.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1FD5DC-3703-41C5-B664-E1DCD55E1456}"/>
              </a:ext>
            </a:extLst>
          </p:cNvPr>
          <p:cNvSpPr/>
          <p:nvPr/>
        </p:nvSpPr>
        <p:spPr>
          <a:xfrm>
            <a:off x="581635" y="3064268"/>
            <a:ext cx="11238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Порядок перебора таков: сначала идут элементы со значениями </a:t>
            </a:r>
            <a:r>
              <a:rPr lang="ru-RU" dirty="0" err="1"/>
              <a:t>tabindex</a:t>
            </a:r>
            <a:r>
              <a:rPr lang="ru-RU" dirty="0"/>
              <a:t> от 1 и выше, в порядке </a:t>
            </a:r>
            <a:r>
              <a:rPr lang="ru-RU" dirty="0" err="1"/>
              <a:t>tabindex</a:t>
            </a:r>
            <a:r>
              <a:rPr lang="ru-RU" dirty="0"/>
              <a:t>, а затем элементы без </a:t>
            </a:r>
            <a:r>
              <a:rPr lang="ru-RU" dirty="0" err="1"/>
              <a:t>tabindex</a:t>
            </a:r>
            <a:r>
              <a:rPr lang="ru-RU" dirty="0"/>
              <a:t> (например, обычный &lt;</a:t>
            </a:r>
            <a:r>
              <a:rPr lang="ru-RU" dirty="0" err="1"/>
              <a:t>input</a:t>
            </a:r>
            <a:r>
              <a:rPr lang="ru-RU" dirty="0"/>
              <a:t>&gt;).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8C8CC1-1270-4554-A6CD-44DCCB970D6E}"/>
              </a:ext>
            </a:extLst>
          </p:cNvPr>
          <p:cNvSpPr/>
          <p:nvPr/>
        </p:nvSpPr>
        <p:spPr>
          <a:xfrm>
            <a:off x="659936" y="3804936"/>
            <a:ext cx="11532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специальных значения: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tabindex</a:t>
            </a:r>
            <a:r>
              <a:rPr lang="ru-RU" dirty="0"/>
              <a:t>="0" ставит элемент в один ряд с элементами без </a:t>
            </a:r>
            <a:r>
              <a:rPr lang="ru-RU" dirty="0" err="1"/>
              <a:t>tabindex</a:t>
            </a:r>
            <a:r>
              <a:rPr lang="ru-RU" dirty="0"/>
              <a:t>. То есть, при переключении такие элементы будут после элементов с </a:t>
            </a:r>
            <a:r>
              <a:rPr lang="ru-RU" dirty="0" err="1"/>
              <a:t>tabindex</a:t>
            </a:r>
            <a:r>
              <a:rPr lang="ru-RU" dirty="0"/>
              <a:t> ≥ 1.</a:t>
            </a:r>
          </a:p>
          <a:p>
            <a:endParaRPr lang="ru-RU" dirty="0"/>
          </a:p>
          <a:p>
            <a:r>
              <a:rPr lang="ru-RU" dirty="0"/>
              <a:t>Обычно используется, чтобы включить фокусировку на элементе, но не менять порядок переключения. Чтобы элемент мог участвовать в форме наравне с обычными &lt;</a:t>
            </a:r>
            <a:r>
              <a:rPr lang="ru-RU" dirty="0" err="1"/>
              <a:t>input</a:t>
            </a:r>
            <a:r>
              <a:rPr lang="ru-RU" dirty="0"/>
              <a:t>&gt;.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tabindex</a:t>
            </a:r>
            <a:r>
              <a:rPr lang="ru-RU" dirty="0"/>
              <a:t>="-1" позволяет фокусироваться на элементе только </a:t>
            </a:r>
            <a:r>
              <a:rPr lang="ru-RU" dirty="0" err="1"/>
              <a:t>программно</a:t>
            </a:r>
            <a:r>
              <a:rPr lang="ru-RU" dirty="0"/>
              <a:t>. Клавиша </a:t>
            </a:r>
            <a:r>
              <a:rPr lang="ru-RU" dirty="0" err="1"/>
              <a:t>Tab</a:t>
            </a:r>
            <a:r>
              <a:rPr lang="ru-RU" dirty="0"/>
              <a:t> проигнорирует такой элемент, но метод </a:t>
            </a:r>
            <a:r>
              <a:rPr lang="ru-RU" dirty="0" err="1"/>
              <a:t>elem.focus</a:t>
            </a:r>
            <a:r>
              <a:rPr lang="ru-RU" dirty="0"/>
              <a:t>() будет действовать.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1570</Words>
  <Application>Microsoft Office PowerPoint</Application>
  <PresentationFormat>Широкоэкранный</PresentationFormat>
  <Paragraphs>139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Формы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Формы</dc:title>
  <dc:creator>Assessment204</dc:creator>
  <cp:lastModifiedBy>Assessment204</cp:lastModifiedBy>
  <cp:revision>10</cp:revision>
  <dcterms:created xsi:type="dcterms:W3CDTF">2022-11-09T08:07:30Z</dcterms:created>
  <dcterms:modified xsi:type="dcterms:W3CDTF">2022-11-09T09:57:48Z</dcterms:modified>
</cp:coreProperties>
</file>