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Arimo"/>
      <p:regular r:id="rId31"/>
      <p:bold r:id="rId32"/>
      <p:italic r:id="rId33"/>
      <p:boldItalic r:id="rId34"/>
    </p:embeddedFont>
    <p:embeddedFont>
      <p:font typeface="Bebas Neu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m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Arimo-italic.fntdata"/><Relationship Id="rId10" Type="http://schemas.openxmlformats.org/officeDocument/2006/relationships/slide" Target="slides/slide6.xml"/><Relationship Id="rId32" Type="http://schemas.openxmlformats.org/officeDocument/2006/relationships/font" Target="fonts/Arimo-bold.fntdata"/><Relationship Id="rId13" Type="http://schemas.openxmlformats.org/officeDocument/2006/relationships/slide" Target="slides/slide9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8.xml"/><Relationship Id="rId34" Type="http://schemas.openxmlformats.org/officeDocument/2006/relationships/font" Target="fonts/Arim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59c0c05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59c0c0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45dd096c97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45dd096c97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45dd096c9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45dd096c9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45dd096c9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45dd096c9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45dd096c9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45dd096c9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45dd096c97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45dd096c97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45dd096c9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45dd096c9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45dd096c97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45dd096c97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45dd096c97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45dd096c97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45dd096c97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45dd096c97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f5e60618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f5e60618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5e77e6543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5e77e654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245dd096c97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245dd096c97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45dd096c97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45dd096c97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45dd096c97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45dd096c97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45dd096c97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45dd096c97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45dd096c97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45dd096c97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45dd096c97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45dd096c97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45dd096c97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45dd096c97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5dd096c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5dd096c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5e77e6543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5e77e6543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61a32cb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f61a32cb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f5e77e654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f5e77e654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61a32cb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61a32cb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45dd096c9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45dd096c9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45dd096c9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45dd096c9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8" name="Google Shape;58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5" name="Google Shape;75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3" name="Google Shape;83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1" name="Google Shape;91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" name="Google Shape;105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5" name="Google Shape;115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6" name="Google Shape;126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7" name="Google Shape;127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3" name="Google Shape;133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7" name="Google Shape;137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8" name="Google Shape;148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9" name="Google Shape;149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5" name="Google Shape;155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7" name="Google Shape;157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9" name="Google Shape;159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1" name="Google Shape;161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6" name="Google Shape;166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1" name="Google Shape;171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6" name="Google Shape;176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1" name="Google Shape;181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5" name="Google Shape;185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2" name="Google Shape;192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9" name="Google Shape;199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200" name="Google Shape;200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8" name="Google Shape;208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6"/>
          <p:cNvSpPr/>
          <p:nvPr>
            <p:ph idx="2" type="pic"/>
          </p:nvPr>
        </p:nvSpPr>
        <p:spPr>
          <a:xfrm>
            <a:off x="4530800" y="1556950"/>
            <a:ext cx="3907200" cy="243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3" name="Google Shape;53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          </a:t>
            </a:r>
            <a:r>
              <a:rPr lang="en">
                <a:solidFill>
                  <a:schemeClr val="lt2"/>
                </a:solidFill>
              </a:rPr>
              <a:t>ANALYSIS</a:t>
            </a:r>
            <a:r>
              <a:rPr lang="en"/>
              <a:t> FOR Real-Estate</a:t>
            </a:r>
            <a:endParaRPr/>
          </a:p>
        </p:txBody>
      </p:sp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- Future</a:t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3177536" y="41215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DATA</a:t>
            </a:r>
          </a:p>
        </p:txBody>
      </p:sp>
      <p:sp>
        <p:nvSpPr>
          <p:cNvPr id="239" name="Google Shape;239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Science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1" name="Google Shape;241;p31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2" name="Google Shape;242;p31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31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4" name="Google Shape;244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45" name="Google Shape;245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31"/>
          <p:cNvGrpSpPr/>
          <p:nvPr/>
        </p:nvGrpSpPr>
        <p:grpSpPr>
          <a:xfrm>
            <a:off x="5138089" y="757530"/>
            <a:ext cx="3605746" cy="3762679"/>
            <a:chOff x="5138089" y="757530"/>
            <a:chExt cx="3605746" cy="3762679"/>
          </a:xfrm>
        </p:grpSpPr>
        <p:sp>
          <p:nvSpPr>
            <p:cNvPr id="255" name="Google Shape;255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57" name="Google Shape;257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" name="Google Shape;262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65" name="Google Shape;265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0" name="Google Shape;280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86" name="Google Shape;286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" name="Google Shape;289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5396288" y="28223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1" name="Google Shape;301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6" name="Google Shape;316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7" name="Google Shape;317;p31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0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</a:t>
            </a:r>
            <a:endParaRPr/>
          </a:p>
        </p:txBody>
      </p:sp>
      <p:sp>
        <p:nvSpPr>
          <p:cNvPr id="724" name="Google Shape;724;p40"/>
          <p:cNvSpPr txBox="1"/>
          <p:nvPr>
            <p:ph idx="1" type="subTitle"/>
          </p:nvPr>
        </p:nvSpPr>
        <p:spPr>
          <a:xfrm>
            <a:off x="290225" y="3131500"/>
            <a:ext cx="29265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/>
              <a:t>After comparing means and using statistical tests it was found that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T- statistic=1.3827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p-value=0.216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40"/>
          <p:cNvCxnSpPr/>
          <p:nvPr/>
        </p:nvCxnSpPr>
        <p:spPr>
          <a:xfrm>
            <a:off x="736350" y="31121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40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ANALYSIS</a:t>
            </a: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1391278" y="1521051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0"/>
          <p:cNvSpPr txBox="1"/>
          <p:nvPr>
            <p:ph idx="2" type="title"/>
          </p:nvPr>
        </p:nvSpPr>
        <p:spPr>
          <a:xfrm>
            <a:off x="3316500" y="2484700"/>
            <a:ext cx="25110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conditions</a:t>
            </a:r>
            <a:endParaRPr/>
          </a:p>
        </p:txBody>
      </p:sp>
      <p:sp>
        <p:nvSpPr>
          <p:cNvPr id="729" name="Google Shape;729;p40"/>
          <p:cNvSpPr txBox="1"/>
          <p:nvPr>
            <p:ph idx="3" type="subTitle"/>
          </p:nvPr>
        </p:nvSpPr>
        <p:spPr>
          <a:xfrm>
            <a:off x="3316500" y="3131500"/>
            <a:ext cx="25605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/>
              <a:t>Various conditions affect average sale price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T- statistic=1.3827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p-value=0.21</a:t>
            </a:r>
            <a:endParaRPr/>
          </a:p>
        </p:txBody>
      </p:sp>
      <p:sp>
        <p:nvSpPr>
          <p:cNvPr id="730" name="Google Shape;730;p40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 shape</a:t>
            </a:r>
            <a:endParaRPr/>
          </a:p>
        </p:txBody>
      </p:sp>
      <p:sp>
        <p:nvSpPr>
          <p:cNvPr id="731" name="Google Shape;731;p40"/>
          <p:cNvSpPr txBox="1"/>
          <p:nvPr>
            <p:ph idx="5" type="subTitle"/>
          </p:nvPr>
        </p:nvSpPr>
        <p:spPr>
          <a:xfrm>
            <a:off x="5918702" y="3131500"/>
            <a:ext cx="25110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/>
              <a:t>Various lot shapes affect average sale price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F-statistic: 40.13285166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P-value: 6.44752385e-25</a:t>
            </a:r>
            <a:endParaRPr sz="1200"/>
          </a:p>
        </p:txBody>
      </p:sp>
      <p:sp>
        <p:nvSpPr>
          <p:cNvPr id="732" name="Google Shape;732;p40"/>
          <p:cNvSpPr/>
          <p:nvPr/>
        </p:nvSpPr>
        <p:spPr>
          <a:xfrm>
            <a:off x="4133728" y="1521051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3" name="Google Shape;733;p40"/>
          <p:cNvCxnSpPr/>
          <p:nvPr/>
        </p:nvCxnSpPr>
        <p:spPr>
          <a:xfrm>
            <a:off x="3478800" y="31121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0"/>
          <p:cNvCxnSpPr/>
          <p:nvPr/>
        </p:nvCxnSpPr>
        <p:spPr>
          <a:xfrm>
            <a:off x="6221238" y="31121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40"/>
          <p:cNvSpPr/>
          <p:nvPr/>
        </p:nvSpPr>
        <p:spPr>
          <a:xfrm>
            <a:off x="6876165" y="1521051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0"/>
          <p:cNvGrpSpPr/>
          <p:nvPr/>
        </p:nvGrpSpPr>
        <p:grpSpPr>
          <a:xfrm>
            <a:off x="7084947" y="1729776"/>
            <a:ext cx="458981" cy="459002"/>
            <a:chOff x="3738402" y="2968779"/>
            <a:chExt cx="437708" cy="437728"/>
          </a:xfrm>
        </p:grpSpPr>
        <p:sp>
          <p:nvSpPr>
            <p:cNvPr id="737" name="Google Shape;737;p40"/>
            <p:cNvSpPr/>
            <p:nvPr/>
          </p:nvSpPr>
          <p:spPr>
            <a:xfrm>
              <a:off x="4017765" y="3020071"/>
              <a:ext cx="70573" cy="25849"/>
            </a:xfrm>
            <a:custGeom>
              <a:rect b="b" l="l" r="r" t="t"/>
              <a:pathLst>
                <a:path extrusionOk="0" h="1279" w="3492">
                  <a:moveTo>
                    <a:pt x="650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50" y="1279"/>
                  </a:cubicBezTo>
                  <a:lnTo>
                    <a:pt x="2842" y="1279"/>
                  </a:lnTo>
                  <a:cubicBezTo>
                    <a:pt x="3207" y="1279"/>
                    <a:pt x="3491" y="995"/>
                    <a:pt x="3491" y="650"/>
                  </a:cubicBezTo>
                  <a:cubicBezTo>
                    <a:pt x="3491" y="284"/>
                    <a:pt x="320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105961" y="3193595"/>
              <a:ext cx="70149" cy="25849"/>
            </a:xfrm>
            <a:custGeom>
              <a:rect b="b" l="l" r="r" t="t"/>
              <a:pathLst>
                <a:path extrusionOk="0" h="1279" w="3471">
                  <a:moveTo>
                    <a:pt x="629" y="0"/>
                  </a:moveTo>
                  <a:cubicBezTo>
                    <a:pt x="284" y="0"/>
                    <a:pt x="0" y="284"/>
                    <a:pt x="0" y="650"/>
                  </a:cubicBezTo>
                  <a:cubicBezTo>
                    <a:pt x="0" y="995"/>
                    <a:pt x="284" y="1279"/>
                    <a:pt x="629" y="1279"/>
                  </a:cubicBezTo>
                  <a:lnTo>
                    <a:pt x="2842" y="1279"/>
                  </a:lnTo>
                  <a:cubicBezTo>
                    <a:pt x="3187" y="1279"/>
                    <a:pt x="3471" y="995"/>
                    <a:pt x="3471" y="650"/>
                  </a:cubicBezTo>
                  <a:cubicBezTo>
                    <a:pt x="3471" y="284"/>
                    <a:pt x="318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037045" y="3329770"/>
              <a:ext cx="70573" cy="25465"/>
            </a:xfrm>
            <a:custGeom>
              <a:rect b="b" l="l" r="r" t="t"/>
              <a:pathLst>
                <a:path extrusionOk="0" h="1260" w="3492">
                  <a:moveTo>
                    <a:pt x="650" y="1"/>
                  </a:moveTo>
                  <a:cubicBezTo>
                    <a:pt x="284" y="1"/>
                    <a:pt x="0" y="285"/>
                    <a:pt x="0" y="630"/>
                  </a:cubicBezTo>
                  <a:cubicBezTo>
                    <a:pt x="0" y="975"/>
                    <a:pt x="284" y="1259"/>
                    <a:pt x="650" y="1259"/>
                  </a:cubicBezTo>
                  <a:lnTo>
                    <a:pt x="2842" y="1259"/>
                  </a:lnTo>
                  <a:cubicBezTo>
                    <a:pt x="3207" y="1259"/>
                    <a:pt x="3491" y="975"/>
                    <a:pt x="3491" y="630"/>
                  </a:cubicBezTo>
                  <a:cubicBezTo>
                    <a:pt x="3491" y="285"/>
                    <a:pt x="3207" y="1"/>
                    <a:pt x="2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3917261" y="3219423"/>
              <a:ext cx="190358" cy="187084"/>
            </a:xfrm>
            <a:custGeom>
              <a:rect b="b" l="l" r="r" t="t"/>
              <a:pathLst>
                <a:path extrusionOk="0" h="9257" w="9419">
                  <a:moveTo>
                    <a:pt x="0" y="1"/>
                  </a:moveTo>
                  <a:lnTo>
                    <a:pt x="0" y="6618"/>
                  </a:lnTo>
                  <a:cubicBezTo>
                    <a:pt x="366" y="6598"/>
                    <a:pt x="751" y="6537"/>
                    <a:pt x="1096" y="6455"/>
                  </a:cubicBezTo>
                  <a:lnTo>
                    <a:pt x="3715" y="9074"/>
                  </a:lnTo>
                  <a:cubicBezTo>
                    <a:pt x="3816" y="9196"/>
                    <a:pt x="3979" y="9256"/>
                    <a:pt x="4161" y="9256"/>
                  </a:cubicBezTo>
                  <a:lnTo>
                    <a:pt x="8769" y="9256"/>
                  </a:lnTo>
                  <a:cubicBezTo>
                    <a:pt x="9134" y="9256"/>
                    <a:pt x="9418" y="8972"/>
                    <a:pt x="9418" y="8627"/>
                  </a:cubicBezTo>
                  <a:cubicBezTo>
                    <a:pt x="9418" y="8282"/>
                    <a:pt x="9134" y="7998"/>
                    <a:pt x="8769" y="7998"/>
                  </a:cubicBezTo>
                  <a:lnTo>
                    <a:pt x="4425" y="7998"/>
                  </a:lnTo>
                  <a:lnTo>
                    <a:pt x="2476" y="6029"/>
                  </a:lnTo>
                  <a:cubicBezTo>
                    <a:pt x="3288" y="5704"/>
                    <a:pt x="4019" y="5238"/>
                    <a:pt x="4689" y="46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3796243" y="3022517"/>
              <a:ext cx="95593" cy="134983"/>
            </a:xfrm>
            <a:custGeom>
              <a:rect b="b" l="l" r="r" t="t"/>
              <a:pathLst>
                <a:path extrusionOk="0" h="6679" w="4730">
                  <a:moveTo>
                    <a:pt x="4730" y="1"/>
                  </a:moveTo>
                  <a:cubicBezTo>
                    <a:pt x="2923" y="143"/>
                    <a:pt x="1299" y="853"/>
                    <a:pt x="0" y="1970"/>
                  </a:cubicBezTo>
                  <a:lnTo>
                    <a:pt x="4730" y="6679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3738402" y="3080358"/>
              <a:ext cx="153434" cy="272815"/>
            </a:xfrm>
            <a:custGeom>
              <a:rect b="b" l="l" r="r" t="t"/>
              <a:pathLst>
                <a:path extrusionOk="0" h="13499" w="7592">
                  <a:moveTo>
                    <a:pt x="1969" y="1"/>
                  </a:moveTo>
                  <a:cubicBezTo>
                    <a:pt x="751" y="1442"/>
                    <a:pt x="0" y="3289"/>
                    <a:pt x="0" y="5319"/>
                  </a:cubicBezTo>
                  <a:cubicBezTo>
                    <a:pt x="0" y="9642"/>
                    <a:pt x="3350" y="13194"/>
                    <a:pt x="7592" y="13499"/>
                  </a:cubicBezTo>
                  <a:lnTo>
                    <a:pt x="7592" y="5603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3917261" y="2968779"/>
              <a:ext cx="171078" cy="188721"/>
            </a:xfrm>
            <a:custGeom>
              <a:rect b="b" l="l" r="r" t="t"/>
              <a:pathLst>
                <a:path extrusionOk="0" h="9338" w="8465">
                  <a:moveTo>
                    <a:pt x="3958" y="1"/>
                  </a:moveTo>
                  <a:cubicBezTo>
                    <a:pt x="3776" y="1"/>
                    <a:pt x="3633" y="82"/>
                    <a:pt x="3512" y="204"/>
                  </a:cubicBezTo>
                  <a:lnTo>
                    <a:pt x="914" y="2782"/>
                  </a:lnTo>
                  <a:cubicBezTo>
                    <a:pt x="609" y="2721"/>
                    <a:pt x="305" y="2680"/>
                    <a:pt x="0" y="2660"/>
                  </a:cubicBezTo>
                  <a:lnTo>
                    <a:pt x="0" y="9338"/>
                  </a:lnTo>
                  <a:lnTo>
                    <a:pt x="4709" y="4629"/>
                  </a:lnTo>
                  <a:cubicBezTo>
                    <a:pt x="3999" y="4020"/>
                    <a:pt x="3187" y="3533"/>
                    <a:pt x="2314" y="3188"/>
                  </a:cubicBezTo>
                  <a:lnTo>
                    <a:pt x="4222" y="1280"/>
                  </a:lnTo>
                  <a:lnTo>
                    <a:pt x="7815" y="1280"/>
                  </a:lnTo>
                  <a:cubicBezTo>
                    <a:pt x="8180" y="1280"/>
                    <a:pt x="8464" y="996"/>
                    <a:pt x="8464" y="650"/>
                  </a:cubicBezTo>
                  <a:cubicBezTo>
                    <a:pt x="8464" y="285"/>
                    <a:pt x="8180" y="1"/>
                    <a:pt x="7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3922596" y="3080358"/>
              <a:ext cx="253514" cy="215398"/>
            </a:xfrm>
            <a:custGeom>
              <a:rect b="b" l="l" r="r" t="t"/>
              <a:pathLst>
                <a:path extrusionOk="0" h="10658" w="12544">
                  <a:moveTo>
                    <a:pt x="5338" y="1"/>
                  </a:moveTo>
                  <a:lnTo>
                    <a:pt x="0" y="5339"/>
                  </a:lnTo>
                  <a:lnTo>
                    <a:pt x="5318" y="10657"/>
                  </a:lnTo>
                  <a:cubicBezTo>
                    <a:pt x="6374" y="9419"/>
                    <a:pt x="7084" y="7856"/>
                    <a:pt x="7246" y="6151"/>
                  </a:cubicBezTo>
                  <a:lnTo>
                    <a:pt x="9053" y="4345"/>
                  </a:lnTo>
                  <a:lnTo>
                    <a:pt x="11915" y="4345"/>
                  </a:lnTo>
                  <a:cubicBezTo>
                    <a:pt x="12260" y="4345"/>
                    <a:pt x="12544" y="4060"/>
                    <a:pt x="12544" y="3715"/>
                  </a:cubicBezTo>
                  <a:cubicBezTo>
                    <a:pt x="12544" y="3350"/>
                    <a:pt x="12260" y="3066"/>
                    <a:pt x="11915" y="3066"/>
                  </a:cubicBezTo>
                  <a:lnTo>
                    <a:pt x="8789" y="3066"/>
                  </a:lnTo>
                  <a:cubicBezTo>
                    <a:pt x="8627" y="3066"/>
                    <a:pt x="8464" y="3147"/>
                    <a:pt x="8342" y="3249"/>
                  </a:cubicBezTo>
                  <a:lnTo>
                    <a:pt x="7226" y="4365"/>
                  </a:lnTo>
                  <a:cubicBezTo>
                    <a:pt x="7043" y="2721"/>
                    <a:pt x="6353" y="1219"/>
                    <a:pt x="5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4342711" y="1729787"/>
            <a:ext cx="458578" cy="458981"/>
            <a:chOff x="4342641" y="1770972"/>
            <a:chExt cx="437324" cy="437708"/>
          </a:xfrm>
        </p:grpSpPr>
        <p:sp>
          <p:nvSpPr>
            <p:cNvPr id="746" name="Google Shape;746;p40"/>
            <p:cNvSpPr/>
            <p:nvPr/>
          </p:nvSpPr>
          <p:spPr>
            <a:xfrm>
              <a:off x="4400078" y="2118827"/>
              <a:ext cx="25869" cy="25444"/>
            </a:xfrm>
            <a:custGeom>
              <a:rect b="b" l="l" r="r" t="t"/>
              <a:pathLst>
                <a:path extrusionOk="0" h="1259" w="1280">
                  <a:moveTo>
                    <a:pt x="65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50" y="1259"/>
                  </a:cubicBezTo>
                  <a:cubicBezTo>
                    <a:pt x="995" y="1259"/>
                    <a:pt x="1279" y="975"/>
                    <a:pt x="1279" y="630"/>
                  </a:cubicBezTo>
                  <a:cubicBezTo>
                    <a:pt x="1279" y="285"/>
                    <a:pt x="995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4400078" y="1963351"/>
              <a:ext cx="25869" cy="25869"/>
            </a:xfrm>
            <a:custGeom>
              <a:rect b="b" l="l" r="r" t="t"/>
              <a:pathLst>
                <a:path extrusionOk="0" h="1280" w="1280">
                  <a:moveTo>
                    <a:pt x="650" y="1"/>
                  </a:moveTo>
                  <a:cubicBezTo>
                    <a:pt x="285" y="1"/>
                    <a:pt x="0" y="285"/>
                    <a:pt x="0" y="630"/>
                  </a:cubicBezTo>
                  <a:cubicBezTo>
                    <a:pt x="0" y="995"/>
                    <a:pt x="285" y="1279"/>
                    <a:pt x="650" y="1279"/>
                  </a:cubicBezTo>
                  <a:cubicBezTo>
                    <a:pt x="995" y="1279"/>
                    <a:pt x="1279" y="995"/>
                    <a:pt x="1279" y="630"/>
                  </a:cubicBezTo>
                  <a:cubicBezTo>
                    <a:pt x="1279" y="285"/>
                    <a:pt x="995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488274" y="2041301"/>
              <a:ext cx="25444" cy="25444"/>
            </a:xfrm>
            <a:custGeom>
              <a:rect b="b" l="l" r="r" t="t"/>
              <a:pathLst>
                <a:path extrusionOk="0" h="1259" w="1259">
                  <a:moveTo>
                    <a:pt x="630" y="0"/>
                  </a:moveTo>
                  <a:cubicBezTo>
                    <a:pt x="285" y="0"/>
                    <a:pt x="0" y="284"/>
                    <a:pt x="0" y="629"/>
                  </a:cubicBezTo>
                  <a:cubicBezTo>
                    <a:pt x="0" y="974"/>
                    <a:pt x="285" y="1259"/>
                    <a:pt x="630" y="1259"/>
                  </a:cubicBezTo>
                  <a:cubicBezTo>
                    <a:pt x="975" y="1259"/>
                    <a:pt x="1259" y="974"/>
                    <a:pt x="1259" y="629"/>
                  </a:cubicBezTo>
                  <a:cubicBezTo>
                    <a:pt x="1259" y="284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4425926" y="1989200"/>
              <a:ext cx="150160" cy="129647"/>
            </a:xfrm>
            <a:custGeom>
              <a:rect b="b" l="l" r="r" t="t"/>
              <a:pathLst>
                <a:path extrusionOk="0" h="6415" w="7430">
                  <a:moveTo>
                    <a:pt x="3715" y="1299"/>
                  </a:moveTo>
                  <a:cubicBezTo>
                    <a:pt x="4770" y="1299"/>
                    <a:pt x="5623" y="2152"/>
                    <a:pt x="5623" y="3207"/>
                  </a:cubicBezTo>
                  <a:cubicBezTo>
                    <a:pt x="5623" y="4243"/>
                    <a:pt x="4770" y="5115"/>
                    <a:pt x="3715" y="5115"/>
                  </a:cubicBezTo>
                  <a:cubicBezTo>
                    <a:pt x="2659" y="5115"/>
                    <a:pt x="1807" y="4243"/>
                    <a:pt x="1807" y="3207"/>
                  </a:cubicBezTo>
                  <a:cubicBezTo>
                    <a:pt x="1807" y="2152"/>
                    <a:pt x="2659" y="1299"/>
                    <a:pt x="3715" y="1299"/>
                  </a:cubicBezTo>
                  <a:close/>
                  <a:moveTo>
                    <a:pt x="1157" y="0"/>
                  </a:moveTo>
                  <a:cubicBezTo>
                    <a:pt x="954" y="528"/>
                    <a:pt x="528" y="954"/>
                    <a:pt x="0" y="1157"/>
                  </a:cubicBezTo>
                  <a:lnTo>
                    <a:pt x="0" y="5257"/>
                  </a:lnTo>
                  <a:cubicBezTo>
                    <a:pt x="528" y="5440"/>
                    <a:pt x="954" y="5866"/>
                    <a:pt x="1157" y="6414"/>
                  </a:cubicBezTo>
                  <a:lnTo>
                    <a:pt x="6293" y="6414"/>
                  </a:lnTo>
                  <a:cubicBezTo>
                    <a:pt x="6475" y="5866"/>
                    <a:pt x="6901" y="5440"/>
                    <a:pt x="7429" y="5257"/>
                  </a:cubicBezTo>
                  <a:lnTo>
                    <a:pt x="7429" y="1157"/>
                  </a:lnTo>
                  <a:cubicBezTo>
                    <a:pt x="6901" y="954"/>
                    <a:pt x="6475" y="528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4576470" y="2118827"/>
              <a:ext cx="25444" cy="25444"/>
            </a:xfrm>
            <a:custGeom>
              <a:rect b="b" l="l" r="r" t="t"/>
              <a:pathLst>
                <a:path extrusionOk="0" h="1259" w="1259">
                  <a:moveTo>
                    <a:pt x="630" y="0"/>
                  </a:moveTo>
                  <a:cubicBezTo>
                    <a:pt x="285" y="0"/>
                    <a:pt x="0" y="285"/>
                    <a:pt x="0" y="630"/>
                  </a:cubicBezTo>
                  <a:cubicBezTo>
                    <a:pt x="0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576470" y="1963351"/>
              <a:ext cx="25444" cy="25869"/>
            </a:xfrm>
            <a:custGeom>
              <a:rect b="b" l="l" r="r" t="t"/>
              <a:pathLst>
                <a:path extrusionOk="0" h="1280" w="1259">
                  <a:moveTo>
                    <a:pt x="630" y="1"/>
                  </a:moveTo>
                  <a:cubicBezTo>
                    <a:pt x="285" y="1"/>
                    <a:pt x="0" y="285"/>
                    <a:pt x="0" y="630"/>
                  </a:cubicBezTo>
                  <a:lnTo>
                    <a:pt x="0" y="650"/>
                  </a:lnTo>
                  <a:cubicBezTo>
                    <a:pt x="0" y="995"/>
                    <a:pt x="285" y="1279"/>
                    <a:pt x="630" y="1279"/>
                  </a:cubicBezTo>
                  <a:cubicBezTo>
                    <a:pt x="975" y="1279"/>
                    <a:pt x="1259" y="99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4342641" y="1770972"/>
              <a:ext cx="437324" cy="437708"/>
            </a:xfrm>
            <a:custGeom>
              <a:rect b="b" l="l" r="r" t="t"/>
              <a:pathLst>
                <a:path extrusionOk="0" h="21658" w="21639">
                  <a:moveTo>
                    <a:pt x="2558" y="1908"/>
                  </a:moveTo>
                  <a:cubicBezTo>
                    <a:pt x="2903" y="1908"/>
                    <a:pt x="3188" y="2192"/>
                    <a:pt x="3188" y="2537"/>
                  </a:cubicBezTo>
                  <a:cubicBezTo>
                    <a:pt x="3188" y="2903"/>
                    <a:pt x="2903" y="3187"/>
                    <a:pt x="2558" y="3187"/>
                  </a:cubicBezTo>
                  <a:cubicBezTo>
                    <a:pt x="2213" y="3187"/>
                    <a:pt x="1929" y="2903"/>
                    <a:pt x="1929" y="2537"/>
                  </a:cubicBezTo>
                  <a:cubicBezTo>
                    <a:pt x="1929" y="2192"/>
                    <a:pt x="2213" y="1908"/>
                    <a:pt x="2558" y="1908"/>
                  </a:cubicBezTo>
                  <a:close/>
                  <a:moveTo>
                    <a:pt x="5096" y="1908"/>
                  </a:moveTo>
                  <a:cubicBezTo>
                    <a:pt x="5441" y="1908"/>
                    <a:pt x="5725" y="2192"/>
                    <a:pt x="5725" y="2537"/>
                  </a:cubicBezTo>
                  <a:cubicBezTo>
                    <a:pt x="5725" y="2903"/>
                    <a:pt x="5441" y="3187"/>
                    <a:pt x="5096" y="3187"/>
                  </a:cubicBezTo>
                  <a:cubicBezTo>
                    <a:pt x="4750" y="3187"/>
                    <a:pt x="4466" y="2903"/>
                    <a:pt x="4466" y="2537"/>
                  </a:cubicBezTo>
                  <a:cubicBezTo>
                    <a:pt x="4466" y="2192"/>
                    <a:pt x="4750" y="1908"/>
                    <a:pt x="5096" y="1908"/>
                  </a:cubicBezTo>
                  <a:close/>
                  <a:moveTo>
                    <a:pt x="7633" y="1908"/>
                  </a:moveTo>
                  <a:cubicBezTo>
                    <a:pt x="7978" y="1908"/>
                    <a:pt x="8262" y="2192"/>
                    <a:pt x="8262" y="2537"/>
                  </a:cubicBezTo>
                  <a:cubicBezTo>
                    <a:pt x="8262" y="2903"/>
                    <a:pt x="7978" y="3187"/>
                    <a:pt x="7633" y="3187"/>
                  </a:cubicBezTo>
                  <a:cubicBezTo>
                    <a:pt x="7288" y="3187"/>
                    <a:pt x="7004" y="2903"/>
                    <a:pt x="7004" y="2537"/>
                  </a:cubicBezTo>
                  <a:cubicBezTo>
                    <a:pt x="7004" y="2192"/>
                    <a:pt x="7288" y="1908"/>
                    <a:pt x="7633" y="1908"/>
                  </a:cubicBezTo>
                  <a:close/>
                  <a:moveTo>
                    <a:pt x="630" y="0"/>
                  </a:moveTo>
                  <a:cubicBezTo>
                    <a:pt x="285" y="0"/>
                    <a:pt x="1" y="284"/>
                    <a:pt x="1" y="629"/>
                  </a:cubicBezTo>
                  <a:lnTo>
                    <a:pt x="1" y="5074"/>
                  </a:lnTo>
                  <a:lnTo>
                    <a:pt x="8668" y="5074"/>
                  </a:lnTo>
                  <a:cubicBezTo>
                    <a:pt x="9094" y="5074"/>
                    <a:pt x="9520" y="4932"/>
                    <a:pt x="9845" y="4668"/>
                  </a:cubicBezTo>
                  <a:lnTo>
                    <a:pt x="10657" y="4019"/>
                  </a:lnTo>
                  <a:cubicBezTo>
                    <a:pt x="11165" y="3613"/>
                    <a:pt x="11794" y="3390"/>
                    <a:pt x="12443" y="3390"/>
                  </a:cubicBezTo>
                  <a:lnTo>
                    <a:pt x="21638" y="3390"/>
                  </a:lnTo>
                  <a:lnTo>
                    <a:pt x="21638" y="629"/>
                  </a:lnTo>
                  <a:cubicBezTo>
                    <a:pt x="21638" y="284"/>
                    <a:pt x="21354" y="0"/>
                    <a:pt x="21009" y="0"/>
                  </a:cubicBezTo>
                  <a:close/>
                  <a:moveTo>
                    <a:pt x="12200" y="8261"/>
                  </a:moveTo>
                  <a:cubicBezTo>
                    <a:pt x="13255" y="8261"/>
                    <a:pt x="14108" y="9114"/>
                    <a:pt x="14108" y="10149"/>
                  </a:cubicBezTo>
                  <a:cubicBezTo>
                    <a:pt x="14108" y="10981"/>
                    <a:pt x="13560" y="11691"/>
                    <a:pt x="12829" y="11955"/>
                  </a:cubicBezTo>
                  <a:lnTo>
                    <a:pt x="12829" y="16055"/>
                  </a:lnTo>
                  <a:cubicBezTo>
                    <a:pt x="13560" y="16299"/>
                    <a:pt x="14108" y="17009"/>
                    <a:pt x="14108" y="17842"/>
                  </a:cubicBezTo>
                  <a:cubicBezTo>
                    <a:pt x="14108" y="18897"/>
                    <a:pt x="13255" y="19750"/>
                    <a:pt x="12200" y="19750"/>
                  </a:cubicBezTo>
                  <a:cubicBezTo>
                    <a:pt x="11367" y="19750"/>
                    <a:pt x="10657" y="19222"/>
                    <a:pt x="10414" y="18471"/>
                  </a:cubicBezTo>
                  <a:lnTo>
                    <a:pt x="5278" y="18471"/>
                  </a:lnTo>
                  <a:cubicBezTo>
                    <a:pt x="5014" y="19222"/>
                    <a:pt x="4304" y="19750"/>
                    <a:pt x="3492" y="19750"/>
                  </a:cubicBezTo>
                  <a:cubicBezTo>
                    <a:pt x="2437" y="19750"/>
                    <a:pt x="1584" y="18897"/>
                    <a:pt x="1584" y="17842"/>
                  </a:cubicBezTo>
                  <a:cubicBezTo>
                    <a:pt x="1584" y="17009"/>
                    <a:pt x="2112" y="16319"/>
                    <a:pt x="2842" y="16055"/>
                  </a:cubicBezTo>
                  <a:lnTo>
                    <a:pt x="2842" y="11955"/>
                  </a:lnTo>
                  <a:cubicBezTo>
                    <a:pt x="2112" y="11691"/>
                    <a:pt x="1584" y="10981"/>
                    <a:pt x="1584" y="10149"/>
                  </a:cubicBezTo>
                  <a:cubicBezTo>
                    <a:pt x="1584" y="9114"/>
                    <a:pt x="2437" y="8261"/>
                    <a:pt x="3492" y="8261"/>
                  </a:cubicBezTo>
                  <a:cubicBezTo>
                    <a:pt x="4304" y="8261"/>
                    <a:pt x="5014" y="8789"/>
                    <a:pt x="5278" y="9520"/>
                  </a:cubicBezTo>
                  <a:lnTo>
                    <a:pt x="10414" y="9520"/>
                  </a:lnTo>
                  <a:cubicBezTo>
                    <a:pt x="10657" y="8789"/>
                    <a:pt x="11367" y="8261"/>
                    <a:pt x="12200" y="8261"/>
                  </a:cubicBezTo>
                  <a:close/>
                  <a:moveTo>
                    <a:pt x="12443" y="4668"/>
                  </a:moveTo>
                  <a:cubicBezTo>
                    <a:pt x="12078" y="4668"/>
                    <a:pt x="11733" y="4790"/>
                    <a:pt x="11449" y="5014"/>
                  </a:cubicBezTo>
                  <a:lnTo>
                    <a:pt x="10637" y="5663"/>
                  </a:lnTo>
                  <a:cubicBezTo>
                    <a:pt x="10089" y="6110"/>
                    <a:pt x="9378" y="6353"/>
                    <a:pt x="8668" y="6353"/>
                  </a:cubicBezTo>
                  <a:lnTo>
                    <a:pt x="1" y="6353"/>
                  </a:lnTo>
                  <a:lnTo>
                    <a:pt x="1" y="21028"/>
                  </a:lnTo>
                  <a:cubicBezTo>
                    <a:pt x="1" y="21373"/>
                    <a:pt x="285" y="21658"/>
                    <a:pt x="630" y="21658"/>
                  </a:cubicBezTo>
                  <a:lnTo>
                    <a:pt x="15691" y="21658"/>
                  </a:lnTo>
                  <a:lnTo>
                    <a:pt x="15691" y="16340"/>
                  </a:lnTo>
                  <a:cubicBezTo>
                    <a:pt x="15691" y="15974"/>
                    <a:pt x="15975" y="15690"/>
                    <a:pt x="16320" y="15690"/>
                  </a:cubicBezTo>
                  <a:lnTo>
                    <a:pt x="21638" y="15690"/>
                  </a:lnTo>
                  <a:lnTo>
                    <a:pt x="21638" y="46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685180" y="2113896"/>
              <a:ext cx="94785" cy="94785"/>
            </a:xfrm>
            <a:custGeom>
              <a:rect b="b" l="l" r="r" t="t"/>
              <a:pathLst>
                <a:path extrusionOk="0" h="4690" w="4690">
                  <a:moveTo>
                    <a:pt x="0" y="1"/>
                  </a:moveTo>
                  <a:lnTo>
                    <a:pt x="0" y="4690"/>
                  </a:lnTo>
                  <a:cubicBezTo>
                    <a:pt x="183" y="4690"/>
                    <a:pt x="345" y="4608"/>
                    <a:pt x="447" y="4507"/>
                  </a:cubicBezTo>
                  <a:lnTo>
                    <a:pt x="4506" y="447"/>
                  </a:lnTo>
                  <a:cubicBezTo>
                    <a:pt x="4628" y="326"/>
                    <a:pt x="4689" y="163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40"/>
          <p:cNvSpPr/>
          <p:nvPr/>
        </p:nvSpPr>
        <p:spPr>
          <a:xfrm>
            <a:off x="8330113" y="16670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0"/>
          <p:cNvSpPr/>
          <p:nvPr/>
        </p:nvSpPr>
        <p:spPr>
          <a:xfrm rot="-1685758">
            <a:off x="7763353" y="13199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40"/>
          <p:cNvGrpSpPr/>
          <p:nvPr/>
        </p:nvGrpSpPr>
        <p:grpSpPr>
          <a:xfrm>
            <a:off x="1627800" y="1729787"/>
            <a:ext cx="403500" cy="458981"/>
            <a:chOff x="2556986" y="1770972"/>
            <a:chExt cx="384798" cy="437708"/>
          </a:xfrm>
        </p:grpSpPr>
        <p:sp>
          <p:nvSpPr>
            <p:cNvPr id="757" name="Google Shape;757;p40"/>
            <p:cNvSpPr/>
            <p:nvPr/>
          </p:nvSpPr>
          <p:spPr>
            <a:xfrm>
              <a:off x="2556986" y="1945304"/>
              <a:ext cx="384798" cy="263377"/>
            </a:xfrm>
            <a:custGeom>
              <a:rect b="b" l="l" r="r" t="t"/>
              <a:pathLst>
                <a:path extrusionOk="0" h="13032" w="19040">
                  <a:moveTo>
                    <a:pt x="7998" y="2538"/>
                  </a:moveTo>
                  <a:cubicBezTo>
                    <a:pt x="8343" y="2538"/>
                    <a:pt x="8627" y="2822"/>
                    <a:pt x="8627" y="3167"/>
                  </a:cubicBezTo>
                  <a:cubicBezTo>
                    <a:pt x="8627" y="3512"/>
                    <a:pt x="8343" y="3796"/>
                    <a:pt x="7998" y="3796"/>
                  </a:cubicBezTo>
                  <a:lnTo>
                    <a:pt x="5054" y="3796"/>
                  </a:lnTo>
                  <a:cubicBezTo>
                    <a:pt x="4709" y="3796"/>
                    <a:pt x="4425" y="3512"/>
                    <a:pt x="4425" y="3167"/>
                  </a:cubicBezTo>
                  <a:cubicBezTo>
                    <a:pt x="4425" y="2822"/>
                    <a:pt x="4709" y="2538"/>
                    <a:pt x="5054" y="2538"/>
                  </a:cubicBezTo>
                  <a:close/>
                  <a:moveTo>
                    <a:pt x="13559" y="2497"/>
                  </a:moveTo>
                  <a:cubicBezTo>
                    <a:pt x="13924" y="2497"/>
                    <a:pt x="14229" y="2802"/>
                    <a:pt x="14229" y="3167"/>
                  </a:cubicBezTo>
                  <a:cubicBezTo>
                    <a:pt x="14229" y="3532"/>
                    <a:pt x="13924" y="3837"/>
                    <a:pt x="13559" y="3837"/>
                  </a:cubicBezTo>
                  <a:cubicBezTo>
                    <a:pt x="13194" y="3837"/>
                    <a:pt x="12889" y="3532"/>
                    <a:pt x="12889" y="3167"/>
                  </a:cubicBezTo>
                  <a:cubicBezTo>
                    <a:pt x="12889" y="2802"/>
                    <a:pt x="13194" y="2497"/>
                    <a:pt x="13559" y="2497"/>
                  </a:cubicBezTo>
                  <a:close/>
                  <a:moveTo>
                    <a:pt x="3816" y="0"/>
                  </a:moveTo>
                  <a:cubicBezTo>
                    <a:pt x="2984" y="0"/>
                    <a:pt x="2314" y="670"/>
                    <a:pt x="2314" y="1503"/>
                  </a:cubicBezTo>
                  <a:lnTo>
                    <a:pt x="2314" y="4831"/>
                  </a:lnTo>
                  <a:cubicBezTo>
                    <a:pt x="2314" y="5664"/>
                    <a:pt x="2984" y="6333"/>
                    <a:pt x="3816" y="6333"/>
                  </a:cubicBezTo>
                  <a:lnTo>
                    <a:pt x="5075" y="6333"/>
                  </a:lnTo>
                  <a:lnTo>
                    <a:pt x="5075" y="8343"/>
                  </a:lnTo>
                  <a:lnTo>
                    <a:pt x="3085" y="9622"/>
                  </a:lnTo>
                  <a:cubicBezTo>
                    <a:pt x="2761" y="9378"/>
                    <a:pt x="2355" y="9216"/>
                    <a:pt x="1908" y="9216"/>
                  </a:cubicBezTo>
                  <a:cubicBezTo>
                    <a:pt x="853" y="9216"/>
                    <a:pt x="0" y="10068"/>
                    <a:pt x="0" y="11124"/>
                  </a:cubicBezTo>
                  <a:cubicBezTo>
                    <a:pt x="0" y="12179"/>
                    <a:pt x="853" y="13032"/>
                    <a:pt x="1908" y="13032"/>
                  </a:cubicBezTo>
                  <a:cubicBezTo>
                    <a:pt x="2964" y="13032"/>
                    <a:pt x="3816" y="12179"/>
                    <a:pt x="3816" y="11124"/>
                  </a:cubicBezTo>
                  <a:cubicBezTo>
                    <a:pt x="3816" y="10981"/>
                    <a:pt x="3796" y="10839"/>
                    <a:pt x="3755" y="10697"/>
                  </a:cubicBezTo>
                  <a:lnTo>
                    <a:pt x="6069" y="9216"/>
                  </a:lnTo>
                  <a:cubicBezTo>
                    <a:pt x="6232" y="9094"/>
                    <a:pt x="6353" y="8891"/>
                    <a:pt x="6353" y="8688"/>
                  </a:cubicBezTo>
                  <a:lnTo>
                    <a:pt x="6353" y="6333"/>
                  </a:lnTo>
                  <a:lnTo>
                    <a:pt x="8891" y="6333"/>
                  </a:lnTo>
                  <a:lnTo>
                    <a:pt x="8891" y="9337"/>
                  </a:lnTo>
                  <a:cubicBezTo>
                    <a:pt x="8160" y="9601"/>
                    <a:pt x="7612" y="10291"/>
                    <a:pt x="7612" y="11124"/>
                  </a:cubicBezTo>
                  <a:cubicBezTo>
                    <a:pt x="7612" y="12179"/>
                    <a:pt x="8464" y="13032"/>
                    <a:pt x="9520" y="13032"/>
                  </a:cubicBezTo>
                  <a:cubicBezTo>
                    <a:pt x="10575" y="13032"/>
                    <a:pt x="11428" y="12179"/>
                    <a:pt x="11428" y="11124"/>
                  </a:cubicBezTo>
                  <a:cubicBezTo>
                    <a:pt x="11428" y="10291"/>
                    <a:pt x="10900" y="9601"/>
                    <a:pt x="10149" y="9337"/>
                  </a:cubicBezTo>
                  <a:lnTo>
                    <a:pt x="10149" y="6333"/>
                  </a:lnTo>
                  <a:lnTo>
                    <a:pt x="12686" y="6333"/>
                  </a:lnTo>
                  <a:lnTo>
                    <a:pt x="12686" y="8688"/>
                  </a:lnTo>
                  <a:cubicBezTo>
                    <a:pt x="12686" y="8891"/>
                    <a:pt x="12808" y="9094"/>
                    <a:pt x="12991" y="9216"/>
                  </a:cubicBezTo>
                  <a:lnTo>
                    <a:pt x="15284" y="10697"/>
                  </a:lnTo>
                  <a:cubicBezTo>
                    <a:pt x="15244" y="10839"/>
                    <a:pt x="15223" y="10981"/>
                    <a:pt x="15223" y="11124"/>
                  </a:cubicBezTo>
                  <a:cubicBezTo>
                    <a:pt x="15223" y="12179"/>
                    <a:pt x="16096" y="13032"/>
                    <a:pt x="17131" y="13032"/>
                  </a:cubicBezTo>
                  <a:cubicBezTo>
                    <a:pt x="18187" y="13032"/>
                    <a:pt x="19039" y="12179"/>
                    <a:pt x="19039" y="11124"/>
                  </a:cubicBezTo>
                  <a:cubicBezTo>
                    <a:pt x="19039" y="10068"/>
                    <a:pt x="18187" y="9216"/>
                    <a:pt x="17131" y="9216"/>
                  </a:cubicBezTo>
                  <a:cubicBezTo>
                    <a:pt x="16705" y="9216"/>
                    <a:pt x="16299" y="9378"/>
                    <a:pt x="15974" y="9622"/>
                  </a:cubicBezTo>
                  <a:lnTo>
                    <a:pt x="13965" y="8343"/>
                  </a:lnTo>
                  <a:lnTo>
                    <a:pt x="13965" y="6333"/>
                  </a:lnTo>
                  <a:lnTo>
                    <a:pt x="15223" y="6333"/>
                  </a:lnTo>
                  <a:cubicBezTo>
                    <a:pt x="16056" y="6333"/>
                    <a:pt x="16725" y="5664"/>
                    <a:pt x="16725" y="4831"/>
                  </a:cubicBezTo>
                  <a:lnTo>
                    <a:pt x="16725" y="1503"/>
                  </a:lnTo>
                  <a:cubicBezTo>
                    <a:pt x="16725" y="670"/>
                    <a:pt x="16056" y="0"/>
                    <a:pt x="15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2653792" y="1770972"/>
              <a:ext cx="191187" cy="59498"/>
            </a:xfrm>
            <a:custGeom>
              <a:rect b="b" l="l" r="r" t="t"/>
              <a:pathLst>
                <a:path extrusionOk="0" h="2944" w="9460">
                  <a:moveTo>
                    <a:pt x="4730" y="0"/>
                  </a:moveTo>
                  <a:cubicBezTo>
                    <a:pt x="3045" y="0"/>
                    <a:pt x="1442" y="670"/>
                    <a:pt x="244" y="1867"/>
                  </a:cubicBezTo>
                  <a:cubicBezTo>
                    <a:pt x="0" y="2111"/>
                    <a:pt x="0" y="2517"/>
                    <a:pt x="244" y="2760"/>
                  </a:cubicBezTo>
                  <a:cubicBezTo>
                    <a:pt x="366" y="2882"/>
                    <a:pt x="528" y="2943"/>
                    <a:pt x="691" y="2943"/>
                  </a:cubicBezTo>
                  <a:cubicBezTo>
                    <a:pt x="853" y="2943"/>
                    <a:pt x="1015" y="2882"/>
                    <a:pt x="1137" y="2760"/>
                  </a:cubicBezTo>
                  <a:cubicBezTo>
                    <a:pt x="2111" y="1807"/>
                    <a:pt x="3370" y="1279"/>
                    <a:pt x="4730" y="1279"/>
                  </a:cubicBezTo>
                  <a:cubicBezTo>
                    <a:pt x="6090" y="1279"/>
                    <a:pt x="7369" y="1807"/>
                    <a:pt x="8323" y="2760"/>
                  </a:cubicBezTo>
                  <a:cubicBezTo>
                    <a:pt x="8444" y="2882"/>
                    <a:pt x="8607" y="2943"/>
                    <a:pt x="8769" y="2943"/>
                  </a:cubicBezTo>
                  <a:cubicBezTo>
                    <a:pt x="8931" y="2943"/>
                    <a:pt x="9094" y="2882"/>
                    <a:pt x="9216" y="2760"/>
                  </a:cubicBezTo>
                  <a:cubicBezTo>
                    <a:pt x="9459" y="2517"/>
                    <a:pt x="9459" y="2111"/>
                    <a:pt x="9216" y="1867"/>
                  </a:cubicBezTo>
                  <a:cubicBezTo>
                    <a:pt x="8018" y="670"/>
                    <a:pt x="6435" y="0"/>
                    <a:pt x="4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2736653" y="1886634"/>
              <a:ext cx="25465" cy="25465"/>
            </a:xfrm>
            <a:custGeom>
              <a:rect b="b" l="l" r="r" t="t"/>
              <a:pathLst>
                <a:path extrusionOk="0" h="1260" w="1260">
                  <a:moveTo>
                    <a:pt x="630" y="1"/>
                  </a:moveTo>
                  <a:cubicBezTo>
                    <a:pt x="285" y="1"/>
                    <a:pt x="1" y="285"/>
                    <a:pt x="1" y="630"/>
                  </a:cubicBezTo>
                  <a:cubicBezTo>
                    <a:pt x="1" y="975"/>
                    <a:pt x="285" y="1259"/>
                    <a:pt x="630" y="1259"/>
                  </a:cubicBezTo>
                  <a:cubicBezTo>
                    <a:pt x="975" y="1259"/>
                    <a:pt x="1259" y="975"/>
                    <a:pt x="1259" y="630"/>
                  </a:cubicBezTo>
                  <a:cubicBezTo>
                    <a:pt x="1259" y="285"/>
                    <a:pt x="97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2694394" y="1828793"/>
              <a:ext cx="109963" cy="42582"/>
            </a:xfrm>
            <a:custGeom>
              <a:rect b="b" l="l" r="r" t="t"/>
              <a:pathLst>
                <a:path extrusionOk="0" h="2107" w="5441">
                  <a:moveTo>
                    <a:pt x="2721" y="1"/>
                  </a:moveTo>
                  <a:cubicBezTo>
                    <a:pt x="1787" y="1"/>
                    <a:pt x="914" y="366"/>
                    <a:pt x="265" y="1016"/>
                  </a:cubicBezTo>
                  <a:cubicBezTo>
                    <a:pt x="1" y="1259"/>
                    <a:pt x="1" y="1665"/>
                    <a:pt x="265" y="1909"/>
                  </a:cubicBezTo>
                  <a:cubicBezTo>
                    <a:pt x="387" y="2041"/>
                    <a:pt x="549" y="2107"/>
                    <a:pt x="711" y="2107"/>
                  </a:cubicBezTo>
                  <a:cubicBezTo>
                    <a:pt x="874" y="2107"/>
                    <a:pt x="1036" y="2041"/>
                    <a:pt x="1158" y="1909"/>
                  </a:cubicBezTo>
                  <a:cubicBezTo>
                    <a:pt x="1564" y="1503"/>
                    <a:pt x="2132" y="1259"/>
                    <a:pt x="2721" y="1259"/>
                  </a:cubicBezTo>
                  <a:cubicBezTo>
                    <a:pt x="3309" y="1259"/>
                    <a:pt x="3878" y="1503"/>
                    <a:pt x="4304" y="1909"/>
                  </a:cubicBezTo>
                  <a:cubicBezTo>
                    <a:pt x="4426" y="2041"/>
                    <a:pt x="4588" y="2107"/>
                    <a:pt x="4751" y="2107"/>
                  </a:cubicBezTo>
                  <a:cubicBezTo>
                    <a:pt x="4913" y="2107"/>
                    <a:pt x="5075" y="2041"/>
                    <a:pt x="5197" y="1909"/>
                  </a:cubicBezTo>
                  <a:cubicBezTo>
                    <a:pt x="5441" y="1665"/>
                    <a:pt x="5441" y="1259"/>
                    <a:pt x="5197" y="1016"/>
                  </a:cubicBezTo>
                  <a:cubicBezTo>
                    <a:pt x="4527" y="366"/>
                    <a:pt x="3655" y="1"/>
                    <a:pt x="2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40"/>
          <p:cNvSpPr/>
          <p:nvPr/>
        </p:nvSpPr>
        <p:spPr>
          <a:xfrm rot="7201932">
            <a:off x="8122562" y="7665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0"/>
          <p:cNvSpPr/>
          <p:nvPr/>
        </p:nvSpPr>
        <p:spPr>
          <a:xfrm>
            <a:off x="6822013" y="815985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0"/>
          <p:cNvSpPr/>
          <p:nvPr/>
        </p:nvSpPr>
        <p:spPr>
          <a:xfrm>
            <a:off x="2209601" y="42536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64" name="Google Shape;764;p40"/>
          <p:cNvSpPr/>
          <p:nvPr/>
        </p:nvSpPr>
        <p:spPr>
          <a:xfrm>
            <a:off x="6333513" y="12051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5" name="Google Shape;765;p4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8" name="Google Shape;768;p40"/>
          <p:cNvSpPr/>
          <p:nvPr/>
        </p:nvSpPr>
        <p:spPr>
          <a:xfrm>
            <a:off x="722238" y="41167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0"/>
          <p:cNvSpPr/>
          <p:nvPr/>
        </p:nvSpPr>
        <p:spPr>
          <a:xfrm rot="-1685758">
            <a:off x="1243591" y="43843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0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0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0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4" name="Google Shape;774;p40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5" name="Google Shape;775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6" name="Google Shape;776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5" name="Google Shape;785;p40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0"/>
          <p:cNvSpPr/>
          <p:nvPr/>
        </p:nvSpPr>
        <p:spPr>
          <a:xfrm>
            <a:off x="1725013" y="4088406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1"/>
          <p:cNvSpPr/>
          <p:nvPr/>
        </p:nvSpPr>
        <p:spPr>
          <a:xfrm rot="7202286">
            <a:off x="3663080" y="3195443"/>
            <a:ext cx="666037" cy="662639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1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DIAGNOSTIC ANALYTICS Resulta</a:t>
            </a:r>
            <a:endParaRPr/>
          </a:p>
        </p:txBody>
      </p:sp>
      <p:sp>
        <p:nvSpPr>
          <p:cNvPr id="793" name="Google Shape;793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794" name="Google Shape;794;p41"/>
          <p:cNvGrpSpPr/>
          <p:nvPr/>
        </p:nvGrpSpPr>
        <p:grpSpPr>
          <a:xfrm>
            <a:off x="3118421" y="1429171"/>
            <a:ext cx="3478666" cy="2560710"/>
            <a:chOff x="3118421" y="1429171"/>
            <a:chExt cx="3478666" cy="2560710"/>
          </a:xfrm>
        </p:grpSpPr>
        <p:grpSp>
          <p:nvGrpSpPr>
            <p:cNvPr id="795" name="Google Shape;795;p41"/>
            <p:cNvGrpSpPr/>
            <p:nvPr/>
          </p:nvGrpSpPr>
          <p:grpSpPr>
            <a:xfrm rot="659716">
              <a:off x="3260461" y="1978737"/>
              <a:ext cx="2293211" cy="1710173"/>
              <a:chOff x="1062800" y="1986296"/>
              <a:chExt cx="2169540" cy="1617945"/>
            </a:xfrm>
          </p:grpSpPr>
          <p:sp>
            <p:nvSpPr>
              <p:cNvPr id="796" name="Google Shape;796;p4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0" name="Google Shape;810;p41"/>
            <p:cNvGrpSpPr/>
            <p:nvPr/>
          </p:nvGrpSpPr>
          <p:grpSpPr>
            <a:xfrm rot="-1708478">
              <a:off x="4394965" y="1757610"/>
              <a:ext cx="1860831" cy="1903833"/>
              <a:chOff x="6882732" y="2040297"/>
              <a:chExt cx="1861102" cy="1904111"/>
            </a:xfrm>
          </p:grpSpPr>
          <p:grpSp>
            <p:nvGrpSpPr>
              <p:cNvPr id="811" name="Google Shape;811;p4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812" name="Google Shape;812;p4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4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4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4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4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4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4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4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4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4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4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4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4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4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26" name="Google Shape;826;p4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7" name="Google Shape;827;p41"/>
          <p:cNvSpPr txBox="1"/>
          <p:nvPr/>
        </p:nvSpPr>
        <p:spPr>
          <a:xfrm>
            <a:off x="498750" y="1540775"/>
            <a:ext cx="1574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More Focus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28" name="Google Shape;828;p41"/>
          <p:cNvSpPr txBox="1"/>
          <p:nvPr/>
        </p:nvSpPr>
        <p:spPr>
          <a:xfrm>
            <a:off x="706050" y="1918399"/>
            <a:ext cx="19743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Update policies to provide more care about </a:t>
            </a:r>
            <a:r>
              <a:rPr b="1" lang="en" sz="9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Overall house quality, Size of garage in car capacity, Above grade (ground) living area square feet</a:t>
            </a:r>
            <a:endParaRPr b="1" sz="9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29" name="Google Shape;829;p41"/>
          <p:cNvSpPr txBox="1"/>
          <p:nvPr/>
        </p:nvSpPr>
        <p:spPr>
          <a:xfrm>
            <a:off x="435350" y="3072625"/>
            <a:ext cx="1638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Renovations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0" name="Google Shape;830;p41"/>
          <p:cNvSpPr txBox="1"/>
          <p:nvPr/>
        </p:nvSpPr>
        <p:spPr>
          <a:xfrm>
            <a:off x="706050" y="3450237"/>
            <a:ext cx="19743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Renovation for kitchen quality is no necessary.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31" name="Google Shape;831;p41"/>
          <p:cNvSpPr txBox="1"/>
          <p:nvPr/>
        </p:nvSpPr>
        <p:spPr>
          <a:xfrm>
            <a:off x="7062300" y="1540775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Neglect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2" name="Google Shape;832;p41"/>
          <p:cNvSpPr txBox="1"/>
          <p:nvPr/>
        </p:nvSpPr>
        <p:spPr>
          <a:xfrm>
            <a:off x="6455400" y="1918399"/>
            <a:ext cx="19743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Neglect houses with pools as it doesn’t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influence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price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33" name="Google Shape;833;p41"/>
          <p:cNvSpPr txBox="1"/>
          <p:nvPr/>
        </p:nvSpPr>
        <p:spPr>
          <a:xfrm>
            <a:off x="7062300" y="3072625"/>
            <a:ext cx="1574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Acquisition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34" name="Google Shape;834;p41"/>
          <p:cNvSpPr txBox="1"/>
          <p:nvPr/>
        </p:nvSpPr>
        <p:spPr>
          <a:xfrm>
            <a:off x="6102875" y="3450225"/>
            <a:ext cx="2326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Position and lot shape has a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noticeable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importance when buying lots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835" name="Google Shape;835;p41"/>
          <p:cNvCxnSpPr>
            <a:stCxn id="827" idx="3"/>
          </p:cNvCxnSpPr>
          <p:nvPr/>
        </p:nvCxnSpPr>
        <p:spPr>
          <a:xfrm>
            <a:off x="2073450" y="1691225"/>
            <a:ext cx="1574700" cy="64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6" name="Google Shape;836;p41"/>
          <p:cNvCxnSpPr>
            <a:stCxn id="829" idx="3"/>
          </p:cNvCxnSpPr>
          <p:nvPr/>
        </p:nvCxnSpPr>
        <p:spPr>
          <a:xfrm flipH="1" rot="10800000">
            <a:off x="2073350" y="3038575"/>
            <a:ext cx="1231800" cy="18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7" name="Google Shape;837;p41"/>
          <p:cNvCxnSpPr>
            <a:stCxn id="831" idx="1"/>
          </p:cNvCxnSpPr>
          <p:nvPr/>
        </p:nvCxnSpPr>
        <p:spPr>
          <a:xfrm flipH="1">
            <a:off x="5610300" y="1691225"/>
            <a:ext cx="1452000" cy="55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8" name="Google Shape;838;p41"/>
          <p:cNvCxnSpPr/>
          <p:nvPr/>
        </p:nvCxnSpPr>
        <p:spPr>
          <a:xfrm rot="10800000">
            <a:off x="5543700" y="2704963"/>
            <a:ext cx="1518600" cy="51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39" name="Google Shape;839;p41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1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1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2" name="Google Shape;842;p41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3" name="Google Shape;843;p41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44" name="Google Shape;84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45" name="Google Shape;84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41">
            <a:hlinkClick/>
          </p:cNvPr>
          <p:cNvSpPr/>
          <p:nvPr/>
        </p:nvSpPr>
        <p:spPr>
          <a:xfrm>
            <a:off x="821900" y="4289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1"/>
          <p:cNvSpPr/>
          <p:nvPr/>
        </p:nvSpPr>
        <p:spPr>
          <a:xfrm>
            <a:off x="7856375" y="103177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1"/>
          <p:cNvSpPr/>
          <p:nvPr/>
        </p:nvSpPr>
        <p:spPr>
          <a:xfrm>
            <a:off x="7179413" y="8908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1"/>
          <p:cNvSpPr/>
          <p:nvPr/>
        </p:nvSpPr>
        <p:spPr>
          <a:xfrm rot="-1685758">
            <a:off x="6156294" y="1163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1"/>
          <p:cNvSpPr/>
          <p:nvPr/>
        </p:nvSpPr>
        <p:spPr>
          <a:xfrm>
            <a:off x="6597076" y="7184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1"/>
          <p:cNvSpPr/>
          <p:nvPr/>
        </p:nvSpPr>
        <p:spPr>
          <a:xfrm>
            <a:off x="8311499" y="718390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2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Process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/>
              <a:t>Speed-up</a:t>
            </a:r>
            <a:endParaRPr/>
          </a:p>
        </p:txBody>
      </p:sp>
      <p:sp>
        <p:nvSpPr>
          <p:cNvPr id="865" name="Google Shape;865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6" name="Google Shape;866;p42"/>
          <p:cNvSpPr/>
          <p:nvPr/>
        </p:nvSpPr>
        <p:spPr>
          <a:xfrm rot="8100000">
            <a:off x="698745" y="2690415"/>
            <a:ext cx="969401" cy="964456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2"/>
          <p:cNvSpPr/>
          <p:nvPr/>
        </p:nvSpPr>
        <p:spPr>
          <a:xfrm rot="7198710">
            <a:off x="7684748" y="78346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2"/>
          <p:cNvSpPr/>
          <p:nvPr/>
        </p:nvSpPr>
        <p:spPr>
          <a:xfrm rot="7198898">
            <a:off x="1428737" y="3657344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2"/>
          <p:cNvSpPr/>
          <p:nvPr/>
        </p:nvSpPr>
        <p:spPr>
          <a:xfrm rot="7201932">
            <a:off x="7814250" y="174956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2"/>
          <p:cNvSpPr/>
          <p:nvPr/>
        </p:nvSpPr>
        <p:spPr>
          <a:xfrm>
            <a:off x="7414938" y="8973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2"/>
          <p:cNvSpPr/>
          <p:nvPr/>
        </p:nvSpPr>
        <p:spPr>
          <a:xfrm>
            <a:off x="565801" y="248893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2"/>
          <p:cNvSpPr/>
          <p:nvPr/>
        </p:nvSpPr>
        <p:spPr>
          <a:xfrm>
            <a:off x="8322988" y="245234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2"/>
          <p:cNvSpPr/>
          <p:nvPr/>
        </p:nvSpPr>
        <p:spPr>
          <a:xfrm>
            <a:off x="8322988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2"/>
          <p:cNvSpPr/>
          <p:nvPr/>
        </p:nvSpPr>
        <p:spPr>
          <a:xfrm rot="-1685758">
            <a:off x="840716" y="3914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2"/>
          <p:cNvSpPr/>
          <p:nvPr/>
        </p:nvSpPr>
        <p:spPr>
          <a:xfrm>
            <a:off x="660389" y="116324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2"/>
          <p:cNvSpPr/>
          <p:nvPr/>
        </p:nvSpPr>
        <p:spPr>
          <a:xfrm>
            <a:off x="8536424" y="33224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2"/>
          <p:cNvSpPr/>
          <p:nvPr/>
        </p:nvSpPr>
        <p:spPr>
          <a:xfrm>
            <a:off x="998263" y="84484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2"/>
          <p:cNvSpPr/>
          <p:nvPr/>
        </p:nvSpPr>
        <p:spPr>
          <a:xfrm>
            <a:off x="910913" y="21881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2"/>
          <p:cNvSpPr/>
          <p:nvPr/>
        </p:nvSpPr>
        <p:spPr>
          <a:xfrm>
            <a:off x="1808302" y="1019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2"/>
          <p:cNvSpPr/>
          <p:nvPr/>
        </p:nvSpPr>
        <p:spPr>
          <a:xfrm>
            <a:off x="7578100" y="3904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2"/>
          <p:cNvSpPr/>
          <p:nvPr/>
        </p:nvSpPr>
        <p:spPr>
          <a:xfrm rot="-1685758">
            <a:off x="7500516" y="36188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2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5" name="Google Shape;885;p4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86" name="Google Shape;886;p4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87" name="Google Shape;887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88" name="Google Shape;888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4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8" name="Google Shape;898;p42"/>
          <p:cNvCxnSpPr/>
          <p:nvPr/>
        </p:nvCxnSpPr>
        <p:spPr>
          <a:xfrm>
            <a:off x="2526911" y="2571738"/>
            <a:ext cx="409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9" name="Google Shape;899;p42"/>
          <p:cNvSpPr/>
          <p:nvPr/>
        </p:nvSpPr>
        <p:spPr>
          <a:xfrm>
            <a:off x="7650851" y="24889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2"/>
          <p:cNvSpPr/>
          <p:nvPr/>
        </p:nvSpPr>
        <p:spPr>
          <a:xfrm>
            <a:off x="1397799" y="1688800"/>
            <a:ext cx="368198" cy="4915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3"/>
          <p:cNvSpPr/>
          <p:nvPr/>
        </p:nvSpPr>
        <p:spPr>
          <a:xfrm>
            <a:off x="5570850" y="1919500"/>
            <a:ext cx="2867100" cy="54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3"/>
          <p:cNvSpPr txBox="1"/>
          <p:nvPr>
            <p:ph type="title"/>
          </p:nvPr>
        </p:nvSpPr>
        <p:spPr>
          <a:xfrm>
            <a:off x="5570850" y="2009500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—Forbes</a:t>
            </a:r>
            <a:endParaRPr/>
          </a:p>
        </p:txBody>
      </p:sp>
      <p:sp>
        <p:nvSpPr>
          <p:cNvPr id="907" name="Google Shape;907;p43"/>
          <p:cNvSpPr txBox="1"/>
          <p:nvPr>
            <p:ph idx="1" type="subTitle"/>
          </p:nvPr>
        </p:nvSpPr>
        <p:spPr>
          <a:xfrm>
            <a:off x="4474125" y="1108638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Speed Is The Most Important Thing For Your Business’ Profitability</a:t>
            </a:r>
            <a:r>
              <a:rPr lang="en"/>
              <a:t>”</a:t>
            </a:r>
            <a:endParaRPr/>
          </a:p>
        </p:txBody>
      </p:sp>
      <p:cxnSp>
        <p:nvCxnSpPr>
          <p:cNvPr id="908" name="Google Shape;908;p4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4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11" name="Google Shape;911;p43"/>
          <p:cNvSpPr/>
          <p:nvPr/>
        </p:nvSpPr>
        <p:spPr>
          <a:xfrm flipH="1">
            <a:off x="4366301" y="110864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3"/>
          <p:cNvSpPr/>
          <p:nvPr/>
        </p:nvSpPr>
        <p:spPr>
          <a:xfrm flipH="1">
            <a:off x="5457008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43"/>
          <p:cNvGrpSpPr/>
          <p:nvPr/>
        </p:nvGrpSpPr>
        <p:grpSpPr>
          <a:xfrm>
            <a:off x="706040" y="883365"/>
            <a:ext cx="3660264" cy="3454307"/>
            <a:chOff x="706040" y="883365"/>
            <a:chExt cx="3660264" cy="3454307"/>
          </a:xfrm>
        </p:grpSpPr>
        <p:sp>
          <p:nvSpPr>
            <p:cNvPr id="914" name="Google Shape;914;p43"/>
            <p:cNvSpPr/>
            <p:nvPr/>
          </p:nvSpPr>
          <p:spPr>
            <a:xfrm>
              <a:off x="2305683" y="1221248"/>
              <a:ext cx="517858" cy="49154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5" name="Google Shape;915;p43"/>
            <p:cNvGrpSpPr/>
            <p:nvPr/>
          </p:nvGrpSpPr>
          <p:grpSpPr>
            <a:xfrm flipH="1">
              <a:off x="3131991" y="2597216"/>
              <a:ext cx="858975" cy="300968"/>
              <a:chOff x="2271950" y="2722775"/>
              <a:chExt cx="575875" cy="201775"/>
            </a:xfrm>
          </p:grpSpPr>
          <p:sp>
            <p:nvSpPr>
              <p:cNvPr id="916" name="Google Shape;916;p43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43"/>
            <p:cNvGrpSpPr/>
            <p:nvPr/>
          </p:nvGrpSpPr>
          <p:grpSpPr>
            <a:xfrm>
              <a:off x="1142462" y="1564560"/>
              <a:ext cx="2338579" cy="2014768"/>
              <a:chOff x="4546896" y="1377977"/>
              <a:chExt cx="2655063" cy="228743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rect b="b" l="l" r="r" t="t"/>
                <a:pathLst>
                  <a:path extrusionOk="0" h="54887" w="7279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rect b="b" l="l" r="r" t="t"/>
                <a:pathLst>
                  <a:path extrusionOk="0" h="54870" w="7279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5687360" y="1576666"/>
                <a:ext cx="1403029" cy="1693288"/>
              </a:xfrm>
              <a:custGeom>
                <a:rect b="b" l="l" r="r" t="t"/>
                <a:pathLst>
                  <a:path extrusionOk="0" h="46763" w="38747">
                    <a:moveTo>
                      <a:pt x="1" y="7839"/>
                    </a:moveTo>
                    <a:lnTo>
                      <a:pt x="9977" y="46763"/>
                    </a:lnTo>
                    <a:cubicBezTo>
                      <a:pt x="24086" y="38907"/>
                      <a:pt x="38747" y="39388"/>
                      <a:pt x="38747" y="39388"/>
                    </a:cubicBezTo>
                    <a:lnTo>
                      <a:pt x="38604" y="33420"/>
                    </a:lnTo>
                    <a:lnTo>
                      <a:pt x="30071" y="143"/>
                    </a:lnTo>
                    <a:cubicBezTo>
                      <a:pt x="30071" y="143"/>
                      <a:pt x="14110" y="0"/>
                      <a:pt x="1" y="78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rect b="b" l="l" r="r" t="t"/>
                <a:pathLst>
                  <a:path extrusionOk="0" h="54477" w="70153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rect b="b" l="l" r="r" t="t"/>
                <a:pathLst>
                  <a:path extrusionOk="0" h="47191" w="40065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4566233" y="1677948"/>
                <a:ext cx="2635726" cy="1987458"/>
              </a:xfrm>
              <a:custGeom>
                <a:rect b="b" l="l" r="r" t="t"/>
                <a:pathLst>
                  <a:path extrusionOk="0" fill="none" h="54887" w="72790">
                    <a:moveTo>
                      <a:pt x="0" y="14163"/>
                    </a:moveTo>
                    <a:lnTo>
                      <a:pt x="8658" y="47956"/>
                    </a:lnTo>
                    <a:lnTo>
                      <a:pt x="10653" y="54886"/>
                    </a:lnTo>
                    <a:cubicBezTo>
                      <a:pt x="10653" y="54886"/>
                      <a:pt x="26312" y="46638"/>
                      <a:pt x="41722" y="46923"/>
                    </a:cubicBezTo>
                    <a:cubicBezTo>
                      <a:pt x="57024" y="38764"/>
                      <a:pt x="72790" y="38942"/>
                      <a:pt x="72790" y="38942"/>
                    </a:cubicBezTo>
                    <a:lnTo>
                      <a:pt x="71240" y="33295"/>
                    </a:lnTo>
                    <a:lnTo>
                      <a:pt x="62707" y="0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4557217" y="1643729"/>
                <a:ext cx="2635726" cy="1986843"/>
              </a:xfrm>
              <a:custGeom>
                <a:rect b="b" l="l" r="r" t="t"/>
                <a:pathLst>
                  <a:path extrusionOk="0" fill="none" h="54870" w="72790">
                    <a:moveTo>
                      <a:pt x="1105" y="13682"/>
                    </a:moveTo>
                    <a:cubicBezTo>
                      <a:pt x="659" y="13860"/>
                      <a:pt x="0" y="14163"/>
                      <a:pt x="0" y="14163"/>
                    </a:cubicBezTo>
                    <a:lnTo>
                      <a:pt x="8658" y="47957"/>
                    </a:lnTo>
                    <a:lnTo>
                      <a:pt x="10653" y="54869"/>
                    </a:lnTo>
                    <a:cubicBezTo>
                      <a:pt x="10653" y="54869"/>
                      <a:pt x="26312" y="46639"/>
                      <a:pt x="41721" y="46906"/>
                    </a:cubicBezTo>
                    <a:cubicBezTo>
                      <a:pt x="57024" y="38765"/>
                      <a:pt x="72789" y="38943"/>
                      <a:pt x="72789" y="38943"/>
                    </a:cubicBezTo>
                    <a:lnTo>
                      <a:pt x="71240" y="33278"/>
                    </a:lnTo>
                    <a:lnTo>
                      <a:pt x="62707" y="1"/>
                    </a:lnTo>
                    <a:cubicBezTo>
                      <a:pt x="62707" y="1"/>
                      <a:pt x="62297" y="1"/>
                      <a:pt x="61549" y="1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4597845" y="1581808"/>
                <a:ext cx="2492515" cy="1955195"/>
              </a:xfrm>
              <a:custGeom>
                <a:rect b="b" l="l" r="r" t="t"/>
                <a:pathLst>
                  <a:path extrusionOk="0" fill="none" h="53996" w="68835">
                    <a:moveTo>
                      <a:pt x="0" y="15410"/>
                    </a:moveTo>
                    <a:lnTo>
                      <a:pt x="8658" y="49204"/>
                    </a:lnTo>
                    <a:lnTo>
                      <a:pt x="11277" y="53996"/>
                    </a:lnTo>
                    <a:cubicBezTo>
                      <a:pt x="11277" y="53996"/>
                      <a:pt x="25706" y="46069"/>
                      <a:pt x="40065" y="46621"/>
                    </a:cubicBezTo>
                    <a:cubicBezTo>
                      <a:pt x="54174" y="38765"/>
                      <a:pt x="68835" y="39246"/>
                      <a:pt x="68835" y="39246"/>
                    </a:cubicBezTo>
                    <a:lnTo>
                      <a:pt x="68692" y="33278"/>
                    </a:lnTo>
                    <a:lnTo>
                      <a:pt x="60159" y="1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4546896" y="1377977"/>
                <a:ext cx="2540240" cy="1972612"/>
              </a:xfrm>
              <a:custGeom>
                <a:rect b="b" l="l" r="r" t="t"/>
                <a:pathLst>
                  <a:path extrusionOk="0" fill="none" h="54477" w="70153">
                    <a:moveTo>
                      <a:pt x="60159" y="125"/>
                    </a:moveTo>
                    <a:cubicBezTo>
                      <a:pt x="60159" y="125"/>
                      <a:pt x="44197" y="0"/>
                      <a:pt x="30088" y="7839"/>
                    </a:cubicBezTo>
                    <a:cubicBezTo>
                      <a:pt x="15730" y="7287"/>
                      <a:pt x="0" y="15552"/>
                      <a:pt x="0" y="15552"/>
                    </a:cubicBezTo>
                    <a:lnTo>
                      <a:pt x="9976" y="54477"/>
                    </a:lnTo>
                    <a:cubicBezTo>
                      <a:pt x="9976" y="54477"/>
                      <a:pt x="25706" y="46211"/>
                      <a:pt x="40064" y="46763"/>
                    </a:cubicBezTo>
                    <a:cubicBezTo>
                      <a:pt x="54173" y="38907"/>
                      <a:pt x="70153" y="39049"/>
                      <a:pt x="70153" y="390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4546896" y="1641810"/>
                <a:ext cx="1450754" cy="1708786"/>
              </a:xfrm>
              <a:custGeom>
                <a:rect b="b" l="l" r="r" t="t"/>
                <a:pathLst>
                  <a:path extrusionOk="0" fill="none" h="47191" w="40065">
                    <a:moveTo>
                      <a:pt x="0" y="8266"/>
                    </a:moveTo>
                    <a:lnTo>
                      <a:pt x="9976" y="47191"/>
                    </a:lnTo>
                    <a:cubicBezTo>
                      <a:pt x="9976" y="47191"/>
                      <a:pt x="25706" y="38925"/>
                      <a:pt x="40064" y="39477"/>
                    </a:cubicBezTo>
                    <a:lnTo>
                      <a:pt x="30088" y="553"/>
                    </a:lnTo>
                    <a:cubicBezTo>
                      <a:pt x="15730" y="1"/>
                      <a:pt x="0" y="8266"/>
                      <a:pt x="0" y="8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5595782" y="1661146"/>
                <a:ext cx="40012" cy="688"/>
              </a:xfrm>
              <a:custGeom>
                <a:rect b="b" l="l" r="r" t="t"/>
                <a:pathLst>
                  <a:path extrusionOk="0" h="19" w="1105">
                    <a:moveTo>
                      <a:pt x="0" y="1"/>
                    </a:moveTo>
                    <a:cubicBezTo>
                      <a:pt x="356" y="1"/>
                      <a:pt x="748" y="19"/>
                      <a:pt x="1105" y="19"/>
                    </a:cubicBezTo>
                    <a:cubicBezTo>
                      <a:pt x="748" y="19"/>
                      <a:pt x="374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5593175" y="1661146"/>
                <a:ext cx="36" cy="36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4971977" y="3106145"/>
                <a:ext cx="988931" cy="282547"/>
              </a:xfrm>
              <a:custGeom>
                <a:rect b="b" l="l" r="r" t="t"/>
                <a:pathLst>
                  <a:path extrusionOk="0" fill="none" h="7803" w="27311">
                    <a:moveTo>
                      <a:pt x="27310" y="392"/>
                    </a:moveTo>
                    <a:cubicBezTo>
                      <a:pt x="27310" y="392"/>
                      <a:pt x="15250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4988742" y="3147425"/>
                <a:ext cx="988931" cy="282547"/>
              </a:xfrm>
              <a:custGeom>
                <a:rect b="b" l="l" r="r" t="t"/>
                <a:pathLst>
                  <a:path extrusionOk="0" fill="none" h="7803" w="27311">
                    <a:moveTo>
                      <a:pt x="27310" y="392"/>
                    </a:moveTo>
                    <a:cubicBezTo>
                      <a:pt x="27310" y="392"/>
                      <a:pt x="15268" y="0"/>
                      <a:pt x="1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5008115" y="3190625"/>
                <a:ext cx="988895" cy="282583"/>
              </a:xfrm>
              <a:custGeom>
                <a:rect b="b" l="l" r="r" t="t"/>
                <a:pathLst>
                  <a:path extrusionOk="0" fill="none" h="7804" w="27310">
                    <a:moveTo>
                      <a:pt x="27310" y="410"/>
                    </a:moveTo>
                    <a:cubicBezTo>
                      <a:pt x="27310" y="410"/>
                      <a:pt x="15249" y="1"/>
                      <a:pt x="0" y="780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6037628" y="2848106"/>
                <a:ext cx="991502" cy="257417"/>
              </a:xfrm>
              <a:custGeom>
                <a:rect b="b" l="l" r="r" t="t"/>
                <a:pathLst>
                  <a:path extrusionOk="0" fill="none" h="7109" w="27382">
                    <a:moveTo>
                      <a:pt x="1" y="7108"/>
                    </a:moveTo>
                    <a:cubicBezTo>
                      <a:pt x="1" y="7108"/>
                      <a:pt x="10262" y="802"/>
                      <a:pt x="27382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6042806" y="2892609"/>
                <a:ext cx="992118" cy="257417"/>
              </a:xfrm>
              <a:custGeom>
                <a:rect b="b" l="l" r="r" t="t"/>
                <a:pathLst>
                  <a:path extrusionOk="0" fill="none" h="7109" w="27399">
                    <a:moveTo>
                      <a:pt x="0" y="7108"/>
                    </a:moveTo>
                    <a:cubicBezTo>
                      <a:pt x="0" y="7108"/>
                      <a:pt x="10279" y="802"/>
                      <a:pt x="27399" y="0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6047948" y="2939683"/>
                <a:ext cx="992154" cy="257417"/>
              </a:xfrm>
              <a:custGeom>
                <a:rect b="b" l="l" r="r" t="t"/>
                <a:pathLst>
                  <a:path extrusionOk="0" fill="none" h="7109" w="27400">
                    <a:moveTo>
                      <a:pt x="1" y="7109"/>
                    </a:moveTo>
                    <a:cubicBezTo>
                      <a:pt x="1" y="7109"/>
                      <a:pt x="10262" y="803"/>
                      <a:pt x="27399" y="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5997651" y="3070658"/>
                <a:ext cx="50984" cy="199336"/>
              </a:xfrm>
              <a:custGeom>
                <a:rect b="b" l="l" r="r" t="t"/>
                <a:pathLst>
                  <a:path extrusionOk="0" fill="none" h="5505" w="1408">
                    <a:moveTo>
                      <a:pt x="0" y="0"/>
                    </a:moveTo>
                    <a:lnTo>
                      <a:pt x="1408" y="5505"/>
                    </a:ln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4693297" y="1840499"/>
                <a:ext cx="888304" cy="293518"/>
              </a:xfrm>
              <a:custGeom>
                <a:rect b="b" l="l" r="r" t="t"/>
                <a:pathLst>
                  <a:path extrusionOk="0" fill="none" h="8106" w="24532">
                    <a:moveTo>
                      <a:pt x="820" y="8106"/>
                    </a:moveTo>
                    <a:lnTo>
                      <a:pt x="1" y="6289"/>
                    </a:lnTo>
                    <a:cubicBezTo>
                      <a:pt x="10743" y="1443"/>
                      <a:pt x="19899" y="268"/>
                      <a:pt x="24407" y="0"/>
                    </a:cubicBezTo>
                    <a:lnTo>
                      <a:pt x="24531" y="2013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4741675" y="2028869"/>
                <a:ext cx="888304" cy="293518"/>
              </a:xfrm>
              <a:custGeom>
                <a:rect b="b" l="l" r="r" t="t"/>
                <a:pathLst>
                  <a:path extrusionOk="0" fill="none" h="8106" w="24532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7"/>
                      <a:pt x="24407" y="0"/>
                    </a:cubicBezTo>
                    <a:lnTo>
                      <a:pt x="24531" y="1995"/>
                    </a:lnTo>
                    <a:cubicBezTo>
                      <a:pt x="20167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4798454" y="2216586"/>
                <a:ext cx="887652" cy="294170"/>
              </a:xfrm>
              <a:custGeom>
                <a:rect b="b" l="l" r="r" t="t"/>
                <a:pathLst>
                  <a:path extrusionOk="0" fill="none" h="8124" w="24514">
                    <a:moveTo>
                      <a:pt x="820" y="8123"/>
                    </a:moveTo>
                    <a:lnTo>
                      <a:pt x="1" y="6289"/>
                    </a:lnTo>
                    <a:cubicBezTo>
                      <a:pt x="10743" y="1461"/>
                      <a:pt x="19899" y="285"/>
                      <a:pt x="24388" y="0"/>
                    </a:cubicBezTo>
                    <a:lnTo>
                      <a:pt x="24513" y="2013"/>
                    </a:lnTo>
                    <a:cubicBezTo>
                      <a:pt x="20149" y="2280"/>
                      <a:pt x="11259" y="3420"/>
                      <a:pt x="820" y="81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4849403" y="2413321"/>
                <a:ext cx="887652" cy="293518"/>
              </a:xfrm>
              <a:custGeom>
                <a:rect b="b" l="l" r="r" t="t"/>
                <a:pathLst>
                  <a:path extrusionOk="0" fill="none" h="8106" w="24514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900" y="268"/>
                      <a:pt x="24389" y="0"/>
                    </a:cubicBezTo>
                    <a:lnTo>
                      <a:pt x="24513" y="1996"/>
                    </a:lnTo>
                    <a:cubicBezTo>
                      <a:pt x="20149" y="2263"/>
                      <a:pt x="11277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4895209" y="2609439"/>
                <a:ext cx="887652" cy="293518"/>
              </a:xfrm>
              <a:custGeom>
                <a:rect b="b" l="l" r="r" t="t"/>
                <a:pathLst>
                  <a:path extrusionOk="0" fill="none" h="8106" w="24514">
                    <a:moveTo>
                      <a:pt x="820" y="8106"/>
                    </a:moveTo>
                    <a:lnTo>
                      <a:pt x="1" y="6271"/>
                    </a:lnTo>
                    <a:cubicBezTo>
                      <a:pt x="10743" y="1443"/>
                      <a:pt x="19899" y="267"/>
                      <a:pt x="24389" y="0"/>
                    </a:cubicBezTo>
                    <a:lnTo>
                      <a:pt x="24513" y="1995"/>
                    </a:lnTo>
                    <a:cubicBezTo>
                      <a:pt x="20149" y="2262"/>
                      <a:pt x="11259" y="3403"/>
                      <a:pt x="820" y="810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5775099" y="1589557"/>
                <a:ext cx="888919" cy="289680"/>
              </a:xfrm>
              <a:custGeom>
                <a:rect b="b" l="l" r="r" t="t"/>
                <a:pathLst>
                  <a:path extrusionOk="0" fill="none" h="8000" w="24549">
                    <a:moveTo>
                      <a:pt x="802" y="7999"/>
                    </a:moveTo>
                    <a:lnTo>
                      <a:pt x="1" y="6164"/>
                    </a:lnTo>
                    <a:cubicBezTo>
                      <a:pt x="10760" y="1390"/>
                      <a:pt x="19935" y="250"/>
                      <a:pt x="24424" y="1"/>
                    </a:cubicBezTo>
                    <a:lnTo>
                      <a:pt x="24549" y="2014"/>
                    </a:lnTo>
                    <a:cubicBezTo>
                      <a:pt x="20184" y="2245"/>
                      <a:pt x="11295" y="3350"/>
                      <a:pt x="802" y="79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5822173" y="1778579"/>
                <a:ext cx="888956" cy="288992"/>
              </a:xfrm>
              <a:custGeom>
                <a:rect b="b" l="l" r="r" t="t"/>
                <a:pathLst>
                  <a:path extrusionOk="0" fill="none" h="7981" w="24550">
                    <a:moveTo>
                      <a:pt x="820" y="7981"/>
                    </a:moveTo>
                    <a:lnTo>
                      <a:pt x="1" y="6146"/>
                    </a:lnTo>
                    <a:cubicBezTo>
                      <a:pt x="10779" y="1372"/>
                      <a:pt x="19935" y="232"/>
                      <a:pt x="24442" y="0"/>
                    </a:cubicBezTo>
                    <a:lnTo>
                      <a:pt x="24549" y="1995"/>
                    </a:lnTo>
                    <a:cubicBezTo>
                      <a:pt x="20185" y="2227"/>
                      <a:pt x="11295" y="3331"/>
                      <a:pt x="820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5877648" y="1966912"/>
                <a:ext cx="888955" cy="289028"/>
              </a:xfrm>
              <a:custGeom>
                <a:rect b="b" l="l" r="r" t="t"/>
                <a:pathLst>
                  <a:path extrusionOk="0" fill="none" h="7982" w="24550">
                    <a:moveTo>
                      <a:pt x="820" y="7982"/>
                    </a:moveTo>
                    <a:lnTo>
                      <a:pt x="1" y="6147"/>
                    </a:lnTo>
                    <a:cubicBezTo>
                      <a:pt x="10779" y="1373"/>
                      <a:pt x="19935" y="250"/>
                      <a:pt x="24442" y="1"/>
                    </a:cubicBezTo>
                    <a:lnTo>
                      <a:pt x="24549" y="1996"/>
                    </a:lnTo>
                    <a:cubicBezTo>
                      <a:pt x="20185" y="2246"/>
                      <a:pt x="11277" y="3332"/>
                      <a:pt x="820" y="798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43"/>
            <p:cNvGrpSpPr/>
            <p:nvPr/>
          </p:nvGrpSpPr>
          <p:grpSpPr>
            <a:xfrm flipH="1">
              <a:off x="706040" y="2032134"/>
              <a:ext cx="1068760" cy="1547196"/>
              <a:chOff x="-1602050" y="2114015"/>
              <a:chExt cx="1213397" cy="1756580"/>
            </a:xfrm>
          </p:grpSpPr>
          <p:sp>
            <p:nvSpPr>
              <p:cNvPr id="950" name="Google Shape;950;p43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rect b="b" l="l" r="r" t="t"/>
                <a:pathLst>
                  <a:path extrusionOk="0" h="30446" w="30446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rect b="b" l="l" r="r" t="t"/>
                <a:pathLst>
                  <a:path extrusionOk="0" h="6004" w="4508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rect b="b" l="l" r="r" t="t"/>
                <a:pathLst>
                  <a:path extrusionOk="0" h="14360" w="10565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rect b="b" l="l" r="r" t="t"/>
                <a:pathLst>
                  <a:path extrusionOk="0" h="35398" w="3351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rect b="b" l="l" r="r" t="t"/>
                <a:pathLst>
                  <a:path extrusionOk="0" fill="none" h="6111" w="6112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rect b="b" l="l" r="r" t="t"/>
                <a:pathLst>
                  <a:path extrusionOk="0" fill="none" h="3315" w="13166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43"/>
            <p:cNvGrpSpPr/>
            <p:nvPr/>
          </p:nvGrpSpPr>
          <p:grpSpPr>
            <a:xfrm>
              <a:off x="2983957" y="1809058"/>
              <a:ext cx="589240" cy="1525612"/>
              <a:chOff x="1236331" y="557100"/>
              <a:chExt cx="668982" cy="1732076"/>
            </a:xfrm>
          </p:grpSpPr>
          <p:sp>
            <p:nvSpPr>
              <p:cNvPr id="957" name="Google Shape;957;p43"/>
              <p:cNvSpPr/>
              <p:nvPr/>
            </p:nvSpPr>
            <p:spPr>
              <a:xfrm>
                <a:off x="1266024" y="562278"/>
                <a:ext cx="619915" cy="1620397"/>
              </a:xfrm>
              <a:custGeom>
                <a:rect b="b" l="l" r="r" t="t"/>
                <a:pathLst>
                  <a:path extrusionOk="0" h="44750" w="17120">
                    <a:moveTo>
                      <a:pt x="16585" y="1764"/>
                    </a:moveTo>
                    <a:cubicBezTo>
                      <a:pt x="17120" y="1336"/>
                      <a:pt x="16959" y="464"/>
                      <a:pt x="16300" y="232"/>
                    </a:cubicBezTo>
                    <a:cubicBezTo>
                      <a:pt x="15659" y="0"/>
                      <a:pt x="15000" y="588"/>
                      <a:pt x="15142" y="1265"/>
                    </a:cubicBezTo>
                    <a:lnTo>
                      <a:pt x="0" y="44233"/>
                    </a:lnTo>
                    <a:lnTo>
                      <a:pt x="1425" y="447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1236331" y="557100"/>
                <a:ext cx="610899" cy="1599794"/>
              </a:xfrm>
              <a:custGeom>
                <a:rect b="b" l="l" r="r" t="t"/>
                <a:pathLst>
                  <a:path extrusionOk="0" h="44181" w="16871">
                    <a:moveTo>
                      <a:pt x="15339" y="1177"/>
                    </a:moveTo>
                    <a:cubicBezTo>
                      <a:pt x="15570" y="535"/>
                      <a:pt x="16176" y="90"/>
                      <a:pt x="16871" y="90"/>
                    </a:cubicBezTo>
                    <a:lnTo>
                      <a:pt x="16800" y="36"/>
                    </a:lnTo>
                    <a:cubicBezTo>
                      <a:pt x="16069" y="1"/>
                      <a:pt x="15410" y="428"/>
                      <a:pt x="15161" y="1123"/>
                    </a:cubicBezTo>
                    <a:lnTo>
                      <a:pt x="1" y="44145"/>
                    </a:lnTo>
                    <a:lnTo>
                      <a:pt x="179" y="4418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1340184" y="568724"/>
                <a:ext cx="565129" cy="1624924"/>
              </a:xfrm>
              <a:custGeom>
                <a:rect b="b" l="l" r="r" t="t"/>
                <a:pathLst>
                  <a:path extrusionOk="0" h="44875" w="15607">
                    <a:moveTo>
                      <a:pt x="15143" y="1818"/>
                    </a:moveTo>
                    <a:lnTo>
                      <a:pt x="1" y="44786"/>
                    </a:lnTo>
                    <a:cubicBezTo>
                      <a:pt x="72" y="44821"/>
                      <a:pt x="143" y="44839"/>
                      <a:pt x="215" y="44875"/>
                    </a:cubicBezTo>
                    <a:lnTo>
                      <a:pt x="15357" y="1871"/>
                    </a:lnTo>
                    <a:cubicBezTo>
                      <a:pt x="15606" y="1176"/>
                      <a:pt x="15339" y="410"/>
                      <a:pt x="14733" y="1"/>
                    </a:cubicBezTo>
                    <a:lnTo>
                      <a:pt x="14626" y="1"/>
                    </a:lnTo>
                    <a:cubicBezTo>
                      <a:pt x="15161" y="428"/>
                      <a:pt x="15375" y="1158"/>
                      <a:pt x="15143" y="181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1318276" y="568724"/>
                <a:ext cx="579288" cy="1621701"/>
              </a:xfrm>
              <a:custGeom>
                <a:rect b="b" l="l" r="r" t="t"/>
                <a:pathLst>
                  <a:path extrusionOk="0" h="44786" w="15998">
                    <a:moveTo>
                      <a:pt x="15142" y="1586"/>
                    </a:moveTo>
                    <a:lnTo>
                      <a:pt x="0" y="44572"/>
                    </a:lnTo>
                    <a:lnTo>
                      <a:pt x="606" y="44786"/>
                    </a:lnTo>
                    <a:lnTo>
                      <a:pt x="624" y="44786"/>
                    </a:lnTo>
                    <a:lnTo>
                      <a:pt x="15766" y="1818"/>
                    </a:lnTo>
                    <a:cubicBezTo>
                      <a:pt x="15997" y="1158"/>
                      <a:pt x="15784" y="428"/>
                      <a:pt x="15249" y="1"/>
                    </a:cubicBezTo>
                    <a:cubicBezTo>
                      <a:pt x="15124" y="1"/>
                      <a:pt x="15000" y="18"/>
                      <a:pt x="14875" y="36"/>
                    </a:cubicBezTo>
                    <a:cubicBezTo>
                      <a:pt x="15214" y="482"/>
                      <a:pt x="15320" y="1069"/>
                      <a:pt x="15142" y="15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1242776" y="560975"/>
                <a:ext cx="614158" cy="1603668"/>
              </a:xfrm>
              <a:custGeom>
                <a:rect b="b" l="l" r="r" t="t"/>
                <a:pathLst>
                  <a:path extrusionOk="0" h="44288" w="16961">
                    <a:moveTo>
                      <a:pt x="642" y="44287"/>
                    </a:moveTo>
                    <a:lnTo>
                      <a:pt x="15784" y="1301"/>
                    </a:lnTo>
                    <a:cubicBezTo>
                      <a:pt x="15962" y="785"/>
                      <a:pt x="16408" y="375"/>
                      <a:pt x="16960" y="268"/>
                    </a:cubicBezTo>
                    <a:cubicBezTo>
                      <a:pt x="16871" y="161"/>
                      <a:pt x="16782" y="72"/>
                      <a:pt x="16693" y="1"/>
                    </a:cubicBezTo>
                    <a:cubicBezTo>
                      <a:pt x="15998" y="1"/>
                      <a:pt x="15375" y="428"/>
                      <a:pt x="15143" y="1087"/>
                    </a:cubicBezTo>
                    <a:lnTo>
                      <a:pt x="1" y="44073"/>
                    </a:lnTo>
                    <a:lnTo>
                      <a:pt x="161" y="441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1844638" y="558404"/>
                <a:ext cx="29728" cy="11660"/>
              </a:xfrm>
              <a:custGeom>
                <a:rect b="b" l="l" r="r" t="t"/>
                <a:pathLst>
                  <a:path extrusionOk="0" h="322" w="821">
                    <a:moveTo>
                      <a:pt x="535" y="125"/>
                    </a:moveTo>
                    <a:lnTo>
                      <a:pt x="446" y="90"/>
                    </a:lnTo>
                    <a:cubicBezTo>
                      <a:pt x="410" y="72"/>
                      <a:pt x="375" y="72"/>
                      <a:pt x="339" y="54"/>
                    </a:cubicBezTo>
                    <a:cubicBezTo>
                      <a:pt x="232" y="18"/>
                      <a:pt x="107" y="0"/>
                      <a:pt x="1" y="0"/>
                    </a:cubicBezTo>
                    <a:lnTo>
                      <a:pt x="72" y="54"/>
                    </a:lnTo>
                    <a:cubicBezTo>
                      <a:pt x="179" y="143"/>
                      <a:pt x="268" y="232"/>
                      <a:pt x="339" y="321"/>
                    </a:cubicBezTo>
                    <a:cubicBezTo>
                      <a:pt x="464" y="303"/>
                      <a:pt x="588" y="286"/>
                      <a:pt x="713" y="286"/>
                    </a:cubicBezTo>
                    <a:lnTo>
                      <a:pt x="820" y="286"/>
                    </a:lnTo>
                    <a:cubicBezTo>
                      <a:pt x="731" y="214"/>
                      <a:pt x="624" y="161"/>
                      <a:pt x="535" y="1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1240857" y="2162042"/>
                <a:ext cx="97441" cy="127133"/>
              </a:xfrm>
              <a:custGeom>
                <a:rect b="b" l="l" r="r" t="t"/>
                <a:pathLst>
                  <a:path extrusionOk="0" h="3511" w="2691">
                    <a:moveTo>
                      <a:pt x="2690" y="981"/>
                    </a:moveTo>
                    <a:cubicBezTo>
                      <a:pt x="2690" y="945"/>
                      <a:pt x="2655" y="927"/>
                      <a:pt x="2637" y="909"/>
                    </a:cubicBezTo>
                    <a:lnTo>
                      <a:pt x="125" y="19"/>
                    </a:lnTo>
                    <a:cubicBezTo>
                      <a:pt x="89" y="1"/>
                      <a:pt x="54" y="19"/>
                      <a:pt x="36" y="37"/>
                    </a:cubicBezTo>
                    <a:cubicBezTo>
                      <a:pt x="18" y="54"/>
                      <a:pt x="0" y="72"/>
                      <a:pt x="0" y="108"/>
                    </a:cubicBezTo>
                    <a:lnTo>
                      <a:pt x="250" y="3421"/>
                    </a:lnTo>
                    <a:cubicBezTo>
                      <a:pt x="250" y="3457"/>
                      <a:pt x="268" y="3493"/>
                      <a:pt x="303" y="3510"/>
                    </a:cubicBezTo>
                    <a:cubicBezTo>
                      <a:pt x="339" y="3510"/>
                      <a:pt x="374" y="3510"/>
                      <a:pt x="392" y="3475"/>
                    </a:cubicBezTo>
                    <a:lnTo>
                      <a:pt x="2673" y="1052"/>
                    </a:lnTo>
                    <a:cubicBezTo>
                      <a:pt x="2690" y="1034"/>
                      <a:pt x="2690" y="999"/>
                      <a:pt x="2690" y="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1236331" y="2151722"/>
                <a:ext cx="112287" cy="119384"/>
              </a:xfrm>
              <a:custGeom>
                <a:rect b="b" l="l" r="r" t="t"/>
                <a:pathLst>
                  <a:path extrusionOk="0" h="3297" w="3101">
                    <a:moveTo>
                      <a:pt x="3100" y="1105"/>
                    </a:moveTo>
                    <a:cubicBezTo>
                      <a:pt x="3083" y="1070"/>
                      <a:pt x="3065" y="1034"/>
                      <a:pt x="3029" y="1034"/>
                    </a:cubicBezTo>
                    <a:lnTo>
                      <a:pt x="125" y="1"/>
                    </a:lnTo>
                    <a:cubicBezTo>
                      <a:pt x="90" y="1"/>
                      <a:pt x="54" y="1"/>
                      <a:pt x="36" y="19"/>
                    </a:cubicBezTo>
                    <a:cubicBezTo>
                      <a:pt x="1" y="37"/>
                      <a:pt x="1" y="72"/>
                      <a:pt x="1" y="108"/>
                    </a:cubicBezTo>
                    <a:lnTo>
                      <a:pt x="214" y="2994"/>
                    </a:lnTo>
                    <a:lnTo>
                      <a:pt x="1105" y="3297"/>
                    </a:lnTo>
                    <a:lnTo>
                      <a:pt x="3083" y="1194"/>
                    </a:lnTo>
                    <a:cubicBezTo>
                      <a:pt x="3100" y="1177"/>
                      <a:pt x="3100" y="1141"/>
                      <a:pt x="3100" y="110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5" name="Google Shape;965;p43"/>
            <p:cNvGrpSpPr/>
            <p:nvPr/>
          </p:nvGrpSpPr>
          <p:grpSpPr>
            <a:xfrm flipH="1">
              <a:off x="1237981" y="3753166"/>
              <a:ext cx="953591" cy="334099"/>
              <a:chOff x="2271950" y="2722775"/>
              <a:chExt cx="575875" cy="201775"/>
            </a:xfrm>
          </p:grpSpPr>
          <p:sp>
            <p:nvSpPr>
              <p:cNvPr id="966" name="Google Shape;966;p43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1" name="Google Shape;971;p43"/>
            <p:cNvSpPr/>
            <p:nvPr/>
          </p:nvSpPr>
          <p:spPr>
            <a:xfrm flipH="1">
              <a:off x="984469" y="41965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3"/>
            <p:cNvSpPr/>
            <p:nvPr/>
          </p:nvSpPr>
          <p:spPr>
            <a:xfrm flipH="1">
              <a:off x="3889138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3"/>
            <p:cNvSpPr/>
            <p:nvPr/>
          </p:nvSpPr>
          <p:spPr>
            <a:xfrm flipH="1">
              <a:off x="211187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3"/>
            <p:cNvSpPr/>
            <p:nvPr/>
          </p:nvSpPr>
          <p:spPr>
            <a:xfrm flipH="1">
              <a:off x="364716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 flipH="1">
              <a:off x="4226057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 flipH="1">
              <a:off x="725787" y="883365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3"/>
            <p:cNvSpPr/>
            <p:nvPr/>
          </p:nvSpPr>
          <p:spPr>
            <a:xfrm flipH="1" rot="1685758">
              <a:off x="2971353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3"/>
            <p:cNvSpPr/>
            <p:nvPr/>
          </p:nvSpPr>
          <p:spPr>
            <a:xfrm flipH="1">
              <a:off x="2567287" y="3846103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3"/>
            <p:cNvSpPr/>
            <p:nvPr/>
          </p:nvSpPr>
          <p:spPr>
            <a:xfrm>
              <a:off x="1774800" y="3210950"/>
              <a:ext cx="315325" cy="29930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 flipH="1">
              <a:off x="1583526" y="145075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 flipH="1">
              <a:off x="3289519" y="3510256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43"/>
          <p:cNvSpPr/>
          <p:nvPr/>
        </p:nvSpPr>
        <p:spPr>
          <a:xfrm flipH="1" rot="1685758">
            <a:off x="5181153" y="39434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3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6" name="Google Shape;986;p43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87" name="Google Shape;987;p43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988" name="Google Shape;98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989" name="Google Shape;98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43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3"/>
          <p:cNvSpPr/>
          <p:nvPr/>
        </p:nvSpPr>
        <p:spPr>
          <a:xfrm>
            <a:off x="5566688" y="3487125"/>
            <a:ext cx="2867100" cy="54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3"/>
          <p:cNvSpPr txBox="1"/>
          <p:nvPr>
            <p:ph type="title"/>
          </p:nvPr>
        </p:nvSpPr>
        <p:spPr>
          <a:xfrm>
            <a:off x="5566688" y="357712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—</a:t>
            </a:r>
            <a:r>
              <a:rPr lang="en" sz="1800"/>
              <a:t>National Association of Realtors</a:t>
            </a:r>
            <a:endParaRPr sz="1800"/>
          </a:p>
        </p:txBody>
      </p:sp>
      <p:sp>
        <p:nvSpPr>
          <p:cNvPr id="1001" name="Google Shape;1001;p43"/>
          <p:cNvSpPr txBox="1"/>
          <p:nvPr>
            <p:ph idx="1" type="subTitle"/>
          </p:nvPr>
        </p:nvSpPr>
        <p:spPr>
          <a:xfrm>
            <a:off x="4469963" y="2676263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</a:t>
            </a:r>
            <a:r>
              <a:rPr lang="en" sz="1200"/>
              <a:t>homes that sold within the first month of being listed typically sold for closer to their asking price than those that remained on the market for longer periods of time. 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Estimator</a:t>
            </a:r>
            <a:endParaRPr/>
          </a:p>
        </p:txBody>
      </p:sp>
      <p:sp>
        <p:nvSpPr>
          <p:cNvPr id="1007" name="Google Shape;1007;p44"/>
          <p:cNvSpPr txBox="1"/>
          <p:nvPr>
            <p:ph idx="1" type="subTitle"/>
          </p:nvPr>
        </p:nvSpPr>
        <p:spPr>
          <a:xfrm>
            <a:off x="1773725" y="2095099"/>
            <a:ext cx="22305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that estimate the price to provide 2 values: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 and assist users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renovations</a:t>
            </a:r>
            <a:endParaRPr/>
          </a:p>
        </p:txBody>
      </p:sp>
      <p:sp>
        <p:nvSpPr>
          <p:cNvPr id="1008" name="Google Shape;1008;p44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Localizer</a:t>
            </a:r>
            <a:endParaRPr/>
          </a:p>
        </p:txBody>
      </p:sp>
      <p:sp>
        <p:nvSpPr>
          <p:cNvPr id="1009" name="Google Shape;1009;p44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 tool that narrows the search area depending on user </a:t>
            </a:r>
            <a:r>
              <a:rPr lang="en"/>
              <a:t>requirements</a:t>
            </a:r>
            <a:endParaRPr/>
          </a:p>
        </p:txBody>
      </p:sp>
      <p:sp>
        <p:nvSpPr>
          <p:cNvPr id="1010" name="Google Shape;1010;p4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be provided</a:t>
            </a:r>
            <a:endParaRPr/>
          </a:p>
        </p:txBody>
      </p:sp>
      <p:cxnSp>
        <p:nvCxnSpPr>
          <p:cNvPr id="1011" name="Google Shape;1011;p44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44"/>
          <p:cNvSpPr/>
          <p:nvPr/>
        </p:nvSpPr>
        <p:spPr>
          <a:xfrm>
            <a:off x="713983" y="1798633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4"/>
          <p:cNvSpPr/>
          <p:nvPr/>
        </p:nvSpPr>
        <p:spPr>
          <a:xfrm>
            <a:off x="7553473" y="2835033"/>
            <a:ext cx="876544" cy="876452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4" name="Google Shape;1014;p44"/>
          <p:cNvCxnSpPr/>
          <p:nvPr/>
        </p:nvCxnSpPr>
        <p:spPr>
          <a:xfrm>
            <a:off x="5239075" y="3112125"/>
            <a:ext cx="207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16" name="Google Shape;1016;p44"/>
          <p:cNvSpPr/>
          <p:nvPr/>
        </p:nvSpPr>
        <p:spPr>
          <a:xfrm rot="7198710">
            <a:off x="820086" y="3368814"/>
            <a:ext cx="630918" cy="62770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44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1018" name="Google Shape;1018;p44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44"/>
          <p:cNvSpPr/>
          <p:nvPr/>
        </p:nvSpPr>
        <p:spPr>
          <a:xfrm>
            <a:off x="2039925" y="325257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4"/>
          <p:cNvSpPr/>
          <p:nvPr/>
        </p:nvSpPr>
        <p:spPr>
          <a:xfrm>
            <a:off x="2842313" y="391330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4"/>
          <p:cNvSpPr/>
          <p:nvPr/>
        </p:nvSpPr>
        <p:spPr>
          <a:xfrm>
            <a:off x="5239075" y="1543894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4"/>
          <p:cNvSpPr/>
          <p:nvPr/>
        </p:nvSpPr>
        <p:spPr>
          <a:xfrm>
            <a:off x="7873188" y="16520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4"/>
          <p:cNvSpPr/>
          <p:nvPr/>
        </p:nvSpPr>
        <p:spPr>
          <a:xfrm>
            <a:off x="6836438" y="1006378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4"/>
          <p:cNvSpPr/>
          <p:nvPr/>
        </p:nvSpPr>
        <p:spPr>
          <a:xfrm>
            <a:off x="8084327" y="191086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4"/>
          <p:cNvSpPr/>
          <p:nvPr/>
        </p:nvSpPr>
        <p:spPr>
          <a:xfrm>
            <a:off x="4261262" y="3832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4"/>
          <p:cNvSpPr/>
          <p:nvPr/>
        </p:nvSpPr>
        <p:spPr>
          <a:xfrm rot="-1685758">
            <a:off x="2484228" y="37617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4"/>
          <p:cNvSpPr/>
          <p:nvPr/>
        </p:nvSpPr>
        <p:spPr>
          <a:xfrm>
            <a:off x="7253088" y="7068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4"/>
          <p:cNvSpPr/>
          <p:nvPr/>
        </p:nvSpPr>
        <p:spPr>
          <a:xfrm rot="-1685758">
            <a:off x="5822966" y="826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4"/>
          <p:cNvSpPr/>
          <p:nvPr/>
        </p:nvSpPr>
        <p:spPr>
          <a:xfrm>
            <a:off x="6236062" y="13674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4"/>
          <p:cNvSpPr/>
          <p:nvPr/>
        </p:nvSpPr>
        <p:spPr>
          <a:xfrm>
            <a:off x="3526488" y="42909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4"/>
          <p:cNvSpPr/>
          <p:nvPr/>
        </p:nvSpPr>
        <p:spPr>
          <a:xfrm>
            <a:off x="4261262" y="2374792"/>
            <a:ext cx="621486" cy="647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1036" name="Google Shape;1036;p44"/>
          <p:cNvSpPr/>
          <p:nvPr/>
        </p:nvSpPr>
        <p:spPr>
          <a:xfrm rot="7201932">
            <a:off x="1199737" y="40517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4"/>
          <p:cNvSpPr/>
          <p:nvPr/>
        </p:nvSpPr>
        <p:spPr>
          <a:xfrm>
            <a:off x="2057089" y="4182499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44"/>
          <p:cNvGrpSpPr/>
          <p:nvPr/>
        </p:nvGrpSpPr>
        <p:grpSpPr>
          <a:xfrm>
            <a:off x="932865" y="2017480"/>
            <a:ext cx="438779" cy="438759"/>
            <a:chOff x="1322640" y="3567702"/>
            <a:chExt cx="437728" cy="437708"/>
          </a:xfrm>
        </p:grpSpPr>
        <p:sp>
          <p:nvSpPr>
            <p:cNvPr id="1039" name="Google Shape;1039;p44"/>
            <p:cNvSpPr/>
            <p:nvPr/>
          </p:nvSpPr>
          <p:spPr>
            <a:xfrm>
              <a:off x="1331674" y="3567702"/>
              <a:ext cx="198967" cy="43088"/>
            </a:xfrm>
            <a:custGeom>
              <a:rect b="b" l="l" r="r" t="t"/>
              <a:pathLst>
                <a:path extrusionOk="0" h="2132" w="9845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1396063" y="3720308"/>
              <a:ext cx="81244" cy="81648"/>
            </a:xfrm>
            <a:custGeom>
              <a:rect b="b" l="l" r="r" t="t"/>
              <a:pathLst>
                <a:path extrusionOk="0" h="4040" w="402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1322640" y="3636214"/>
              <a:ext cx="437728" cy="369196"/>
            </a:xfrm>
            <a:custGeom>
              <a:rect b="b" l="l" r="r" t="t"/>
              <a:pathLst>
                <a:path extrusionOk="0" h="18268" w="21659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1043" name="Google Shape;1043;p44"/>
            <p:cNvSpPr/>
            <p:nvPr/>
          </p:nvSpPr>
          <p:spPr>
            <a:xfrm>
              <a:off x="4946475" y="3274798"/>
              <a:ext cx="221946" cy="84781"/>
            </a:xfrm>
            <a:custGeom>
              <a:rect b="b" l="l" r="r" t="t"/>
              <a:pathLst>
                <a:path extrusionOk="0" h="4195" w="10982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4946475" y="3189492"/>
              <a:ext cx="221946" cy="84458"/>
            </a:xfrm>
            <a:custGeom>
              <a:rect b="b" l="l" r="r" t="t"/>
              <a:pathLst>
                <a:path extrusionOk="0" h="4179" w="10982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4946475" y="3104165"/>
              <a:ext cx="221946" cy="84357"/>
            </a:xfrm>
            <a:custGeom>
              <a:rect b="b" l="l" r="r" t="t"/>
              <a:pathLst>
                <a:path extrusionOk="0" h="4174" w="10982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4946475" y="3016009"/>
              <a:ext cx="221946" cy="87186"/>
            </a:xfrm>
            <a:custGeom>
              <a:rect b="b" l="l" r="r" t="t"/>
              <a:pathLst>
                <a:path extrusionOk="0" h="4314" w="10982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5193846" y="3045496"/>
              <a:ext cx="190358" cy="258870"/>
            </a:xfrm>
            <a:custGeom>
              <a:rect b="b" l="l" r="r" t="t"/>
              <a:pathLst>
                <a:path extrusionOk="0" h="12809" w="9419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8" name="Google Shape;1048;p4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4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51" name="Google Shape;1051;p44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52" name="Google Shape;1052;p44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53" name="Google Shape;1053;p4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054" name="Google Shape;1054;p4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3" name="Google Shape;1063;p44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5"/>
          <p:cNvSpPr txBox="1"/>
          <p:nvPr>
            <p:ph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</a:t>
            </a:r>
            <a:endParaRPr/>
          </a:p>
        </p:txBody>
      </p:sp>
      <p:sp>
        <p:nvSpPr>
          <p:cNvPr id="1069" name="Google Shape;1069;p45"/>
          <p:cNvSpPr txBox="1"/>
          <p:nvPr>
            <p:ph idx="1" type="subTitle"/>
          </p:nvPr>
        </p:nvSpPr>
        <p:spPr>
          <a:xfrm>
            <a:off x="714375" y="3594388"/>
            <a:ext cx="1928700" cy="6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absolute error: 16279.227573091057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squared error: 25567.8824729713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070" name="Google Shape;1070;p45"/>
          <p:cNvSpPr txBox="1"/>
          <p:nvPr>
            <p:ph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XGB</a:t>
            </a:r>
            <a:endParaRPr/>
          </a:p>
        </p:txBody>
      </p:sp>
      <p:sp>
        <p:nvSpPr>
          <p:cNvPr id="1071" name="Google Shape;1071;p45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absolute error: 17920.640694444446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squared error: 31310.259699604107</a:t>
            </a:r>
            <a:endParaRPr sz="1000"/>
          </a:p>
        </p:txBody>
      </p:sp>
      <p:sp>
        <p:nvSpPr>
          <p:cNvPr id="1072" name="Google Shape;1072;p45"/>
          <p:cNvSpPr txBox="1"/>
          <p:nvPr>
            <p:ph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CB</a:t>
            </a:r>
            <a:endParaRPr/>
          </a:p>
        </p:txBody>
      </p:sp>
      <p:sp>
        <p:nvSpPr>
          <p:cNvPr id="1073" name="Google Shape;1073;p45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absolute error: 15638.595913725061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squared error: 23855.516144771584</a:t>
            </a:r>
            <a:endParaRPr sz="1000"/>
          </a:p>
        </p:txBody>
      </p:sp>
      <p:sp>
        <p:nvSpPr>
          <p:cNvPr id="1074" name="Google Shape;1074;p45"/>
          <p:cNvSpPr txBox="1"/>
          <p:nvPr>
            <p:ph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LGBM</a:t>
            </a:r>
            <a:endParaRPr/>
          </a:p>
        </p:txBody>
      </p:sp>
      <p:sp>
        <p:nvSpPr>
          <p:cNvPr id="1075" name="Google Shape;1075;p45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absolute error: 17186.577738562894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Mean squared error: 26418.390414036377</a:t>
            </a:r>
            <a:endParaRPr sz="1000"/>
          </a:p>
        </p:txBody>
      </p:sp>
      <p:sp>
        <p:nvSpPr>
          <p:cNvPr id="1076" name="Google Shape;1076;p45"/>
          <p:cNvSpPr/>
          <p:nvPr/>
        </p:nvSpPr>
        <p:spPr>
          <a:xfrm>
            <a:off x="962600" y="1733725"/>
            <a:ext cx="1432200" cy="1432200"/>
          </a:xfrm>
          <a:prstGeom prst="donut">
            <a:avLst>
              <a:gd fmla="val 1714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5"/>
          <p:cNvSpPr/>
          <p:nvPr/>
        </p:nvSpPr>
        <p:spPr>
          <a:xfrm rot="5400000">
            <a:off x="1031816" y="1802859"/>
            <a:ext cx="1293900" cy="1293900"/>
          </a:xfrm>
          <a:prstGeom prst="blockArc">
            <a:avLst>
              <a:gd fmla="val 5299944" name="adj1"/>
              <a:gd fmla="val 21349235" name="adj2"/>
              <a:gd fmla="val 7823" name="adj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5"/>
          <p:cNvSpPr/>
          <p:nvPr/>
        </p:nvSpPr>
        <p:spPr>
          <a:xfrm>
            <a:off x="2891463" y="2516950"/>
            <a:ext cx="1432200" cy="1432200"/>
          </a:xfrm>
          <a:prstGeom prst="donut">
            <a:avLst>
              <a:gd fmla="val 1714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5"/>
          <p:cNvSpPr/>
          <p:nvPr/>
        </p:nvSpPr>
        <p:spPr>
          <a:xfrm rot="5400000">
            <a:off x="2960678" y="2586084"/>
            <a:ext cx="1293900" cy="1293900"/>
          </a:xfrm>
          <a:prstGeom prst="blockArc">
            <a:avLst>
              <a:gd fmla="val 16229013" name="adj1"/>
              <a:gd fmla="val 21349235" name="adj2"/>
              <a:gd fmla="val 7823" name="adj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5"/>
          <p:cNvSpPr/>
          <p:nvPr/>
        </p:nvSpPr>
        <p:spPr>
          <a:xfrm>
            <a:off x="4820325" y="1733725"/>
            <a:ext cx="1432200" cy="1432200"/>
          </a:xfrm>
          <a:prstGeom prst="donut">
            <a:avLst>
              <a:gd fmla="val 1714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5"/>
          <p:cNvSpPr/>
          <p:nvPr/>
        </p:nvSpPr>
        <p:spPr>
          <a:xfrm rot="5400000">
            <a:off x="4889541" y="1802859"/>
            <a:ext cx="1293900" cy="1293900"/>
          </a:xfrm>
          <a:prstGeom prst="blockArc">
            <a:avLst>
              <a:gd fmla="val 199508" name="adj1"/>
              <a:gd fmla="val 21349235" name="adj2"/>
              <a:gd fmla="val 7823" name="adj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5"/>
          <p:cNvSpPr/>
          <p:nvPr/>
        </p:nvSpPr>
        <p:spPr>
          <a:xfrm>
            <a:off x="6749175" y="2516950"/>
            <a:ext cx="1432200" cy="1432200"/>
          </a:xfrm>
          <a:prstGeom prst="donut">
            <a:avLst>
              <a:gd fmla="val 1714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5"/>
          <p:cNvSpPr/>
          <p:nvPr/>
        </p:nvSpPr>
        <p:spPr>
          <a:xfrm rot="5400000">
            <a:off x="6818391" y="2586084"/>
            <a:ext cx="1293900" cy="1293900"/>
          </a:xfrm>
          <a:prstGeom prst="blockArc">
            <a:avLst>
              <a:gd fmla="val 10822962" name="adj1"/>
              <a:gd fmla="val 21349235" name="adj2"/>
              <a:gd fmla="val 7823" name="adj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45"/>
          <p:cNvCxnSpPr>
            <a:stCxn id="1076" idx="4"/>
            <a:endCxn id="1069" idx="0"/>
          </p:cNvCxnSpPr>
          <p:nvPr/>
        </p:nvCxnSpPr>
        <p:spPr>
          <a:xfrm>
            <a:off x="1678700" y="3165925"/>
            <a:ext cx="0" cy="42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45"/>
          <p:cNvCxnSpPr>
            <a:stCxn id="1078" idx="0"/>
            <a:endCxn id="1071" idx="2"/>
          </p:cNvCxnSpPr>
          <p:nvPr/>
        </p:nvCxnSpPr>
        <p:spPr>
          <a:xfrm rot="10800000">
            <a:off x="3607563" y="2044750"/>
            <a:ext cx="0" cy="4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45"/>
          <p:cNvCxnSpPr>
            <a:stCxn id="1080" idx="4"/>
            <a:endCxn id="1073" idx="0"/>
          </p:cNvCxnSpPr>
          <p:nvPr/>
        </p:nvCxnSpPr>
        <p:spPr>
          <a:xfrm>
            <a:off x="5536425" y="3165925"/>
            <a:ext cx="0" cy="44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45"/>
          <p:cNvCxnSpPr>
            <a:stCxn id="1082" idx="0"/>
            <a:endCxn id="1075" idx="2"/>
          </p:cNvCxnSpPr>
          <p:nvPr/>
        </p:nvCxnSpPr>
        <p:spPr>
          <a:xfrm rot="10800000">
            <a:off x="7465275" y="2044750"/>
            <a:ext cx="0" cy="4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8" name="Google Shape;1088;p4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89" name="Google Shape;1089;p45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Estimation results</a:t>
            </a:r>
            <a:endParaRPr/>
          </a:p>
        </p:txBody>
      </p:sp>
      <p:sp>
        <p:nvSpPr>
          <p:cNvPr id="1090" name="Google Shape;1090;p45"/>
          <p:cNvSpPr/>
          <p:nvPr/>
        </p:nvSpPr>
        <p:spPr>
          <a:xfrm>
            <a:off x="5838413" y="8302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5"/>
          <p:cNvSpPr/>
          <p:nvPr/>
        </p:nvSpPr>
        <p:spPr>
          <a:xfrm>
            <a:off x="7786413" y="410999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5"/>
          <p:cNvSpPr/>
          <p:nvPr/>
        </p:nvSpPr>
        <p:spPr>
          <a:xfrm rot="-1685758">
            <a:off x="8122953" y="43338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5"/>
          <p:cNvSpPr/>
          <p:nvPr/>
        </p:nvSpPr>
        <p:spPr>
          <a:xfrm>
            <a:off x="7572988" y="10078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5"/>
          <p:cNvSpPr/>
          <p:nvPr/>
        </p:nvSpPr>
        <p:spPr>
          <a:xfrm>
            <a:off x="8181374" y="9270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45"/>
          <p:cNvGrpSpPr/>
          <p:nvPr/>
        </p:nvGrpSpPr>
        <p:grpSpPr>
          <a:xfrm>
            <a:off x="6692735" y="694927"/>
            <a:ext cx="695830" cy="243805"/>
            <a:chOff x="2271950" y="2722775"/>
            <a:chExt cx="575875" cy="201775"/>
          </a:xfrm>
        </p:grpSpPr>
        <p:sp>
          <p:nvSpPr>
            <p:cNvPr id="1096" name="Google Shape;1096;p4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1" name="Google Shape;1101;p45"/>
          <p:cNvSpPr/>
          <p:nvPr/>
        </p:nvSpPr>
        <p:spPr>
          <a:xfrm>
            <a:off x="8289451" y="38799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5"/>
          <p:cNvSpPr/>
          <p:nvPr/>
        </p:nvSpPr>
        <p:spPr>
          <a:xfrm>
            <a:off x="7215613" y="417550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5"/>
          <p:cNvSpPr/>
          <p:nvPr/>
        </p:nvSpPr>
        <p:spPr>
          <a:xfrm rot="-1685758">
            <a:off x="6382628" y="10851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5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7" name="Google Shape;1107;p4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08" name="Google Shape;1108;p45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09" name="Google Shape;1109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10" name="Google Shape;1110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45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6"/>
          <p:cNvSpPr txBox="1"/>
          <p:nvPr>
            <p:ph idx="2" type="title"/>
          </p:nvPr>
        </p:nvSpPr>
        <p:spPr>
          <a:xfrm>
            <a:off x="2111280" y="29501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1125" name="Google Shape;1125;p46"/>
          <p:cNvSpPr txBox="1"/>
          <p:nvPr>
            <p:ph idx="3" type="subTitle"/>
          </p:nvPr>
        </p:nvSpPr>
        <p:spPr>
          <a:xfrm>
            <a:off x="1678779" y="147947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score:  0.10136986301369863</a:t>
            </a:r>
            <a:endParaRPr/>
          </a:p>
        </p:txBody>
      </p:sp>
      <p:sp>
        <p:nvSpPr>
          <p:cNvPr id="1126" name="Google Shape;1126;p46"/>
          <p:cNvSpPr txBox="1"/>
          <p:nvPr>
            <p:ph idx="4" type="title"/>
          </p:nvPr>
        </p:nvSpPr>
        <p:spPr>
          <a:xfrm>
            <a:off x="4040146" y="216690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RF</a:t>
            </a:r>
            <a:endParaRPr/>
          </a:p>
        </p:txBody>
      </p:sp>
      <p:sp>
        <p:nvSpPr>
          <p:cNvPr id="1127" name="Google Shape;1127;p46"/>
          <p:cNvSpPr txBox="1"/>
          <p:nvPr>
            <p:ph idx="5" type="subTitle"/>
          </p:nvPr>
        </p:nvSpPr>
        <p:spPr>
          <a:xfrm>
            <a:off x="3607646" y="36109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 0.6767123287671233</a:t>
            </a:r>
            <a:endParaRPr/>
          </a:p>
        </p:txBody>
      </p:sp>
      <p:sp>
        <p:nvSpPr>
          <p:cNvPr id="1128" name="Google Shape;1128;p46"/>
          <p:cNvSpPr txBox="1"/>
          <p:nvPr>
            <p:ph idx="6" type="title"/>
          </p:nvPr>
        </p:nvSpPr>
        <p:spPr>
          <a:xfrm>
            <a:off x="5969013" y="29501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NB</a:t>
            </a:r>
            <a:endParaRPr/>
          </a:p>
        </p:txBody>
      </p:sp>
      <p:sp>
        <p:nvSpPr>
          <p:cNvPr id="1129" name="Google Shape;1129;p46"/>
          <p:cNvSpPr txBox="1"/>
          <p:nvPr>
            <p:ph idx="7" type="subTitle"/>
          </p:nvPr>
        </p:nvSpPr>
        <p:spPr>
          <a:xfrm>
            <a:off x="5536513" y="147947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0.3315068493150685</a:t>
            </a:r>
            <a:endParaRPr/>
          </a:p>
        </p:txBody>
      </p:sp>
      <p:sp>
        <p:nvSpPr>
          <p:cNvPr id="1130" name="Google Shape;1130;p46"/>
          <p:cNvSpPr/>
          <p:nvPr/>
        </p:nvSpPr>
        <p:spPr>
          <a:xfrm>
            <a:off x="1927025" y="2516325"/>
            <a:ext cx="1432200" cy="1432200"/>
          </a:xfrm>
          <a:prstGeom prst="donut">
            <a:avLst>
              <a:gd fmla="val 1714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6"/>
          <p:cNvSpPr/>
          <p:nvPr/>
        </p:nvSpPr>
        <p:spPr>
          <a:xfrm rot="5400000">
            <a:off x="1996241" y="2585459"/>
            <a:ext cx="1293900" cy="1293900"/>
          </a:xfrm>
          <a:prstGeom prst="blockArc">
            <a:avLst>
              <a:gd fmla="val 18710894" name="adj1"/>
              <a:gd fmla="val 21349235" name="adj2"/>
              <a:gd fmla="val 7823" name="adj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6"/>
          <p:cNvSpPr/>
          <p:nvPr/>
        </p:nvSpPr>
        <p:spPr>
          <a:xfrm>
            <a:off x="3855888" y="1733100"/>
            <a:ext cx="1432200" cy="1432200"/>
          </a:xfrm>
          <a:prstGeom prst="donut">
            <a:avLst>
              <a:gd fmla="val 1714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6"/>
          <p:cNvSpPr/>
          <p:nvPr/>
        </p:nvSpPr>
        <p:spPr>
          <a:xfrm rot="5400000">
            <a:off x="3925103" y="1802234"/>
            <a:ext cx="1293900" cy="1293900"/>
          </a:xfrm>
          <a:prstGeom prst="blockArc">
            <a:avLst>
              <a:gd fmla="val 8417485" name="adj1"/>
              <a:gd fmla="val 21349235" name="adj2"/>
              <a:gd fmla="val 7823" name="adj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6"/>
          <p:cNvSpPr/>
          <p:nvPr/>
        </p:nvSpPr>
        <p:spPr>
          <a:xfrm>
            <a:off x="5784738" y="2516325"/>
            <a:ext cx="1432200" cy="1432200"/>
          </a:xfrm>
          <a:prstGeom prst="donut">
            <a:avLst>
              <a:gd fmla="val 1714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6"/>
          <p:cNvSpPr/>
          <p:nvPr/>
        </p:nvSpPr>
        <p:spPr>
          <a:xfrm rot="5400000">
            <a:off x="5853953" y="2585459"/>
            <a:ext cx="1293900" cy="1293900"/>
          </a:xfrm>
          <a:prstGeom prst="blockArc">
            <a:avLst>
              <a:gd fmla="val 15492098" name="adj1"/>
              <a:gd fmla="val 21349235" name="adj2"/>
              <a:gd fmla="val 7823" name="adj3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Google Shape;1136;p46"/>
          <p:cNvCxnSpPr>
            <a:stCxn id="1130" idx="0"/>
            <a:endCxn id="1125" idx="2"/>
          </p:cNvCxnSpPr>
          <p:nvPr/>
        </p:nvCxnSpPr>
        <p:spPr>
          <a:xfrm rot="10800000">
            <a:off x="2643125" y="2044125"/>
            <a:ext cx="0" cy="4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46"/>
          <p:cNvCxnSpPr>
            <a:stCxn id="1132" idx="4"/>
            <a:endCxn id="1127" idx="0"/>
          </p:cNvCxnSpPr>
          <p:nvPr/>
        </p:nvCxnSpPr>
        <p:spPr>
          <a:xfrm>
            <a:off x="4571988" y="3165300"/>
            <a:ext cx="0" cy="44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46"/>
          <p:cNvCxnSpPr>
            <a:stCxn id="1134" idx="0"/>
            <a:endCxn id="1129" idx="2"/>
          </p:cNvCxnSpPr>
          <p:nvPr/>
        </p:nvCxnSpPr>
        <p:spPr>
          <a:xfrm rot="10800000">
            <a:off x="6500838" y="2044125"/>
            <a:ext cx="0" cy="4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40" name="Google Shape;1140;p46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Localizer</a:t>
            </a:r>
            <a:r>
              <a:rPr lang="en"/>
              <a:t> results</a:t>
            </a:r>
            <a:endParaRPr/>
          </a:p>
        </p:txBody>
      </p:sp>
      <p:sp>
        <p:nvSpPr>
          <p:cNvPr id="1141" name="Google Shape;1141;p46"/>
          <p:cNvSpPr/>
          <p:nvPr/>
        </p:nvSpPr>
        <p:spPr>
          <a:xfrm>
            <a:off x="5838413" y="8302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6"/>
          <p:cNvSpPr/>
          <p:nvPr/>
        </p:nvSpPr>
        <p:spPr>
          <a:xfrm>
            <a:off x="7786413" y="410999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6"/>
          <p:cNvSpPr/>
          <p:nvPr/>
        </p:nvSpPr>
        <p:spPr>
          <a:xfrm rot="-1685758">
            <a:off x="8122953" y="43338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6"/>
          <p:cNvSpPr/>
          <p:nvPr/>
        </p:nvSpPr>
        <p:spPr>
          <a:xfrm>
            <a:off x="7572988" y="10078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6"/>
          <p:cNvSpPr/>
          <p:nvPr/>
        </p:nvSpPr>
        <p:spPr>
          <a:xfrm>
            <a:off x="8181374" y="9270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6" name="Google Shape;1146;p46"/>
          <p:cNvGrpSpPr/>
          <p:nvPr/>
        </p:nvGrpSpPr>
        <p:grpSpPr>
          <a:xfrm>
            <a:off x="6692735" y="694927"/>
            <a:ext cx="695830" cy="243805"/>
            <a:chOff x="2271950" y="2722775"/>
            <a:chExt cx="575875" cy="201775"/>
          </a:xfrm>
        </p:grpSpPr>
        <p:sp>
          <p:nvSpPr>
            <p:cNvPr id="1147" name="Google Shape;1147;p4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46"/>
          <p:cNvSpPr/>
          <p:nvPr/>
        </p:nvSpPr>
        <p:spPr>
          <a:xfrm>
            <a:off x="8289451" y="38799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6"/>
          <p:cNvSpPr/>
          <p:nvPr/>
        </p:nvSpPr>
        <p:spPr>
          <a:xfrm>
            <a:off x="7215613" y="417550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6"/>
          <p:cNvSpPr/>
          <p:nvPr/>
        </p:nvSpPr>
        <p:spPr>
          <a:xfrm rot="-1685758">
            <a:off x="6382628" y="10851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6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8" name="Google Shape;1158;p46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9" name="Google Shape;1159;p46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60" name="Google Shape;1160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61" name="Google Shape;1161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0" name="Google Shape;1170;p46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7"/>
          <p:cNvSpPr txBox="1"/>
          <p:nvPr>
            <p:ph type="title"/>
          </p:nvPr>
        </p:nvSpPr>
        <p:spPr>
          <a:xfrm>
            <a:off x="750600" y="3073400"/>
            <a:ext cx="33585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lang="en">
                <a:solidFill>
                  <a:schemeClr val="lt2"/>
                </a:solidFill>
              </a:rPr>
              <a:t>Plans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needed?</a:t>
            </a:r>
            <a:endParaRPr/>
          </a:p>
        </p:txBody>
      </p:sp>
      <p:sp>
        <p:nvSpPr>
          <p:cNvPr id="1176" name="Google Shape;1176;p47"/>
          <p:cNvSpPr/>
          <p:nvPr/>
        </p:nvSpPr>
        <p:spPr>
          <a:xfrm>
            <a:off x="856775" y="3293950"/>
            <a:ext cx="1023972" cy="3421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Future</a:t>
            </a:r>
          </a:p>
        </p:txBody>
      </p:sp>
      <p:sp>
        <p:nvSpPr>
          <p:cNvPr id="1177" name="Google Shape;1177;p47"/>
          <p:cNvSpPr/>
          <p:nvPr/>
        </p:nvSpPr>
        <p:spPr>
          <a:xfrm>
            <a:off x="1973163" y="27846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7"/>
          <p:cNvSpPr/>
          <p:nvPr/>
        </p:nvSpPr>
        <p:spPr>
          <a:xfrm>
            <a:off x="4951838" y="387180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7"/>
          <p:cNvSpPr/>
          <p:nvPr/>
        </p:nvSpPr>
        <p:spPr>
          <a:xfrm>
            <a:off x="4323201" y="41754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7"/>
          <p:cNvSpPr/>
          <p:nvPr/>
        </p:nvSpPr>
        <p:spPr>
          <a:xfrm rot="-1685758">
            <a:off x="4253003" y="33044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7"/>
          <p:cNvSpPr/>
          <p:nvPr/>
        </p:nvSpPr>
        <p:spPr>
          <a:xfrm>
            <a:off x="846238" y="25699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7"/>
          <p:cNvSpPr/>
          <p:nvPr/>
        </p:nvSpPr>
        <p:spPr>
          <a:xfrm rot="-1685758">
            <a:off x="746378" y="23489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7"/>
          <p:cNvSpPr/>
          <p:nvPr/>
        </p:nvSpPr>
        <p:spPr>
          <a:xfrm>
            <a:off x="1203076" y="28630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85" name="Google Shape;1185;p4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7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8" name="Google Shape;1188;p47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89" name="Google Shape;1189;p47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190" name="Google Shape;1190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191" name="Google Shape;1191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0" name="Google Shape;1200;p47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8"/>
          <p:cNvSpPr txBox="1"/>
          <p:nvPr>
            <p:ph idx="1" type="subTitle"/>
          </p:nvPr>
        </p:nvSpPr>
        <p:spPr>
          <a:xfrm>
            <a:off x="714300" y="1259225"/>
            <a:ext cx="33732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Due to the nature of weather in ames that is displayed in the illustration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Due to the climate changes which lead to weather worsening more</a:t>
            </a:r>
            <a:endParaRPr/>
          </a:p>
        </p:txBody>
      </p:sp>
      <p:sp>
        <p:nvSpPr>
          <p:cNvPr id="1206" name="Google Shape;1206;p4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207" name="Google Shape;1207;p48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8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8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12" name="Google Shape;1212;p4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8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15" name="Google Shape;1215;p48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16" name="Google Shape;1216;p48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17" name="Google Shape;1217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18" name="Google Shape;1218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7" name="Google Shape;1227;p48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8" name="Google Shape;12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00" y="2168650"/>
            <a:ext cx="3175550" cy="23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2550" y="1657812"/>
            <a:ext cx="4257140" cy="230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4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Independents overview</a:t>
            </a:r>
            <a:endParaRPr/>
          </a:p>
        </p:txBody>
      </p:sp>
      <p:sp>
        <p:nvSpPr>
          <p:cNvPr id="1235" name="Google Shape;1235;p49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9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9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9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40" name="Google Shape;1240;p4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9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3" name="Google Shape;1243;p49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44" name="Google Shape;1244;p49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45" name="Google Shape;1245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46" name="Google Shape;1246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49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6" name="Google Shape;12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00" y="1406814"/>
            <a:ext cx="3864775" cy="290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50" y="1406825"/>
            <a:ext cx="3972650" cy="29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23" name="Google Shape;323;p32"/>
          <p:cNvSpPr txBox="1"/>
          <p:nvPr>
            <p:ph idx="3" type="title"/>
          </p:nvPr>
        </p:nvSpPr>
        <p:spPr>
          <a:xfrm>
            <a:off x="5641125" y="2166050"/>
            <a:ext cx="15387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Reem Emad</a:t>
            </a:r>
            <a:endParaRPr/>
          </a:p>
        </p:txBody>
      </p:sp>
      <p:cxnSp>
        <p:nvCxnSpPr>
          <p:cNvPr id="324" name="Google Shape;324;p32"/>
          <p:cNvCxnSpPr/>
          <p:nvPr/>
        </p:nvCxnSpPr>
        <p:spPr>
          <a:xfrm>
            <a:off x="5740353" y="2653296"/>
            <a:ext cx="134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26" name="Google Shape;326;p32"/>
          <p:cNvPicPr preferRelativeResize="0"/>
          <p:nvPr/>
        </p:nvPicPr>
        <p:blipFill rotWithShape="1">
          <a:blip r:embed="rId3">
            <a:alphaModFix/>
          </a:blip>
          <a:srcRect b="0" l="2566" r="53327" t="33840"/>
          <a:stretch/>
        </p:blipFill>
        <p:spPr>
          <a:xfrm>
            <a:off x="5968130" y="1311920"/>
            <a:ext cx="884700" cy="88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27" name="Google Shape;327;p32"/>
          <p:cNvGrpSpPr/>
          <p:nvPr/>
        </p:nvGrpSpPr>
        <p:grpSpPr>
          <a:xfrm>
            <a:off x="6621972" y="734402"/>
            <a:ext cx="695830" cy="243805"/>
            <a:chOff x="2271950" y="2722775"/>
            <a:chExt cx="575875" cy="201775"/>
          </a:xfrm>
        </p:grpSpPr>
        <p:sp>
          <p:nvSpPr>
            <p:cNvPr id="328" name="Google Shape;328;p3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2"/>
          <p:cNvSpPr/>
          <p:nvPr/>
        </p:nvSpPr>
        <p:spPr>
          <a:xfrm rot="7198898">
            <a:off x="899312" y="2533394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 rot="7201932">
            <a:off x="1171737" y="9753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1110026" y="17116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32"/>
          <p:cNvGrpSpPr/>
          <p:nvPr/>
        </p:nvGrpSpPr>
        <p:grpSpPr>
          <a:xfrm>
            <a:off x="7476107" y="1145704"/>
            <a:ext cx="953591" cy="334099"/>
            <a:chOff x="2271950" y="2722775"/>
            <a:chExt cx="575875" cy="201775"/>
          </a:xfrm>
        </p:grpSpPr>
        <p:sp>
          <p:nvSpPr>
            <p:cNvPr id="338" name="Google Shape;338;p3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2"/>
          <p:cNvSpPr/>
          <p:nvPr/>
        </p:nvSpPr>
        <p:spPr>
          <a:xfrm>
            <a:off x="7635502" y="2450051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706038" y="3427165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797127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 rot="-1685758">
            <a:off x="77162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797126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 rot="-1685758">
            <a:off x="732891" y="16140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722227" y="11061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8184699" y="34271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4" name="Google Shape;354;p3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5" name="Google Shape;355;p3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56" name="Google Shape;356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57" name="Google Shape;357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2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 txBox="1"/>
          <p:nvPr>
            <p:ph idx="3" type="title"/>
          </p:nvPr>
        </p:nvSpPr>
        <p:spPr>
          <a:xfrm>
            <a:off x="1726275" y="2186125"/>
            <a:ext cx="17100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Osama Magdy</a:t>
            </a:r>
            <a:endParaRPr/>
          </a:p>
        </p:txBody>
      </p:sp>
      <p:cxnSp>
        <p:nvCxnSpPr>
          <p:cNvPr id="368" name="Google Shape;368;p32"/>
          <p:cNvCxnSpPr/>
          <p:nvPr/>
        </p:nvCxnSpPr>
        <p:spPr>
          <a:xfrm>
            <a:off x="1875078" y="2653296"/>
            <a:ext cx="134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69" name="Google Shape;369;p32"/>
          <p:cNvPicPr preferRelativeResize="0"/>
          <p:nvPr/>
        </p:nvPicPr>
        <p:blipFill rotWithShape="1">
          <a:blip r:embed="rId3">
            <a:alphaModFix/>
          </a:blip>
          <a:srcRect b="0" l="4163" r="51731" t="33840"/>
          <a:stretch/>
        </p:blipFill>
        <p:spPr>
          <a:xfrm>
            <a:off x="2102855" y="1311920"/>
            <a:ext cx="884700" cy="88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0" name="Google Shape;370;p32"/>
          <p:cNvSpPr txBox="1"/>
          <p:nvPr>
            <p:ph idx="3" type="title"/>
          </p:nvPr>
        </p:nvSpPr>
        <p:spPr>
          <a:xfrm>
            <a:off x="2413550" y="3680250"/>
            <a:ext cx="17586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Yousef Gamal</a:t>
            </a:r>
            <a:endParaRPr/>
          </a:p>
        </p:txBody>
      </p:sp>
      <p:cxnSp>
        <p:nvCxnSpPr>
          <p:cNvPr id="371" name="Google Shape;371;p32"/>
          <p:cNvCxnSpPr/>
          <p:nvPr/>
        </p:nvCxnSpPr>
        <p:spPr>
          <a:xfrm>
            <a:off x="2644328" y="4187546"/>
            <a:ext cx="134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2" name="Google Shape;372;p32"/>
          <p:cNvPicPr preferRelativeResize="0"/>
          <p:nvPr/>
        </p:nvPicPr>
        <p:blipFill rotWithShape="1">
          <a:blip r:embed="rId3">
            <a:alphaModFix/>
          </a:blip>
          <a:srcRect b="0" l="0" r="55894" t="33840"/>
          <a:stretch/>
        </p:blipFill>
        <p:spPr>
          <a:xfrm>
            <a:off x="2872168" y="2806045"/>
            <a:ext cx="884700" cy="88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3" name="Google Shape;373;p32"/>
          <p:cNvSpPr txBox="1"/>
          <p:nvPr>
            <p:ph idx="3" type="title"/>
          </p:nvPr>
        </p:nvSpPr>
        <p:spPr>
          <a:xfrm>
            <a:off x="5014788" y="3680245"/>
            <a:ext cx="13674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Ziad Atef</a:t>
            </a:r>
            <a:endParaRPr/>
          </a:p>
        </p:txBody>
      </p:sp>
      <p:cxnSp>
        <p:nvCxnSpPr>
          <p:cNvPr id="374" name="Google Shape;374;p32"/>
          <p:cNvCxnSpPr/>
          <p:nvPr/>
        </p:nvCxnSpPr>
        <p:spPr>
          <a:xfrm>
            <a:off x="5028290" y="4187546"/>
            <a:ext cx="134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 b="0" l="0" r="55894" t="33840"/>
          <a:stretch/>
        </p:blipFill>
        <p:spPr>
          <a:xfrm>
            <a:off x="5256055" y="2806045"/>
            <a:ext cx="884700" cy="884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0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Independents overview</a:t>
            </a:r>
            <a:endParaRPr/>
          </a:p>
        </p:txBody>
      </p:sp>
      <p:sp>
        <p:nvSpPr>
          <p:cNvPr id="1263" name="Google Shape;1263;p50"/>
          <p:cNvSpPr/>
          <p:nvPr/>
        </p:nvSpPr>
        <p:spPr>
          <a:xfrm>
            <a:off x="7546751" y="940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0"/>
          <p:cNvSpPr/>
          <p:nvPr/>
        </p:nvSpPr>
        <p:spPr>
          <a:xfrm>
            <a:off x="7093638" y="832531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50"/>
          <p:cNvSpPr/>
          <p:nvPr/>
        </p:nvSpPr>
        <p:spPr>
          <a:xfrm rot="-1685758">
            <a:off x="8328153" y="1334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50"/>
          <p:cNvSpPr/>
          <p:nvPr/>
        </p:nvSpPr>
        <p:spPr>
          <a:xfrm>
            <a:off x="8104063" y="72696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68" name="Google Shape;1268;p50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50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50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1" name="Google Shape;1271;p50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72" name="Google Shape;1272;p50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73" name="Google Shape;1273;p5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74" name="Google Shape;1274;p5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3" name="Google Shape;1283;p50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4" name="Google Shape;12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50" y="1323575"/>
            <a:ext cx="3820100" cy="284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145" y="1324925"/>
            <a:ext cx="3903555" cy="284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1"/>
          <p:cNvSpPr txBox="1"/>
          <p:nvPr>
            <p:ph type="title"/>
          </p:nvPr>
        </p:nvSpPr>
        <p:spPr>
          <a:xfrm>
            <a:off x="706050" y="700625"/>
            <a:ext cx="34221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Vs Fireplace Quality</a:t>
            </a:r>
            <a:endParaRPr sz="2800"/>
          </a:p>
        </p:txBody>
      </p:sp>
      <p:sp>
        <p:nvSpPr>
          <p:cNvPr id="1291" name="Google Shape;1291;p5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92" name="Google Shape;1292;p51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51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51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5" name="Google Shape;1295;p51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6" name="Google Shape;1296;p51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297" name="Google Shape;1297;p5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298" name="Google Shape;1298;p5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51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51"/>
          <p:cNvSpPr txBox="1"/>
          <p:nvPr>
            <p:ph idx="4294967295" type="subTitle"/>
          </p:nvPr>
        </p:nvSpPr>
        <p:spPr>
          <a:xfrm>
            <a:off x="706050" y="1312200"/>
            <a:ext cx="35748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Mean of HeatingQC for FireplacesQu &lt;= 2: 2.961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Mean of HeatingQC for FireplacesQu &gt; 2: 3.336</a:t>
            </a:r>
            <a:endParaRPr sz="1200"/>
          </a:p>
        </p:txBody>
      </p:sp>
      <p:cxnSp>
        <p:nvCxnSpPr>
          <p:cNvPr id="1309" name="Google Shape;1309;p51"/>
          <p:cNvCxnSpPr/>
          <p:nvPr/>
        </p:nvCxnSpPr>
        <p:spPr>
          <a:xfrm>
            <a:off x="4415025" y="956600"/>
            <a:ext cx="14700" cy="3458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10" name="Google Shape;1310;p51"/>
          <p:cNvSpPr txBox="1"/>
          <p:nvPr>
            <p:ph idx="4294967295" type="subTitle"/>
          </p:nvPr>
        </p:nvSpPr>
        <p:spPr>
          <a:xfrm>
            <a:off x="669500" y="2216100"/>
            <a:ext cx="35748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Difference in Differences: 0.3477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Then yes there is a causality but not significant.</a:t>
            </a:r>
            <a:endParaRPr sz="1200"/>
          </a:p>
        </p:txBody>
      </p:sp>
      <p:pic>
        <p:nvPicPr>
          <p:cNvPr id="1311" name="Google Shape;13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725" y="919050"/>
            <a:ext cx="3777975" cy="35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2"/>
          <p:cNvSpPr txBox="1"/>
          <p:nvPr>
            <p:ph type="title"/>
          </p:nvPr>
        </p:nvSpPr>
        <p:spPr>
          <a:xfrm>
            <a:off x="706050" y="700625"/>
            <a:ext cx="34221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Vs Fireplace Count</a:t>
            </a:r>
            <a:endParaRPr sz="2800"/>
          </a:p>
        </p:txBody>
      </p:sp>
      <p:sp>
        <p:nvSpPr>
          <p:cNvPr id="1317" name="Google Shape;1317;p5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18" name="Google Shape;1318;p5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2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1" name="Google Shape;1321;p52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22" name="Google Shape;1322;p52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23" name="Google Shape;1323;p5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24" name="Google Shape;1324;p5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3" name="Google Shape;1333;p52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52"/>
          <p:cNvSpPr txBox="1"/>
          <p:nvPr>
            <p:ph idx="4294967295" type="subTitle"/>
          </p:nvPr>
        </p:nvSpPr>
        <p:spPr>
          <a:xfrm>
            <a:off x="706050" y="1312200"/>
            <a:ext cx="35748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Mean of HeatingQC for Fireplaces &lt;= 1: 3.147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Mean of HeatingQC for Fireplaces &gt; 1: 3.125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335" name="Google Shape;1335;p52"/>
          <p:cNvCxnSpPr/>
          <p:nvPr/>
        </p:nvCxnSpPr>
        <p:spPr>
          <a:xfrm>
            <a:off x="4415025" y="956600"/>
            <a:ext cx="14700" cy="3458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36" name="Google Shape;1336;p52"/>
          <p:cNvSpPr txBox="1"/>
          <p:nvPr>
            <p:ph idx="4294967295" type="subTitle"/>
          </p:nvPr>
        </p:nvSpPr>
        <p:spPr>
          <a:xfrm>
            <a:off x="669500" y="2216100"/>
            <a:ext cx="35748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Difference in Differences: -0.06989967</a:t>
            </a:r>
            <a:endParaRPr sz="1200"/>
          </a:p>
        </p:txBody>
      </p:sp>
      <p:pic>
        <p:nvPicPr>
          <p:cNvPr id="1337" name="Google Shape;133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450" y="874175"/>
            <a:ext cx="3829251" cy="35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3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Answer?</a:t>
            </a:r>
            <a:endParaRPr/>
          </a:p>
        </p:txBody>
      </p:sp>
      <p:sp>
        <p:nvSpPr>
          <p:cNvPr id="1343" name="Google Shape;1343;p5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44" name="Google Shape;1344;p5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5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3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47" name="Google Shape;1347;p53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48" name="Google Shape;1348;p53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49" name="Google Shape;1349;p5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50" name="Google Shape;1350;p5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53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53"/>
          <p:cNvSpPr/>
          <p:nvPr/>
        </p:nvSpPr>
        <p:spPr>
          <a:xfrm>
            <a:off x="6997163" y="100667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53"/>
          <p:cNvSpPr/>
          <p:nvPr/>
        </p:nvSpPr>
        <p:spPr>
          <a:xfrm>
            <a:off x="7855677" y="763038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53"/>
          <p:cNvSpPr/>
          <p:nvPr/>
        </p:nvSpPr>
        <p:spPr>
          <a:xfrm>
            <a:off x="6424164" y="80207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53"/>
          <p:cNvSpPr/>
          <p:nvPr/>
        </p:nvSpPr>
        <p:spPr>
          <a:xfrm>
            <a:off x="7556037" y="7229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53"/>
          <p:cNvSpPr/>
          <p:nvPr/>
        </p:nvSpPr>
        <p:spPr>
          <a:xfrm>
            <a:off x="8297713" y="13352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5" name="Google Shape;13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800" y="1221350"/>
            <a:ext cx="4366700" cy="31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Can we predict Heating?</a:t>
            </a:r>
            <a:endParaRPr/>
          </a:p>
        </p:txBody>
      </p:sp>
      <p:sp>
        <p:nvSpPr>
          <p:cNvPr id="1371" name="Google Shape;1371;p5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2" name="Google Shape;1372;p5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5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54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5" name="Google Shape;1375;p54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76" name="Google Shape;1376;p54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377" name="Google Shape;1377;p5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378" name="Google Shape;1378;p5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54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54"/>
          <p:cNvSpPr/>
          <p:nvPr/>
        </p:nvSpPr>
        <p:spPr>
          <a:xfrm>
            <a:off x="7234875" y="7045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54"/>
          <p:cNvSpPr/>
          <p:nvPr/>
        </p:nvSpPr>
        <p:spPr>
          <a:xfrm>
            <a:off x="5996112" y="704563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0" name="Google Shape;1390;p54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391" name="Google Shape;1391;p54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4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4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4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4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54"/>
          <p:cNvSpPr/>
          <p:nvPr/>
        </p:nvSpPr>
        <p:spPr>
          <a:xfrm>
            <a:off x="6625763" y="9105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54"/>
          <p:cNvSpPr/>
          <p:nvPr/>
        </p:nvSpPr>
        <p:spPr>
          <a:xfrm rot="-1685758">
            <a:off x="8359482" y="12094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54"/>
          <p:cNvSpPr/>
          <p:nvPr/>
        </p:nvSpPr>
        <p:spPr>
          <a:xfrm>
            <a:off x="6839211" y="7184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9" name="Google Shape;139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50" y="1380175"/>
            <a:ext cx="3672125" cy="28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25" y="1380175"/>
            <a:ext cx="3497150" cy="282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 Just remove it!!</a:t>
            </a:r>
            <a:endParaRPr/>
          </a:p>
        </p:txBody>
      </p:sp>
      <p:sp>
        <p:nvSpPr>
          <p:cNvPr id="1406" name="Google Shape;1406;p5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07" name="Google Shape;1407;p5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5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55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0" name="Google Shape;1410;p5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11" name="Google Shape;1411;p55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12" name="Google Shape;1412;p5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13" name="Google Shape;1413;p5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2" name="Google Shape;1422;p55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55"/>
          <p:cNvSpPr/>
          <p:nvPr/>
        </p:nvSpPr>
        <p:spPr>
          <a:xfrm>
            <a:off x="7234875" y="7045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55"/>
          <p:cNvSpPr/>
          <p:nvPr/>
        </p:nvSpPr>
        <p:spPr>
          <a:xfrm>
            <a:off x="5996112" y="704563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5" name="Google Shape;1425;p55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1426" name="Google Shape;1426;p5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1" name="Google Shape;1431;p55"/>
          <p:cNvSpPr/>
          <p:nvPr/>
        </p:nvSpPr>
        <p:spPr>
          <a:xfrm>
            <a:off x="6625763" y="9105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5"/>
          <p:cNvSpPr/>
          <p:nvPr/>
        </p:nvSpPr>
        <p:spPr>
          <a:xfrm rot="-1685758">
            <a:off x="8359482" y="12094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55"/>
          <p:cNvSpPr/>
          <p:nvPr/>
        </p:nvSpPr>
        <p:spPr>
          <a:xfrm>
            <a:off x="6839211" y="7184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4" name="Google Shape;14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400" y="1280081"/>
            <a:ext cx="3873201" cy="3251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6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700">
                <a:latin typeface="Bebas Neue"/>
                <a:ea typeface="Bebas Neue"/>
                <a:cs typeface="Bebas Neue"/>
                <a:sym typeface="Bebas Neue"/>
              </a:rPr>
              <a:t>Do you have any questions?</a:t>
            </a:r>
            <a:endParaRPr/>
          </a:p>
        </p:txBody>
      </p:sp>
      <p:sp>
        <p:nvSpPr>
          <p:cNvPr id="1440" name="Google Shape;1440;p56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1441" name="Google Shape;1441;p56"/>
          <p:cNvCxnSpPr/>
          <p:nvPr/>
        </p:nvCxnSpPr>
        <p:spPr>
          <a:xfrm>
            <a:off x="778650" y="1627303"/>
            <a:ext cx="323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Google Shape;1442;p56"/>
          <p:cNvSpPr txBox="1"/>
          <p:nvPr/>
        </p:nvSpPr>
        <p:spPr>
          <a:xfrm>
            <a:off x="714300" y="4145695"/>
            <a:ext cx="4739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Please keep this slide for attribution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43" name="Google Shape;1443;p56"/>
          <p:cNvSpPr/>
          <p:nvPr/>
        </p:nvSpPr>
        <p:spPr>
          <a:xfrm flipH="1" rot="1685758">
            <a:off x="4833278" y="28287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56"/>
          <p:cNvGrpSpPr/>
          <p:nvPr/>
        </p:nvGrpSpPr>
        <p:grpSpPr>
          <a:xfrm>
            <a:off x="5419191" y="718476"/>
            <a:ext cx="3369676" cy="3605166"/>
            <a:chOff x="5419191" y="718476"/>
            <a:chExt cx="3369676" cy="3605166"/>
          </a:xfrm>
        </p:grpSpPr>
        <p:grpSp>
          <p:nvGrpSpPr>
            <p:cNvPr id="1445" name="Google Shape;1445;p56"/>
            <p:cNvGrpSpPr/>
            <p:nvPr/>
          </p:nvGrpSpPr>
          <p:grpSpPr>
            <a:xfrm flipH="1">
              <a:off x="7684431" y="3475491"/>
              <a:ext cx="953591" cy="334099"/>
              <a:chOff x="2271950" y="2722775"/>
              <a:chExt cx="575875" cy="201775"/>
            </a:xfrm>
          </p:grpSpPr>
          <p:sp>
            <p:nvSpPr>
              <p:cNvPr id="1446" name="Google Shape;1446;p56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6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6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6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6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1" name="Google Shape;1451;p56"/>
            <p:cNvSpPr/>
            <p:nvPr/>
          </p:nvSpPr>
          <p:spPr>
            <a:xfrm>
              <a:off x="6442058" y="3748623"/>
              <a:ext cx="517858" cy="49154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2" name="Google Shape;1452;p56"/>
            <p:cNvGrpSpPr/>
            <p:nvPr/>
          </p:nvGrpSpPr>
          <p:grpSpPr>
            <a:xfrm flipH="1">
              <a:off x="5419191" y="1974291"/>
              <a:ext cx="858975" cy="300968"/>
              <a:chOff x="2271950" y="2722775"/>
              <a:chExt cx="575875" cy="201775"/>
            </a:xfrm>
          </p:grpSpPr>
          <p:sp>
            <p:nvSpPr>
              <p:cNvPr id="1453" name="Google Shape;1453;p56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56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6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56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56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8" name="Google Shape;1458;p56"/>
            <p:cNvGrpSpPr/>
            <p:nvPr/>
          </p:nvGrpSpPr>
          <p:grpSpPr>
            <a:xfrm>
              <a:off x="7039690" y="2776447"/>
              <a:ext cx="1068760" cy="1547196"/>
              <a:chOff x="-1602050" y="2114015"/>
              <a:chExt cx="1213397" cy="1756580"/>
            </a:xfrm>
          </p:grpSpPr>
          <p:sp>
            <p:nvSpPr>
              <p:cNvPr id="1459" name="Google Shape;1459;p56"/>
              <p:cNvSpPr/>
              <p:nvPr/>
            </p:nvSpPr>
            <p:spPr>
              <a:xfrm>
                <a:off x="-1558850" y="2221743"/>
                <a:ext cx="1102450" cy="1102450"/>
              </a:xfrm>
              <a:custGeom>
                <a:rect b="b" l="l" r="r" t="t"/>
                <a:pathLst>
                  <a:path extrusionOk="0" h="30446" w="30446">
                    <a:moveTo>
                      <a:pt x="26455" y="7981"/>
                    </a:moveTo>
                    <a:cubicBezTo>
                      <a:pt x="30446" y="14199"/>
                      <a:pt x="28664" y="22465"/>
                      <a:pt x="22465" y="26455"/>
                    </a:cubicBezTo>
                    <a:cubicBezTo>
                      <a:pt x="16247" y="30445"/>
                      <a:pt x="7982" y="28646"/>
                      <a:pt x="3991" y="22447"/>
                    </a:cubicBezTo>
                    <a:cubicBezTo>
                      <a:pt x="1" y="16247"/>
                      <a:pt x="1800" y="7981"/>
                      <a:pt x="7999" y="3991"/>
                    </a:cubicBezTo>
                    <a:cubicBezTo>
                      <a:pt x="14199" y="1"/>
                      <a:pt x="22465" y="1782"/>
                      <a:pt x="26455" y="79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56"/>
              <p:cNvSpPr/>
              <p:nvPr/>
            </p:nvSpPr>
            <p:spPr>
              <a:xfrm>
                <a:off x="-805409" y="3226126"/>
                <a:ext cx="163235" cy="217405"/>
              </a:xfrm>
              <a:custGeom>
                <a:rect b="b" l="l" r="r" t="t"/>
                <a:pathLst>
                  <a:path extrusionOk="0" h="6004" w="4508">
                    <a:moveTo>
                      <a:pt x="1" y="1016"/>
                    </a:moveTo>
                    <a:lnTo>
                      <a:pt x="2050" y="1"/>
                    </a:lnTo>
                    <a:lnTo>
                      <a:pt x="4508" y="5006"/>
                    </a:lnTo>
                    <a:lnTo>
                      <a:pt x="2477" y="60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56"/>
              <p:cNvSpPr/>
              <p:nvPr/>
            </p:nvSpPr>
            <p:spPr>
              <a:xfrm>
                <a:off x="-780243" y="3350619"/>
                <a:ext cx="382559" cy="519976"/>
              </a:xfrm>
              <a:custGeom>
                <a:rect b="b" l="l" r="r" t="t"/>
                <a:pathLst>
                  <a:path extrusionOk="0" h="14360" w="10565">
                    <a:moveTo>
                      <a:pt x="1426" y="1266"/>
                    </a:moveTo>
                    <a:lnTo>
                      <a:pt x="2994" y="500"/>
                    </a:lnTo>
                    <a:cubicBezTo>
                      <a:pt x="3973" y="1"/>
                      <a:pt x="5185" y="410"/>
                      <a:pt x="5666" y="1408"/>
                    </a:cubicBezTo>
                    <a:lnTo>
                      <a:pt x="9977" y="10119"/>
                    </a:lnTo>
                    <a:cubicBezTo>
                      <a:pt x="10565" y="11313"/>
                      <a:pt x="10084" y="12774"/>
                      <a:pt x="8872" y="13361"/>
                    </a:cubicBezTo>
                    <a:lnTo>
                      <a:pt x="8053" y="13771"/>
                    </a:lnTo>
                    <a:cubicBezTo>
                      <a:pt x="6859" y="14359"/>
                      <a:pt x="5398" y="13878"/>
                      <a:pt x="4811" y="12667"/>
                    </a:cubicBezTo>
                    <a:lnTo>
                      <a:pt x="500" y="3956"/>
                    </a:lnTo>
                    <a:cubicBezTo>
                      <a:pt x="1" y="2958"/>
                      <a:pt x="410" y="1747"/>
                      <a:pt x="1426" y="12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6"/>
              <p:cNvSpPr/>
              <p:nvPr/>
            </p:nvSpPr>
            <p:spPr>
              <a:xfrm>
                <a:off x="-1602050" y="2114015"/>
                <a:ext cx="1213397" cy="1281762"/>
              </a:xfrm>
              <a:custGeom>
                <a:rect b="b" l="l" r="r" t="t"/>
                <a:pathLst>
                  <a:path extrusionOk="0" h="35398" w="33510">
                    <a:moveTo>
                      <a:pt x="9282" y="3902"/>
                    </a:moveTo>
                    <a:cubicBezTo>
                      <a:pt x="3492" y="6770"/>
                      <a:pt x="0" y="12827"/>
                      <a:pt x="428" y="19258"/>
                    </a:cubicBezTo>
                    <a:cubicBezTo>
                      <a:pt x="855" y="25707"/>
                      <a:pt x="5113" y="31247"/>
                      <a:pt x="11223" y="33331"/>
                    </a:cubicBezTo>
                    <a:cubicBezTo>
                      <a:pt x="17334" y="35398"/>
                      <a:pt x="24103" y="33581"/>
                      <a:pt x="28343" y="28735"/>
                    </a:cubicBezTo>
                    <a:cubicBezTo>
                      <a:pt x="32600" y="23872"/>
                      <a:pt x="33509" y="16942"/>
                      <a:pt x="30659" y="11152"/>
                    </a:cubicBezTo>
                    <a:cubicBezTo>
                      <a:pt x="26757" y="3243"/>
                      <a:pt x="17191" y="1"/>
                      <a:pt x="9282" y="3902"/>
                    </a:cubicBezTo>
                    <a:close/>
                    <a:moveTo>
                      <a:pt x="21467" y="28593"/>
                    </a:moveTo>
                    <a:cubicBezTo>
                      <a:pt x="17262" y="30677"/>
                      <a:pt x="12221" y="30018"/>
                      <a:pt x="8711" y="26918"/>
                    </a:cubicBezTo>
                    <a:cubicBezTo>
                      <a:pt x="5184" y="23836"/>
                      <a:pt x="3866" y="18937"/>
                      <a:pt x="5380" y="14502"/>
                    </a:cubicBezTo>
                    <a:cubicBezTo>
                      <a:pt x="6877" y="10066"/>
                      <a:pt x="10903" y="6966"/>
                      <a:pt x="15570" y="6663"/>
                    </a:cubicBezTo>
                    <a:cubicBezTo>
                      <a:pt x="20255" y="6360"/>
                      <a:pt x="24655" y="8890"/>
                      <a:pt x="26722" y="13094"/>
                    </a:cubicBezTo>
                    <a:cubicBezTo>
                      <a:pt x="29554" y="18830"/>
                      <a:pt x="27203" y="25760"/>
                      <a:pt x="21467" y="285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6"/>
              <p:cNvSpPr/>
              <p:nvPr/>
            </p:nvSpPr>
            <p:spPr>
              <a:xfrm>
                <a:off x="-1131163" y="2548148"/>
                <a:ext cx="221316" cy="221279"/>
              </a:xfrm>
              <a:custGeom>
                <a:rect b="b" l="l" r="r" t="t"/>
                <a:pathLst>
                  <a:path extrusionOk="0" fill="none" h="6111" w="6112">
                    <a:moveTo>
                      <a:pt x="3047" y="6111"/>
                    </a:moveTo>
                    <a:lnTo>
                      <a:pt x="3047" y="6111"/>
                    </a:lnTo>
                    <a:cubicBezTo>
                      <a:pt x="1372" y="6093"/>
                      <a:pt x="1" y="4739"/>
                      <a:pt x="1" y="3047"/>
                    </a:cubicBezTo>
                    <a:lnTo>
                      <a:pt x="1" y="3047"/>
                    </a:lnTo>
                    <a:cubicBezTo>
                      <a:pt x="1" y="1372"/>
                      <a:pt x="1372" y="1"/>
                      <a:pt x="3047" y="1"/>
                    </a:cubicBezTo>
                    <a:lnTo>
                      <a:pt x="3047" y="1"/>
                    </a:lnTo>
                    <a:cubicBezTo>
                      <a:pt x="4739" y="1"/>
                      <a:pt x="6093" y="1372"/>
                      <a:pt x="6111" y="3047"/>
                    </a:cubicBezTo>
                    <a:lnTo>
                      <a:pt x="6111" y="3047"/>
                    </a:lnTo>
                    <a:cubicBezTo>
                      <a:pt x="6093" y="4739"/>
                      <a:pt x="4739" y="6093"/>
                      <a:pt x="3047" y="61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6"/>
              <p:cNvSpPr/>
              <p:nvPr/>
            </p:nvSpPr>
            <p:spPr>
              <a:xfrm>
                <a:off x="-1259531" y="2811981"/>
                <a:ext cx="476741" cy="120036"/>
              </a:xfrm>
              <a:custGeom>
                <a:rect b="b" l="l" r="r" t="t"/>
                <a:pathLst>
                  <a:path extrusionOk="0" fill="none" h="3315" w="13166">
                    <a:moveTo>
                      <a:pt x="13165" y="3314"/>
                    </a:moveTo>
                    <a:cubicBezTo>
                      <a:pt x="13165" y="1479"/>
                      <a:pt x="11687" y="1"/>
                      <a:pt x="9870" y="1"/>
                    </a:cubicBezTo>
                    <a:lnTo>
                      <a:pt x="3314" y="1"/>
                    </a:lnTo>
                    <a:cubicBezTo>
                      <a:pt x="1497" y="1"/>
                      <a:pt x="18" y="1479"/>
                      <a:pt x="1" y="331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5" name="Google Shape;1465;p56"/>
            <p:cNvSpPr/>
            <p:nvPr/>
          </p:nvSpPr>
          <p:spPr>
            <a:xfrm flipH="1">
              <a:off x="6399344" y="3172643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 flipH="1">
              <a:off x="7316613" y="16273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6"/>
            <p:cNvSpPr/>
            <p:nvPr/>
          </p:nvSpPr>
          <p:spPr>
            <a:xfrm flipH="1">
              <a:off x="5741973" y="283426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6"/>
            <p:cNvSpPr/>
            <p:nvPr/>
          </p:nvSpPr>
          <p:spPr>
            <a:xfrm flipH="1">
              <a:off x="8681040" y="1077706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 flipH="1">
              <a:off x="5778570" y="35724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 flipH="1">
              <a:off x="5557224" y="1262628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6"/>
            <p:cNvSpPr/>
            <p:nvPr/>
          </p:nvSpPr>
          <p:spPr>
            <a:xfrm flipH="1" rot="1685758">
              <a:off x="6889728" y="28447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6"/>
            <p:cNvSpPr/>
            <p:nvPr/>
          </p:nvSpPr>
          <p:spPr>
            <a:xfrm flipH="1">
              <a:off x="7997824" y="2239615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6"/>
            <p:cNvSpPr/>
            <p:nvPr/>
          </p:nvSpPr>
          <p:spPr>
            <a:xfrm>
              <a:off x="7369100" y="2199275"/>
              <a:ext cx="315325" cy="299300"/>
            </a:xfrm>
            <a:custGeom>
              <a:rect b="b" l="l" r="r" t="t"/>
              <a:pathLst>
                <a:path extrusionOk="0" h="11972" w="12613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6"/>
            <p:cNvSpPr/>
            <p:nvPr/>
          </p:nvSpPr>
          <p:spPr>
            <a:xfrm flipH="1">
              <a:off x="6539588" y="895263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 flipH="1">
              <a:off x="7121719" y="126263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6" name="Google Shape;1476;p56"/>
            <p:cNvGrpSpPr/>
            <p:nvPr/>
          </p:nvGrpSpPr>
          <p:grpSpPr>
            <a:xfrm>
              <a:off x="5994591" y="1496066"/>
              <a:ext cx="1068791" cy="1338198"/>
              <a:chOff x="3443324" y="1093103"/>
              <a:chExt cx="2097725" cy="2626492"/>
            </a:xfrm>
          </p:grpSpPr>
          <p:sp>
            <p:nvSpPr>
              <p:cNvPr id="1477" name="Google Shape;1477;p56"/>
              <p:cNvSpPr/>
              <p:nvPr/>
            </p:nvSpPr>
            <p:spPr>
              <a:xfrm>
                <a:off x="3640350" y="1827963"/>
                <a:ext cx="1704900" cy="17049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0993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6"/>
              <p:cNvSpPr/>
              <p:nvPr/>
            </p:nvSpPr>
            <p:spPr>
              <a:xfrm>
                <a:off x="3443324" y="1093103"/>
                <a:ext cx="2097725" cy="2626492"/>
              </a:xfrm>
              <a:custGeom>
                <a:rect b="b" l="l" r="r" t="t"/>
                <a:pathLst>
                  <a:path extrusionOk="0" h="19294" w="15410">
                    <a:moveTo>
                      <a:pt x="8569" y="4383"/>
                    </a:moveTo>
                    <a:lnTo>
                      <a:pt x="8569" y="1728"/>
                    </a:lnTo>
                    <a:lnTo>
                      <a:pt x="10885" y="1728"/>
                    </a:lnTo>
                    <a:cubicBezTo>
                      <a:pt x="12043" y="1728"/>
                      <a:pt x="12043" y="0"/>
                      <a:pt x="10885" y="0"/>
                    </a:cubicBezTo>
                    <a:lnTo>
                      <a:pt x="4543" y="0"/>
                    </a:lnTo>
                    <a:cubicBezTo>
                      <a:pt x="3385" y="0"/>
                      <a:pt x="3385" y="1728"/>
                      <a:pt x="4543" y="1728"/>
                    </a:cubicBezTo>
                    <a:lnTo>
                      <a:pt x="6841" y="1728"/>
                    </a:lnTo>
                    <a:lnTo>
                      <a:pt x="6841" y="4383"/>
                    </a:lnTo>
                    <a:cubicBezTo>
                      <a:pt x="2904" y="4828"/>
                      <a:pt x="0" y="8284"/>
                      <a:pt x="232" y="12239"/>
                    </a:cubicBezTo>
                    <a:cubicBezTo>
                      <a:pt x="464" y="16211"/>
                      <a:pt x="3741" y="19293"/>
                      <a:pt x="7714" y="19293"/>
                    </a:cubicBezTo>
                    <a:cubicBezTo>
                      <a:pt x="11687" y="19293"/>
                      <a:pt x="14964" y="16211"/>
                      <a:pt x="15196" y="12239"/>
                    </a:cubicBezTo>
                    <a:cubicBezTo>
                      <a:pt x="15410" y="8284"/>
                      <a:pt x="12524" y="4828"/>
                      <a:pt x="8569" y="4383"/>
                    </a:cubicBezTo>
                    <a:close/>
                    <a:moveTo>
                      <a:pt x="7714" y="17565"/>
                    </a:moveTo>
                    <a:cubicBezTo>
                      <a:pt x="2583" y="17565"/>
                      <a:pt x="0" y="11366"/>
                      <a:pt x="3635" y="7732"/>
                    </a:cubicBezTo>
                    <a:cubicBezTo>
                      <a:pt x="7269" y="4098"/>
                      <a:pt x="13468" y="6681"/>
                      <a:pt x="13468" y="11811"/>
                    </a:cubicBezTo>
                    <a:cubicBezTo>
                      <a:pt x="13468" y="14982"/>
                      <a:pt x="10885" y="17565"/>
                      <a:pt x="7714" y="1756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56"/>
              <p:cNvSpPr/>
              <p:nvPr/>
            </p:nvSpPr>
            <p:spPr>
              <a:xfrm>
                <a:off x="4345468" y="2562726"/>
                <a:ext cx="666889" cy="235369"/>
              </a:xfrm>
              <a:custGeom>
                <a:rect b="b" l="l" r="r" t="t"/>
                <a:pathLst>
                  <a:path extrusionOk="0" fill="none" h="1729" w="4899">
                    <a:moveTo>
                      <a:pt x="3741" y="0"/>
                    </a:moveTo>
                    <a:lnTo>
                      <a:pt x="1158" y="0"/>
                    </a:lnTo>
                    <a:cubicBezTo>
                      <a:pt x="0" y="0"/>
                      <a:pt x="0" y="1728"/>
                      <a:pt x="1158" y="1728"/>
                    </a:cubicBezTo>
                    <a:lnTo>
                      <a:pt x="3741" y="1728"/>
                    </a:lnTo>
                    <a:cubicBezTo>
                      <a:pt x="4899" y="1728"/>
                      <a:pt x="4899" y="0"/>
                      <a:pt x="3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5800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56"/>
              <p:cNvSpPr/>
              <p:nvPr/>
            </p:nvSpPr>
            <p:spPr>
              <a:xfrm>
                <a:off x="4370903" y="2215908"/>
                <a:ext cx="243804" cy="588762"/>
              </a:xfrm>
              <a:custGeom>
                <a:rect b="b" l="l" r="r" t="t"/>
                <a:pathLst>
                  <a:path extrusionOk="0" h="4325" w="1791">
                    <a:moveTo>
                      <a:pt x="898" y="0"/>
                    </a:moveTo>
                    <a:cubicBezTo>
                      <a:pt x="450" y="0"/>
                      <a:pt x="0" y="303"/>
                      <a:pt x="27" y="909"/>
                    </a:cubicBezTo>
                    <a:lnTo>
                      <a:pt x="27" y="3510"/>
                    </a:lnTo>
                    <a:cubicBezTo>
                      <a:pt x="54" y="4053"/>
                      <a:pt x="472" y="4325"/>
                      <a:pt x="891" y="4325"/>
                    </a:cubicBezTo>
                    <a:cubicBezTo>
                      <a:pt x="1310" y="4325"/>
                      <a:pt x="1728" y="4053"/>
                      <a:pt x="1755" y="3510"/>
                    </a:cubicBezTo>
                    <a:lnTo>
                      <a:pt x="1755" y="909"/>
                    </a:lnTo>
                    <a:cubicBezTo>
                      <a:pt x="1791" y="303"/>
                      <a:pt x="1345" y="0"/>
                      <a:pt x="8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1" name="Google Shape;1481;p56"/>
            <p:cNvSpPr/>
            <p:nvPr/>
          </p:nvSpPr>
          <p:spPr>
            <a:xfrm rot="7198898">
              <a:off x="7705699" y="847506"/>
              <a:ext cx="700377" cy="696805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6"/>
            <p:cNvSpPr/>
            <p:nvPr/>
          </p:nvSpPr>
          <p:spPr>
            <a:xfrm rot="7201932">
              <a:off x="8143687" y="1509265"/>
              <a:ext cx="371928" cy="370031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3" name="Google Shape;1483;p56"/>
          <p:cNvSpPr/>
          <p:nvPr/>
        </p:nvSpPr>
        <p:spPr>
          <a:xfrm>
            <a:off x="3930312" y="9968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56"/>
          <p:cNvSpPr/>
          <p:nvPr/>
        </p:nvSpPr>
        <p:spPr>
          <a:xfrm flipH="1">
            <a:off x="4841319" y="1430843"/>
            <a:ext cx="140247" cy="141086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5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86" name="Google Shape;1486;p5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5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56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89" name="Google Shape;1489;p56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90" name="Google Shape;1490;p56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491" name="Google Shape;1491;p5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492" name="Google Shape;1492;p5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1" name="Google Shape;1501;p56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/>
          <p:nvPr/>
        </p:nvSpPr>
        <p:spPr>
          <a:xfrm>
            <a:off x="4663811" y="1941796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3"/>
          <p:cNvCxnSpPr/>
          <p:nvPr/>
        </p:nvCxnSpPr>
        <p:spPr>
          <a:xfrm>
            <a:off x="5579436" y="22535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3"/>
          <p:cNvSpPr/>
          <p:nvPr/>
        </p:nvSpPr>
        <p:spPr>
          <a:xfrm>
            <a:off x="2673586" y="337687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3"/>
          <p:cNvCxnSpPr/>
          <p:nvPr/>
        </p:nvCxnSpPr>
        <p:spPr>
          <a:xfrm>
            <a:off x="3589211" y="368858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33"/>
          <p:cNvSpPr/>
          <p:nvPr/>
        </p:nvSpPr>
        <p:spPr>
          <a:xfrm>
            <a:off x="806111" y="1941796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1641574" y="1626100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policies</a:t>
            </a:r>
            <a:endParaRPr/>
          </a:p>
        </p:txBody>
      </p:sp>
      <p:sp>
        <p:nvSpPr>
          <p:cNvPr id="387" name="Google Shape;387;p33"/>
          <p:cNvSpPr txBox="1"/>
          <p:nvPr>
            <p:ph idx="2" type="title"/>
          </p:nvPr>
        </p:nvSpPr>
        <p:spPr>
          <a:xfrm>
            <a:off x="806111" y="2124150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88" name="Google Shape;388;p33"/>
          <p:cNvCxnSpPr/>
          <p:nvPr/>
        </p:nvCxnSpPr>
        <p:spPr>
          <a:xfrm>
            <a:off x="1721736" y="2253513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33"/>
          <p:cNvSpPr txBox="1"/>
          <p:nvPr>
            <p:ph idx="3" type="title"/>
          </p:nvPr>
        </p:nvSpPr>
        <p:spPr>
          <a:xfrm>
            <a:off x="5499274" y="1626100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speeding up</a:t>
            </a:r>
            <a:endParaRPr/>
          </a:p>
        </p:txBody>
      </p:sp>
      <p:sp>
        <p:nvSpPr>
          <p:cNvPr id="390" name="Google Shape;390;p33"/>
          <p:cNvSpPr txBox="1"/>
          <p:nvPr>
            <p:ph idx="5" type="title"/>
          </p:nvPr>
        </p:nvSpPr>
        <p:spPr>
          <a:xfrm>
            <a:off x="4663811" y="2124150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3"/>
          <p:cNvSpPr txBox="1"/>
          <p:nvPr>
            <p:ph idx="6" type="title"/>
          </p:nvPr>
        </p:nvSpPr>
        <p:spPr>
          <a:xfrm>
            <a:off x="3509049" y="30611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flags</a:t>
            </a:r>
            <a:endParaRPr/>
          </a:p>
        </p:txBody>
      </p:sp>
      <p:sp>
        <p:nvSpPr>
          <p:cNvPr id="392" name="Google Shape;392;p33"/>
          <p:cNvSpPr txBox="1"/>
          <p:nvPr>
            <p:ph idx="8" type="title"/>
          </p:nvPr>
        </p:nvSpPr>
        <p:spPr>
          <a:xfrm>
            <a:off x="2673586" y="35592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4" name="Google Shape;394;p33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7" name="Google Shape;397;p33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8" name="Google Shape;398;p33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99" name="Google Shape;399;p3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00" name="Google Shape;400;p3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33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7450613" y="162583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33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412" name="Google Shape;412;p33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33"/>
          <p:cNvSpPr/>
          <p:nvPr/>
        </p:nvSpPr>
        <p:spPr>
          <a:xfrm rot="-1685758">
            <a:off x="8157103" y="18362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7401588" y="7648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8116751" y="2689056"/>
            <a:ext cx="140247" cy="141086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8116751" y="325525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 rot="-1685758">
            <a:off x="7659553" y="31307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1167876" y="30611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 rot="-1685758">
            <a:off x="933116" y="2782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706061" y="16555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Revising issues with our company policies &amp; </a:t>
            </a:r>
            <a:r>
              <a:rPr lang="en"/>
              <a:t>priorities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 new policies to agents </a:t>
            </a:r>
            <a:endParaRPr/>
          </a:p>
        </p:txBody>
      </p:sp>
      <p:sp>
        <p:nvSpPr>
          <p:cNvPr id="430" name="Google Shape;430;p34"/>
          <p:cNvSpPr txBox="1"/>
          <p:nvPr>
            <p:ph type="title"/>
          </p:nvPr>
        </p:nvSpPr>
        <p:spPr>
          <a:xfrm>
            <a:off x="2265788" y="1841121"/>
            <a:ext cx="42660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Company Policies</a:t>
            </a:r>
            <a:r>
              <a:rPr lang="en" sz="7600"/>
              <a:t> </a:t>
            </a:r>
            <a:endParaRPr sz="7600"/>
          </a:p>
        </p:txBody>
      </p:sp>
      <p:sp>
        <p:nvSpPr>
          <p:cNvPr id="431" name="Google Shape;431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32" name="Google Shape;432;p34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33" name="Google Shape;433;p34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4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44" name="Google Shape;444;p34"/>
            <p:cNvSpPr/>
            <p:nvPr/>
          </p:nvSpPr>
          <p:spPr>
            <a:xfrm>
              <a:off x="1441900" y="2926313"/>
              <a:ext cx="285500" cy="202200"/>
            </a:xfrm>
            <a:custGeom>
              <a:rect b="b" l="l" r="r" t="t"/>
              <a:pathLst>
                <a:path extrusionOk="0" fill="none" h="8088" w="1142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752325" y="2926313"/>
              <a:ext cx="35650" cy="13375"/>
            </a:xfrm>
            <a:custGeom>
              <a:rect b="b" l="l" r="r" t="t"/>
              <a:pathLst>
                <a:path extrusionOk="0" fill="none" h="535" w="1426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540325" y="3127613"/>
              <a:ext cx="248100" cy="25"/>
            </a:xfrm>
            <a:custGeom>
              <a:rect b="b" l="l" r="r" t="t"/>
              <a:pathLst>
                <a:path extrusionOk="0" fill="none" h="1" w="9924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1540325" y="3040313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1829375" y="3002013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34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50" name="Google Shape;450;p34"/>
            <p:cNvSpPr/>
            <p:nvPr/>
          </p:nvSpPr>
          <p:spPr>
            <a:xfrm>
              <a:off x="910475" y="761863"/>
              <a:ext cx="1043050" cy="1488400"/>
            </a:xfrm>
            <a:custGeom>
              <a:rect b="b" l="l" r="r" t="t"/>
              <a:pathLst>
                <a:path extrusionOk="0" fill="none" h="59536" w="41722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723250" y="761863"/>
              <a:ext cx="224500" cy="206225"/>
            </a:xfrm>
            <a:custGeom>
              <a:rect b="b" l="l" r="r" t="t"/>
              <a:pathLst>
                <a:path extrusionOk="0" fill="none" h="8249" w="898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1051650" y="10624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051650" y="1162663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051650" y="1262888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1051650" y="13630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051650" y="14632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051650" y="1563488"/>
              <a:ext cx="760700" cy="22300"/>
            </a:xfrm>
            <a:custGeom>
              <a:rect b="b" l="l" r="r" t="t"/>
              <a:pathLst>
                <a:path extrusionOk="0" fill="none" h="892" w="30428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051650" y="1663713"/>
              <a:ext cx="760700" cy="22275"/>
            </a:xfrm>
            <a:custGeom>
              <a:rect b="b" l="l" r="r" t="t"/>
              <a:pathLst>
                <a:path extrusionOk="0" fill="none" h="891" w="30428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051650" y="1782613"/>
              <a:ext cx="315350" cy="22300"/>
            </a:xfrm>
            <a:custGeom>
              <a:rect b="b" l="l" r="r" t="t"/>
              <a:pathLst>
                <a:path extrusionOk="0" fill="none" h="892" w="12614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51650" y="1990163"/>
              <a:ext cx="393275" cy="0"/>
            </a:xfrm>
            <a:custGeom>
              <a:rect b="b" l="l" r="r" t="t"/>
              <a:pathLst>
                <a:path extrusionOk="0" fill="none" h="0" w="15731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4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62" name="Google Shape;462;p34"/>
            <p:cNvSpPr/>
            <p:nvPr/>
          </p:nvSpPr>
          <p:spPr>
            <a:xfrm>
              <a:off x="6095350" y="582825"/>
              <a:ext cx="504600" cy="504600"/>
            </a:xfrm>
            <a:custGeom>
              <a:rect b="b" l="l" r="r" t="t"/>
              <a:pathLst>
                <a:path extrusionOk="0" h="20184" w="20184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6501075" y="1086075"/>
              <a:ext cx="145650" cy="186625"/>
            </a:xfrm>
            <a:custGeom>
              <a:rect b="b" l="l" r="r" t="t"/>
              <a:pathLst>
                <a:path extrusionOk="0" h="7465" w="5826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5962175" y="478150"/>
              <a:ext cx="742450" cy="742000"/>
            </a:xfrm>
            <a:custGeom>
              <a:rect b="b" l="l" r="r" t="t"/>
              <a:pathLst>
                <a:path extrusionOk="0" h="29680" w="29698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6581675" y="1224575"/>
              <a:ext cx="256100" cy="342500"/>
            </a:xfrm>
            <a:custGeom>
              <a:rect b="b" l="l" r="r" t="t"/>
              <a:pathLst>
                <a:path extrusionOk="0" h="13700" w="10244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6203125" y="760525"/>
              <a:ext cx="320675" cy="185725"/>
            </a:xfrm>
            <a:custGeom>
              <a:rect b="b" l="l" r="r" t="t"/>
              <a:pathLst>
                <a:path extrusionOk="0" h="7429" w="12827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4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68" name="Google Shape;468;p34"/>
            <p:cNvSpPr/>
            <p:nvPr/>
          </p:nvSpPr>
          <p:spPr>
            <a:xfrm>
              <a:off x="5208200" y="980975"/>
              <a:ext cx="197300" cy="199975"/>
            </a:xfrm>
            <a:custGeom>
              <a:rect b="b" l="l" r="r" t="t"/>
              <a:pathLst>
                <a:path extrusionOk="0" h="7999" w="7892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5233125" y="1005900"/>
              <a:ext cx="415550" cy="415550"/>
            </a:xfrm>
            <a:custGeom>
              <a:rect b="b" l="l" r="r" t="t"/>
              <a:pathLst>
                <a:path extrusionOk="0" h="16622" w="16622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4"/>
          <p:cNvSpPr/>
          <p:nvPr/>
        </p:nvSpPr>
        <p:spPr>
          <a:xfrm>
            <a:off x="830238" y="31402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>
            <a:off x="1287513" y="2770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>
            <a:off x="2039913" y="74261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 rot="-1685758">
            <a:off x="724953" y="27809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34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75" name="Google Shape;475;p34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4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81" name="Google Shape;481;p34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2039926" y="390146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2810726" y="8033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6012013" y="41742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 rot="7201932">
            <a:off x="1637012" y="3349078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4"/>
          <p:cNvSpPr/>
          <p:nvPr/>
        </p:nvSpPr>
        <p:spPr>
          <a:xfrm>
            <a:off x="7140551" y="34274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4"/>
          <p:cNvSpPr/>
          <p:nvPr/>
        </p:nvSpPr>
        <p:spPr>
          <a:xfrm rot="7198898">
            <a:off x="7188899" y="21191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4"/>
          <p:cNvSpPr/>
          <p:nvPr/>
        </p:nvSpPr>
        <p:spPr>
          <a:xfrm rot="7201932">
            <a:off x="7821662" y="277244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4"/>
          <p:cNvSpPr/>
          <p:nvPr/>
        </p:nvSpPr>
        <p:spPr>
          <a:xfrm rot="7198898">
            <a:off x="838849" y="36362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"/>
          <p:cNvSpPr/>
          <p:nvPr/>
        </p:nvSpPr>
        <p:spPr>
          <a:xfrm rot="-1685758">
            <a:off x="7151203" y="18657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4"/>
          <p:cNvSpPr/>
          <p:nvPr/>
        </p:nvSpPr>
        <p:spPr>
          <a:xfrm>
            <a:off x="6647613" y="8564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34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97" name="Google Shape;497;p34"/>
            <p:cNvSpPr/>
            <p:nvPr/>
          </p:nvSpPr>
          <p:spPr>
            <a:xfrm>
              <a:off x="2568775" y="1499550"/>
              <a:ext cx="36100" cy="30850"/>
            </a:xfrm>
            <a:custGeom>
              <a:rect b="b" l="l" r="r" t="t"/>
              <a:pathLst>
                <a:path extrusionOk="0" h="1234" w="1444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2559875" y="1490575"/>
              <a:ext cx="57025" cy="48750"/>
            </a:xfrm>
            <a:custGeom>
              <a:rect b="b" l="l" r="r" t="t"/>
              <a:pathLst>
                <a:path extrusionOk="0" h="1950" w="2281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2568775" y="1418400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2559875" y="1409425"/>
              <a:ext cx="56900" cy="48400"/>
            </a:xfrm>
            <a:custGeom>
              <a:rect b="b" l="l" r="r" t="t"/>
              <a:pathLst>
                <a:path extrusionOk="0" h="1936" w="2276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2568775" y="1588075"/>
              <a:ext cx="36100" cy="30950"/>
            </a:xfrm>
            <a:custGeom>
              <a:rect b="b" l="l" r="r" t="t"/>
              <a:pathLst>
                <a:path extrusionOk="0" h="1238" w="1444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2559875" y="1579100"/>
              <a:ext cx="57025" cy="48850"/>
            </a:xfrm>
            <a:custGeom>
              <a:rect b="b" l="l" r="r" t="t"/>
              <a:pathLst>
                <a:path extrusionOk="0" h="1954" w="2281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563450" y="1679125"/>
              <a:ext cx="35650" cy="30950"/>
            </a:xfrm>
            <a:custGeom>
              <a:rect b="b" l="l" r="r" t="t"/>
              <a:pathLst>
                <a:path extrusionOk="0" h="1238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2551425" y="1670225"/>
              <a:ext cx="56575" cy="48750"/>
            </a:xfrm>
            <a:custGeom>
              <a:rect b="b" l="l" r="r" t="t"/>
              <a:pathLst>
                <a:path extrusionOk="0" h="1950" w="2263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563450" y="1767750"/>
              <a:ext cx="35650" cy="30850"/>
            </a:xfrm>
            <a:custGeom>
              <a:rect b="b" l="l" r="r" t="t"/>
              <a:pathLst>
                <a:path extrusionOk="0" h="1234" w="1426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551425" y="1758850"/>
              <a:ext cx="56575" cy="48525"/>
            </a:xfrm>
            <a:custGeom>
              <a:rect b="b" l="l" r="r" t="t"/>
              <a:pathLst>
                <a:path extrusionOk="0" h="1941" w="2263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4"/>
          <p:cNvSpPr/>
          <p:nvPr/>
        </p:nvSpPr>
        <p:spPr>
          <a:xfrm>
            <a:off x="8021301" y="742615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4"/>
          <p:cNvSpPr/>
          <p:nvPr/>
        </p:nvSpPr>
        <p:spPr>
          <a:xfrm>
            <a:off x="6661124" y="25315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4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2" name="Google Shape;512;p34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3" name="Google Shape;513;p34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14" name="Google Shape;514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15" name="Google Shape;515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4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34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do?</a:t>
            </a:r>
            <a:endParaRPr/>
          </a:p>
        </p:txBody>
      </p:sp>
      <p:sp>
        <p:nvSpPr>
          <p:cNvPr id="531" name="Google Shape;531;p35"/>
          <p:cNvSpPr/>
          <p:nvPr/>
        </p:nvSpPr>
        <p:spPr>
          <a:xfrm rot="7201932">
            <a:off x="7983100" y="900015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7511800" y="122150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5"/>
          <p:cNvSpPr/>
          <p:nvPr/>
        </p:nvSpPr>
        <p:spPr>
          <a:xfrm>
            <a:off x="425551" y="346813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5"/>
          <p:cNvSpPr/>
          <p:nvPr/>
        </p:nvSpPr>
        <p:spPr>
          <a:xfrm rot="-1685758">
            <a:off x="644091" y="3943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5"/>
          <p:cNvSpPr/>
          <p:nvPr/>
        </p:nvSpPr>
        <p:spPr>
          <a:xfrm>
            <a:off x="317714" y="41854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6719976" y="74959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457963" y="282988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5"/>
          <p:cNvSpPr/>
          <p:nvPr/>
        </p:nvSpPr>
        <p:spPr>
          <a:xfrm>
            <a:off x="8579737" y="1921547"/>
            <a:ext cx="80874" cy="81760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5"/>
          <p:cNvSpPr/>
          <p:nvPr/>
        </p:nvSpPr>
        <p:spPr>
          <a:xfrm>
            <a:off x="8550051" y="13300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5"/>
          <p:cNvSpPr/>
          <p:nvPr/>
        </p:nvSpPr>
        <p:spPr>
          <a:xfrm rot="-1685758">
            <a:off x="8399928" y="7741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5"/>
          <p:cNvSpPr/>
          <p:nvPr/>
        </p:nvSpPr>
        <p:spPr>
          <a:xfrm rot="5400000">
            <a:off x="4439605" y="163506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5"/>
          <p:cNvSpPr txBox="1"/>
          <p:nvPr/>
        </p:nvSpPr>
        <p:spPr>
          <a:xfrm>
            <a:off x="1277075" y="1392350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Sale price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3" name="Google Shape;543;p35"/>
          <p:cNvSpPr txBox="1"/>
          <p:nvPr/>
        </p:nvSpPr>
        <p:spPr>
          <a:xfrm>
            <a:off x="1277075" y="1793100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What do we need to focus on?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4" name="Google Shape;544;p35"/>
          <p:cNvSpPr/>
          <p:nvPr/>
        </p:nvSpPr>
        <p:spPr>
          <a:xfrm>
            <a:off x="3582264" y="14730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5" name="Google Shape;545;p35"/>
          <p:cNvSpPr/>
          <p:nvPr/>
        </p:nvSpPr>
        <p:spPr>
          <a:xfrm>
            <a:off x="4925589" y="14730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6" name="Google Shape;546;p35"/>
          <p:cNvSpPr/>
          <p:nvPr/>
        </p:nvSpPr>
        <p:spPr>
          <a:xfrm>
            <a:off x="3582264" y="25843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7" name="Google Shape;547;p35"/>
          <p:cNvSpPr/>
          <p:nvPr/>
        </p:nvSpPr>
        <p:spPr>
          <a:xfrm>
            <a:off x="4925589" y="2584326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8" name="Google Shape;548;p35"/>
          <p:cNvSpPr/>
          <p:nvPr/>
        </p:nvSpPr>
        <p:spPr>
          <a:xfrm>
            <a:off x="3582264" y="367570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4925589" y="3675701"/>
            <a:ext cx="634200" cy="634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06</a:t>
            </a:r>
            <a:endParaRPr sz="2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0" name="Google Shape;550;p35"/>
          <p:cNvSpPr txBox="1"/>
          <p:nvPr/>
        </p:nvSpPr>
        <p:spPr>
          <a:xfrm>
            <a:off x="1277075" y="249368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Position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1" name="Google Shape;551;p35"/>
          <p:cNvSpPr txBox="1"/>
          <p:nvPr/>
        </p:nvSpPr>
        <p:spPr>
          <a:xfrm>
            <a:off x="846250" y="2894450"/>
            <a:ext cx="25074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Does the proximity to various conditions affect average sale price?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2" name="Google Shape;552;p35"/>
          <p:cNvSpPr txBox="1"/>
          <p:nvPr/>
        </p:nvSpPr>
        <p:spPr>
          <a:xfrm>
            <a:off x="1277075" y="361493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Pool?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3" name="Google Shape;553;p35"/>
          <p:cNvSpPr txBox="1"/>
          <p:nvPr/>
        </p:nvSpPr>
        <p:spPr>
          <a:xfrm>
            <a:off x="5788400" y="1392350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Kitchen quality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4" name="Google Shape;554;p35"/>
          <p:cNvSpPr txBox="1"/>
          <p:nvPr/>
        </p:nvSpPr>
        <p:spPr>
          <a:xfrm>
            <a:off x="5788400" y="1793100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How 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much</a:t>
            </a: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is it important?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5" name="Google Shape;555;p35"/>
          <p:cNvSpPr txBox="1"/>
          <p:nvPr/>
        </p:nvSpPr>
        <p:spPr>
          <a:xfrm>
            <a:off x="5788400" y="2493700"/>
            <a:ext cx="2298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Style of dwelling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6" name="Google Shape;556;p35"/>
          <p:cNvSpPr txBox="1"/>
          <p:nvPr/>
        </p:nvSpPr>
        <p:spPr>
          <a:xfrm>
            <a:off x="5788400" y="289443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How much is it important?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7" name="Google Shape;557;p35"/>
          <p:cNvSpPr txBox="1"/>
          <p:nvPr/>
        </p:nvSpPr>
        <p:spPr>
          <a:xfrm>
            <a:off x="5788400" y="361493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Lot Shape</a:t>
            </a:r>
            <a:endParaRPr sz="27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8" name="Google Shape;558;p35"/>
          <p:cNvSpPr txBox="1"/>
          <p:nvPr/>
        </p:nvSpPr>
        <p:spPr>
          <a:xfrm>
            <a:off x="5788400" y="401568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Before development what about the land?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9" name="Google Shape;559;p35"/>
          <p:cNvSpPr/>
          <p:nvPr/>
        </p:nvSpPr>
        <p:spPr>
          <a:xfrm rot="10800000">
            <a:off x="5111267" y="219071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5"/>
          <p:cNvSpPr/>
          <p:nvPr/>
        </p:nvSpPr>
        <p:spPr>
          <a:xfrm rot="5400000">
            <a:off x="4439605" y="3837741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"/>
          <p:cNvSpPr/>
          <p:nvPr/>
        </p:nvSpPr>
        <p:spPr>
          <a:xfrm rot="10800000">
            <a:off x="3767942" y="3302016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"/>
          <p:cNvSpPr/>
          <p:nvPr/>
        </p:nvSpPr>
        <p:spPr>
          <a:xfrm rot="-5400000">
            <a:off x="4439605" y="2782178"/>
            <a:ext cx="262861" cy="310106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5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6" name="Google Shape;566;p3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7" name="Google Shape;567;p35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68" name="Google Shape;568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69" name="Google Shape;569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5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5"/>
          <p:cNvSpPr txBox="1"/>
          <p:nvPr/>
        </p:nvSpPr>
        <p:spPr>
          <a:xfrm>
            <a:off x="1246150" y="3995788"/>
            <a:ext cx="20766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Is it really significant?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"/>
          <p:cNvSpPr/>
          <p:nvPr/>
        </p:nvSpPr>
        <p:spPr>
          <a:xfrm>
            <a:off x="2380400" y="3435425"/>
            <a:ext cx="4681800" cy="491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/>
          <p:nvPr/>
        </p:nvSpPr>
        <p:spPr>
          <a:xfrm>
            <a:off x="714358" y="1460414"/>
            <a:ext cx="1367281" cy="1367105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6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         </a:t>
            </a:r>
            <a:r>
              <a:rPr lang="en">
                <a:solidFill>
                  <a:schemeClr val="lt2"/>
                </a:solidFill>
              </a:rPr>
              <a:t>   Price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</a:t>
            </a:r>
            <a:r>
              <a:rPr lang="en"/>
              <a:t>ANALYSIS</a:t>
            </a:r>
            <a:endParaRPr/>
          </a:p>
        </p:txBody>
      </p:sp>
      <p:sp>
        <p:nvSpPr>
          <p:cNvPr id="587" name="Google Shape;587;p36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</a:t>
            </a:r>
            <a:endParaRPr/>
          </a:p>
        </p:txBody>
      </p:sp>
      <p:sp>
        <p:nvSpPr>
          <p:cNvPr id="588" name="Google Shape;588;p36"/>
          <p:cNvSpPr txBox="1"/>
          <p:nvPr>
            <p:ph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2456600" y="1311629"/>
            <a:ext cx="1239519" cy="647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Bebas Neue"/>
              </a:rPr>
              <a:t>Sale</a:t>
            </a:r>
          </a:p>
        </p:txBody>
      </p:sp>
      <p:sp>
        <p:nvSpPr>
          <p:cNvPr id="590" name="Google Shape;590;p3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91" name="Google Shape;591;p36"/>
          <p:cNvSpPr/>
          <p:nvPr/>
        </p:nvSpPr>
        <p:spPr>
          <a:xfrm>
            <a:off x="7234875" y="7045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7910100" y="226147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830067" y="316681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1567052" y="42553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8172564" y="3182711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6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597" name="Google Shape;597;p3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36"/>
          <p:cNvSpPr/>
          <p:nvPr/>
        </p:nvSpPr>
        <p:spPr>
          <a:xfrm rot="7198898">
            <a:off x="7185962" y="118886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6"/>
          <p:cNvSpPr/>
          <p:nvPr/>
        </p:nvSpPr>
        <p:spPr>
          <a:xfrm rot="7201932">
            <a:off x="771379" y="3761590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6"/>
          <p:cNvSpPr/>
          <p:nvPr/>
        </p:nvSpPr>
        <p:spPr>
          <a:xfrm>
            <a:off x="6625763" y="9105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6"/>
          <p:cNvSpPr/>
          <p:nvPr/>
        </p:nvSpPr>
        <p:spPr>
          <a:xfrm rot="-1685758">
            <a:off x="1428932" y="380784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"/>
          <p:cNvSpPr/>
          <p:nvPr/>
        </p:nvSpPr>
        <p:spPr>
          <a:xfrm>
            <a:off x="7932086" y="36930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6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0" name="Google Shape;610;p36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1" name="Google Shape;611;p36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12" name="Google Shape;61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13" name="Google Shape;61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36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look?</a:t>
            </a:r>
            <a:endParaRPr/>
          </a:p>
        </p:txBody>
      </p:sp>
      <p:sp>
        <p:nvSpPr>
          <p:cNvPr id="628" name="Google Shape;628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29" name="Google Shape;629;p3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7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2" name="Google Shape;632;p37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3" name="Google Shape;633;p37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34" name="Google Shape;634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5" name="Google Shape;635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37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7234875" y="7045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5996112" y="704563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7" name="Google Shape;647;p37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48" name="Google Shape;648;p37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37"/>
          <p:cNvSpPr/>
          <p:nvPr/>
        </p:nvSpPr>
        <p:spPr>
          <a:xfrm>
            <a:off x="6625763" y="9105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 rot="-1685758">
            <a:off x="8359482" y="12094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6839211" y="7184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6" name="Google Shape;6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50" y="1198950"/>
            <a:ext cx="6870075" cy="34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look for?</a:t>
            </a:r>
            <a:endParaRPr/>
          </a:p>
        </p:txBody>
      </p:sp>
      <p:sp>
        <p:nvSpPr>
          <p:cNvPr id="662" name="Google Shape;662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3" name="Google Shape;663;p3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8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6" name="Google Shape;666;p38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7" name="Google Shape;667;p38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68" name="Google Shape;668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69" name="Google Shape;669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38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7234875" y="7045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5996112" y="704563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1" name="Google Shape;681;p38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82" name="Google Shape;682;p38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7" name="Google Shape;687;p38"/>
          <p:cNvSpPr/>
          <p:nvPr/>
        </p:nvSpPr>
        <p:spPr>
          <a:xfrm>
            <a:off x="6625763" y="91051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 rot="-1685758">
            <a:off x="8359482" y="12094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6839211" y="71841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 txBox="1"/>
          <p:nvPr>
            <p:ph idx="4294967295" type="subTitle"/>
          </p:nvPr>
        </p:nvSpPr>
        <p:spPr>
          <a:xfrm>
            <a:off x="706050" y="1401300"/>
            <a:ext cx="36639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After </a:t>
            </a:r>
            <a:r>
              <a:rPr lang="en" sz="1200"/>
              <a:t>Correlation</a:t>
            </a:r>
            <a:r>
              <a:rPr lang="en" sz="1200"/>
              <a:t> analysis it was found that the following three are mostly </a:t>
            </a:r>
            <a:r>
              <a:rPr lang="en" sz="1200"/>
              <a:t>correlated</a:t>
            </a:r>
            <a:r>
              <a:rPr lang="en" sz="1200"/>
              <a:t> with the sale price</a:t>
            </a:r>
            <a:endParaRPr b="1" sz="1200">
              <a:solidFill>
                <a:schemeClr val="lt2"/>
              </a:solidFill>
            </a:endParaRPr>
          </a:p>
        </p:txBody>
      </p:sp>
      <p:pic>
        <p:nvPicPr>
          <p:cNvPr id="691" name="Google Shape;6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75" y="2459762"/>
            <a:ext cx="7932195" cy="2089487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8"/>
          <p:cNvSpPr txBox="1"/>
          <p:nvPr>
            <p:ph idx="4294967295" type="subTitle"/>
          </p:nvPr>
        </p:nvSpPr>
        <p:spPr>
          <a:xfrm>
            <a:off x="4765800" y="1413217"/>
            <a:ext cx="36639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b="1" lang="en" sz="1200">
                <a:solidFill>
                  <a:schemeClr val="lt2"/>
                </a:solidFill>
              </a:rPr>
              <a:t>Overall house quality: 0.790982</a:t>
            </a:r>
            <a:endParaRPr b="1"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b="1" lang="en" sz="1200">
                <a:solidFill>
                  <a:schemeClr val="lt2"/>
                </a:solidFill>
              </a:rPr>
              <a:t>Size of garage in car capacity: 0.708624</a:t>
            </a:r>
            <a:endParaRPr b="1"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b="1" lang="en" sz="1200">
                <a:solidFill>
                  <a:schemeClr val="lt2"/>
                </a:solidFill>
              </a:rPr>
              <a:t>Above grade (ground) living area square feet: 0.640409</a:t>
            </a:r>
            <a:endParaRPr b="1"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9"/>
          <p:cNvSpPr txBox="1"/>
          <p:nvPr>
            <p:ph type="title"/>
          </p:nvPr>
        </p:nvSpPr>
        <p:spPr>
          <a:xfrm>
            <a:off x="706050" y="700625"/>
            <a:ext cx="34221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Is kitchen that important?</a:t>
            </a:r>
            <a:endParaRPr sz="2800"/>
          </a:p>
        </p:txBody>
      </p:sp>
      <p:sp>
        <p:nvSpPr>
          <p:cNvPr id="698" name="Google Shape;698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9" name="Google Shape;699;p3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9">
            <a:hlinkClick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2" name="Google Shape;702;p39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3" name="Google Shape;703;p39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4" name="Google Shape;704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05" name="Google Shape;705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39">
            <a:hlinkClick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 txBox="1"/>
          <p:nvPr>
            <p:ph idx="4294967295" type="subTitle"/>
          </p:nvPr>
        </p:nvSpPr>
        <p:spPr>
          <a:xfrm>
            <a:off x="706050" y="1312207"/>
            <a:ext cx="34221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Upon correlation analysis between </a:t>
            </a:r>
            <a:r>
              <a:rPr lang="en" sz="1200"/>
              <a:t>kitchen quality and sale price: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b="1" lang="en" sz="1200">
                <a:solidFill>
                  <a:schemeClr val="lt2"/>
                </a:solidFill>
              </a:rPr>
              <a:t>correlation coefficient is: 0.660</a:t>
            </a:r>
            <a:endParaRPr b="1"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b="1" lang="en" sz="1200">
                <a:solidFill>
                  <a:schemeClr val="lt2"/>
                </a:solidFill>
              </a:rPr>
              <a:t>Statistical significance: 5.051357364029292e-183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16" name="Google Shape;716;p39"/>
          <p:cNvSpPr txBox="1"/>
          <p:nvPr>
            <p:ph type="title"/>
          </p:nvPr>
        </p:nvSpPr>
        <p:spPr>
          <a:xfrm>
            <a:off x="5083762" y="702275"/>
            <a:ext cx="33459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Style of Dwelling?</a:t>
            </a:r>
            <a:endParaRPr sz="3200"/>
          </a:p>
        </p:txBody>
      </p:sp>
      <p:pic>
        <p:nvPicPr>
          <p:cNvPr id="717" name="Google Shape;717;p39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055200" y="1312200"/>
            <a:ext cx="3374493" cy="309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8" name="Google Shape;718;p39"/>
          <p:cNvCxnSpPr/>
          <p:nvPr/>
        </p:nvCxnSpPr>
        <p:spPr>
          <a:xfrm>
            <a:off x="4415025" y="956600"/>
            <a:ext cx="14700" cy="3458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