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5" r:id="rId68"/>
    <p:sldId id="329" r:id="rId69"/>
    <p:sldId id="330" r:id="rId70"/>
    <p:sldId id="331" r:id="rId71"/>
    <p:sldId id="332" r:id="rId72"/>
    <p:sldId id="333" r:id="rId73"/>
    <p:sldId id="334" r:id="rId74"/>
    <p:sldId id="335" r:id="rId75"/>
    <p:sldId id="337" r:id="rId76"/>
    <p:sldId id="338" r:id="rId77"/>
    <p:sldId id="339" r:id="rId78"/>
    <p:sldId id="340"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056CBE-A856-44E6-9280-2CC4D0ADC31A}">
          <p14:sldIdLst>
            <p14:sldId id="256"/>
            <p14:sldId id="258"/>
            <p14:sldId id="262"/>
            <p14:sldId id="259"/>
            <p14:sldId id="260"/>
            <p14:sldId id="261"/>
            <p14:sldId id="263"/>
            <p14:sldId id="264"/>
            <p14:sldId id="265"/>
            <p14:sldId id="266"/>
            <p14:sldId id="267"/>
            <p14:sldId id="268"/>
            <p14:sldId id="269"/>
            <p14:sldId id="270"/>
            <p14:sldId id="271"/>
            <p14:sldId id="272"/>
            <p14:sldId id="273"/>
            <p14:sldId id="274"/>
            <p14:sldId id="275"/>
            <p14:sldId id="276"/>
            <p14:sldId id="277"/>
            <p14:sldId id="279"/>
            <p14:sldId id="278"/>
            <p14:sldId id="280"/>
            <p14:sldId id="281"/>
            <p14:sldId id="282"/>
            <p14:sldId id="283"/>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5"/>
            <p14:sldId id="329"/>
            <p14:sldId id="330"/>
            <p14:sldId id="331"/>
            <p14:sldId id="332"/>
            <p14:sldId id="333"/>
            <p14:sldId id="334"/>
            <p14:sldId id="335"/>
            <p14:sldId id="337"/>
            <p14:sldId id="338"/>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C2CB12-1A86-4850-B411-D567F6A93325}"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610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2CB12-1A86-4850-B411-D567F6A93325}"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339861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2CB12-1A86-4850-B411-D567F6A93325}"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301347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2CB12-1A86-4850-B411-D567F6A93325}"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315489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2CB12-1A86-4850-B411-D567F6A93325}"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733BE5-E308-48D3-BCB1-4E212CCD0C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0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2CB12-1A86-4850-B411-D567F6A93325}"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273046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2CB12-1A86-4850-B411-D567F6A93325}" type="datetimeFigureOut">
              <a:rPr lang="en-US" smtClean="0"/>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139828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2CB12-1A86-4850-B411-D567F6A93325}" type="datetimeFigureOut">
              <a:rPr lang="en-US" smtClean="0"/>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166981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C2CB12-1A86-4850-B411-D567F6A93325}" type="datetimeFigureOut">
              <a:rPr lang="en-US" smtClean="0"/>
              <a:t>9/9/2023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122704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C2CB12-1A86-4850-B411-D567F6A93325}" type="datetimeFigureOut">
              <a:rPr lang="en-US" smtClean="0"/>
              <a:t>9/9/2023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733BE5-E308-48D3-BCB1-4E212CCD0CA5}" type="slidenum">
              <a:rPr lang="en-US" smtClean="0"/>
              <a:t>‹#›</a:t>
            </a:fld>
            <a:endParaRPr lang="en-US"/>
          </a:p>
        </p:txBody>
      </p:sp>
    </p:spTree>
    <p:extLst>
      <p:ext uri="{BB962C8B-B14F-4D97-AF65-F5344CB8AC3E}">
        <p14:creationId xmlns:p14="http://schemas.microsoft.com/office/powerpoint/2010/main" val="1812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2CB12-1A86-4850-B411-D567F6A93325}"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733BE5-E308-48D3-BCB1-4E212CCD0CA5}" type="slidenum">
              <a:rPr lang="en-US" smtClean="0"/>
              <a:t>‹#›</a:t>
            </a:fld>
            <a:endParaRPr lang="en-US"/>
          </a:p>
        </p:txBody>
      </p:sp>
    </p:spTree>
    <p:extLst>
      <p:ext uri="{BB962C8B-B14F-4D97-AF65-F5344CB8AC3E}">
        <p14:creationId xmlns:p14="http://schemas.microsoft.com/office/powerpoint/2010/main" val="369093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C2CB12-1A86-4850-B411-D567F6A93325}" type="datetimeFigureOut">
              <a:rPr lang="en-US" smtClean="0"/>
              <a:t>9/9/2023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733BE5-E308-48D3-BCB1-4E212CCD0C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422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sv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github.com/ziad-ezzat/FunctionalProgramming/blob/master/README.md" TargetMode="External"/><Relationship Id="rId1" Type="http://schemas.openxmlformats.org/officeDocument/2006/relationships/slideLayout" Target="../slideLayouts/slideLayout4.xml"/><Relationship Id="rId4" Type="http://schemas.openxmlformats.org/officeDocument/2006/relationships/image" Target="../media/image59.svg"/></Relationships>
</file>

<file path=ppt/slides/_rels/slide78.xml.rels><?xml version="1.0" encoding="UTF-8" standalone="yes"?>
<Relationships xmlns="http://schemas.openxmlformats.org/package/2006/relationships"><Relationship Id="rId2" Type="http://schemas.openxmlformats.org/officeDocument/2006/relationships/hyperlink" Target="https://www.linkedin.com/in/ziad-ezza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5C2B-1361-4C2C-D49C-D83A9FF51C78}"/>
              </a:ext>
            </a:extLst>
          </p:cNvPr>
          <p:cNvSpPr>
            <a:spLocks noGrp="1"/>
          </p:cNvSpPr>
          <p:nvPr>
            <p:ph type="ctrTitle"/>
          </p:nvPr>
        </p:nvSpPr>
        <p:spPr>
          <a:xfrm>
            <a:off x="172278" y="344558"/>
            <a:ext cx="11900452" cy="2835964"/>
          </a:xfrm>
        </p:spPr>
        <p:txBody>
          <a:bodyPr>
            <a:normAutofit fontScale="90000"/>
          </a:bodyPr>
          <a:lstStyle/>
          <a:p>
            <a:pPr>
              <a:lnSpc>
                <a:spcPct val="150000"/>
              </a:lnSpc>
            </a:pPr>
            <a:r>
              <a:rPr lang="en-US" dirty="0"/>
              <a:t>				OCP-CH4 </a:t>
            </a:r>
            <a:br>
              <a:rPr lang="en-US" dirty="0"/>
            </a:br>
            <a:r>
              <a:rPr lang="en-US" dirty="0"/>
              <a:t> Functional Programming</a:t>
            </a:r>
          </a:p>
        </p:txBody>
      </p:sp>
      <p:sp>
        <p:nvSpPr>
          <p:cNvPr id="3" name="Subtitle 2">
            <a:extLst>
              <a:ext uri="{FF2B5EF4-FFF2-40B4-BE49-F238E27FC236}">
                <a16:creationId xmlns:a16="http://schemas.microsoft.com/office/drawing/2014/main" id="{BC1E90DD-FB04-E252-80B2-6C2619A7F84E}"/>
              </a:ext>
            </a:extLst>
          </p:cNvPr>
          <p:cNvSpPr>
            <a:spLocks noGrp="1"/>
          </p:cNvSpPr>
          <p:nvPr>
            <p:ph type="subTitle" idx="1"/>
          </p:nvPr>
        </p:nvSpPr>
        <p:spPr/>
        <p:txBody>
          <a:bodyPr/>
          <a:lstStyle/>
          <a:p>
            <a:r>
              <a:rPr lang="en-US" dirty="0"/>
              <a:t>Why</a:t>
            </a:r>
            <a:r>
              <a:rPr lang="ar-EG" dirty="0"/>
              <a:t> </a:t>
            </a:r>
            <a:r>
              <a:rPr lang="en-US" dirty="0"/>
              <a:t>and what is Functional Programming ? </a:t>
            </a:r>
            <a:br>
              <a:rPr lang="en-US" dirty="0"/>
            </a:br>
            <a:br>
              <a:rPr lang="en-US" dirty="0"/>
            </a:br>
            <a:endParaRPr lang="en-US" dirty="0"/>
          </a:p>
        </p:txBody>
      </p:sp>
      <p:pic>
        <p:nvPicPr>
          <p:cNvPr id="9" name="Graphic 8" descr="Head with gears">
            <a:extLst>
              <a:ext uri="{FF2B5EF4-FFF2-40B4-BE49-F238E27FC236}">
                <a16:creationId xmlns:a16="http://schemas.microsoft.com/office/drawing/2014/main" id="{7D6E2957-10F3-BF44-9592-B75EC35B47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2513" y="4455621"/>
            <a:ext cx="914400" cy="914400"/>
          </a:xfrm>
          <a:prstGeom prst="rect">
            <a:avLst/>
          </a:prstGeom>
        </p:spPr>
      </p:pic>
    </p:spTree>
    <p:extLst>
      <p:ext uri="{BB962C8B-B14F-4D97-AF65-F5344CB8AC3E}">
        <p14:creationId xmlns:p14="http://schemas.microsoft.com/office/powerpoint/2010/main" val="105790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F6A7-E695-1004-120F-9E5F02080E7F}"/>
              </a:ext>
            </a:extLst>
          </p:cNvPr>
          <p:cNvSpPr>
            <a:spLocks noGrp="1"/>
          </p:cNvSpPr>
          <p:nvPr>
            <p:ph type="title"/>
          </p:nvPr>
        </p:nvSpPr>
        <p:spPr/>
        <p:txBody>
          <a:bodyPr/>
          <a:lstStyle/>
          <a:p>
            <a:r>
              <a:rPr lang="en-US" dirty="0"/>
              <a:t>Optional instance methods</a:t>
            </a:r>
          </a:p>
        </p:txBody>
      </p:sp>
      <p:pic>
        <p:nvPicPr>
          <p:cNvPr id="8" name="Content Placeholder 7">
            <a:extLst>
              <a:ext uri="{FF2B5EF4-FFF2-40B4-BE49-F238E27FC236}">
                <a16:creationId xmlns:a16="http://schemas.microsoft.com/office/drawing/2014/main" id="{E1FC29AE-4720-2D39-3CB8-8E4199B1E3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1948069"/>
            <a:ext cx="4938712" cy="3790121"/>
          </a:xfrm>
        </p:spPr>
      </p:pic>
      <p:pic>
        <p:nvPicPr>
          <p:cNvPr id="6" name="Content Placeholder 5">
            <a:extLst>
              <a:ext uri="{FF2B5EF4-FFF2-40B4-BE49-F238E27FC236}">
                <a16:creationId xmlns:a16="http://schemas.microsoft.com/office/drawing/2014/main" id="{EB7BF958-512E-15AD-6BBD-51EEDD66541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1845734"/>
            <a:ext cx="4937125" cy="4023359"/>
          </a:xfrm>
        </p:spPr>
      </p:pic>
    </p:spTree>
    <p:extLst>
      <p:ext uri="{BB962C8B-B14F-4D97-AF65-F5344CB8AC3E}">
        <p14:creationId xmlns:p14="http://schemas.microsoft.com/office/powerpoint/2010/main" val="327552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8A5F-D2B7-D7FA-9C8D-120B46AB6A25}"/>
              </a:ext>
            </a:extLst>
          </p:cNvPr>
          <p:cNvSpPr>
            <a:spLocks noGrp="1"/>
          </p:cNvSpPr>
          <p:nvPr>
            <p:ph type="title"/>
          </p:nvPr>
        </p:nvSpPr>
        <p:spPr/>
        <p:txBody>
          <a:bodyPr/>
          <a:lstStyle/>
          <a:p>
            <a:r>
              <a:rPr lang="en-US" dirty="0"/>
              <a:t>Using Streams</a:t>
            </a:r>
          </a:p>
        </p:txBody>
      </p:sp>
      <p:sp>
        <p:nvSpPr>
          <p:cNvPr id="3" name="Content Placeholder 2">
            <a:extLst>
              <a:ext uri="{FF2B5EF4-FFF2-40B4-BE49-F238E27FC236}">
                <a16:creationId xmlns:a16="http://schemas.microsoft.com/office/drawing/2014/main" id="{3CCCCD1B-774E-E54D-B622-18636A40CD98}"/>
              </a:ext>
            </a:extLst>
          </p:cNvPr>
          <p:cNvSpPr>
            <a:spLocks noGrp="1"/>
          </p:cNvSpPr>
          <p:nvPr>
            <p:ph sz="half" idx="1"/>
          </p:nvPr>
        </p:nvSpPr>
        <p:spPr/>
        <p:txBody>
          <a:bodyPr/>
          <a:lstStyle/>
          <a:p>
            <a:r>
              <a:rPr lang="en-US" b="1" dirty="0">
                <a:solidFill>
                  <a:srgbClr val="569CD6"/>
                </a:solidFill>
                <a:effectLst/>
                <a:latin typeface="Consolas" panose="020B0609020204030204" pitchFamily="49" charset="0"/>
              </a:rPr>
              <a:t>What Is a Stream ?</a:t>
            </a:r>
            <a:endParaRPr lang="en-US" b="0" dirty="0">
              <a:solidFill>
                <a:srgbClr val="D4D4D4"/>
              </a:solidFill>
              <a:effectLst/>
              <a:latin typeface="Consolas" panose="020B0609020204030204" pitchFamily="49" charset="0"/>
            </a:endParaRPr>
          </a:p>
          <a:p>
            <a:endParaRPr lang="en-US" dirty="0"/>
          </a:p>
          <a:p>
            <a:r>
              <a:rPr lang="en-US" dirty="0"/>
              <a:t>A stream is a sequence of elements supporting sequential and parallel aggregate operations.</a:t>
            </a:r>
          </a:p>
        </p:txBody>
      </p:sp>
      <p:sp>
        <p:nvSpPr>
          <p:cNvPr id="4" name="Content Placeholder 3">
            <a:extLst>
              <a:ext uri="{FF2B5EF4-FFF2-40B4-BE49-F238E27FC236}">
                <a16:creationId xmlns:a16="http://schemas.microsoft.com/office/drawing/2014/main" id="{474B52DF-345C-9C7D-5A56-F629F2B12D78}"/>
              </a:ext>
            </a:extLst>
          </p:cNvPr>
          <p:cNvSpPr>
            <a:spLocks noGrp="1"/>
          </p:cNvSpPr>
          <p:nvPr>
            <p:ph sz="half" idx="2"/>
          </p:nvPr>
        </p:nvSpPr>
        <p:spPr/>
        <p:txBody>
          <a:bodyPr/>
          <a:lstStyle/>
          <a:p>
            <a:r>
              <a:rPr lang="en-US" b="1" dirty="0">
                <a:solidFill>
                  <a:srgbClr val="569CD6"/>
                </a:solidFill>
                <a:effectLst/>
                <a:latin typeface="Consolas" panose="020B0609020204030204" pitchFamily="49" charset="0"/>
              </a:rPr>
              <a:t>Creating a Stream</a:t>
            </a:r>
            <a:endParaRPr lang="en-US" b="0" dirty="0">
              <a:solidFill>
                <a:srgbClr val="D4D4D4"/>
              </a:solidFill>
              <a:effectLst/>
              <a:latin typeface="Consolas" panose="020B0609020204030204" pitchFamily="49" charset="0"/>
            </a:endParaRPr>
          </a:p>
          <a:p>
            <a:endParaRPr lang="en-US" dirty="0"/>
          </a:p>
          <a:p>
            <a:r>
              <a:rPr lang="en-US" dirty="0"/>
              <a:t>There are several ways to create a stream. Let's look at some of the most common ways.	</a:t>
            </a:r>
          </a:p>
        </p:txBody>
      </p:sp>
    </p:spTree>
    <p:extLst>
      <p:ext uri="{BB962C8B-B14F-4D97-AF65-F5344CB8AC3E}">
        <p14:creationId xmlns:p14="http://schemas.microsoft.com/office/powerpoint/2010/main" val="420097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C2195-15C7-BCDE-94B3-23D2E6440143}"/>
              </a:ext>
            </a:extLst>
          </p:cNvPr>
          <p:cNvSpPr>
            <a:spLocks noGrp="1"/>
          </p:cNvSpPr>
          <p:nvPr>
            <p:ph sz="half" idx="1"/>
          </p:nvPr>
        </p:nvSpPr>
        <p:spPr>
          <a:xfrm>
            <a:off x="212035" y="225288"/>
            <a:ext cx="5823005" cy="5643806"/>
          </a:xfrm>
        </p:spPr>
        <p:txBody>
          <a:bodyPr/>
          <a:lstStyle/>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 Collection</a:t>
            </a:r>
            <a:endParaRPr lang="en-US" b="0" dirty="0">
              <a:solidFill>
                <a:srgbClr val="D4D4D4"/>
              </a:solidFill>
              <a:effectLst/>
              <a:latin typeface="Consolas" panose="020B0609020204030204" pitchFamily="49" charset="0"/>
            </a:endParaRPr>
          </a:p>
          <a:p>
            <a:endParaRPr lang="en-US" dirty="0"/>
          </a:p>
          <a:p>
            <a:endParaRPr lang="en-US" dirty="0"/>
          </a:p>
          <a:p>
            <a:endParaRPr lang="en-US" b="1" dirty="0">
              <a:solidFill>
                <a:srgbClr val="569CD6"/>
              </a:solidFill>
              <a:effectLst/>
              <a:latin typeface="Consolas" panose="020B0609020204030204" pitchFamily="49" charset="0"/>
            </a:endParaRPr>
          </a:p>
          <a:p>
            <a:pPr marL="0" indent="0">
              <a:buNone/>
            </a:pPr>
            <a:r>
              <a:rPr lang="en-US" b="1" dirty="0">
                <a:solidFill>
                  <a:srgbClr val="569CD6"/>
                </a:solidFill>
                <a:latin typeface="Consolas" panose="020B0609020204030204" pitchFamily="49" charset="0"/>
              </a:rPr>
              <a:t> </a:t>
            </a:r>
            <a:endParaRPr lang="en-US" dirty="0"/>
          </a:p>
        </p:txBody>
      </p:sp>
      <p:sp>
        <p:nvSpPr>
          <p:cNvPr id="4" name="Content Placeholder 3">
            <a:extLst>
              <a:ext uri="{FF2B5EF4-FFF2-40B4-BE49-F238E27FC236}">
                <a16:creationId xmlns:a16="http://schemas.microsoft.com/office/drawing/2014/main" id="{FFAFA62B-3858-D4C5-8CBC-8AF1796E8B76}"/>
              </a:ext>
            </a:extLst>
          </p:cNvPr>
          <p:cNvSpPr>
            <a:spLocks noGrp="1"/>
          </p:cNvSpPr>
          <p:nvPr>
            <p:ph sz="half" idx="2"/>
          </p:nvPr>
        </p:nvSpPr>
        <p:spPr>
          <a:xfrm>
            <a:off x="6156962" y="225288"/>
            <a:ext cx="4998718" cy="5643807"/>
          </a:xfrm>
        </p:spPr>
        <p:txBody>
          <a:bodyPr/>
          <a:lstStyle/>
          <a:p>
            <a:endParaRPr lang="en-US" dirty="0"/>
          </a:p>
        </p:txBody>
      </p:sp>
    </p:spTree>
    <p:extLst>
      <p:ext uri="{BB962C8B-B14F-4D97-AF65-F5344CB8AC3E}">
        <p14:creationId xmlns:p14="http://schemas.microsoft.com/office/powerpoint/2010/main" val="381439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C2195-15C7-BCDE-94B3-23D2E6440143}"/>
              </a:ext>
            </a:extLst>
          </p:cNvPr>
          <p:cNvSpPr>
            <a:spLocks noGrp="1"/>
          </p:cNvSpPr>
          <p:nvPr>
            <p:ph sz="half" idx="1"/>
          </p:nvPr>
        </p:nvSpPr>
        <p:spPr>
          <a:xfrm>
            <a:off x="212035" y="225288"/>
            <a:ext cx="5823005" cy="5643806"/>
          </a:xfrm>
        </p:spPr>
        <p:txBody>
          <a:bodyPr/>
          <a:lstStyle/>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 Collection</a:t>
            </a:r>
            <a:endParaRPr lang="en-US" b="0" dirty="0">
              <a:solidFill>
                <a:srgbClr val="D4D4D4"/>
              </a:solidFill>
              <a:effectLst/>
              <a:latin typeface="Consolas" panose="020B0609020204030204" pitchFamily="49" charset="0"/>
            </a:endParaRPr>
          </a:p>
          <a:p>
            <a:endParaRPr lang="en-US" dirty="0"/>
          </a:p>
          <a:p>
            <a:endParaRPr lang="en-US" dirty="0"/>
          </a:p>
          <a:p>
            <a:endParaRPr lang="en-US" b="1" dirty="0">
              <a:solidFill>
                <a:srgbClr val="569CD6"/>
              </a:solidFill>
              <a:effectLst/>
              <a:latin typeface="Consolas" panose="020B0609020204030204" pitchFamily="49" charset="0"/>
            </a:endParaRPr>
          </a:p>
          <a:p>
            <a:pPr marL="0" indent="0">
              <a:buNone/>
            </a:pPr>
            <a:r>
              <a:rPr lang="en-US" b="1" dirty="0">
                <a:solidFill>
                  <a:srgbClr val="569CD6"/>
                </a:solidFill>
                <a:latin typeface="Consolas" panose="020B0609020204030204" pitchFamily="49" charset="0"/>
              </a:rPr>
              <a:t> </a:t>
            </a:r>
            <a:endParaRPr lang="en-US" dirty="0"/>
          </a:p>
        </p:txBody>
      </p:sp>
      <p:pic>
        <p:nvPicPr>
          <p:cNvPr id="5" name="Content Placeholder 4">
            <a:extLst>
              <a:ext uri="{FF2B5EF4-FFF2-40B4-BE49-F238E27FC236}">
                <a16:creationId xmlns:a16="http://schemas.microsoft.com/office/drawing/2014/main" id="{31C19BC6-6FDD-0362-232A-50E5CC9DD4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6962" y="225288"/>
            <a:ext cx="4999038" cy="1388133"/>
          </a:xfrm>
        </p:spPr>
      </p:pic>
    </p:spTree>
    <p:extLst>
      <p:ext uri="{BB962C8B-B14F-4D97-AF65-F5344CB8AC3E}">
        <p14:creationId xmlns:p14="http://schemas.microsoft.com/office/powerpoint/2010/main" val="269749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C2195-15C7-BCDE-94B3-23D2E6440143}"/>
              </a:ext>
            </a:extLst>
          </p:cNvPr>
          <p:cNvSpPr>
            <a:spLocks noGrp="1"/>
          </p:cNvSpPr>
          <p:nvPr>
            <p:ph sz="half" idx="1"/>
          </p:nvPr>
        </p:nvSpPr>
        <p:spPr>
          <a:xfrm>
            <a:off x="212035" y="225288"/>
            <a:ext cx="5823005" cy="5643806"/>
          </a:xfrm>
        </p:spPr>
        <p:txBody>
          <a:bodyPr/>
          <a:lstStyle/>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 Collection</a:t>
            </a:r>
            <a:endParaRPr lang="en-US" b="0" dirty="0">
              <a:solidFill>
                <a:srgbClr val="D4D4D4"/>
              </a:solidFill>
              <a:effectLst/>
              <a:latin typeface="Consolas" panose="020B0609020204030204" pitchFamily="49" charset="0"/>
            </a:endParaRPr>
          </a:p>
          <a:p>
            <a:endParaRPr lang="en-US" dirty="0"/>
          </a:p>
          <a:p>
            <a:endParaRPr lang="en-US" dirty="0"/>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an Array</a:t>
            </a:r>
            <a:endParaRPr lang="en-US" b="0" dirty="0">
              <a:solidFill>
                <a:srgbClr val="D4D4D4"/>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pPr marL="0" indent="0">
              <a:buNone/>
            </a:pPr>
            <a:r>
              <a:rPr lang="en-US" b="1" dirty="0">
                <a:solidFill>
                  <a:srgbClr val="569CD6"/>
                </a:solidFill>
                <a:latin typeface="Consolas" panose="020B0609020204030204" pitchFamily="49" charset="0"/>
              </a:rPr>
              <a:t> </a:t>
            </a:r>
            <a:endParaRPr lang="en-US" dirty="0"/>
          </a:p>
        </p:txBody>
      </p:sp>
      <p:pic>
        <p:nvPicPr>
          <p:cNvPr id="5" name="Content Placeholder 4">
            <a:extLst>
              <a:ext uri="{FF2B5EF4-FFF2-40B4-BE49-F238E27FC236}">
                <a16:creationId xmlns:a16="http://schemas.microsoft.com/office/drawing/2014/main" id="{31C19BC6-6FDD-0362-232A-50E5CC9DD4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6962" y="225288"/>
            <a:ext cx="4999038" cy="1388133"/>
          </a:xfrm>
        </p:spPr>
      </p:pic>
    </p:spTree>
    <p:extLst>
      <p:ext uri="{BB962C8B-B14F-4D97-AF65-F5344CB8AC3E}">
        <p14:creationId xmlns:p14="http://schemas.microsoft.com/office/powerpoint/2010/main" val="30303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C2195-15C7-BCDE-94B3-23D2E6440143}"/>
              </a:ext>
            </a:extLst>
          </p:cNvPr>
          <p:cNvSpPr>
            <a:spLocks noGrp="1"/>
          </p:cNvSpPr>
          <p:nvPr>
            <p:ph sz="half" idx="1"/>
          </p:nvPr>
        </p:nvSpPr>
        <p:spPr>
          <a:xfrm>
            <a:off x="212035" y="225288"/>
            <a:ext cx="5823005" cy="5643806"/>
          </a:xfrm>
        </p:spPr>
        <p:txBody>
          <a:bodyPr/>
          <a:lstStyle/>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 Collection</a:t>
            </a:r>
            <a:endParaRPr lang="en-US" b="0" dirty="0">
              <a:solidFill>
                <a:srgbClr val="D4D4D4"/>
              </a:solidFill>
              <a:effectLst/>
              <a:latin typeface="Consolas" panose="020B0609020204030204" pitchFamily="49" charset="0"/>
            </a:endParaRPr>
          </a:p>
          <a:p>
            <a:endParaRPr lang="en-US" dirty="0"/>
          </a:p>
          <a:p>
            <a:endParaRPr lang="en-US" dirty="0"/>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an Array</a:t>
            </a:r>
            <a:endParaRPr lang="en-US" b="0" dirty="0">
              <a:solidFill>
                <a:srgbClr val="D4D4D4"/>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pPr marL="0" indent="0">
              <a:buNone/>
            </a:pPr>
            <a:r>
              <a:rPr lang="en-US" b="1" dirty="0">
                <a:solidFill>
                  <a:srgbClr val="569CD6"/>
                </a:solidFill>
                <a:latin typeface="Consolas" panose="020B0609020204030204" pitchFamily="49" charset="0"/>
              </a:rPr>
              <a:t> </a:t>
            </a:r>
            <a:endParaRPr lang="en-US" dirty="0"/>
          </a:p>
        </p:txBody>
      </p:sp>
      <p:pic>
        <p:nvPicPr>
          <p:cNvPr id="5" name="Content Placeholder 4">
            <a:extLst>
              <a:ext uri="{FF2B5EF4-FFF2-40B4-BE49-F238E27FC236}">
                <a16:creationId xmlns:a16="http://schemas.microsoft.com/office/drawing/2014/main" id="{31C19BC6-6FDD-0362-232A-50E5CC9DD4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6962" y="225288"/>
            <a:ext cx="4999038" cy="1388133"/>
          </a:xfrm>
        </p:spPr>
      </p:pic>
      <p:pic>
        <p:nvPicPr>
          <p:cNvPr id="4" name="Picture 3">
            <a:extLst>
              <a:ext uri="{FF2B5EF4-FFF2-40B4-BE49-F238E27FC236}">
                <a16:creationId xmlns:a16="http://schemas.microsoft.com/office/drawing/2014/main" id="{9BCF2924-995C-423E-61C0-34A56EFAD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963" y="1870526"/>
            <a:ext cx="4999038" cy="1507376"/>
          </a:xfrm>
          <a:prstGeom prst="rect">
            <a:avLst/>
          </a:prstGeom>
        </p:spPr>
      </p:pic>
    </p:spTree>
    <p:extLst>
      <p:ext uri="{BB962C8B-B14F-4D97-AF65-F5344CB8AC3E}">
        <p14:creationId xmlns:p14="http://schemas.microsoft.com/office/powerpoint/2010/main" val="2439617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C2195-15C7-BCDE-94B3-23D2E6440143}"/>
              </a:ext>
            </a:extLst>
          </p:cNvPr>
          <p:cNvSpPr>
            <a:spLocks noGrp="1"/>
          </p:cNvSpPr>
          <p:nvPr>
            <p:ph sz="half" idx="1"/>
          </p:nvPr>
        </p:nvSpPr>
        <p:spPr>
          <a:xfrm>
            <a:off x="212035" y="225288"/>
            <a:ext cx="5823005" cy="5643806"/>
          </a:xfrm>
        </p:spPr>
        <p:txBody>
          <a:bodyPr>
            <a:normAutofit lnSpcReduction="10000"/>
          </a:bodyPr>
          <a:lstStyle/>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 Collection</a:t>
            </a:r>
            <a:endParaRPr lang="en-US" b="0" dirty="0">
              <a:solidFill>
                <a:srgbClr val="D4D4D4"/>
              </a:solidFill>
              <a:effectLst/>
              <a:latin typeface="Consolas" panose="020B0609020204030204" pitchFamily="49" charset="0"/>
            </a:endParaRPr>
          </a:p>
          <a:p>
            <a:endParaRPr lang="en-US" dirty="0"/>
          </a:p>
          <a:p>
            <a:endParaRPr lang="en-US" dirty="0"/>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an Array</a:t>
            </a: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Creating a Stream from a Static Factory Method</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pPr marL="0" indent="0">
              <a:buNone/>
            </a:pPr>
            <a:r>
              <a:rPr lang="en-US" b="1" dirty="0">
                <a:solidFill>
                  <a:srgbClr val="569CD6"/>
                </a:solidFill>
                <a:latin typeface="Consolas" panose="020B0609020204030204" pitchFamily="49" charset="0"/>
              </a:rPr>
              <a:t> </a:t>
            </a:r>
            <a:endParaRPr lang="en-US" dirty="0"/>
          </a:p>
        </p:txBody>
      </p:sp>
      <p:pic>
        <p:nvPicPr>
          <p:cNvPr id="5" name="Content Placeholder 4">
            <a:extLst>
              <a:ext uri="{FF2B5EF4-FFF2-40B4-BE49-F238E27FC236}">
                <a16:creationId xmlns:a16="http://schemas.microsoft.com/office/drawing/2014/main" id="{31C19BC6-6FDD-0362-232A-50E5CC9DD4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6962" y="225288"/>
            <a:ext cx="4999038" cy="1388133"/>
          </a:xfrm>
        </p:spPr>
      </p:pic>
      <p:pic>
        <p:nvPicPr>
          <p:cNvPr id="4" name="Picture 3">
            <a:extLst>
              <a:ext uri="{FF2B5EF4-FFF2-40B4-BE49-F238E27FC236}">
                <a16:creationId xmlns:a16="http://schemas.microsoft.com/office/drawing/2014/main" id="{9BCF2924-995C-423E-61C0-34A56EFAD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963" y="1870526"/>
            <a:ext cx="4999038" cy="1507376"/>
          </a:xfrm>
          <a:prstGeom prst="rect">
            <a:avLst/>
          </a:prstGeom>
        </p:spPr>
      </p:pic>
    </p:spTree>
    <p:extLst>
      <p:ext uri="{BB962C8B-B14F-4D97-AF65-F5344CB8AC3E}">
        <p14:creationId xmlns:p14="http://schemas.microsoft.com/office/powerpoint/2010/main" val="650995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C2195-15C7-BCDE-94B3-23D2E6440143}"/>
              </a:ext>
            </a:extLst>
          </p:cNvPr>
          <p:cNvSpPr>
            <a:spLocks noGrp="1"/>
          </p:cNvSpPr>
          <p:nvPr>
            <p:ph sz="half" idx="1"/>
          </p:nvPr>
        </p:nvSpPr>
        <p:spPr>
          <a:xfrm>
            <a:off x="212035" y="225288"/>
            <a:ext cx="5823005" cy="5643806"/>
          </a:xfrm>
        </p:spPr>
        <p:txBody>
          <a:bodyPr>
            <a:normAutofit lnSpcReduction="10000"/>
          </a:bodyPr>
          <a:lstStyle/>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 Collection</a:t>
            </a:r>
            <a:endParaRPr lang="en-US" b="0" dirty="0">
              <a:solidFill>
                <a:srgbClr val="D4D4D4"/>
              </a:solidFill>
              <a:effectLst/>
              <a:latin typeface="Consolas" panose="020B0609020204030204" pitchFamily="49" charset="0"/>
            </a:endParaRPr>
          </a:p>
          <a:p>
            <a:endParaRPr lang="en-US" dirty="0"/>
          </a:p>
          <a:p>
            <a:endParaRPr lang="en-US" dirty="0"/>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Creating a Stream from an Array</a:t>
            </a: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Creating a Stream from a Static Factory Method</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pPr marL="0" indent="0">
              <a:buNone/>
            </a:pPr>
            <a:r>
              <a:rPr lang="en-US" b="1" dirty="0">
                <a:solidFill>
                  <a:srgbClr val="569CD6"/>
                </a:solidFill>
                <a:latin typeface="Consolas" panose="020B0609020204030204" pitchFamily="49" charset="0"/>
              </a:rPr>
              <a:t> </a:t>
            </a:r>
            <a:endParaRPr lang="en-US" dirty="0"/>
          </a:p>
        </p:txBody>
      </p:sp>
      <p:pic>
        <p:nvPicPr>
          <p:cNvPr id="5" name="Content Placeholder 4">
            <a:extLst>
              <a:ext uri="{FF2B5EF4-FFF2-40B4-BE49-F238E27FC236}">
                <a16:creationId xmlns:a16="http://schemas.microsoft.com/office/drawing/2014/main" id="{31C19BC6-6FDD-0362-232A-50E5CC9DD4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6962" y="225288"/>
            <a:ext cx="4999038" cy="1388133"/>
          </a:xfrm>
        </p:spPr>
      </p:pic>
      <p:pic>
        <p:nvPicPr>
          <p:cNvPr id="4" name="Picture 3">
            <a:extLst>
              <a:ext uri="{FF2B5EF4-FFF2-40B4-BE49-F238E27FC236}">
                <a16:creationId xmlns:a16="http://schemas.microsoft.com/office/drawing/2014/main" id="{9BCF2924-995C-423E-61C0-34A56EFAD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963" y="1870526"/>
            <a:ext cx="4999038" cy="1507376"/>
          </a:xfrm>
          <a:prstGeom prst="rect">
            <a:avLst/>
          </a:prstGeom>
        </p:spPr>
      </p:pic>
      <p:pic>
        <p:nvPicPr>
          <p:cNvPr id="6" name="Picture 5">
            <a:extLst>
              <a:ext uri="{FF2B5EF4-FFF2-40B4-BE49-F238E27FC236}">
                <a16:creationId xmlns:a16="http://schemas.microsoft.com/office/drawing/2014/main" id="{53D3D10D-5BE8-60CD-F531-37B1E4CE6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963" y="3793125"/>
            <a:ext cx="4999038" cy="1523350"/>
          </a:xfrm>
          <a:prstGeom prst="rect">
            <a:avLst/>
          </a:prstGeom>
        </p:spPr>
      </p:pic>
    </p:spTree>
    <p:extLst>
      <p:ext uri="{BB962C8B-B14F-4D97-AF65-F5344CB8AC3E}">
        <p14:creationId xmlns:p14="http://schemas.microsoft.com/office/powerpoint/2010/main" val="1821182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AE51-245F-D700-E686-6575C2F0FCD4}"/>
              </a:ext>
            </a:extLst>
          </p:cNvPr>
          <p:cNvSpPr>
            <a:spLocks noGrp="1"/>
          </p:cNvSpPr>
          <p:nvPr>
            <p:ph type="title"/>
          </p:nvPr>
        </p:nvSpPr>
        <p:spPr/>
        <p:txBody>
          <a:bodyPr/>
          <a:lstStyle/>
          <a:p>
            <a:r>
              <a:rPr lang="en-US" dirty="0"/>
              <a:t>Using Stream Operations</a:t>
            </a:r>
          </a:p>
        </p:txBody>
      </p:sp>
      <p:sp>
        <p:nvSpPr>
          <p:cNvPr id="3" name="Content Placeholder 2">
            <a:extLst>
              <a:ext uri="{FF2B5EF4-FFF2-40B4-BE49-F238E27FC236}">
                <a16:creationId xmlns:a16="http://schemas.microsoft.com/office/drawing/2014/main" id="{2007F11D-2D14-CE14-0572-14F7EEB74DE1}"/>
              </a:ext>
            </a:extLst>
          </p:cNvPr>
          <p:cNvSpPr>
            <a:spLocks noGrp="1"/>
          </p:cNvSpPr>
          <p:nvPr>
            <p:ph sz="half" idx="1"/>
          </p:nvPr>
        </p:nvSpPr>
        <p:spPr/>
        <p:txBody>
          <a:bodyPr/>
          <a:lstStyle/>
          <a:p>
            <a:r>
              <a:rPr lang="en-US" dirty="0"/>
              <a:t>Once you have a stream, you can perform operations on it. There are two types of operations:</a:t>
            </a:r>
          </a:p>
          <a:p>
            <a:endParaRPr lang="en-US" dirty="0"/>
          </a:p>
          <a:p>
            <a:r>
              <a:rPr lang="en-US" b="1" dirty="0">
                <a:solidFill>
                  <a:srgbClr val="569CD6"/>
                </a:solidFill>
                <a:effectLst/>
                <a:latin typeface="Consolas" panose="020B0609020204030204" pitchFamily="49" charset="0"/>
              </a:rPr>
              <a:t>- Intermediate operations</a:t>
            </a:r>
            <a:endParaRPr lang="en-US" b="0" dirty="0">
              <a:solidFill>
                <a:srgbClr val="D4D4D4"/>
              </a:solidFill>
              <a:effectLst/>
              <a:latin typeface="Consolas" panose="020B0609020204030204" pitchFamily="49" charset="0"/>
            </a:endParaRPr>
          </a:p>
          <a:p>
            <a:r>
              <a:rPr lang="en-US" b="1" dirty="0">
                <a:solidFill>
                  <a:srgbClr val="569CD6"/>
                </a:solidFill>
                <a:effectLst/>
                <a:latin typeface="Consolas" panose="020B0609020204030204" pitchFamily="49" charset="0"/>
              </a:rPr>
              <a:t>- Terminal operations</a:t>
            </a:r>
            <a:endParaRPr lang="en-US" b="0" dirty="0">
              <a:solidFill>
                <a:srgbClr val="D4D4D4"/>
              </a:solidFill>
              <a:effectLst/>
              <a:latin typeface="Consolas" panose="020B0609020204030204" pitchFamily="49" charset="0"/>
            </a:endParaRPr>
          </a:p>
          <a:p>
            <a:endParaRPr lang="en-US" dirty="0"/>
          </a:p>
        </p:txBody>
      </p:sp>
      <p:pic>
        <p:nvPicPr>
          <p:cNvPr id="6" name="Content Placeholder 5">
            <a:extLst>
              <a:ext uri="{FF2B5EF4-FFF2-40B4-BE49-F238E27FC236}">
                <a16:creationId xmlns:a16="http://schemas.microsoft.com/office/drawing/2014/main" id="{9CD0359B-C164-30A6-B4F0-6C1FD2F3270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2266123"/>
            <a:ext cx="5973762" cy="2070974"/>
          </a:xfrm>
        </p:spPr>
      </p:pic>
    </p:spTree>
    <p:extLst>
      <p:ext uri="{BB962C8B-B14F-4D97-AF65-F5344CB8AC3E}">
        <p14:creationId xmlns:p14="http://schemas.microsoft.com/office/powerpoint/2010/main" val="2075181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Intermediate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0180320" cy="4023359"/>
          </a:xfrm>
        </p:spPr>
        <p:txBody>
          <a:bodyPr>
            <a:normAutofit/>
          </a:bodyPr>
          <a:lstStyle/>
          <a:p>
            <a:pPr>
              <a:lnSpc>
                <a:spcPct val="250000"/>
              </a:lnSpc>
            </a:pPr>
            <a:r>
              <a:rPr lang="en-US" b="1" dirty="0">
                <a:solidFill>
                  <a:srgbClr val="569CD6"/>
                </a:solidFill>
                <a:effectLst/>
                <a:latin typeface="Consolas" panose="020B0609020204030204" pitchFamily="49" charset="0"/>
              </a:rPr>
              <a:t>filter()						map()</a:t>
            </a:r>
            <a:endParaRPr lang="en-US" b="0" dirty="0">
              <a:solidFill>
                <a:srgbClr val="D4D4D4"/>
              </a:solidFill>
              <a:effectLst/>
              <a:latin typeface="Consolas" panose="020B0609020204030204" pitchFamily="49" charset="0"/>
            </a:endParaRPr>
          </a:p>
          <a:p>
            <a:pPr>
              <a:lnSpc>
                <a:spcPct val="250000"/>
              </a:lnSpc>
            </a:pPr>
            <a:r>
              <a:rPr lang="en-US" b="1" dirty="0">
                <a:solidFill>
                  <a:srgbClr val="569CD6"/>
                </a:solidFill>
                <a:effectLst/>
                <a:latin typeface="Consolas" panose="020B0609020204030204" pitchFamily="49" charset="0"/>
              </a:rPr>
              <a:t>distinct()						</a:t>
            </a:r>
            <a:r>
              <a:rPr lang="en-US" b="1" dirty="0" err="1">
                <a:solidFill>
                  <a:srgbClr val="569CD6"/>
                </a:solidFill>
                <a:effectLst/>
                <a:latin typeface="Consolas" panose="020B0609020204030204" pitchFamily="49" charset="0"/>
              </a:rPr>
              <a:t>flatMap</a:t>
            </a:r>
            <a:r>
              <a:rPr lang="en-US" b="1" dirty="0">
                <a:solidFill>
                  <a:srgbClr val="569CD6"/>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a:lnSpc>
                <a:spcPct val="250000"/>
              </a:lnSpc>
            </a:pPr>
            <a:r>
              <a:rPr lang="en-US" b="1" dirty="0">
                <a:solidFill>
                  <a:srgbClr val="569CD6"/>
                </a:solidFill>
                <a:effectLst/>
                <a:latin typeface="Consolas" panose="020B0609020204030204" pitchFamily="49" charset="0"/>
              </a:rPr>
              <a:t>limit()						sorted()</a:t>
            </a:r>
            <a:endParaRPr lang="en-US" b="0" dirty="0">
              <a:solidFill>
                <a:srgbClr val="D4D4D4"/>
              </a:solidFill>
              <a:effectLst/>
              <a:latin typeface="Consolas" panose="020B0609020204030204" pitchFamily="49" charset="0"/>
            </a:endParaRPr>
          </a:p>
          <a:p>
            <a:pPr>
              <a:lnSpc>
                <a:spcPct val="250000"/>
              </a:lnSpc>
            </a:pPr>
            <a:r>
              <a:rPr lang="en-US" b="1" dirty="0">
                <a:solidFill>
                  <a:srgbClr val="569CD6"/>
                </a:solidFill>
                <a:effectLst/>
                <a:latin typeface="Consolas" panose="020B0609020204030204" pitchFamily="49" charset="0"/>
              </a:rPr>
              <a:t>skip()						peek()</a:t>
            </a:r>
            <a:endParaRPr lang="en-US" b="0" dirty="0">
              <a:solidFill>
                <a:srgbClr val="D4D4D4"/>
              </a:solidFill>
              <a:effectLst/>
              <a:latin typeface="Consolas" panose="020B0609020204030204" pitchFamily="49" charset="0"/>
            </a:endParaRPr>
          </a:p>
          <a:p>
            <a:pPr lvl="1">
              <a:lnSpc>
                <a:spcPct val="250000"/>
              </a:lnSpc>
            </a:pPr>
            <a:endParaRPr lang="en-US" b="0" dirty="0">
              <a:solidFill>
                <a:srgbClr val="D4D4D4"/>
              </a:solidFill>
              <a:effectLst/>
              <a:latin typeface="Consolas" panose="020B0609020204030204" pitchFamily="49" charset="0"/>
            </a:endParaRPr>
          </a:p>
          <a:p>
            <a:pPr marL="0" indent="0">
              <a:buNone/>
            </a:pPr>
            <a:endParaRPr lang="en-US" b="0" dirty="0">
              <a:solidFill>
                <a:srgbClr val="D4D4D4"/>
              </a:solidFill>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5730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544D-812E-57BA-7C1D-12D7B3674A2E}"/>
              </a:ext>
            </a:extLst>
          </p:cNvPr>
          <p:cNvSpPr>
            <a:spLocks noGrp="1"/>
          </p:cNvSpPr>
          <p:nvPr>
            <p:ph type="title"/>
          </p:nvPr>
        </p:nvSpPr>
        <p:spPr>
          <a:xfrm>
            <a:off x="101600" y="261257"/>
            <a:ext cx="3889829" cy="2866573"/>
          </a:xfrm>
        </p:spPr>
        <p:txBody>
          <a:bodyPr>
            <a:noAutofit/>
          </a:bodyPr>
          <a:lstStyle/>
          <a:p>
            <a:pPr>
              <a:lnSpc>
                <a:spcPct val="100000"/>
              </a:lnSpc>
            </a:pPr>
            <a:r>
              <a:rPr lang="en-US" sz="2000" dirty="0">
                <a:latin typeface="Aptos Narrow" panose="020B0004020202020204" pitchFamily="34" charset="0"/>
                <a:cs typeface="Arial" panose="020B0604020202020204" pitchFamily="34" charset="0"/>
              </a:rPr>
              <a:t>- Functional programming is declarative programming paradigm, meaning that the program logic is expressed without explicitly describing the control flow.</a:t>
            </a:r>
            <a:br>
              <a:rPr lang="en-US" sz="2000" dirty="0">
                <a:latin typeface="Aptos Narrow" panose="020B0004020202020204" pitchFamily="34" charset="0"/>
                <a:cs typeface="Arial" panose="020B0604020202020204" pitchFamily="34" charset="0"/>
              </a:rPr>
            </a:br>
            <a:r>
              <a:rPr lang="en-US" sz="2000" dirty="0">
                <a:latin typeface="Aptos Narrow" panose="020B0004020202020204" pitchFamily="34" charset="0"/>
                <a:cs typeface="Arial" panose="020B0604020202020204" pitchFamily="34" charset="0"/>
              </a:rPr>
              <a:t> It's based on the concept of "pure functions," which produce output based solely on their inputs and have no side effects</a:t>
            </a:r>
          </a:p>
        </p:txBody>
      </p:sp>
      <p:pic>
        <p:nvPicPr>
          <p:cNvPr id="6" name="Content Placeholder 5">
            <a:extLst>
              <a:ext uri="{FF2B5EF4-FFF2-40B4-BE49-F238E27FC236}">
                <a16:creationId xmlns:a16="http://schemas.microsoft.com/office/drawing/2014/main" id="{A9052391-604C-1304-4E02-B4A492231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6646" y="0"/>
            <a:ext cx="8055354" cy="6858000"/>
          </a:xfrm>
        </p:spPr>
      </p:pic>
      <p:sp>
        <p:nvSpPr>
          <p:cNvPr id="4" name="Text Placeholder 3">
            <a:extLst>
              <a:ext uri="{FF2B5EF4-FFF2-40B4-BE49-F238E27FC236}">
                <a16:creationId xmlns:a16="http://schemas.microsoft.com/office/drawing/2014/main" id="{3496C8CB-8FF9-3B2C-8D33-94772E682804}"/>
              </a:ext>
            </a:extLst>
          </p:cNvPr>
          <p:cNvSpPr>
            <a:spLocks noGrp="1"/>
          </p:cNvSpPr>
          <p:nvPr>
            <p:ph type="body" sz="half" idx="2"/>
          </p:nvPr>
        </p:nvSpPr>
        <p:spPr>
          <a:xfrm>
            <a:off x="101600" y="3730170"/>
            <a:ext cx="3556000" cy="2575033"/>
          </a:xfrm>
        </p:spPr>
        <p:txBody>
          <a:bodyPr/>
          <a:lstStyle/>
          <a:p>
            <a:r>
              <a:rPr lang="en-US" sz="2000" dirty="0">
                <a:latin typeface="Aptos Narrow" panose="020B0004020202020204" pitchFamily="34" charset="0"/>
              </a:rPr>
              <a:t>- </a:t>
            </a:r>
            <a:r>
              <a:rPr lang="en-US" sz="2000" i="0" dirty="0">
                <a:solidFill>
                  <a:srgbClr val="D4D4D4"/>
                </a:solidFill>
                <a:effectLst/>
                <a:latin typeface="Aptos Narrow" panose="020B0004020202020204" pitchFamily="34" charset="0"/>
              </a:rPr>
              <a:t>Predictable and </a:t>
            </a:r>
            <a:r>
              <a:rPr lang="en-US" sz="2000" i="0" dirty="0" err="1">
                <a:solidFill>
                  <a:srgbClr val="D4D4D4"/>
                </a:solidFill>
                <a:effectLst/>
                <a:latin typeface="Aptos Narrow" panose="020B0004020202020204" pitchFamily="34" charset="0"/>
              </a:rPr>
              <a:t>Debuggable</a:t>
            </a:r>
            <a:endParaRPr lang="en-US" sz="2000" i="0" dirty="0">
              <a:solidFill>
                <a:srgbClr val="D4D4D4"/>
              </a:solidFill>
              <a:effectLst/>
              <a:latin typeface="Aptos Narrow" panose="020B0004020202020204" pitchFamily="34" charset="0"/>
            </a:endParaRPr>
          </a:p>
          <a:p>
            <a:r>
              <a:rPr lang="en-US" sz="2000" dirty="0">
                <a:latin typeface="Aptos Narrow" panose="020B0004020202020204" pitchFamily="34" charset="0"/>
              </a:rPr>
              <a:t>- </a:t>
            </a:r>
            <a:r>
              <a:rPr lang="en-US" sz="2000" i="0" dirty="0">
                <a:solidFill>
                  <a:srgbClr val="D4D4D4"/>
                </a:solidFill>
                <a:effectLst/>
                <a:latin typeface="Aptos Narrow" panose="020B0004020202020204" pitchFamily="34" charset="0"/>
              </a:rPr>
              <a:t>Concurrency and Parallelism</a:t>
            </a:r>
          </a:p>
          <a:p>
            <a:r>
              <a:rPr lang="en-US" sz="2000" dirty="0">
                <a:latin typeface="Aptos Narrow" panose="020B0004020202020204" pitchFamily="34" charset="0"/>
              </a:rPr>
              <a:t>- </a:t>
            </a:r>
            <a:r>
              <a:rPr lang="en-US" sz="2000" i="0" dirty="0">
                <a:solidFill>
                  <a:srgbClr val="D4D4D4"/>
                </a:solidFill>
                <a:effectLst/>
                <a:latin typeface="Aptos Narrow" panose="020B0004020202020204" pitchFamily="34" charset="0"/>
              </a:rPr>
              <a:t>Modular and Reusable</a:t>
            </a:r>
          </a:p>
          <a:p>
            <a:r>
              <a:rPr lang="en-US" sz="2000" dirty="0">
                <a:latin typeface="Aptos Narrow" panose="020B0004020202020204" pitchFamily="34" charset="0"/>
              </a:rPr>
              <a:t>- </a:t>
            </a:r>
            <a:r>
              <a:rPr lang="en-US" sz="2000" i="0" dirty="0">
                <a:solidFill>
                  <a:srgbClr val="D4D4D4"/>
                </a:solidFill>
                <a:effectLst/>
                <a:latin typeface="Aptos Narrow" panose="020B0004020202020204" pitchFamily="34" charset="0"/>
              </a:rPr>
              <a:t>Testing</a:t>
            </a:r>
          </a:p>
          <a:p>
            <a:endParaRPr lang="en-US" dirty="0"/>
          </a:p>
        </p:txBody>
      </p:sp>
    </p:spTree>
    <p:extLst>
      <p:ext uri="{BB962C8B-B14F-4D97-AF65-F5344CB8AC3E}">
        <p14:creationId xmlns:p14="http://schemas.microsoft.com/office/powerpoint/2010/main" val="977923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Intermediate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sz="3000" b="1" dirty="0">
                <a:solidFill>
                  <a:srgbClr val="569CD6"/>
                </a:solidFill>
                <a:effectLst/>
                <a:latin typeface="Consolas" panose="020B0609020204030204" pitchFamily="49" charset="0"/>
              </a:rPr>
              <a:t>filter() </a:t>
            </a:r>
            <a:endParaRPr lang="en-US" sz="3000" b="0" dirty="0">
              <a:solidFill>
                <a:srgbClr val="D4D4D4"/>
              </a:solidFill>
              <a:effectLst/>
              <a:latin typeface="Consolas" panose="020B0609020204030204" pitchFamily="49" charset="0"/>
            </a:endParaRPr>
          </a:p>
          <a:p>
            <a:pPr lvl="1"/>
            <a:endParaRPr lang="en-US" dirty="0"/>
          </a:p>
        </p:txBody>
      </p:sp>
      <p:pic>
        <p:nvPicPr>
          <p:cNvPr id="5" name="Picture 4">
            <a:extLst>
              <a:ext uri="{FF2B5EF4-FFF2-40B4-BE49-F238E27FC236}">
                <a16:creationId xmlns:a16="http://schemas.microsoft.com/office/drawing/2014/main" id="{7A6B4C58-F961-B5B1-5D98-40CC9BE314C6}"/>
              </a:ext>
            </a:extLst>
          </p:cNvPr>
          <p:cNvPicPr>
            <a:picLocks noChangeAspect="1"/>
          </p:cNvPicPr>
          <p:nvPr/>
        </p:nvPicPr>
        <p:blipFill>
          <a:blip r:embed="rId2"/>
          <a:stretch>
            <a:fillRect/>
          </a:stretch>
        </p:blipFill>
        <p:spPr>
          <a:xfrm>
            <a:off x="3606552" y="3140765"/>
            <a:ext cx="7429532" cy="1434009"/>
          </a:xfrm>
          <a:prstGeom prst="rect">
            <a:avLst/>
          </a:prstGeom>
        </p:spPr>
      </p:pic>
    </p:spTree>
    <p:extLst>
      <p:ext uri="{BB962C8B-B14F-4D97-AF65-F5344CB8AC3E}">
        <p14:creationId xmlns:p14="http://schemas.microsoft.com/office/powerpoint/2010/main" val="595609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Intermediate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sz="3200" b="1" dirty="0">
                <a:solidFill>
                  <a:srgbClr val="569CD6"/>
                </a:solidFill>
                <a:effectLst/>
                <a:latin typeface="Consolas" panose="020B0609020204030204" pitchFamily="49" charset="0"/>
              </a:rPr>
              <a:t>distinct()</a:t>
            </a:r>
            <a:endParaRPr lang="en-US" dirty="0"/>
          </a:p>
        </p:txBody>
      </p:sp>
      <p:pic>
        <p:nvPicPr>
          <p:cNvPr id="6" name="Picture 5">
            <a:extLst>
              <a:ext uri="{FF2B5EF4-FFF2-40B4-BE49-F238E27FC236}">
                <a16:creationId xmlns:a16="http://schemas.microsoft.com/office/drawing/2014/main" id="{702C4ADB-49C5-6948-DF39-6D7595046A09}"/>
              </a:ext>
            </a:extLst>
          </p:cNvPr>
          <p:cNvPicPr>
            <a:picLocks noChangeAspect="1"/>
          </p:cNvPicPr>
          <p:nvPr/>
        </p:nvPicPr>
        <p:blipFill>
          <a:blip r:embed="rId2"/>
          <a:stretch>
            <a:fillRect/>
          </a:stretch>
        </p:blipFill>
        <p:spPr>
          <a:xfrm>
            <a:off x="3988905" y="2796210"/>
            <a:ext cx="7739270" cy="2048234"/>
          </a:xfrm>
          <a:prstGeom prst="rect">
            <a:avLst/>
          </a:prstGeom>
        </p:spPr>
      </p:pic>
    </p:spTree>
    <p:extLst>
      <p:ext uri="{BB962C8B-B14F-4D97-AF65-F5344CB8AC3E}">
        <p14:creationId xmlns:p14="http://schemas.microsoft.com/office/powerpoint/2010/main" val="324002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Intermediate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sz="3200" b="1" dirty="0">
                <a:solidFill>
                  <a:srgbClr val="569CD6"/>
                </a:solidFill>
                <a:effectLst/>
                <a:latin typeface="Consolas" panose="020B0609020204030204" pitchFamily="49" charset="0"/>
              </a:rPr>
              <a:t>limit()</a:t>
            </a:r>
            <a:endParaRPr lang="en-US" dirty="0"/>
          </a:p>
        </p:txBody>
      </p:sp>
      <p:pic>
        <p:nvPicPr>
          <p:cNvPr id="5" name="Picture 4">
            <a:extLst>
              <a:ext uri="{FF2B5EF4-FFF2-40B4-BE49-F238E27FC236}">
                <a16:creationId xmlns:a16="http://schemas.microsoft.com/office/drawing/2014/main" id="{0C525658-FC39-6B9F-4A17-07D1E1FB762A}"/>
              </a:ext>
            </a:extLst>
          </p:cNvPr>
          <p:cNvPicPr>
            <a:picLocks noChangeAspect="1"/>
          </p:cNvPicPr>
          <p:nvPr/>
        </p:nvPicPr>
        <p:blipFill>
          <a:blip r:embed="rId2"/>
          <a:stretch>
            <a:fillRect/>
          </a:stretch>
        </p:blipFill>
        <p:spPr>
          <a:xfrm>
            <a:off x="3632248" y="3296478"/>
            <a:ext cx="7913423" cy="1328530"/>
          </a:xfrm>
          <a:prstGeom prst="rect">
            <a:avLst/>
          </a:prstGeom>
        </p:spPr>
      </p:pic>
    </p:spTree>
    <p:extLst>
      <p:ext uri="{BB962C8B-B14F-4D97-AF65-F5344CB8AC3E}">
        <p14:creationId xmlns:p14="http://schemas.microsoft.com/office/powerpoint/2010/main" val="1251344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Intermediate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sz="3200" b="1" dirty="0">
                <a:solidFill>
                  <a:srgbClr val="569CD6"/>
                </a:solidFill>
                <a:effectLst/>
                <a:latin typeface="Consolas" panose="020B0609020204030204" pitchFamily="49" charset="0"/>
              </a:rPr>
              <a:t>skip()</a:t>
            </a:r>
            <a:endParaRPr lang="en-US" dirty="0"/>
          </a:p>
        </p:txBody>
      </p:sp>
      <p:pic>
        <p:nvPicPr>
          <p:cNvPr id="8" name="Picture 7">
            <a:extLst>
              <a:ext uri="{FF2B5EF4-FFF2-40B4-BE49-F238E27FC236}">
                <a16:creationId xmlns:a16="http://schemas.microsoft.com/office/drawing/2014/main" id="{6073E6C2-521B-FB47-63B9-74457EE82C8F}"/>
              </a:ext>
            </a:extLst>
          </p:cNvPr>
          <p:cNvPicPr>
            <a:picLocks noChangeAspect="1"/>
          </p:cNvPicPr>
          <p:nvPr/>
        </p:nvPicPr>
        <p:blipFill>
          <a:blip r:embed="rId2"/>
          <a:stretch>
            <a:fillRect/>
          </a:stretch>
        </p:blipFill>
        <p:spPr>
          <a:xfrm>
            <a:off x="3387015" y="3233531"/>
            <a:ext cx="7482341" cy="1260760"/>
          </a:xfrm>
          <a:prstGeom prst="rect">
            <a:avLst/>
          </a:prstGeom>
        </p:spPr>
      </p:pic>
    </p:spTree>
    <p:extLst>
      <p:ext uri="{BB962C8B-B14F-4D97-AF65-F5344CB8AC3E}">
        <p14:creationId xmlns:p14="http://schemas.microsoft.com/office/powerpoint/2010/main" val="202583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Intermediate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sz="2800" b="1" dirty="0">
                <a:solidFill>
                  <a:srgbClr val="569CD6"/>
                </a:solidFill>
                <a:effectLst/>
                <a:latin typeface="Consolas" panose="020B0609020204030204" pitchFamily="49" charset="0"/>
              </a:rPr>
              <a:t>map()</a:t>
            </a:r>
            <a:endParaRPr lang="en-US" sz="2800" b="0"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AD31B617-8A5E-8E0C-FB8D-3CD42BE3AC89}"/>
              </a:ext>
            </a:extLst>
          </p:cNvPr>
          <p:cNvPicPr>
            <a:picLocks noChangeAspect="1"/>
          </p:cNvPicPr>
          <p:nvPr/>
        </p:nvPicPr>
        <p:blipFill>
          <a:blip r:embed="rId2"/>
          <a:stretch>
            <a:fillRect/>
          </a:stretch>
        </p:blipFill>
        <p:spPr>
          <a:xfrm>
            <a:off x="3029340" y="2949708"/>
            <a:ext cx="8126340" cy="1622291"/>
          </a:xfrm>
          <a:prstGeom prst="rect">
            <a:avLst/>
          </a:prstGeom>
        </p:spPr>
      </p:pic>
    </p:spTree>
    <p:extLst>
      <p:ext uri="{BB962C8B-B14F-4D97-AF65-F5344CB8AC3E}">
        <p14:creationId xmlns:p14="http://schemas.microsoft.com/office/powerpoint/2010/main" val="2504006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Intermediate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sz="2400" b="1" dirty="0" err="1">
                <a:solidFill>
                  <a:srgbClr val="569CD6"/>
                </a:solidFill>
                <a:effectLst/>
                <a:latin typeface="Consolas" panose="020B0609020204030204" pitchFamily="49" charset="0"/>
              </a:rPr>
              <a:t>flatMap</a:t>
            </a:r>
            <a:r>
              <a:rPr lang="en-US" sz="2400" b="1" dirty="0">
                <a:solidFill>
                  <a:srgbClr val="569CD6"/>
                </a:solidFill>
                <a:effectLst/>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800CD72B-8D67-C7ED-84F9-76A52C4C79DF}"/>
              </a:ext>
            </a:extLst>
          </p:cNvPr>
          <p:cNvPicPr>
            <a:picLocks noChangeAspect="1"/>
          </p:cNvPicPr>
          <p:nvPr/>
        </p:nvPicPr>
        <p:blipFill>
          <a:blip r:embed="rId2"/>
          <a:stretch>
            <a:fillRect/>
          </a:stretch>
        </p:blipFill>
        <p:spPr>
          <a:xfrm>
            <a:off x="3554565" y="2662739"/>
            <a:ext cx="7540155" cy="2015278"/>
          </a:xfrm>
          <a:prstGeom prst="rect">
            <a:avLst/>
          </a:prstGeom>
        </p:spPr>
      </p:pic>
    </p:spTree>
    <p:extLst>
      <p:ext uri="{BB962C8B-B14F-4D97-AF65-F5344CB8AC3E}">
        <p14:creationId xmlns:p14="http://schemas.microsoft.com/office/powerpoint/2010/main" val="1060383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Intermediate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sz="2000" b="1" dirty="0">
                <a:solidFill>
                  <a:srgbClr val="569CD6"/>
                </a:solidFill>
                <a:effectLst/>
                <a:latin typeface="Consolas" panose="020B0609020204030204" pitchFamily="49" charset="0"/>
              </a:rPr>
              <a:t> sorted()</a:t>
            </a:r>
            <a:endParaRPr lang="en-US" sz="2000" b="0"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5CC9B728-72FD-4FA8-829A-975AFF943A25}"/>
              </a:ext>
            </a:extLst>
          </p:cNvPr>
          <p:cNvPicPr>
            <a:picLocks noChangeAspect="1"/>
          </p:cNvPicPr>
          <p:nvPr/>
        </p:nvPicPr>
        <p:blipFill>
          <a:blip r:embed="rId2"/>
          <a:stretch>
            <a:fillRect/>
          </a:stretch>
        </p:blipFill>
        <p:spPr>
          <a:xfrm>
            <a:off x="2796207" y="2928371"/>
            <a:ext cx="9200467" cy="1583963"/>
          </a:xfrm>
          <a:prstGeom prst="rect">
            <a:avLst/>
          </a:prstGeom>
        </p:spPr>
      </p:pic>
    </p:spTree>
    <p:extLst>
      <p:ext uri="{BB962C8B-B14F-4D97-AF65-F5344CB8AC3E}">
        <p14:creationId xmlns:p14="http://schemas.microsoft.com/office/powerpoint/2010/main" val="300978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Intermediate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   peek()</a:t>
            </a:r>
            <a:endParaRPr lang="en-US"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B1724029-62AA-5E29-B3B1-42D3E5D31FE2}"/>
              </a:ext>
            </a:extLst>
          </p:cNvPr>
          <p:cNvPicPr>
            <a:picLocks noChangeAspect="1"/>
          </p:cNvPicPr>
          <p:nvPr/>
        </p:nvPicPr>
        <p:blipFill>
          <a:blip r:embed="rId2"/>
          <a:stretch>
            <a:fillRect/>
          </a:stretch>
        </p:blipFill>
        <p:spPr>
          <a:xfrm>
            <a:off x="3374035" y="3062554"/>
            <a:ext cx="8005974" cy="1509445"/>
          </a:xfrm>
          <a:prstGeom prst="rect">
            <a:avLst/>
          </a:prstGeom>
        </p:spPr>
      </p:pic>
    </p:spTree>
    <p:extLst>
      <p:ext uri="{BB962C8B-B14F-4D97-AF65-F5344CB8AC3E}">
        <p14:creationId xmlns:p14="http://schemas.microsoft.com/office/powerpoint/2010/main" val="2349430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Terminal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0180320" cy="4023359"/>
          </a:xfrm>
        </p:spPr>
        <p:txBody>
          <a:bodyPr>
            <a:normAutofit/>
          </a:bodyPr>
          <a:lstStyle/>
          <a:p>
            <a:endParaRPr lang="en-US" b="1" dirty="0">
              <a:solidFill>
                <a:srgbClr val="569CD6"/>
              </a:solidFill>
              <a:effectLst/>
              <a:latin typeface="Consolas" panose="020B0609020204030204" pitchFamily="49" charset="0"/>
            </a:endParaRPr>
          </a:p>
          <a:p>
            <a:r>
              <a:rPr lang="en-US" b="1" dirty="0" err="1">
                <a:solidFill>
                  <a:srgbClr val="569CD6"/>
                </a:solidFill>
                <a:effectLst/>
                <a:latin typeface="Consolas" panose="020B0609020204030204" pitchFamily="49" charset="0"/>
              </a:rPr>
              <a:t>forEach</a:t>
            </a:r>
            <a:r>
              <a:rPr lang="en-US" b="1" dirty="0">
                <a:solidFill>
                  <a:srgbClr val="569CD6"/>
                </a:solidFill>
                <a:effectLst/>
                <a:latin typeface="Consolas" panose="020B0609020204030204" pitchFamily="49" charset="0"/>
              </a:rPr>
              <a:t>()						 </a:t>
            </a:r>
            <a:r>
              <a:rPr lang="en-US" b="1" dirty="0" err="1">
                <a:solidFill>
                  <a:srgbClr val="569CD6"/>
                </a:solidFill>
                <a:effectLst/>
                <a:latin typeface="Consolas" panose="020B0609020204030204" pitchFamily="49" charset="0"/>
              </a:rPr>
              <a:t>findFirst</a:t>
            </a:r>
            <a:r>
              <a:rPr lang="en-US" b="1" dirty="0">
                <a:solidFill>
                  <a:srgbClr val="569CD6"/>
                </a:solidFill>
                <a:effectLst/>
                <a:latin typeface="Consolas" panose="020B0609020204030204" pitchFamily="49" charset="0"/>
              </a:rPr>
              <a:t>()</a:t>
            </a:r>
            <a:endParaRPr lang="en-US" dirty="0">
              <a:solidFill>
                <a:srgbClr val="D4D4D4"/>
              </a:solidFill>
              <a:latin typeface="Consolas" panose="020B0609020204030204" pitchFamily="49" charset="0"/>
            </a:endParaRPr>
          </a:p>
          <a:p>
            <a:endParaRPr lang="en-US" b="1" dirty="0">
              <a:solidFill>
                <a:srgbClr val="D4D4D4"/>
              </a:solidFill>
              <a:effectLst/>
              <a:latin typeface="Consolas" panose="020B0609020204030204" pitchFamily="49" charset="0"/>
            </a:endParaRPr>
          </a:p>
          <a:p>
            <a:r>
              <a:rPr lang="en-US" b="1" dirty="0" err="1">
                <a:solidFill>
                  <a:srgbClr val="569CD6"/>
                </a:solidFill>
                <a:effectLst/>
                <a:latin typeface="Consolas" panose="020B0609020204030204" pitchFamily="49" charset="0"/>
              </a:rPr>
              <a:t>allMatch</a:t>
            </a:r>
            <a:r>
              <a:rPr lang="en-US" b="1" dirty="0">
                <a:solidFill>
                  <a:srgbClr val="569CD6"/>
                </a:solidFill>
                <a:effectLst/>
                <a:latin typeface="Consolas" panose="020B0609020204030204" pitchFamily="49" charset="0"/>
              </a:rPr>
              <a:t>()						 </a:t>
            </a:r>
            <a:r>
              <a:rPr lang="en-US" b="1" dirty="0" err="1">
                <a:solidFill>
                  <a:srgbClr val="569CD6"/>
                </a:solidFill>
                <a:effectLst/>
                <a:latin typeface="Consolas" panose="020B0609020204030204" pitchFamily="49" charset="0"/>
              </a:rPr>
              <a:t>findAny</a:t>
            </a:r>
            <a:r>
              <a:rPr lang="en-US" b="1" dirty="0">
                <a:solidFill>
                  <a:srgbClr val="569CD6"/>
                </a:solidFill>
                <a:effectLst/>
                <a:latin typeface="Consolas" panose="020B0609020204030204" pitchFamily="49" charset="0"/>
              </a:rPr>
              <a:t>()</a:t>
            </a:r>
          </a:p>
          <a:p>
            <a:endParaRPr lang="en-US" b="1" dirty="0">
              <a:solidFill>
                <a:srgbClr val="569CD6"/>
              </a:solidFill>
              <a:latin typeface="Consolas" panose="020B0609020204030204" pitchFamily="49" charset="0"/>
            </a:endParaRPr>
          </a:p>
          <a:p>
            <a:r>
              <a:rPr lang="en-US" b="1" dirty="0" err="1">
                <a:solidFill>
                  <a:srgbClr val="569CD6"/>
                </a:solidFill>
                <a:effectLst/>
                <a:latin typeface="Consolas" panose="020B0609020204030204" pitchFamily="49" charset="0"/>
              </a:rPr>
              <a:t>anyMatch</a:t>
            </a:r>
            <a:r>
              <a:rPr lang="en-US" b="1" dirty="0">
                <a:solidFill>
                  <a:srgbClr val="569CD6"/>
                </a:solidFill>
                <a:effectLst/>
                <a:latin typeface="Consolas" panose="020B0609020204030204" pitchFamily="49" charset="0"/>
              </a:rPr>
              <a:t>()						 count()</a:t>
            </a:r>
            <a:endParaRPr lang="en-US" b="0" dirty="0">
              <a:solidFill>
                <a:srgbClr val="D4D4D4"/>
              </a:solidFill>
              <a:effectLst/>
              <a:latin typeface="Consolas" panose="020B0609020204030204" pitchFamily="49" charset="0"/>
            </a:endParaRPr>
          </a:p>
          <a:p>
            <a:pPr>
              <a:lnSpc>
                <a:spcPct val="250000"/>
              </a:lnSpc>
            </a:pPr>
            <a:r>
              <a:rPr lang="en-US" b="1" dirty="0" err="1">
                <a:solidFill>
                  <a:srgbClr val="569CD6"/>
                </a:solidFill>
                <a:effectLst/>
                <a:latin typeface="Consolas" panose="020B0609020204030204" pitchFamily="49" charset="0"/>
              </a:rPr>
              <a:t>noneMatch</a:t>
            </a:r>
            <a:r>
              <a:rPr lang="en-US" b="1" dirty="0">
                <a:solidFill>
                  <a:srgbClr val="569CD6"/>
                </a:solidFill>
                <a:effectLst/>
                <a:latin typeface="Consolas" panose="020B0609020204030204" pitchFamily="49" charset="0"/>
              </a:rPr>
              <a:t>()						 Collect()</a:t>
            </a:r>
            <a:endParaRPr lang="en-US" b="0" dirty="0">
              <a:solidFill>
                <a:srgbClr val="D4D4D4"/>
              </a:solidFill>
              <a:effectLst/>
              <a:latin typeface="Consolas" panose="020B0609020204030204" pitchFamily="49" charset="0"/>
            </a:endParaRPr>
          </a:p>
          <a:p>
            <a:pPr>
              <a:lnSpc>
                <a:spcPct val="250000"/>
              </a:lnSpc>
            </a:pPr>
            <a:endParaRPr lang="en-US" b="0" dirty="0">
              <a:solidFill>
                <a:srgbClr val="D4D4D4"/>
              </a:solidFill>
              <a:effectLst/>
              <a:latin typeface="Consolas" panose="020B0609020204030204" pitchFamily="49" charset="0"/>
            </a:endParaRPr>
          </a:p>
          <a:p>
            <a:pPr marL="201168" lvl="1" indent="0">
              <a:lnSpc>
                <a:spcPct val="250000"/>
              </a:lnSpc>
              <a:buNone/>
            </a:pPr>
            <a:endParaRPr lang="en-US" b="0" dirty="0">
              <a:solidFill>
                <a:srgbClr val="D4D4D4"/>
              </a:solidFill>
              <a:effectLst/>
              <a:latin typeface="Consolas" panose="020B0609020204030204" pitchFamily="49" charset="0"/>
            </a:endParaRPr>
          </a:p>
          <a:p>
            <a:pPr marL="0" indent="0">
              <a:buNone/>
            </a:pPr>
            <a:endParaRPr lang="en-US" b="0" dirty="0">
              <a:solidFill>
                <a:srgbClr val="D4D4D4"/>
              </a:solidFill>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2636473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Terminal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 </a:t>
            </a:r>
            <a:r>
              <a:rPr lang="en-US" b="1" dirty="0" err="1">
                <a:solidFill>
                  <a:srgbClr val="569CD6"/>
                </a:solidFill>
                <a:effectLst/>
                <a:latin typeface="Consolas" panose="020B0609020204030204" pitchFamily="49" charset="0"/>
              </a:rPr>
              <a:t>forEach</a:t>
            </a:r>
            <a:r>
              <a:rPr lang="en-US" b="1" dirty="0">
                <a:solidFill>
                  <a:srgbClr val="569CD6"/>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4E372E38-E967-8D42-F6BE-4D87302E3913}"/>
              </a:ext>
            </a:extLst>
          </p:cNvPr>
          <p:cNvPicPr>
            <a:picLocks noChangeAspect="1"/>
          </p:cNvPicPr>
          <p:nvPr/>
        </p:nvPicPr>
        <p:blipFill>
          <a:blip r:embed="rId2"/>
          <a:stretch>
            <a:fillRect/>
          </a:stretch>
        </p:blipFill>
        <p:spPr>
          <a:xfrm>
            <a:off x="2851405" y="3143167"/>
            <a:ext cx="9159152" cy="1428492"/>
          </a:xfrm>
          <a:prstGeom prst="rect">
            <a:avLst/>
          </a:prstGeom>
        </p:spPr>
      </p:pic>
    </p:spTree>
    <p:extLst>
      <p:ext uri="{BB962C8B-B14F-4D97-AF65-F5344CB8AC3E}">
        <p14:creationId xmlns:p14="http://schemas.microsoft.com/office/powerpoint/2010/main" val="294490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gnifying glass">
            <a:extLst>
              <a:ext uri="{FF2B5EF4-FFF2-40B4-BE49-F238E27FC236}">
                <a16:creationId xmlns:a16="http://schemas.microsoft.com/office/drawing/2014/main" id="{53097E63-4EE4-A7A6-95FC-BE99CDC75F9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600" y="304801"/>
            <a:ext cx="914400" cy="914400"/>
          </a:xfrm>
        </p:spPr>
      </p:pic>
      <p:sp>
        <p:nvSpPr>
          <p:cNvPr id="4" name="Text Placeholder 3">
            <a:extLst>
              <a:ext uri="{FF2B5EF4-FFF2-40B4-BE49-F238E27FC236}">
                <a16:creationId xmlns:a16="http://schemas.microsoft.com/office/drawing/2014/main" id="{89FDC350-9228-1D98-6160-56124727BAD9}"/>
              </a:ext>
            </a:extLst>
          </p:cNvPr>
          <p:cNvSpPr>
            <a:spLocks noGrp="1"/>
          </p:cNvSpPr>
          <p:nvPr>
            <p:ph type="body" sz="half" idx="2"/>
          </p:nvPr>
        </p:nvSpPr>
        <p:spPr>
          <a:xfrm>
            <a:off x="457200" y="304801"/>
            <a:ext cx="3200400" cy="6000403"/>
          </a:xfrm>
        </p:spPr>
        <p:txBody>
          <a:bodyPr/>
          <a:lstStyle/>
          <a:p>
            <a:r>
              <a:rPr lang="en-US" dirty="0"/>
              <a:t>- Using Variables in Lambdas</a:t>
            </a:r>
          </a:p>
          <a:p>
            <a:r>
              <a:rPr lang="en-US" dirty="0"/>
              <a:t>- Working with Built-In Functional Interfaces</a:t>
            </a:r>
          </a:p>
          <a:p>
            <a:r>
              <a:rPr lang="en-US" dirty="0"/>
              <a:t>- Returning an Optional</a:t>
            </a:r>
          </a:p>
          <a:p>
            <a:r>
              <a:rPr lang="en-US" dirty="0"/>
              <a:t>- Using Streams</a:t>
            </a:r>
          </a:p>
          <a:p>
            <a:r>
              <a:rPr lang="en-US" dirty="0"/>
              <a:t>- Working with Primitives</a:t>
            </a:r>
          </a:p>
          <a:p>
            <a:r>
              <a:rPr lang="en-US" dirty="0"/>
              <a:t>- Working with Advanced Stream Pipeline Concepts</a:t>
            </a:r>
          </a:p>
          <a:p>
            <a:r>
              <a:rPr lang="en-US" dirty="0"/>
              <a:t>- Summary</a:t>
            </a:r>
          </a:p>
          <a:p>
            <a:r>
              <a:rPr lang="en-US" dirty="0"/>
              <a:t>- Review Questions</a:t>
            </a:r>
          </a:p>
        </p:txBody>
      </p:sp>
      <p:sp>
        <p:nvSpPr>
          <p:cNvPr id="7" name="Rectangle 6">
            <a:extLst>
              <a:ext uri="{FF2B5EF4-FFF2-40B4-BE49-F238E27FC236}">
                <a16:creationId xmlns:a16="http://schemas.microsoft.com/office/drawing/2014/main" id="{B7CF023D-8D18-A939-B29C-3A7EE0077460}"/>
              </a:ext>
            </a:extLst>
          </p:cNvPr>
          <p:cNvSpPr/>
          <p:nvPr/>
        </p:nvSpPr>
        <p:spPr>
          <a:xfrm>
            <a:off x="7214734" y="152401"/>
            <a:ext cx="4753429"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a:t>Agenda</a:t>
            </a:r>
          </a:p>
        </p:txBody>
      </p:sp>
      <p:pic>
        <p:nvPicPr>
          <p:cNvPr id="9" name="Picture 8">
            <a:extLst>
              <a:ext uri="{FF2B5EF4-FFF2-40B4-BE49-F238E27FC236}">
                <a16:creationId xmlns:a16="http://schemas.microsoft.com/office/drawing/2014/main" id="{192605F0-F66B-F8A8-5478-1485E6AA3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715" y="1273882"/>
            <a:ext cx="7686448" cy="5584118"/>
          </a:xfrm>
          <a:prstGeom prst="rect">
            <a:avLst/>
          </a:prstGeom>
        </p:spPr>
      </p:pic>
    </p:spTree>
    <p:extLst>
      <p:ext uri="{BB962C8B-B14F-4D97-AF65-F5344CB8AC3E}">
        <p14:creationId xmlns:p14="http://schemas.microsoft.com/office/powerpoint/2010/main" val="2686167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Terminal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 </a:t>
            </a:r>
            <a:r>
              <a:rPr lang="en-US" b="1" dirty="0" err="1">
                <a:solidFill>
                  <a:srgbClr val="569CD6"/>
                </a:solidFill>
                <a:effectLst/>
                <a:latin typeface="Consolas" panose="020B0609020204030204" pitchFamily="49" charset="0"/>
              </a:rPr>
              <a:t>allMatch</a:t>
            </a:r>
            <a:r>
              <a:rPr lang="en-US" b="1" dirty="0">
                <a:solidFill>
                  <a:srgbClr val="569CD6"/>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C21A15AA-2B99-3F8E-0203-7F49EC0D8C12}"/>
              </a:ext>
            </a:extLst>
          </p:cNvPr>
          <p:cNvPicPr>
            <a:picLocks noChangeAspect="1"/>
          </p:cNvPicPr>
          <p:nvPr/>
        </p:nvPicPr>
        <p:blipFill>
          <a:blip r:embed="rId2"/>
          <a:stretch>
            <a:fillRect/>
          </a:stretch>
        </p:blipFill>
        <p:spPr>
          <a:xfrm>
            <a:off x="3505523" y="2919475"/>
            <a:ext cx="8064735" cy="1586263"/>
          </a:xfrm>
          <a:prstGeom prst="rect">
            <a:avLst/>
          </a:prstGeom>
        </p:spPr>
      </p:pic>
    </p:spTree>
    <p:extLst>
      <p:ext uri="{BB962C8B-B14F-4D97-AF65-F5344CB8AC3E}">
        <p14:creationId xmlns:p14="http://schemas.microsoft.com/office/powerpoint/2010/main" val="3322540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Terminal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 </a:t>
            </a:r>
            <a:r>
              <a:rPr lang="en-US" b="1" dirty="0" err="1">
                <a:solidFill>
                  <a:srgbClr val="569CD6"/>
                </a:solidFill>
                <a:effectLst/>
                <a:latin typeface="Consolas" panose="020B0609020204030204" pitchFamily="49" charset="0"/>
              </a:rPr>
              <a:t>anyMatch</a:t>
            </a:r>
            <a:r>
              <a:rPr lang="en-US" b="1" dirty="0">
                <a:solidFill>
                  <a:srgbClr val="569CD6"/>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F2060313-33E4-4461-05B9-028ACC3E8538}"/>
              </a:ext>
            </a:extLst>
          </p:cNvPr>
          <p:cNvPicPr>
            <a:picLocks noChangeAspect="1"/>
          </p:cNvPicPr>
          <p:nvPr/>
        </p:nvPicPr>
        <p:blipFill>
          <a:blip r:embed="rId2"/>
          <a:stretch>
            <a:fillRect/>
          </a:stretch>
        </p:blipFill>
        <p:spPr>
          <a:xfrm>
            <a:off x="3496000" y="2938523"/>
            <a:ext cx="8237516" cy="1553963"/>
          </a:xfrm>
          <a:prstGeom prst="rect">
            <a:avLst/>
          </a:prstGeom>
        </p:spPr>
      </p:pic>
    </p:spTree>
    <p:extLst>
      <p:ext uri="{BB962C8B-B14F-4D97-AF65-F5344CB8AC3E}">
        <p14:creationId xmlns:p14="http://schemas.microsoft.com/office/powerpoint/2010/main" val="2979629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Terminal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 </a:t>
            </a:r>
            <a:r>
              <a:rPr lang="en-US" b="1" dirty="0" err="1">
                <a:solidFill>
                  <a:srgbClr val="569CD6"/>
                </a:solidFill>
                <a:effectLst/>
                <a:latin typeface="Consolas" panose="020B0609020204030204" pitchFamily="49" charset="0"/>
              </a:rPr>
              <a:t>noneMatch</a:t>
            </a:r>
            <a:r>
              <a:rPr lang="en-US" b="1" dirty="0">
                <a:solidFill>
                  <a:srgbClr val="569CD6"/>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407075B1-19F7-AB67-E23C-3699764D43B5}"/>
              </a:ext>
            </a:extLst>
          </p:cNvPr>
          <p:cNvPicPr>
            <a:picLocks noChangeAspect="1"/>
          </p:cNvPicPr>
          <p:nvPr/>
        </p:nvPicPr>
        <p:blipFill>
          <a:blip r:embed="rId2"/>
          <a:stretch>
            <a:fillRect/>
          </a:stretch>
        </p:blipFill>
        <p:spPr>
          <a:xfrm>
            <a:off x="3500761" y="2919476"/>
            <a:ext cx="8282061" cy="1626020"/>
          </a:xfrm>
          <a:prstGeom prst="rect">
            <a:avLst/>
          </a:prstGeom>
        </p:spPr>
      </p:pic>
    </p:spTree>
    <p:extLst>
      <p:ext uri="{BB962C8B-B14F-4D97-AF65-F5344CB8AC3E}">
        <p14:creationId xmlns:p14="http://schemas.microsoft.com/office/powerpoint/2010/main" val="4101388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Terminal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 </a:t>
            </a:r>
            <a:r>
              <a:rPr lang="en-US" b="1" dirty="0" err="1">
                <a:solidFill>
                  <a:srgbClr val="569CD6"/>
                </a:solidFill>
                <a:effectLst/>
                <a:latin typeface="Consolas" panose="020B0609020204030204" pitchFamily="49" charset="0"/>
              </a:rPr>
              <a:t>findFirst</a:t>
            </a:r>
            <a:r>
              <a:rPr lang="en-US" b="1" dirty="0">
                <a:solidFill>
                  <a:srgbClr val="569CD6"/>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0222BCB7-C4EB-00D8-AD3D-6C9AF8ECF76F}"/>
              </a:ext>
            </a:extLst>
          </p:cNvPr>
          <p:cNvPicPr>
            <a:picLocks noChangeAspect="1"/>
          </p:cNvPicPr>
          <p:nvPr/>
        </p:nvPicPr>
        <p:blipFill>
          <a:blip r:embed="rId2"/>
          <a:stretch>
            <a:fillRect/>
          </a:stretch>
        </p:blipFill>
        <p:spPr>
          <a:xfrm>
            <a:off x="3500762" y="3014714"/>
            <a:ext cx="8261120" cy="1318747"/>
          </a:xfrm>
          <a:prstGeom prst="rect">
            <a:avLst/>
          </a:prstGeom>
        </p:spPr>
      </p:pic>
    </p:spTree>
    <p:extLst>
      <p:ext uri="{BB962C8B-B14F-4D97-AF65-F5344CB8AC3E}">
        <p14:creationId xmlns:p14="http://schemas.microsoft.com/office/powerpoint/2010/main" val="3088773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Terminal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 </a:t>
            </a:r>
            <a:r>
              <a:rPr lang="en-US" b="1" dirty="0" err="1">
                <a:solidFill>
                  <a:srgbClr val="569CD6"/>
                </a:solidFill>
                <a:effectLst/>
                <a:latin typeface="Consolas" panose="020B0609020204030204" pitchFamily="49" charset="0"/>
              </a:rPr>
              <a:t>findAny</a:t>
            </a:r>
            <a:r>
              <a:rPr lang="en-US" b="1" dirty="0">
                <a:solidFill>
                  <a:srgbClr val="569CD6"/>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A4E2E214-63E5-A4CF-0CF5-561EE37A9A8B}"/>
              </a:ext>
            </a:extLst>
          </p:cNvPr>
          <p:cNvPicPr>
            <a:picLocks noChangeAspect="1"/>
          </p:cNvPicPr>
          <p:nvPr/>
        </p:nvPicPr>
        <p:blipFill>
          <a:blip r:embed="rId2"/>
          <a:stretch>
            <a:fillRect/>
          </a:stretch>
        </p:blipFill>
        <p:spPr>
          <a:xfrm>
            <a:off x="3515047" y="3019475"/>
            <a:ext cx="8364676" cy="1327237"/>
          </a:xfrm>
          <a:prstGeom prst="rect">
            <a:avLst/>
          </a:prstGeom>
        </p:spPr>
      </p:pic>
    </p:spTree>
    <p:extLst>
      <p:ext uri="{BB962C8B-B14F-4D97-AF65-F5344CB8AC3E}">
        <p14:creationId xmlns:p14="http://schemas.microsoft.com/office/powerpoint/2010/main" val="3808356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Terminal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r>
              <a:rPr lang="en-US" b="1" dirty="0">
                <a:solidFill>
                  <a:srgbClr val="569CD6"/>
                </a:solidFill>
                <a:effectLst/>
                <a:latin typeface="Consolas" panose="020B0609020204030204" pitchFamily="49" charset="0"/>
              </a:rPr>
              <a:t>  count()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835A0E1B-B099-FC2B-02F9-52600EF26F6B}"/>
              </a:ext>
            </a:extLst>
          </p:cNvPr>
          <p:cNvPicPr>
            <a:picLocks noChangeAspect="1"/>
          </p:cNvPicPr>
          <p:nvPr/>
        </p:nvPicPr>
        <p:blipFill>
          <a:blip r:embed="rId2"/>
          <a:stretch>
            <a:fillRect/>
          </a:stretch>
        </p:blipFill>
        <p:spPr>
          <a:xfrm>
            <a:off x="3481714" y="2971856"/>
            <a:ext cx="8165600" cy="1427865"/>
          </a:xfrm>
          <a:prstGeom prst="rect">
            <a:avLst/>
          </a:prstGeom>
        </p:spPr>
      </p:pic>
    </p:spTree>
    <p:extLst>
      <p:ext uri="{BB962C8B-B14F-4D97-AF65-F5344CB8AC3E}">
        <p14:creationId xmlns:p14="http://schemas.microsoft.com/office/powerpoint/2010/main" val="2872987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1496-3E71-DCCE-0C3F-6B28B30AD734}"/>
              </a:ext>
            </a:extLst>
          </p:cNvPr>
          <p:cNvSpPr>
            <a:spLocks noGrp="1"/>
          </p:cNvSpPr>
          <p:nvPr>
            <p:ph type="title"/>
          </p:nvPr>
        </p:nvSpPr>
        <p:spPr/>
        <p:txBody>
          <a:bodyPr/>
          <a:lstStyle/>
          <a:p>
            <a:r>
              <a:rPr lang="en-US" dirty="0"/>
              <a:t>Terminal Operations</a:t>
            </a:r>
          </a:p>
        </p:txBody>
      </p:sp>
      <p:sp>
        <p:nvSpPr>
          <p:cNvPr id="3" name="Content Placeholder 2">
            <a:extLst>
              <a:ext uri="{FF2B5EF4-FFF2-40B4-BE49-F238E27FC236}">
                <a16:creationId xmlns:a16="http://schemas.microsoft.com/office/drawing/2014/main" id="{89E87903-F11B-354C-FAF7-385340DF87C5}"/>
              </a:ext>
            </a:extLst>
          </p:cNvPr>
          <p:cNvSpPr>
            <a:spLocks noGrp="1"/>
          </p:cNvSpPr>
          <p:nvPr>
            <p:ph sz="half" idx="1"/>
          </p:nvPr>
        </p:nvSpPr>
        <p:spPr>
          <a:xfrm>
            <a:off x="1097280" y="1845734"/>
            <a:ext cx="11094720" cy="4023359"/>
          </a:xfrm>
        </p:spPr>
        <p:txBody>
          <a:bodyPr>
            <a:normAutofit/>
          </a:bodyPr>
          <a:lstStyle/>
          <a:p>
            <a:endParaRPr lang="en-US" b="1" dirty="0">
              <a:solidFill>
                <a:srgbClr val="569CD6"/>
              </a:solidFill>
              <a:effectLst/>
              <a:latin typeface="Consolas" panose="020B0609020204030204" pitchFamily="49" charset="0"/>
            </a:endParaRPr>
          </a:p>
          <a:p>
            <a:endParaRPr lang="en-US" b="1" dirty="0">
              <a:solidFill>
                <a:srgbClr val="569CD6"/>
              </a:solidFill>
              <a:latin typeface="Consolas" panose="020B0609020204030204" pitchFamily="49" charset="0"/>
            </a:endParaRPr>
          </a:p>
          <a:p>
            <a:endParaRPr lang="en-US" b="1" dirty="0">
              <a:solidFill>
                <a:srgbClr val="569CD6"/>
              </a:solidFill>
              <a:effectLst/>
              <a:latin typeface="Consolas" panose="020B0609020204030204" pitchFamily="49" charset="0"/>
            </a:endParaRPr>
          </a:p>
          <a:p>
            <a:pPr marL="0" indent="0">
              <a:lnSpc>
                <a:spcPct val="250000"/>
              </a:lnSpc>
              <a:buNone/>
            </a:pPr>
            <a:r>
              <a:rPr lang="en-US" b="1" dirty="0">
                <a:solidFill>
                  <a:srgbClr val="569CD6"/>
                </a:solidFill>
                <a:latin typeface="Consolas" panose="020B0609020204030204" pitchFamily="49" charset="0"/>
              </a:rPr>
              <a:t>    </a:t>
            </a:r>
            <a:r>
              <a:rPr lang="en-US" b="1" dirty="0">
                <a:solidFill>
                  <a:srgbClr val="569CD6"/>
                </a:solidFill>
                <a:effectLst/>
                <a:latin typeface="Consolas" panose="020B0609020204030204" pitchFamily="49" charset="0"/>
              </a:rPr>
              <a:t>Collect()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24D89A28-7480-D693-0A4D-9BAEF720FCB7}"/>
              </a:ext>
            </a:extLst>
          </p:cNvPr>
          <p:cNvPicPr>
            <a:picLocks noChangeAspect="1"/>
          </p:cNvPicPr>
          <p:nvPr/>
        </p:nvPicPr>
        <p:blipFill>
          <a:blip r:embed="rId2"/>
          <a:stretch>
            <a:fillRect/>
          </a:stretch>
        </p:blipFill>
        <p:spPr>
          <a:xfrm>
            <a:off x="3495999" y="3014714"/>
            <a:ext cx="8193111" cy="1305495"/>
          </a:xfrm>
          <a:prstGeom prst="rect">
            <a:avLst/>
          </a:prstGeom>
        </p:spPr>
      </p:pic>
    </p:spTree>
    <p:extLst>
      <p:ext uri="{BB962C8B-B14F-4D97-AF65-F5344CB8AC3E}">
        <p14:creationId xmlns:p14="http://schemas.microsoft.com/office/powerpoint/2010/main" val="3894065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81C4-7B72-E1A4-3E0B-A03D64FE3EAA}"/>
              </a:ext>
            </a:extLst>
          </p:cNvPr>
          <p:cNvSpPr>
            <a:spLocks noGrp="1"/>
          </p:cNvSpPr>
          <p:nvPr>
            <p:ph type="title"/>
          </p:nvPr>
        </p:nvSpPr>
        <p:spPr/>
        <p:txBody>
          <a:bodyPr/>
          <a:lstStyle/>
          <a:p>
            <a:r>
              <a:rPr lang="en-US" dirty="0"/>
              <a:t>Putting Together the Pipeline of Stream Operations</a:t>
            </a:r>
          </a:p>
        </p:txBody>
      </p:sp>
      <p:sp>
        <p:nvSpPr>
          <p:cNvPr id="3" name="Content Placeholder 2">
            <a:extLst>
              <a:ext uri="{FF2B5EF4-FFF2-40B4-BE49-F238E27FC236}">
                <a16:creationId xmlns:a16="http://schemas.microsoft.com/office/drawing/2014/main" id="{12607B5E-E9A8-4975-98CF-B2A9A98B5914}"/>
              </a:ext>
            </a:extLst>
          </p:cNvPr>
          <p:cNvSpPr>
            <a:spLocks noGrp="1"/>
          </p:cNvSpPr>
          <p:nvPr>
            <p:ph sz="half" idx="1"/>
          </p:nvPr>
        </p:nvSpPr>
        <p:spPr/>
        <p:txBody>
          <a:bodyPr>
            <a:normAutofit/>
          </a:bodyPr>
          <a:lstStyle/>
          <a:p>
            <a:r>
              <a:rPr lang="en-US" sz="1500" dirty="0"/>
              <a:t>Streams allow you to use chaining and express what you want to accomplish rather than how to do so. Let’s say that we wanted to get the first two names alphabetically that are four characters long. In Java 7, we’d have to write something like the following:</a:t>
            </a:r>
          </a:p>
        </p:txBody>
      </p:sp>
      <p:sp>
        <p:nvSpPr>
          <p:cNvPr id="4" name="Content Placeholder 3">
            <a:extLst>
              <a:ext uri="{FF2B5EF4-FFF2-40B4-BE49-F238E27FC236}">
                <a16:creationId xmlns:a16="http://schemas.microsoft.com/office/drawing/2014/main" id="{549C8440-3702-6743-3484-1DDB9D7800D0}"/>
              </a:ext>
            </a:extLst>
          </p:cNvPr>
          <p:cNvSpPr>
            <a:spLocks noGrp="1"/>
          </p:cNvSpPr>
          <p:nvPr>
            <p:ph sz="half" idx="2"/>
          </p:nvPr>
        </p:nvSpPr>
        <p:spPr/>
        <p:txBody>
          <a:bodyPr>
            <a:normAutofit/>
          </a:bodyPr>
          <a:lstStyle/>
          <a:p>
            <a:r>
              <a:rPr lang="en-US" sz="1500" dirty="0"/>
              <a:t>in Java 8, we can use streams to express what we want to accomplish rather than how to</a:t>
            </a:r>
          </a:p>
        </p:txBody>
      </p:sp>
      <p:pic>
        <p:nvPicPr>
          <p:cNvPr id="6" name="Picture 5">
            <a:extLst>
              <a:ext uri="{FF2B5EF4-FFF2-40B4-BE49-F238E27FC236}">
                <a16:creationId xmlns:a16="http://schemas.microsoft.com/office/drawing/2014/main" id="{E42DAB9C-9410-BC50-5654-E87A1FC02ACA}"/>
              </a:ext>
            </a:extLst>
          </p:cNvPr>
          <p:cNvPicPr>
            <a:picLocks noChangeAspect="1"/>
          </p:cNvPicPr>
          <p:nvPr/>
        </p:nvPicPr>
        <p:blipFill>
          <a:blip r:embed="rId2"/>
          <a:stretch>
            <a:fillRect/>
          </a:stretch>
        </p:blipFill>
        <p:spPr>
          <a:xfrm>
            <a:off x="867429" y="3222951"/>
            <a:ext cx="5228571" cy="3009524"/>
          </a:xfrm>
          <a:prstGeom prst="rect">
            <a:avLst/>
          </a:prstGeom>
        </p:spPr>
      </p:pic>
      <p:pic>
        <p:nvPicPr>
          <p:cNvPr id="8" name="Picture 7">
            <a:extLst>
              <a:ext uri="{FF2B5EF4-FFF2-40B4-BE49-F238E27FC236}">
                <a16:creationId xmlns:a16="http://schemas.microsoft.com/office/drawing/2014/main" id="{0E621DF7-4A31-403C-45E7-EC45ABAB2375}"/>
              </a:ext>
            </a:extLst>
          </p:cNvPr>
          <p:cNvPicPr>
            <a:picLocks noChangeAspect="1"/>
          </p:cNvPicPr>
          <p:nvPr/>
        </p:nvPicPr>
        <p:blipFill>
          <a:blip r:embed="rId3"/>
          <a:stretch>
            <a:fillRect/>
          </a:stretch>
        </p:blipFill>
        <p:spPr>
          <a:xfrm>
            <a:off x="6264891" y="3222951"/>
            <a:ext cx="5209524" cy="1580952"/>
          </a:xfrm>
          <a:prstGeom prst="rect">
            <a:avLst/>
          </a:prstGeom>
        </p:spPr>
      </p:pic>
      <p:pic>
        <p:nvPicPr>
          <p:cNvPr id="10" name="Picture 9">
            <a:extLst>
              <a:ext uri="{FF2B5EF4-FFF2-40B4-BE49-F238E27FC236}">
                <a16:creationId xmlns:a16="http://schemas.microsoft.com/office/drawing/2014/main" id="{268594A0-D4FF-7EE2-7FD2-3016FFC4A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920" y="5081377"/>
            <a:ext cx="6042971" cy="1099742"/>
          </a:xfrm>
          <a:prstGeom prst="rect">
            <a:avLst/>
          </a:prstGeom>
        </p:spPr>
      </p:pic>
    </p:spTree>
    <p:extLst>
      <p:ext uri="{BB962C8B-B14F-4D97-AF65-F5344CB8AC3E}">
        <p14:creationId xmlns:p14="http://schemas.microsoft.com/office/powerpoint/2010/main" val="154274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D478-C089-E091-57E4-9F7A98A0AE9D}"/>
              </a:ext>
            </a:extLst>
          </p:cNvPr>
          <p:cNvSpPr>
            <a:spLocks noGrp="1"/>
          </p:cNvSpPr>
          <p:nvPr>
            <p:ph type="title"/>
          </p:nvPr>
        </p:nvSpPr>
        <p:spPr/>
        <p:txBody>
          <a:bodyPr/>
          <a:lstStyle/>
          <a:p>
            <a:r>
              <a:rPr lang="en-US" dirty="0"/>
              <a:t>Creating Primitive Streams</a:t>
            </a:r>
          </a:p>
        </p:txBody>
      </p:sp>
      <p:sp>
        <p:nvSpPr>
          <p:cNvPr id="3" name="Content Placeholder 2">
            <a:extLst>
              <a:ext uri="{FF2B5EF4-FFF2-40B4-BE49-F238E27FC236}">
                <a16:creationId xmlns:a16="http://schemas.microsoft.com/office/drawing/2014/main" id="{75C2D563-79CA-10AA-A180-C5E22DDA8CF6}"/>
              </a:ext>
            </a:extLst>
          </p:cNvPr>
          <p:cNvSpPr>
            <a:spLocks noGrp="1"/>
          </p:cNvSpPr>
          <p:nvPr>
            <p:ph sz="half" idx="1"/>
          </p:nvPr>
        </p:nvSpPr>
        <p:spPr>
          <a:xfrm>
            <a:off x="1097280" y="1845733"/>
            <a:ext cx="4937760" cy="4023359"/>
          </a:xfrm>
        </p:spPr>
        <p:txBody>
          <a:bodyPr>
            <a:normAutofit/>
          </a:bodyPr>
          <a:lstStyle/>
          <a:p>
            <a:pPr marL="0" indent="0">
              <a:lnSpc>
                <a:spcPct val="300000"/>
              </a:lnSpc>
              <a:buNone/>
            </a:pPr>
            <a:r>
              <a:rPr lang="en-US" b="0" dirty="0">
                <a:solidFill>
                  <a:schemeClr val="accent3">
                    <a:lumMod val="75000"/>
                  </a:schemeClr>
                </a:solidFill>
                <a:effectLst/>
                <a:latin typeface="Consolas" panose="020B0609020204030204" pitchFamily="49" charset="0"/>
              </a:rPr>
              <a:t> </a:t>
            </a:r>
            <a:r>
              <a:rPr lang="en-US" b="0" dirty="0" err="1">
                <a:solidFill>
                  <a:schemeClr val="accent3">
                    <a:lumMod val="75000"/>
                  </a:schemeClr>
                </a:solidFill>
                <a:effectLst/>
                <a:latin typeface="Consolas" panose="020B0609020204030204" pitchFamily="49" charset="0"/>
              </a:rPr>
              <a:t>IntStream</a:t>
            </a:r>
            <a:endParaRPr lang="en-US" dirty="0">
              <a:solidFill>
                <a:schemeClr val="accent3">
                  <a:lumMod val="75000"/>
                </a:schemeClr>
              </a:solidFill>
              <a:latin typeface="Consolas" panose="020B0609020204030204" pitchFamily="49" charset="0"/>
            </a:endParaRPr>
          </a:p>
          <a:p>
            <a:pPr marL="0" indent="0">
              <a:lnSpc>
                <a:spcPct val="300000"/>
              </a:lnSpc>
              <a:buNone/>
            </a:pPr>
            <a:r>
              <a:rPr lang="en-US" b="0" dirty="0">
                <a:solidFill>
                  <a:schemeClr val="accent3">
                    <a:lumMod val="75000"/>
                  </a:schemeClr>
                </a:solidFill>
                <a:effectLst/>
                <a:latin typeface="Consolas" panose="020B0609020204030204" pitchFamily="49" charset="0"/>
              </a:rPr>
              <a:t> </a:t>
            </a:r>
            <a:r>
              <a:rPr lang="en-US" b="0" dirty="0" err="1">
                <a:solidFill>
                  <a:schemeClr val="accent3">
                    <a:lumMod val="75000"/>
                  </a:schemeClr>
                </a:solidFill>
                <a:effectLst/>
                <a:latin typeface="Consolas" panose="020B0609020204030204" pitchFamily="49" charset="0"/>
              </a:rPr>
              <a:t>DoubleStream</a:t>
            </a:r>
            <a:endParaRPr lang="en-US" b="0" dirty="0">
              <a:solidFill>
                <a:schemeClr val="accent3">
                  <a:lumMod val="75000"/>
                </a:schemeClr>
              </a:solidFill>
              <a:effectLst/>
              <a:latin typeface="Consolas" panose="020B0609020204030204" pitchFamily="49" charset="0"/>
            </a:endParaRPr>
          </a:p>
          <a:p>
            <a:pPr>
              <a:lnSpc>
                <a:spcPct val="300000"/>
              </a:lnSpc>
            </a:pPr>
            <a:r>
              <a:rPr lang="en-US" dirty="0" err="1">
                <a:solidFill>
                  <a:schemeClr val="accent3">
                    <a:lumMod val="75000"/>
                  </a:schemeClr>
                </a:solidFill>
                <a:latin typeface="Consolas" panose="020B0609020204030204" pitchFamily="49" charset="0"/>
              </a:rPr>
              <a:t>LongStream</a:t>
            </a:r>
            <a:endParaRPr lang="en-US" b="0" dirty="0">
              <a:solidFill>
                <a:schemeClr val="accent3">
                  <a:lumMod val="75000"/>
                </a:schemeClr>
              </a:solidFill>
              <a:effectLst/>
              <a:latin typeface="Consolas" panose="020B0609020204030204" pitchFamily="49" charset="0"/>
            </a:endParaRPr>
          </a:p>
          <a:p>
            <a:endParaRPr lang="en-US" dirty="0">
              <a:solidFill>
                <a:srgbClr val="D4D4D4"/>
              </a:solidFill>
              <a:latin typeface="Consolas" panose="020B0609020204030204" pitchFamily="49" charset="0"/>
            </a:endParaRPr>
          </a:p>
        </p:txBody>
      </p:sp>
      <p:pic>
        <p:nvPicPr>
          <p:cNvPr id="6" name="Content Placeholder 5">
            <a:extLst>
              <a:ext uri="{FF2B5EF4-FFF2-40B4-BE49-F238E27FC236}">
                <a16:creationId xmlns:a16="http://schemas.microsoft.com/office/drawing/2014/main" id="{F740043F-88EA-9A5E-E2F8-E0125EA6730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68950" y="2214142"/>
            <a:ext cx="6486623" cy="3351771"/>
          </a:xfrm>
        </p:spPr>
      </p:pic>
    </p:spTree>
    <p:extLst>
      <p:ext uri="{BB962C8B-B14F-4D97-AF65-F5344CB8AC3E}">
        <p14:creationId xmlns:p14="http://schemas.microsoft.com/office/powerpoint/2010/main" val="1494777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CBC3-052B-939B-B4F2-FBB619599E6D}"/>
              </a:ext>
            </a:extLst>
          </p:cNvPr>
          <p:cNvSpPr>
            <a:spLocks noGrp="1"/>
          </p:cNvSpPr>
          <p:nvPr>
            <p:ph type="title"/>
          </p:nvPr>
        </p:nvSpPr>
        <p:spPr/>
        <p:txBody>
          <a:bodyPr/>
          <a:lstStyle/>
          <a:p>
            <a:r>
              <a:rPr lang="en-US" dirty="0"/>
              <a:t>Using Optional with Primitive Streams</a:t>
            </a:r>
          </a:p>
        </p:txBody>
      </p:sp>
      <p:pic>
        <p:nvPicPr>
          <p:cNvPr id="6" name="Picture 5">
            <a:extLst>
              <a:ext uri="{FF2B5EF4-FFF2-40B4-BE49-F238E27FC236}">
                <a16:creationId xmlns:a16="http://schemas.microsoft.com/office/drawing/2014/main" id="{10CEA344-E534-CB4E-A44F-EABF3F38B7BB}"/>
              </a:ext>
            </a:extLst>
          </p:cNvPr>
          <p:cNvPicPr>
            <a:picLocks noChangeAspect="1"/>
          </p:cNvPicPr>
          <p:nvPr/>
        </p:nvPicPr>
        <p:blipFill>
          <a:blip r:embed="rId2"/>
          <a:stretch>
            <a:fillRect/>
          </a:stretch>
        </p:blipFill>
        <p:spPr>
          <a:xfrm>
            <a:off x="1792670" y="2713381"/>
            <a:ext cx="8606660" cy="1951383"/>
          </a:xfrm>
          <a:prstGeom prst="rect">
            <a:avLst/>
          </a:prstGeom>
        </p:spPr>
      </p:pic>
    </p:spTree>
    <p:extLst>
      <p:ext uri="{BB962C8B-B14F-4D97-AF65-F5344CB8AC3E}">
        <p14:creationId xmlns:p14="http://schemas.microsoft.com/office/powerpoint/2010/main" val="237296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6CCB-0E47-CFE0-05E7-A69AD98FA162}"/>
              </a:ext>
            </a:extLst>
          </p:cNvPr>
          <p:cNvSpPr>
            <a:spLocks noGrp="1"/>
          </p:cNvSpPr>
          <p:nvPr>
            <p:ph type="title"/>
          </p:nvPr>
        </p:nvSpPr>
        <p:spPr/>
        <p:txBody>
          <a:bodyPr/>
          <a:lstStyle/>
          <a:p>
            <a:r>
              <a:rPr lang="en-US" dirty="0"/>
              <a:t>Using Variables in Lambdas</a:t>
            </a:r>
          </a:p>
        </p:txBody>
      </p:sp>
      <p:sp>
        <p:nvSpPr>
          <p:cNvPr id="3" name="Content Placeholder 2">
            <a:extLst>
              <a:ext uri="{FF2B5EF4-FFF2-40B4-BE49-F238E27FC236}">
                <a16:creationId xmlns:a16="http://schemas.microsoft.com/office/drawing/2014/main" id="{90599E09-6134-9528-1D72-6E5EE4160B35}"/>
              </a:ext>
            </a:extLst>
          </p:cNvPr>
          <p:cNvSpPr>
            <a:spLocks noGrp="1"/>
          </p:cNvSpPr>
          <p:nvPr>
            <p:ph sz="half" idx="1"/>
          </p:nvPr>
        </p:nvSpPr>
        <p:spPr/>
        <p:txBody>
          <a:bodyPr/>
          <a:lstStyle/>
          <a:p>
            <a:r>
              <a:rPr lang="en-US" dirty="0"/>
              <a:t>- effectively final variables</a:t>
            </a:r>
          </a:p>
          <a:p>
            <a:r>
              <a:rPr lang="en-US" dirty="0"/>
              <a:t>- instance variables</a:t>
            </a:r>
          </a:p>
          <a:p>
            <a:r>
              <a:rPr lang="en-US" dirty="0"/>
              <a:t>- method parameters</a:t>
            </a:r>
          </a:p>
        </p:txBody>
      </p:sp>
      <p:pic>
        <p:nvPicPr>
          <p:cNvPr id="6" name="Content Placeholder 5">
            <a:extLst>
              <a:ext uri="{FF2B5EF4-FFF2-40B4-BE49-F238E27FC236}">
                <a16:creationId xmlns:a16="http://schemas.microsoft.com/office/drawing/2014/main" id="{4A609359-0D73-8874-1487-75D38FCFDF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4563" y="1846263"/>
            <a:ext cx="4784475" cy="4022725"/>
          </a:xfrm>
        </p:spPr>
      </p:pic>
    </p:spTree>
    <p:extLst>
      <p:ext uri="{BB962C8B-B14F-4D97-AF65-F5344CB8AC3E}">
        <p14:creationId xmlns:p14="http://schemas.microsoft.com/office/powerpoint/2010/main" val="168831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CBC3-052B-939B-B4F2-FBB619599E6D}"/>
              </a:ext>
            </a:extLst>
          </p:cNvPr>
          <p:cNvSpPr>
            <a:spLocks noGrp="1"/>
          </p:cNvSpPr>
          <p:nvPr>
            <p:ph type="title"/>
          </p:nvPr>
        </p:nvSpPr>
        <p:spPr/>
        <p:txBody>
          <a:bodyPr/>
          <a:lstStyle/>
          <a:p>
            <a:r>
              <a:rPr lang="en-US" dirty="0"/>
              <a:t>Using Optional with Primitive Streams</a:t>
            </a:r>
          </a:p>
        </p:txBody>
      </p:sp>
      <p:pic>
        <p:nvPicPr>
          <p:cNvPr id="4" name="Picture 3">
            <a:extLst>
              <a:ext uri="{FF2B5EF4-FFF2-40B4-BE49-F238E27FC236}">
                <a16:creationId xmlns:a16="http://schemas.microsoft.com/office/drawing/2014/main" id="{3F8732EE-4C97-0668-F831-43A9627A3C65}"/>
              </a:ext>
            </a:extLst>
          </p:cNvPr>
          <p:cNvPicPr>
            <a:picLocks noChangeAspect="1"/>
          </p:cNvPicPr>
          <p:nvPr/>
        </p:nvPicPr>
        <p:blipFill>
          <a:blip r:embed="rId2"/>
          <a:stretch>
            <a:fillRect/>
          </a:stretch>
        </p:blipFill>
        <p:spPr>
          <a:xfrm>
            <a:off x="1596902" y="2804968"/>
            <a:ext cx="8998195" cy="1740527"/>
          </a:xfrm>
          <a:prstGeom prst="rect">
            <a:avLst/>
          </a:prstGeom>
        </p:spPr>
      </p:pic>
    </p:spTree>
    <p:extLst>
      <p:ext uri="{BB962C8B-B14F-4D97-AF65-F5344CB8AC3E}">
        <p14:creationId xmlns:p14="http://schemas.microsoft.com/office/powerpoint/2010/main" val="945262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CBC3-052B-939B-B4F2-FBB619599E6D}"/>
              </a:ext>
            </a:extLst>
          </p:cNvPr>
          <p:cNvSpPr>
            <a:spLocks noGrp="1"/>
          </p:cNvSpPr>
          <p:nvPr>
            <p:ph type="title"/>
          </p:nvPr>
        </p:nvSpPr>
        <p:spPr/>
        <p:txBody>
          <a:bodyPr/>
          <a:lstStyle/>
          <a:p>
            <a:r>
              <a:rPr lang="en-US" dirty="0"/>
              <a:t>Using Optional with Primitive Streams</a:t>
            </a:r>
          </a:p>
        </p:txBody>
      </p:sp>
      <p:pic>
        <p:nvPicPr>
          <p:cNvPr id="5" name="Picture 4">
            <a:extLst>
              <a:ext uri="{FF2B5EF4-FFF2-40B4-BE49-F238E27FC236}">
                <a16:creationId xmlns:a16="http://schemas.microsoft.com/office/drawing/2014/main" id="{20956EFA-D100-F5DE-E15E-263068B24A34}"/>
              </a:ext>
            </a:extLst>
          </p:cNvPr>
          <p:cNvPicPr>
            <a:picLocks noChangeAspect="1"/>
          </p:cNvPicPr>
          <p:nvPr/>
        </p:nvPicPr>
        <p:blipFill>
          <a:blip r:embed="rId2"/>
          <a:stretch>
            <a:fillRect/>
          </a:stretch>
        </p:blipFill>
        <p:spPr>
          <a:xfrm>
            <a:off x="1558884" y="2919476"/>
            <a:ext cx="9074232" cy="1771794"/>
          </a:xfrm>
          <a:prstGeom prst="rect">
            <a:avLst/>
          </a:prstGeom>
        </p:spPr>
      </p:pic>
    </p:spTree>
    <p:extLst>
      <p:ext uri="{BB962C8B-B14F-4D97-AF65-F5344CB8AC3E}">
        <p14:creationId xmlns:p14="http://schemas.microsoft.com/office/powerpoint/2010/main" val="3369697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CBC3-052B-939B-B4F2-FBB619599E6D}"/>
              </a:ext>
            </a:extLst>
          </p:cNvPr>
          <p:cNvSpPr>
            <a:spLocks noGrp="1"/>
          </p:cNvSpPr>
          <p:nvPr>
            <p:ph type="title"/>
          </p:nvPr>
        </p:nvSpPr>
        <p:spPr/>
        <p:txBody>
          <a:bodyPr/>
          <a:lstStyle/>
          <a:p>
            <a:r>
              <a:rPr lang="en-US" dirty="0"/>
              <a:t>Using Optional with Primitive Streams</a:t>
            </a:r>
          </a:p>
        </p:txBody>
      </p:sp>
      <p:sp>
        <p:nvSpPr>
          <p:cNvPr id="7" name="TextBox 6">
            <a:extLst>
              <a:ext uri="{FF2B5EF4-FFF2-40B4-BE49-F238E27FC236}">
                <a16:creationId xmlns:a16="http://schemas.microsoft.com/office/drawing/2014/main" id="{3DF4D0FD-8E57-2D77-EEBA-514BBC5B79F2}"/>
              </a:ext>
            </a:extLst>
          </p:cNvPr>
          <p:cNvSpPr txBox="1"/>
          <p:nvPr/>
        </p:nvSpPr>
        <p:spPr>
          <a:xfrm>
            <a:off x="2723321" y="2967335"/>
            <a:ext cx="6745357" cy="1323439"/>
          </a:xfrm>
          <a:prstGeom prst="rect">
            <a:avLst/>
          </a:prstGeom>
          <a:noFill/>
        </p:spPr>
        <p:txBody>
          <a:bodyPr wrap="square">
            <a:spAutoFit/>
          </a:bodyPr>
          <a:lstStyle/>
          <a:p>
            <a:r>
              <a:rPr lang="en-US" sz="2000" dirty="0" err="1">
                <a:solidFill>
                  <a:schemeClr val="accent3">
                    <a:lumMod val="75000"/>
                  </a:schemeClr>
                </a:solidFill>
              </a:rPr>
              <a:t>u’ve</a:t>
            </a:r>
            <a:r>
              <a:rPr lang="en-US" sz="2000" dirty="0">
                <a:solidFill>
                  <a:schemeClr val="accent3">
                    <a:lumMod val="75000"/>
                  </a:schemeClr>
                </a:solidFill>
              </a:rPr>
              <a:t> learned enough to be able to get the maximum value from a stream of int primitives. If the stream is empty, we want to throw an exception:</a:t>
            </a:r>
          </a:p>
        </p:txBody>
      </p:sp>
      <p:pic>
        <p:nvPicPr>
          <p:cNvPr id="9" name="Graphic 8" descr="Group brainstorm">
            <a:extLst>
              <a:ext uri="{FF2B5EF4-FFF2-40B4-BE49-F238E27FC236}">
                <a16:creationId xmlns:a16="http://schemas.microsoft.com/office/drawing/2014/main" id="{015BF685-5192-DBD2-51CD-9C6F60C900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84304" y="4290774"/>
            <a:ext cx="1623391" cy="1623391"/>
          </a:xfrm>
          <a:prstGeom prst="rect">
            <a:avLst/>
          </a:prstGeom>
        </p:spPr>
      </p:pic>
    </p:spTree>
    <p:extLst>
      <p:ext uri="{BB962C8B-B14F-4D97-AF65-F5344CB8AC3E}">
        <p14:creationId xmlns:p14="http://schemas.microsoft.com/office/powerpoint/2010/main" val="2792587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CBC3-052B-939B-B4F2-FBB619599E6D}"/>
              </a:ext>
            </a:extLst>
          </p:cNvPr>
          <p:cNvSpPr>
            <a:spLocks noGrp="1"/>
          </p:cNvSpPr>
          <p:nvPr>
            <p:ph type="title"/>
          </p:nvPr>
        </p:nvSpPr>
        <p:spPr/>
        <p:txBody>
          <a:bodyPr/>
          <a:lstStyle/>
          <a:p>
            <a:r>
              <a:rPr lang="en-US" dirty="0"/>
              <a:t>Using Optional with Primitive Streams</a:t>
            </a:r>
          </a:p>
        </p:txBody>
      </p:sp>
      <p:sp>
        <p:nvSpPr>
          <p:cNvPr id="7" name="TextBox 6">
            <a:extLst>
              <a:ext uri="{FF2B5EF4-FFF2-40B4-BE49-F238E27FC236}">
                <a16:creationId xmlns:a16="http://schemas.microsoft.com/office/drawing/2014/main" id="{3DF4D0FD-8E57-2D77-EEBA-514BBC5B79F2}"/>
              </a:ext>
            </a:extLst>
          </p:cNvPr>
          <p:cNvSpPr txBox="1"/>
          <p:nvPr/>
        </p:nvSpPr>
        <p:spPr>
          <a:xfrm>
            <a:off x="1097280" y="1960170"/>
            <a:ext cx="6745357" cy="1323439"/>
          </a:xfrm>
          <a:prstGeom prst="rect">
            <a:avLst/>
          </a:prstGeom>
          <a:noFill/>
        </p:spPr>
        <p:txBody>
          <a:bodyPr wrap="square">
            <a:spAutoFit/>
          </a:bodyPr>
          <a:lstStyle/>
          <a:p>
            <a:r>
              <a:rPr lang="en-US" sz="2000" dirty="0" err="1">
                <a:solidFill>
                  <a:schemeClr val="accent3">
                    <a:lumMod val="75000"/>
                  </a:schemeClr>
                </a:solidFill>
              </a:rPr>
              <a:t>u’ve</a:t>
            </a:r>
            <a:r>
              <a:rPr lang="en-US" sz="2000" dirty="0">
                <a:solidFill>
                  <a:schemeClr val="accent3">
                    <a:lumMod val="75000"/>
                  </a:schemeClr>
                </a:solidFill>
              </a:rPr>
              <a:t> learned enough to be able to get the maximum value from a stream of int primitives. If the stream is empty, we want to throw an exception:</a:t>
            </a:r>
          </a:p>
        </p:txBody>
      </p:sp>
      <p:pic>
        <p:nvPicPr>
          <p:cNvPr id="4" name="Picture 3">
            <a:extLst>
              <a:ext uri="{FF2B5EF4-FFF2-40B4-BE49-F238E27FC236}">
                <a16:creationId xmlns:a16="http://schemas.microsoft.com/office/drawing/2014/main" id="{83738610-E554-3EF2-31E1-E9FE929B5725}"/>
              </a:ext>
            </a:extLst>
          </p:cNvPr>
          <p:cNvPicPr>
            <a:picLocks noChangeAspect="1"/>
          </p:cNvPicPr>
          <p:nvPr/>
        </p:nvPicPr>
        <p:blipFill>
          <a:blip r:embed="rId2"/>
          <a:stretch>
            <a:fillRect/>
          </a:stretch>
        </p:blipFill>
        <p:spPr>
          <a:xfrm>
            <a:off x="1797910" y="3685882"/>
            <a:ext cx="8596180" cy="1662765"/>
          </a:xfrm>
          <a:prstGeom prst="rect">
            <a:avLst/>
          </a:prstGeom>
        </p:spPr>
      </p:pic>
      <p:pic>
        <p:nvPicPr>
          <p:cNvPr id="6" name="Graphic 5" descr="Lightbulb and gear">
            <a:extLst>
              <a:ext uri="{FF2B5EF4-FFF2-40B4-BE49-F238E27FC236}">
                <a16:creationId xmlns:a16="http://schemas.microsoft.com/office/drawing/2014/main" id="{3A7789B6-5911-2795-ED44-0C3C4A1934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3878" y="2164689"/>
            <a:ext cx="914400" cy="914400"/>
          </a:xfrm>
          <a:prstGeom prst="rect">
            <a:avLst/>
          </a:prstGeom>
        </p:spPr>
      </p:pic>
    </p:spTree>
    <p:extLst>
      <p:ext uri="{BB962C8B-B14F-4D97-AF65-F5344CB8AC3E}">
        <p14:creationId xmlns:p14="http://schemas.microsoft.com/office/powerpoint/2010/main" val="3970811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155A-1132-C55F-B91E-7939A4C78BA4}"/>
              </a:ext>
            </a:extLst>
          </p:cNvPr>
          <p:cNvSpPr>
            <a:spLocks noGrp="1"/>
          </p:cNvSpPr>
          <p:nvPr>
            <p:ph type="title"/>
          </p:nvPr>
        </p:nvSpPr>
        <p:spPr/>
        <p:txBody>
          <a:bodyPr/>
          <a:lstStyle/>
          <a:p>
            <a:r>
              <a:rPr lang="en-US" dirty="0"/>
              <a:t>Working with Advanced Stream Pipeline Concepts</a:t>
            </a:r>
          </a:p>
        </p:txBody>
      </p:sp>
      <p:sp>
        <p:nvSpPr>
          <p:cNvPr id="3" name="Content Placeholder 2">
            <a:extLst>
              <a:ext uri="{FF2B5EF4-FFF2-40B4-BE49-F238E27FC236}">
                <a16:creationId xmlns:a16="http://schemas.microsoft.com/office/drawing/2014/main" id="{36F35C7A-34B1-7B97-53FA-1EB6933C4D83}"/>
              </a:ext>
            </a:extLst>
          </p:cNvPr>
          <p:cNvSpPr>
            <a:spLocks noGrp="1"/>
          </p:cNvSpPr>
          <p:nvPr>
            <p:ph sz="half" idx="1"/>
          </p:nvPr>
        </p:nvSpPr>
        <p:spPr>
          <a:xfrm>
            <a:off x="172278" y="1845734"/>
            <a:ext cx="5862762" cy="4023359"/>
          </a:xfrm>
        </p:spPr>
        <p:txBody>
          <a:bodyPr/>
          <a:lstStyle/>
          <a:p>
            <a:pPr marL="0" indent="0">
              <a:lnSpc>
                <a:spcPct val="300000"/>
              </a:lnSpc>
              <a:buNone/>
            </a:pPr>
            <a:r>
              <a:rPr lang="en-US" b="1" dirty="0">
                <a:solidFill>
                  <a:srgbClr val="569CD6"/>
                </a:solidFill>
                <a:effectLst/>
                <a:latin typeface="Consolas" panose="020B0609020204030204" pitchFamily="49" charset="0"/>
              </a:rPr>
              <a:t> - Linking Streams to the Underlying Data</a:t>
            </a:r>
            <a:endParaRPr lang="en-US" b="0" dirty="0">
              <a:solidFill>
                <a:srgbClr val="D4D4D4"/>
              </a:solidFill>
              <a:effectLst/>
              <a:latin typeface="Consolas" panose="020B0609020204030204" pitchFamily="49" charset="0"/>
            </a:endParaRPr>
          </a:p>
          <a:p>
            <a:pPr>
              <a:lnSpc>
                <a:spcPct val="300000"/>
              </a:lnSpc>
            </a:pPr>
            <a:r>
              <a:rPr lang="en-US" b="1" dirty="0">
                <a:solidFill>
                  <a:srgbClr val="569CD6"/>
                </a:solidFill>
                <a:effectLst/>
                <a:latin typeface="Consolas" panose="020B0609020204030204" pitchFamily="49" charset="0"/>
              </a:rPr>
              <a:t>-</a:t>
            </a:r>
            <a:r>
              <a:rPr lang="en-US" dirty="0"/>
              <a:t> </a:t>
            </a:r>
            <a:r>
              <a:rPr lang="en-US" b="1" dirty="0">
                <a:solidFill>
                  <a:srgbClr val="569CD6"/>
                </a:solidFill>
                <a:effectLst/>
                <a:latin typeface="Consolas" panose="020B0609020204030204" pitchFamily="49" charset="0"/>
              </a:rPr>
              <a:t>Chaining </a:t>
            </a:r>
            <a:r>
              <a:rPr lang="en-US" b="1" dirty="0" err="1">
                <a:solidFill>
                  <a:srgbClr val="569CD6"/>
                </a:solidFill>
                <a:effectLst/>
                <a:latin typeface="Consolas" panose="020B0609020204030204" pitchFamily="49" charset="0"/>
              </a:rPr>
              <a:t>Optionals</a:t>
            </a:r>
            <a:endParaRPr lang="en-US" b="0" dirty="0">
              <a:solidFill>
                <a:srgbClr val="D4D4D4"/>
              </a:solidFill>
              <a:effectLst/>
              <a:latin typeface="Consolas" panose="020B0609020204030204" pitchFamily="49" charset="0"/>
            </a:endParaRPr>
          </a:p>
          <a:p>
            <a:pPr>
              <a:lnSpc>
                <a:spcPct val="300000"/>
              </a:lnSpc>
            </a:pPr>
            <a:r>
              <a:rPr lang="en-US" b="1" dirty="0">
                <a:solidFill>
                  <a:srgbClr val="569CD6"/>
                </a:solidFill>
                <a:effectLst/>
                <a:latin typeface="Consolas" panose="020B0609020204030204" pitchFamily="49" charset="0"/>
              </a:rPr>
              <a:t>- Grouping Collectors</a:t>
            </a:r>
            <a:endParaRPr lang="en-US" b="0" dirty="0">
              <a:solidFill>
                <a:srgbClr val="D4D4D4"/>
              </a:solidFill>
              <a:effectLst/>
              <a:latin typeface="Consolas" panose="020B0609020204030204" pitchFamily="49" charset="0"/>
            </a:endParaRPr>
          </a:p>
          <a:p>
            <a:endParaRPr lang="en-US" dirty="0"/>
          </a:p>
        </p:txBody>
      </p:sp>
      <p:sp>
        <p:nvSpPr>
          <p:cNvPr id="4" name="Content Placeholder 3">
            <a:extLst>
              <a:ext uri="{FF2B5EF4-FFF2-40B4-BE49-F238E27FC236}">
                <a16:creationId xmlns:a16="http://schemas.microsoft.com/office/drawing/2014/main" id="{F338132A-A2FB-D638-8917-CFE86AF9CBA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11642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155A-1132-C55F-B91E-7939A4C78BA4}"/>
              </a:ext>
            </a:extLst>
          </p:cNvPr>
          <p:cNvSpPr>
            <a:spLocks noGrp="1"/>
          </p:cNvSpPr>
          <p:nvPr>
            <p:ph type="title"/>
          </p:nvPr>
        </p:nvSpPr>
        <p:spPr/>
        <p:txBody>
          <a:bodyPr/>
          <a:lstStyle/>
          <a:p>
            <a:r>
              <a:rPr lang="en-US" dirty="0"/>
              <a:t>Working with Advanced Stream Pipeline Concepts</a:t>
            </a:r>
          </a:p>
        </p:txBody>
      </p:sp>
      <p:sp>
        <p:nvSpPr>
          <p:cNvPr id="3" name="Content Placeholder 2">
            <a:extLst>
              <a:ext uri="{FF2B5EF4-FFF2-40B4-BE49-F238E27FC236}">
                <a16:creationId xmlns:a16="http://schemas.microsoft.com/office/drawing/2014/main" id="{36F35C7A-34B1-7B97-53FA-1EB6933C4D83}"/>
              </a:ext>
            </a:extLst>
          </p:cNvPr>
          <p:cNvSpPr>
            <a:spLocks noGrp="1"/>
          </p:cNvSpPr>
          <p:nvPr>
            <p:ph sz="half" idx="1"/>
          </p:nvPr>
        </p:nvSpPr>
        <p:spPr>
          <a:xfrm>
            <a:off x="172278" y="1845734"/>
            <a:ext cx="5862762" cy="4023359"/>
          </a:xfrm>
        </p:spPr>
        <p:txBody>
          <a:bodyPr/>
          <a:lstStyle/>
          <a:p>
            <a:pPr marL="0" indent="0">
              <a:lnSpc>
                <a:spcPct val="300000"/>
              </a:lnSpc>
              <a:buNone/>
            </a:pPr>
            <a:r>
              <a:rPr lang="en-US" b="1" dirty="0">
                <a:solidFill>
                  <a:srgbClr val="569CD6"/>
                </a:solidFill>
                <a:effectLst/>
                <a:latin typeface="Consolas" panose="020B0609020204030204" pitchFamily="49" charset="0"/>
              </a:rPr>
              <a:t> - Linking Streams to the Underlying Data</a:t>
            </a:r>
            <a:endParaRPr lang="en-US" b="0" dirty="0">
              <a:solidFill>
                <a:srgbClr val="D4D4D4"/>
              </a:solidFill>
              <a:effectLst/>
              <a:latin typeface="Consolas" panose="020B0609020204030204" pitchFamily="49" charset="0"/>
            </a:endParaRPr>
          </a:p>
          <a:p>
            <a:pPr>
              <a:lnSpc>
                <a:spcPct val="300000"/>
              </a:lnSpc>
            </a:pPr>
            <a:r>
              <a:rPr lang="en-US" b="1" dirty="0">
                <a:solidFill>
                  <a:srgbClr val="569CD6"/>
                </a:solidFill>
                <a:effectLst/>
                <a:latin typeface="Consolas" panose="020B0609020204030204" pitchFamily="49" charset="0"/>
              </a:rPr>
              <a:t>-</a:t>
            </a:r>
            <a:r>
              <a:rPr lang="en-US" dirty="0"/>
              <a:t> </a:t>
            </a:r>
            <a:r>
              <a:rPr lang="en-US" b="1" dirty="0">
                <a:solidFill>
                  <a:srgbClr val="569CD6"/>
                </a:solidFill>
                <a:effectLst/>
                <a:latin typeface="Consolas" panose="020B0609020204030204" pitchFamily="49" charset="0"/>
              </a:rPr>
              <a:t>Chaining </a:t>
            </a:r>
            <a:r>
              <a:rPr lang="en-US" b="1" dirty="0" err="1">
                <a:solidFill>
                  <a:srgbClr val="569CD6"/>
                </a:solidFill>
                <a:effectLst/>
                <a:latin typeface="Consolas" panose="020B0609020204030204" pitchFamily="49" charset="0"/>
              </a:rPr>
              <a:t>Optionals</a:t>
            </a:r>
            <a:endParaRPr lang="en-US" b="0" dirty="0">
              <a:solidFill>
                <a:srgbClr val="D4D4D4"/>
              </a:solidFill>
              <a:effectLst/>
              <a:latin typeface="Consolas" panose="020B0609020204030204" pitchFamily="49" charset="0"/>
            </a:endParaRPr>
          </a:p>
          <a:p>
            <a:pPr>
              <a:lnSpc>
                <a:spcPct val="300000"/>
              </a:lnSpc>
            </a:pPr>
            <a:r>
              <a:rPr lang="en-US" b="1" dirty="0">
                <a:solidFill>
                  <a:srgbClr val="569CD6"/>
                </a:solidFill>
                <a:effectLst/>
                <a:latin typeface="Consolas" panose="020B0609020204030204" pitchFamily="49" charset="0"/>
              </a:rPr>
              <a:t>- Grouping Collectors</a:t>
            </a:r>
            <a:endParaRPr lang="en-US" b="0" dirty="0">
              <a:solidFill>
                <a:srgbClr val="D4D4D4"/>
              </a:solidFill>
              <a:effectLst/>
              <a:latin typeface="Consolas" panose="020B0609020204030204" pitchFamily="49" charset="0"/>
            </a:endParaRPr>
          </a:p>
          <a:p>
            <a:endParaRPr lang="en-US" dirty="0"/>
          </a:p>
        </p:txBody>
      </p:sp>
      <p:pic>
        <p:nvPicPr>
          <p:cNvPr id="6" name="Content Placeholder 5">
            <a:extLst>
              <a:ext uri="{FF2B5EF4-FFF2-40B4-BE49-F238E27FC236}">
                <a16:creationId xmlns:a16="http://schemas.microsoft.com/office/drawing/2014/main" id="{555DB80C-B882-3FDF-3878-1FA05F6AE238}"/>
              </a:ext>
            </a:extLst>
          </p:cNvPr>
          <p:cNvPicPr>
            <a:picLocks noGrp="1" noChangeAspect="1"/>
          </p:cNvPicPr>
          <p:nvPr>
            <p:ph sz="half" idx="2"/>
          </p:nvPr>
        </p:nvPicPr>
        <p:blipFill>
          <a:blip r:embed="rId2"/>
          <a:stretch>
            <a:fillRect/>
          </a:stretch>
        </p:blipFill>
        <p:spPr>
          <a:xfrm>
            <a:off x="5052046" y="2822714"/>
            <a:ext cx="6531172" cy="3299791"/>
          </a:xfrm>
        </p:spPr>
      </p:pic>
    </p:spTree>
    <p:extLst>
      <p:ext uri="{BB962C8B-B14F-4D97-AF65-F5344CB8AC3E}">
        <p14:creationId xmlns:p14="http://schemas.microsoft.com/office/powerpoint/2010/main" val="1224797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8336-D52F-180D-E2B5-FC8E95135462}"/>
              </a:ext>
            </a:extLst>
          </p:cNvPr>
          <p:cNvSpPr>
            <a:spLocks noGrp="1"/>
          </p:cNvSpPr>
          <p:nvPr>
            <p:ph type="title"/>
          </p:nvPr>
        </p:nvSpPr>
        <p:spPr/>
        <p:txBody>
          <a:bodyPr>
            <a:normAutofit/>
          </a:bodyPr>
          <a:lstStyle/>
          <a:p>
            <a:r>
              <a:rPr lang="en-US" dirty="0"/>
              <a:t>Linking Streams to the Underlying Data</a:t>
            </a:r>
          </a:p>
        </p:txBody>
      </p:sp>
      <p:sp>
        <p:nvSpPr>
          <p:cNvPr id="3" name="Content Placeholder 2">
            <a:extLst>
              <a:ext uri="{FF2B5EF4-FFF2-40B4-BE49-F238E27FC236}">
                <a16:creationId xmlns:a16="http://schemas.microsoft.com/office/drawing/2014/main" id="{22FF476A-D636-8345-A2C1-7CF3314AE945}"/>
              </a:ext>
            </a:extLst>
          </p:cNvPr>
          <p:cNvSpPr>
            <a:spLocks noGrp="1"/>
          </p:cNvSpPr>
          <p:nvPr>
            <p:ph sz="half" idx="1"/>
          </p:nvPr>
        </p:nvSpPr>
        <p:spPr>
          <a:xfrm>
            <a:off x="1097279" y="1845734"/>
            <a:ext cx="10180321" cy="4023359"/>
          </a:xfrm>
        </p:spPr>
        <p:txBody>
          <a:bodyPr>
            <a:normAutofit/>
          </a:bodyPr>
          <a:lstStyle/>
          <a:p>
            <a:endParaRPr lang="en-US" dirty="0"/>
          </a:p>
          <a:p>
            <a:r>
              <a:rPr lang="en-US" dirty="0"/>
              <a:t>The stream is linked to the data source. When we add KC to the list, it is also added to the stream. </a:t>
            </a:r>
          </a:p>
          <a:p>
            <a:r>
              <a:rPr lang="en-US" dirty="0"/>
              <a:t>When we call count() , we get the number of elements in the stream. </a:t>
            </a:r>
          </a:p>
          <a:p>
            <a:r>
              <a:rPr lang="en-US" dirty="0"/>
              <a:t>This is the same as the number of elements in the list. The stream is linked to the list. </a:t>
            </a:r>
          </a:p>
          <a:p>
            <a:r>
              <a:rPr lang="en-US" dirty="0"/>
              <a:t>This is important to know when you are working with streams. </a:t>
            </a:r>
          </a:p>
          <a:p>
            <a:r>
              <a:rPr lang="en-US" dirty="0"/>
              <a:t>You can’t modify the source while operating on it with a stream.</a:t>
            </a:r>
          </a:p>
        </p:txBody>
      </p:sp>
    </p:spTree>
    <p:extLst>
      <p:ext uri="{BB962C8B-B14F-4D97-AF65-F5344CB8AC3E}">
        <p14:creationId xmlns:p14="http://schemas.microsoft.com/office/powerpoint/2010/main" val="183097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FB58-ABA7-570B-B89A-4F152D814D90}"/>
              </a:ext>
            </a:extLst>
          </p:cNvPr>
          <p:cNvSpPr>
            <a:spLocks noGrp="1"/>
          </p:cNvSpPr>
          <p:nvPr>
            <p:ph type="title"/>
          </p:nvPr>
        </p:nvSpPr>
        <p:spPr/>
        <p:txBody>
          <a:bodyPr/>
          <a:lstStyle/>
          <a:p>
            <a:r>
              <a:rPr lang="en-US" dirty="0"/>
              <a:t>Chaining </a:t>
            </a:r>
            <a:r>
              <a:rPr lang="en-US" dirty="0" err="1"/>
              <a:t>Optionals</a:t>
            </a:r>
            <a:endParaRPr lang="en-US" dirty="0"/>
          </a:p>
        </p:txBody>
      </p:sp>
      <p:sp>
        <p:nvSpPr>
          <p:cNvPr id="3" name="Content Placeholder 2">
            <a:extLst>
              <a:ext uri="{FF2B5EF4-FFF2-40B4-BE49-F238E27FC236}">
                <a16:creationId xmlns:a16="http://schemas.microsoft.com/office/drawing/2014/main" id="{D315E476-477E-5A1B-C0F7-243AA0F19341}"/>
              </a:ext>
            </a:extLst>
          </p:cNvPr>
          <p:cNvSpPr>
            <a:spLocks noGrp="1"/>
          </p:cNvSpPr>
          <p:nvPr>
            <p:ph sz="half" idx="1"/>
          </p:nvPr>
        </p:nvSpPr>
        <p:spPr/>
        <p:txBody>
          <a:bodyPr/>
          <a:lstStyle/>
          <a:p>
            <a:endParaRPr lang="en-US" dirty="0"/>
          </a:p>
          <a:p>
            <a:r>
              <a:rPr lang="en-US" dirty="0"/>
              <a:t>Suppose that you are given an Optional&lt;Integer&gt; and asked to print the value, but</a:t>
            </a:r>
          </a:p>
          <a:p>
            <a:r>
              <a:rPr lang="en-US" dirty="0"/>
              <a:t>only if it is a three-digit number. Without functional programming, you could write the</a:t>
            </a:r>
          </a:p>
        </p:txBody>
      </p:sp>
    </p:spTree>
    <p:extLst>
      <p:ext uri="{BB962C8B-B14F-4D97-AF65-F5344CB8AC3E}">
        <p14:creationId xmlns:p14="http://schemas.microsoft.com/office/powerpoint/2010/main" val="142673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FB58-ABA7-570B-B89A-4F152D814D90}"/>
              </a:ext>
            </a:extLst>
          </p:cNvPr>
          <p:cNvSpPr>
            <a:spLocks noGrp="1"/>
          </p:cNvSpPr>
          <p:nvPr>
            <p:ph type="title"/>
          </p:nvPr>
        </p:nvSpPr>
        <p:spPr/>
        <p:txBody>
          <a:bodyPr/>
          <a:lstStyle/>
          <a:p>
            <a:r>
              <a:rPr lang="en-US" dirty="0"/>
              <a:t>Chaining </a:t>
            </a:r>
            <a:r>
              <a:rPr lang="en-US" dirty="0" err="1"/>
              <a:t>Optionals</a:t>
            </a:r>
            <a:endParaRPr lang="en-US" dirty="0"/>
          </a:p>
        </p:txBody>
      </p:sp>
      <p:sp>
        <p:nvSpPr>
          <p:cNvPr id="3" name="Content Placeholder 2">
            <a:extLst>
              <a:ext uri="{FF2B5EF4-FFF2-40B4-BE49-F238E27FC236}">
                <a16:creationId xmlns:a16="http://schemas.microsoft.com/office/drawing/2014/main" id="{D315E476-477E-5A1B-C0F7-243AA0F19341}"/>
              </a:ext>
            </a:extLst>
          </p:cNvPr>
          <p:cNvSpPr>
            <a:spLocks noGrp="1"/>
          </p:cNvSpPr>
          <p:nvPr>
            <p:ph sz="half" idx="1"/>
          </p:nvPr>
        </p:nvSpPr>
        <p:spPr/>
        <p:txBody>
          <a:bodyPr/>
          <a:lstStyle/>
          <a:p>
            <a:endParaRPr lang="en-US" dirty="0"/>
          </a:p>
          <a:p>
            <a:r>
              <a:rPr lang="en-US" dirty="0"/>
              <a:t>Suppose that you are given an Optional&lt;Integer&gt; and asked to print the value, but</a:t>
            </a:r>
          </a:p>
          <a:p>
            <a:r>
              <a:rPr lang="en-US" dirty="0"/>
              <a:t>only if it is a three-digit number. Without functional programming, you could write the</a:t>
            </a:r>
          </a:p>
        </p:txBody>
      </p:sp>
      <p:pic>
        <p:nvPicPr>
          <p:cNvPr id="6" name="Picture 5">
            <a:extLst>
              <a:ext uri="{FF2B5EF4-FFF2-40B4-BE49-F238E27FC236}">
                <a16:creationId xmlns:a16="http://schemas.microsoft.com/office/drawing/2014/main" id="{B78B1F55-8296-09B0-D006-216661A30627}"/>
              </a:ext>
            </a:extLst>
          </p:cNvPr>
          <p:cNvPicPr>
            <a:picLocks noChangeAspect="1"/>
          </p:cNvPicPr>
          <p:nvPr/>
        </p:nvPicPr>
        <p:blipFill>
          <a:blip r:embed="rId2"/>
          <a:stretch>
            <a:fillRect/>
          </a:stretch>
        </p:blipFill>
        <p:spPr>
          <a:xfrm>
            <a:off x="5621408" y="4070772"/>
            <a:ext cx="6130784" cy="2099737"/>
          </a:xfrm>
          <a:prstGeom prst="rect">
            <a:avLst/>
          </a:prstGeom>
        </p:spPr>
      </p:pic>
    </p:spTree>
    <p:extLst>
      <p:ext uri="{BB962C8B-B14F-4D97-AF65-F5344CB8AC3E}">
        <p14:creationId xmlns:p14="http://schemas.microsoft.com/office/powerpoint/2010/main" val="1246965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FB58-ABA7-570B-B89A-4F152D814D90}"/>
              </a:ext>
            </a:extLst>
          </p:cNvPr>
          <p:cNvSpPr>
            <a:spLocks noGrp="1"/>
          </p:cNvSpPr>
          <p:nvPr>
            <p:ph type="title"/>
          </p:nvPr>
        </p:nvSpPr>
        <p:spPr/>
        <p:txBody>
          <a:bodyPr/>
          <a:lstStyle/>
          <a:p>
            <a:r>
              <a:rPr lang="en-US" dirty="0"/>
              <a:t>Chaining </a:t>
            </a:r>
            <a:r>
              <a:rPr lang="en-US" dirty="0" err="1"/>
              <a:t>Optionals</a:t>
            </a:r>
            <a:endParaRPr lang="en-US" dirty="0"/>
          </a:p>
        </p:txBody>
      </p:sp>
      <p:sp>
        <p:nvSpPr>
          <p:cNvPr id="3" name="Content Placeholder 2">
            <a:extLst>
              <a:ext uri="{FF2B5EF4-FFF2-40B4-BE49-F238E27FC236}">
                <a16:creationId xmlns:a16="http://schemas.microsoft.com/office/drawing/2014/main" id="{D315E476-477E-5A1B-C0F7-243AA0F19341}"/>
              </a:ext>
            </a:extLst>
          </p:cNvPr>
          <p:cNvSpPr>
            <a:spLocks noGrp="1"/>
          </p:cNvSpPr>
          <p:nvPr>
            <p:ph sz="half" idx="1"/>
          </p:nvPr>
        </p:nvSpPr>
        <p:spPr/>
        <p:txBody>
          <a:bodyPr/>
          <a:lstStyle/>
          <a:p>
            <a:endParaRPr lang="en-US" dirty="0"/>
          </a:p>
          <a:p>
            <a:endParaRPr lang="en-US" dirty="0"/>
          </a:p>
          <a:p>
            <a:r>
              <a:rPr lang="en-US" dirty="0"/>
              <a:t>This is a lot of code to do something simple. We can do better with functional programming.</a:t>
            </a:r>
          </a:p>
        </p:txBody>
      </p:sp>
    </p:spTree>
    <p:extLst>
      <p:ext uri="{BB962C8B-B14F-4D97-AF65-F5344CB8AC3E}">
        <p14:creationId xmlns:p14="http://schemas.microsoft.com/office/powerpoint/2010/main" val="117148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3EB0A-EEE4-2327-A476-6DDB924F5A6E}"/>
              </a:ext>
            </a:extLst>
          </p:cNvPr>
          <p:cNvSpPr>
            <a:spLocks noGrp="1"/>
          </p:cNvSpPr>
          <p:nvPr>
            <p:ph type="title"/>
          </p:nvPr>
        </p:nvSpPr>
        <p:spPr/>
        <p:txBody>
          <a:bodyPr/>
          <a:lstStyle/>
          <a:p>
            <a:r>
              <a:rPr lang="en-US" dirty="0"/>
              <a:t>Working with Built-In Functional Interfaces</a:t>
            </a:r>
          </a:p>
        </p:txBody>
      </p:sp>
      <p:pic>
        <p:nvPicPr>
          <p:cNvPr id="6" name="Content Placeholder 5">
            <a:extLst>
              <a:ext uri="{FF2B5EF4-FFF2-40B4-BE49-F238E27FC236}">
                <a16:creationId xmlns:a16="http://schemas.microsoft.com/office/drawing/2014/main" id="{62E3DB5A-9032-7934-AD0B-B60A690EA2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1124" y="1869738"/>
            <a:ext cx="11526076" cy="4328010"/>
          </a:xfrm>
        </p:spPr>
      </p:pic>
    </p:spTree>
    <p:extLst>
      <p:ext uri="{BB962C8B-B14F-4D97-AF65-F5344CB8AC3E}">
        <p14:creationId xmlns:p14="http://schemas.microsoft.com/office/powerpoint/2010/main" val="1733643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FB58-ABA7-570B-B89A-4F152D814D90}"/>
              </a:ext>
            </a:extLst>
          </p:cNvPr>
          <p:cNvSpPr>
            <a:spLocks noGrp="1"/>
          </p:cNvSpPr>
          <p:nvPr>
            <p:ph type="title"/>
          </p:nvPr>
        </p:nvSpPr>
        <p:spPr/>
        <p:txBody>
          <a:bodyPr/>
          <a:lstStyle/>
          <a:p>
            <a:r>
              <a:rPr lang="en-US" dirty="0"/>
              <a:t>Chaining </a:t>
            </a:r>
            <a:r>
              <a:rPr lang="en-US" dirty="0" err="1"/>
              <a:t>Optionals</a:t>
            </a:r>
            <a:endParaRPr lang="en-US" dirty="0"/>
          </a:p>
        </p:txBody>
      </p:sp>
      <p:sp>
        <p:nvSpPr>
          <p:cNvPr id="3" name="Content Placeholder 2">
            <a:extLst>
              <a:ext uri="{FF2B5EF4-FFF2-40B4-BE49-F238E27FC236}">
                <a16:creationId xmlns:a16="http://schemas.microsoft.com/office/drawing/2014/main" id="{D315E476-477E-5A1B-C0F7-243AA0F19341}"/>
              </a:ext>
            </a:extLst>
          </p:cNvPr>
          <p:cNvSpPr>
            <a:spLocks noGrp="1"/>
          </p:cNvSpPr>
          <p:nvPr>
            <p:ph sz="half" idx="1"/>
          </p:nvPr>
        </p:nvSpPr>
        <p:spPr/>
        <p:txBody>
          <a:bodyPr/>
          <a:lstStyle/>
          <a:p>
            <a:endParaRPr lang="en-US" dirty="0"/>
          </a:p>
          <a:p>
            <a:endParaRPr lang="en-US" dirty="0"/>
          </a:p>
          <a:p>
            <a:r>
              <a:rPr lang="en-US" dirty="0"/>
              <a:t>This is a lot of code to do something simple. We can do better with functional programming.</a:t>
            </a:r>
          </a:p>
        </p:txBody>
      </p:sp>
      <p:pic>
        <p:nvPicPr>
          <p:cNvPr id="4" name="Graphic 3" descr="Head with gears">
            <a:extLst>
              <a:ext uri="{FF2B5EF4-FFF2-40B4-BE49-F238E27FC236}">
                <a16:creationId xmlns:a16="http://schemas.microsoft.com/office/drawing/2014/main" id="{14CBEACA-7A68-A054-C562-39CB8287D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5227" y="3915724"/>
            <a:ext cx="914400" cy="914400"/>
          </a:xfrm>
          <a:prstGeom prst="rect">
            <a:avLst/>
          </a:prstGeom>
        </p:spPr>
      </p:pic>
    </p:spTree>
    <p:extLst>
      <p:ext uri="{BB962C8B-B14F-4D97-AF65-F5344CB8AC3E}">
        <p14:creationId xmlns:p14="http://schemas.microsoft.com/office/powerpoint/2010/main" val="301876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FB58-ABA7-570B-B89A-4F152D814D90}"/>
              </a:ext>
            </a:extLst>
          </p:cNvPr>
          <p:cNvSpPr>
            <a:spLocks noGrp="1"/>
          </p:cNvSpPr>
          <p:nvPr>
            <p:ph type="title"/>
          </p:nvPr>
        </p:nvSpPr>
        <p:spPr/>
        <p:txBody>
          <a:bodyPr/>
          <a:lstStyle/>
          <a:p>
            <a:r>
              <a:rPr lang="en-US" dirty="0"/>
              <a:t>Chaining </a:t>
            </a:r>
            <a:r>
              <a:rPr lang="en-US" dirty="0" err="1"/>
              <a:t>Optionals</a:t>
            </a:r>
            <a:endParaRPr lang="en-US" dirty="0"/>
          </a:p>
        </p:txBody>
      </p:sp>
      <p:sp>
        <p:nvSpPr>
          <p:cNvPr id="3" name="Content Placeholder 2">
            <a:extLst>
              <a:ext uri="{FF2B5EF4-FFF2-40B4-BE49-F238E27FC236}">
                <a16:creationId xmlns:a16="http://schemas.microsoft.com/office/drawing/2014/main" id="{D315E476-477E-5A1B-C0F7-243AA0F19341}"/>
              </a:ext>
            </a:extLst>
          </p:cNvPr>
          <p:cNvSpPr>
            <a:spLocks noGrp="1"/>
          </p:cNvSpPr>
          <p:nvPr>
            <p:ph sz="half" idx="1"/>
          </p:nvPr>
        </p:nvSpPr>
        <p:spPr/>
        <p:txBody>
          <a:bodyPr/>
          <a:lstStyle/>
          <a:p>
            <a:endParaRPr lang="en-US" dirty="0"/>
          </a:p>
          <a:p>
            <a:endParaRPr lang="en-US" dirty="0"/>
          </a:p>
          <a:p>
            <a:r>
              <a:rPr lang="en-US" dirty="0"/>
              <a:t>This is a lot of code to do something simple. We can do better with functional programming.</a:t>
            </a:r>
          </a:p>
        </p:txBody>
      </p:sp>
      <p:pic>
        <p:nvPicPr>
          <p:cNvPr id="5" name="Graphic 4" descr="Lightbulb and gear">
            <a:extLst>
              <a:ext uri="{FF2B5EF4-FFF2-40B4-BE49-F238E27FC236}">
                <a16:creationId xmlns:a16="http://schemas.microsoft.com/office/drawing/2014/main" id="{3C2CE01B-2FB2-C114-1BEE-34E7A4A986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7756" y="2394374"/>
            <a:ext cx="914400" cy="914400"/>
          </a:xfrm>
          <a:prstGeom prst="rect">
            <a:avLst/>
          </a:prstGeom>
        </p:spPr>
      </p:pic>
      <p:pic>
        <p:nvPicPr>
          <p:cNvPr id="7" name="Picture 6">
            <a:extLst>
              <a:ext uri="{FF2B5EF4-FFF2-40B4-BE49-F238E27FC236}">
                <a16:creationId xmlns:a16="http://schemas.microsoft.com/office/drawing/2014/main" id="{B41DC91A-E545-7EFB-B207-F603F0A4F03F}"/>
              </a:ext>
            </a:extLst>
          </p:cNvPr>
          <p:cNvPicPr>
            <a:picLocks noChangeAspect="1"/>
          </p:cNvPicPr>
          <p:nvPr/>
        </p:nvPicPr>
        <p:blipFill>
          <a:blip r:embed="rId4"/>
          <a:stretch>
            <a:fillRect/>
          </a:stretch>
        </p:blipFill>
        <p:spPr>
          <a:xfrm>
            <a:off x="4269842" y="3857413"/>
            <a:ext cx="7583156" cy="1851222"/>
          </a:xfrm>
          <a:prstGeom prst="rect">
            <a:avLst/>
          </a:prstGeom>
        </p:spPr>
      </p:pic>
    </p:spTree>
    <p:extLst>
      <p:ext uri="{BB962C8B-B14F-4D97-AF65-F5344CB8AC3E}">
        <p14:creationId xmlns:p14="http://schemas.microsoft.com/office/powerpoint/2010/main" val="2023231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B566-3966-8C40-CE0F-8D6CEEDF2223}"/>
              </a:ext>
            </a:extLst>
          </p:cNvPr>
          <p:cNvSpPr>
            <a:spLocks noGrp="1"/>
          </p:cNvSpPr>
          <p:nvPr>
            <p:ph type="title"/>
          </p:nvPr>
        </p:nvSpPr>
        <p:spPr/>
        <p:txBody>
          <a:bodyPr/>
          <a:lstStyle/>
          <a:p>
            <a:r>
              <a:rPr lang="en-US" dirty="0"/>
              <a:t>Collecting Using Basic Collectors</a:t>
            </a:r>
          </a:p>
        </p:txBody>
      </p:sp>
      <p:pic>
        <p:nvPicPr>
          <p:cNvPr id="6" name="Picture 5">
            <a:extLst>
              <a:ext uri="{FF2B5EF4-FFF2-40B4-BE49-F238E27FC236}">
                <a16:creationId xmlns:a16="http://schemas.microsoft.com/office/drawing/2014/main" id="{5C548A6F-177C-3085-0F06-915B46EA05D9}"/>
              </a:ext>
            </a:extLst>
          </p:cNvPr>
          <p:cNvPicPr>
            <a:picLocks noChangeAspect="1"/>
          </p:cNvPicPr>
          <p:nvPr/>
        </p:nvPicPr>
        <p:blipFill>
          <a:blip r:embed="rId2"/>
          <a:stretch>
            <a:fillRect/>
          </a:stretch>
        </p:blipFill>
        <p:spPr>
          <a:xfrm>
            <a:off x="2372709" y="1986191"/>
            <a:ext cx="7446582" cy="3988918"/>
          </a:xfrm>
          <a:prstGeom prst="rect">
            <a:avLst/>
          </a:prstGeom>
        </p:spPr>
      </p:pic>
    </p:spTree>
    <p:extLst>
      <p:ext uri="{BB962C8B-B14F-4D97-AF65-F5344CB8AC3E}">
        <p14:creationId xmlns:p14="http://schemas.microsoft.com/office/powerpoint/2010/main" val="31028913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40A9-884A-6DF2-0590-C2A24AF6F04B}"/>
              </a:ext>
            </a:extLst>
          </p:cNvPr>
          <p:cNvSpPr>
            <a:spLocks noGrp="1"/>
          </p:cNvSpPr>
          <p:nvPr>
            <p:ph type="title"/>
          </p:nvPr>
        </p:nvSpPr>
        <p:spPr/>
        <p:txBody>
          <a:bodyPr/>
          <a:lstStyle/>
          <a:p>
            <a:r>
              <a:rPr lang="en-US" dirty="0"/>
              <a:t>Collecting into Maps</a:t>
            </a:r>
          </a:p>
        </p:txBody>
      </p:sp>
      <p:pic>
        <p:nvPicPr>
          <p:cNvPr id="6" name="Picture 5">
            <a:extLst>
              <a:ext uri="{FF2B5EF4-FFF2-40B4-BE49-F238E27FC236}">
                <a16:creationId xmlns:a16="http://schemas.microsoft.com/office/drawing/2014/main" id="{D0D9EAF8-049F-A97B-A0C3-3C0425646B27}"/>
              </a:ext>
            </a:extLst>
          </p:cNvPr>
          <p:cNvPicPr>
            <a:picLocks noChangeAspect="1"/>
          </p:cNvPicPr>
          <p:nvPr/>
        </p:nvPicPr>
        <p:blipFill>
          <a:blip r:embed="rId2"/>
          <a:stretch>
            <a:fillRect/>
          </a:stretch>
        </p:blipFill>
        <p:spPr>
          <a:xfrm>
            <a:off x="2298548" y="2290904"/>
            <a:ext cx="7655863" cy="3279123"/>
          </a:xfrm>
          <a:prstGeom prst="rect">
            <a:avLst/>
          </a:prstGeom>
        </p:spPr>
      </p:pic>
    </p:spTree>
    <p:extLst>
      <p:ext uri="{BB962C8B-B14F-4D97-AF65-F5344CB8AC3E}">
        <p14:creationId xmlns:p14="http://schemas.microsoft.com/office/powerpoint/2010/main" val="1718369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DB69-6362-6F19-6232-8CFAABEDDCCC}"/>
              </a:ext>
            </a:extLst>
          </p:cNvPr>
          <p:cNvSpPr>
            <a:spLocks noGrp="1"/>
          </p:cNvSpPr>
          <p:nvPr>
            <p:ph type="title"/>
          </p:nvPr>
        </p:nvSpPr>
        <p:spPr/>
        <p:txBody>
          <a:bodyPr/>
          <a:lstStyle/>
          <a:p>
            <a:r>
              <a:rPr lang="en-US" dirty="0"/>
              <a:t>Collecting Using Grouping, Partitioning, and Mapping</a:t>
            </a:r>
          </a:p>
        </p:txBody>
      </p:sp>
      <p:pic>
        <p:nvPicPr>
          <p:cNvPr id="6" name="Picture 5">
            <a:extLst>
              <a:ext uri="{FF2B5EF4-FFF2-40B4-BE49-F238E27FC236}">
                <a16:creationId xmlns:a16="http://schemas.microsoft.com/office/drawing/2014/main" id="{EC8ED8B6-18BE-C867-6022-B4674233C7C1}"/>
              </a:ext>
            </a:extLst>
          </p:cNvPr>
          <p:cNvPicPr>
            <a:picLocks noChangeAspect="1"/>
          </p:cNvPicPr>
          <p:nvPr/>
        </p:nvPicPr>
        <p:blipFill>
          <a:blip r:embed="rId2"/>
          <a:stretch>
            <a:fillRect/>
          </a:stretch>
        </p:blipFill>
        <p:spPr>
          <a:xfrm>
            <a:off x="2013588" y="2507258"/>
            <a:ext cx="8435522" cy="2806864"/>
          </a:xfrm>
          <a:prstGeom prst="rect">
            <a:avLst/>
          </a:prstGeom>
        </p:spPr>
      </p:pic>
    </p:spTree>
    <p:extLst>
      <p:ext uri="{BB962C8B-B14F-4D97-AF65-F5344CB8AC3E}">
        <p14:creationId xmlns:p14="http://schemas.microsoft.com/office/powerpoint/2010/main" val="3449112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448765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p:txBody>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endParaRPr lang="en-US" dirty="0"/>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875858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a:xfrm>
            <a:off x="0" y="1845734"/>
            <a:ext cx="6035040" cy="4023359"/>
          </a:xfrm>
        </p:spPr>
        <p:txBody>
          <a:bodyPr>
            <a:normAutofit/>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Lambdas can reference static variables, instance variables, effectively final parameters, and effectively final local variables.</a:t>
            </a:r>
          </a:p>
          <a:p>
            <a:pPr marL="0" indent="0">
              <a:buNone/>
            </a:pPr>
            <a:endParaRPr lang="en-US" sz="1500" dirty="0">
              <a:effectLst/>
              <a:latin typeface="Aptos" panose="020B0004020202020204" pitchFamily="34" charset="0"/>
            </a:endParaRPr>
          </a:p>
          <a:p>
            <a:endParaRPr lang="en-US" b="0" dirty="0">
              <a:solidFill>
                <a:srgbClr val="D4D4D4"/>
              </a:solidFill>
              <a:effectLst/>
              <a:latin typeface="Consolas" panose="020B0609020204030204" pitchFamily="49" charset="0"/>
            </a:endParaRPr>
          </a:p>
          <a:p>
            <a:endParaRPr lang="en-US" sz="1500" dirty="0">
              <a:latin typeface="Aptos" panose="020B0004020202020204" pitchFamily="34" charset="0"/>
            </a:endParaRPr>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normAutofit/>
          </a:bodyPr>
          <a:lstStyle/>
          <a:p>
            <a:endParaRPr lang="en-US" sz="1500" dirty="0">
              <a:latin typeface="Aptos" panose="020B0004020202020204" pitchFamily="34" charset="0"/>
            </a:endParaRPr>
          </a:p>
        </p:txBody>
      </p:sp>
    </p:spTree>
    <p:extLst>
      <p:ext uri="{BB962C8B-B14F-4D97-AF65-F5344CB8AC3E}">
        <p14:creationId xmlns:p14="http://schemas.microsoft.com/office/powerpoint/2010/main" val="323852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a:xfrm>
            <a:off x="0" y="1845734"/>
            <a:ext cx="6035040" cy="4023359"/>
          </a:xfrm>
        </p:spPr>
        <p:txBody>
          <a:bodyPr>
            <a:normAutofit/>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Lambdas can reference static variables, instance variables, effectively final parameters, and effectively final local variables.</a:t>
            </a:r>
          </a:p>
          <a:p>
            <a:r>
              <a:rPr lang="en-US" b="1" dirty="0">
                <a:solidFill>
                  <a:srgbClr val="569CD6"/>
                </a:solidFill>
                <a:effectLst/>
                <a:latin typeface="Consolas" panose="020B0609020204030204" pitchFamily="49" charset="0"/>
              </a:rPr>
              <a:t>Functional Interface</a:t>
            </a:r>
          </a:p>
          <a:p>
            <a:pPr marL="0" indent="0">
              <a:buNone/>
            </a:pPr>
            <a:endParaRPr lang="en-US" sz="1500" dirty="0">
              <a:effectLst/>
              <a:latin typeface="Aptos" panose="020B0004020202020204" pitchFamily="34" charset="0"/>
            </a:endParaRPr>
          </a:p>
          <a:p>
            <a:endParaRPr lang="en-US" b="0" dirty="0">
              <a:solidFill>
                <a:srgbClr val="D4D4D4"/>
              </a:solidFill>
              <a:effectLst/>
              <a:latin typeface="Consolas" panose="020B0609020204030204" pitchFamily="49" charset="0"/>
            </a:endParaRPr>
          </a:p>
          <a:p>
            <a:endParaRPr lang="en-US" sz="1500" dirty="0">
              <a:latin typeface="Aptos" panose="020B0004020202020204" pitchFamily="34" charset="0"/>
            </a:endParaRPr>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normAutofit/>
          </a:bodyPr>
          <a:lstStyle/>
          <a:p>
            <a:endParaRPr lang="en-US" sz="1500" dirty="0">
              <a:latin typeface="Aptos" panose="020B0004020202020204" pitchFamily="34" charset="0"/>
            </a:endParaRPr>
          </a:p>
        </p:txBody>
      </p:sp>
    </p:spTree>
    <p:extLst>
      <p:ext uri="{BB962C8B-B14F-4D97-AF65-F5344CB8AC3E}">
        <p14:creationId xmlns:p14="http://schemas.microsoft.com/office/powerpoint/2010/main" val="1790621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a:xfrm>
            <a:off x="0" y="1845734"/>
            <a:ext cx="6035040" cy="4023359"/>
          </a:xfrm>
        </p:spPr>
        <p:txBody>
          <a:bodyPr>
            <a:normAutofit/>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Lambdas can reference static variables, instance variables, effectively final parameters, and effectively final local variables.</a:t>
            </a:r>
          </a:p>
          <a:p>
            <a:r>
              <a:rPr lang="en-US" b="1" dirty="0">
                <a:solidFill>
                  <a:srgbClr val="569CD6"/>
                </a:solidFill>
                <a:effectLst/>
                <a:latin typeface="Consolas" panose="020B0609020204030204" pitchFamily="49" charset="0"/>
              </a:rPr>
              <a:t>Functional Interface</a:t>
            </a:r>
          </a:p>
          <a:p>
            <a:r>
              <a:rPr lang="en-US" sz="1500" dirty="0">
                <a:effectLst/>
                <a:latin typeface="Aptos" panose="020B0004020202020204" pitchFamily="34" charset="0"/>
              </a:rPr>
              <a:t>A functional interface has a single abstract method. You must know the functional interfaces: </a:t>
            </a:r>
            <a:r>
              <a:rPr lang="en-US" sz="1500" dirty="0">
                <a:solidFill>
                  <a:srgbClr val="C00000"/>
                </a:solidFill>
                <a:effectLst/>
                <a:latin typeface="Aptos" panose="020B0004020202020204" pitchFamily="34" charset="0"/>
              </a:rPr>
              <a:t>Supplier – Consumer – </a:t>
            </a:r>
            <a:r>
              <a:rPr lang="en-US" sz="1500" dirty="0" err="1">
                <a:solidFill>
                  <a:srgbClr val="C00000"/>
                </a:solidFill>
                <a:effectLst/>
                <a:latin typeface="Aptos" panose="020B0004020202020204" pitchFamily="34" charset="0"/>
              </a:rPr>
              <a:t>BiConsumer</a:t>
            </a:r>
            <a:r>
              <a:rPr lang="en-US" sz="1500" dirty="0">
                <a:solidFill>
                  <a:srgbClr val="C00000"/>
                </a:solidFill>
                <a:effectLst/>
                <a:latin typeface="Aptos" panose="020B0004020202020204" pitchFamily="34" charset="0"/>
              </a:rPr>
              <a:t> – Predicate -  </a:t>
            </a:r>
            <a:r>
              <a:rPr lang="en-US" sz="1500" dirty="0" err="1">
                <a:solidFill>
                  <a:srgbClr val="C00000"/>
                </a:solidFill>
                <a:effectLst/>
                <a:latin typeface="Aptos" panose="020B0004020202020204" pitchFamily="34" charset="0"/>
              </a:rPr>
              <a:t>BiPredicate</a:t>
            </a:r>
            <a:r>
              <a:rPr lang="en-US" sz="1500" dirty="0">
                <a:solidFill>
                  <a:srgbClr val="C00000"/>
                </a:solidFill>
                <a:effectLst/>
                <a:latin typeface="Aptos" panose="020B0004020202020204" pitchFamily="34" charset="0"/>
              </a:rPr>
              <a:t> – Function – </a:t>
            </a:r>
            <a:r>
              <a:rPr lang="en-US" sz="1500" dirty="0" err="1">
                <a:solidFill>
                  <a:srgbClr val="C00000"/>
                </a:solidFill>
                <a:effectLst/>
                <a:latin typeface="Aptos" panose="020B0004020202020204" pitchFamily="34" charset="0"/>
              </a:rPr>
              <a:t>BiFunction</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UnaryOperator</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BinaryOperator</a:t>
            </a:r>
            <a:endParaRPr lang="en-US" sz="1500" dirty="0">
              <a:solidFill>
                <a:srgbClr val="C00000"/>
              </a:solidFill>
              <a:effectLst/>
              <a:latin typeface="Aptos" panose="020B0004020202020204" pitchFamily="34" charset="0"/>
            </a:endParaRPr>
          </a:p>
          <a:p>
            <a:pPr marL="0" indent="0">
              <a:buNone/>
            </a:pPr>
            <a:endParaRPr lang="en-US" sz="1500" dirty="0">
              <a:effectLst/>
              <a:latin typeface="Aptos" panose="020B0004020202020204" pitchFamily="34" charset="0"/>
            </a:endParaRPr>
          </a:p>
          <a:p>
            <a:endParaRPr lang="en-US" b="0" dirty="0">
              <a:solidFill>
                <a:srgbClr val="D4D4D4"/>
              </a:solidFill>
              <a:effectLst/>
              <a:latin typeface="Consolas" panose="020B0609020204030204" pitchFamily="49" charset="0"/>
            </a:endParaRPr>
          </a:p>
          <a:p>
            <a:endParaRPr lang="en-US" sz="1500" dirty="0">
              <a:latin typeface="Aptos" panose="020B0004020202020204" pitchFamily="34" charset="0"/>
            </a:endParaRPr>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normAutofit/>
          </a:bodyPr>
          <a:lstStyle/>
          <a:p>
            <a:endParaRPr lang="en-US" sz="1500" dirty="0">
              <a:latin typeface="Aptos" panose="020B0004020202020204" pitchFamily="34" charset="0"/>
            </a:endParaRPr>
          </a:p>
        </p:txBody>
      </p:sp>
    </p:spTree>
    <p:extLst>
      <p:ext uri="{BB962C8B-B14F-4D97-AF65-F5344CB8AC3E}">
        <p14:creationId xmlns:p14="http://schemas.microsoft.com/office/powerpoint/2010/main" val="333821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725AB4-3866-6C74-1742-79992A3EB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6" y="0"/>
            <a:ext cx="4187686" cy="6334539"/>
          </a:xfrm>
          <a:prstGeom prst="rect">
            <a:avLst/>
          </a:prstGeom>
        </p:spPr>
      </p:pic>
      <p:pic>
        <p:nvPicPr>
          <p:cNvPr id="9" name="Picture 8">
            <a:extLst>
              <a:ext uri="{FF2B5EF4-FFF2-40B4-BE49-F238E27FC236}">
                <a16:creationId xmlns:a16="http://schemas.microsoft.com/office/drawing/2014/main" id="{ACD67E08-24AA-6D4F-7BC0-3A2B33A73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670" y="1"/>
            <a:ext cx="4028662" cy="6334538"/>
          </a:xfrm>
          <a:prstGeom prst="rect">
            <a:avLst/>
          </a:prstGeom>
        </p:spPr>
      </p:pic>
      <p:pic>
        <p:nvPicPr>
          <p:cNvPr id="11" name="Picture 10">
            <a:extLst>
              <a:ext uri="{FF2B5EF4-FFF2-40B4-BE49-F238E27FC236}">
                <a16:creationId xmlns:a16="http://schemas.microsoft.com/office/drawing/2014/main" id="{C79B72D4-6EAA-7DF9-D828-4B52457DFC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332" y="0"/>
            <a:ext cx="4222763" cy="6334538"/>
          </a:xfrm>
          <a:prstGeom prst="rect">
            <a:avLst/>
          </a:prstGeom>
        </p:spPr>
      </p:pic>
    </p:spTree>
    <p:extLst>
      <p:ext uri="{BB962C8B-B14F-4D97-AF65-F5344CB8AC3E}">
        <p14:creationId xmlns:p14="http://schemas.microsoft.com/office/powerpoint/2010/main" val="41143435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a:xfrm>
            <a:off x="0" y="1845734"/>
            <a:ext cx="6035040" cy="4023359"/>
          </a:xfrm>
        </p:spPr>
        <p:txBody>
          <a:bodyPr>
            <a:normAutofit/>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Lambdas can reference static variables, instance variables, effectively final parameters, and effectively final local variables.</a:t>
            </a:r>
          </a:p>
          <a:p>
            <a:r>
              <a:rPr lang="en-US" b="1" dirty="0">
                <a:solidFill>
                  <a:srgbClr val="569CD6"/>
                </a:solidFill>
                <a:effectLst/>
                <a:latin typeface="Consolas" panose="020B0609020204030204" pitchFamily="49" charset="0"/>
              </a:rPr>
              <a:t>Functional Interface</a:t>
            </a:r>
          </a:p>
          <a:p>
            <a:r>
              <a:rPr lang="en-US" sz="1500" dirty="0">
                <a:effectLst/>
                <a:latin typeface="Aptos" panose="020B0004020202020204" pitchFamily="34" charset="0"/>
              </a:rPr>
              <a:t>A functional interface has a single abstract method. You must know the functional interfaces: </a:t>
            </a:r>
            <a:r>
              <a:rPr lang="en-US" sz="1500" dirty="0">
                <a:solidFill>
                  <a:srgbClr val="C00000"/>
                </a:solidFill>
                <a:effectLst/>
                <a:latin typeface="Aptos" panose="020B0004020202020204" pitchFamily="34" charset="0"/>
              </a:rPr>
              <a:t>Supplier – Consumer – </a:t>
            </a:r>
            <a:r>
              <a:rPr lang="en-US" sz="1500" dirty="0" err="1">
                <a:solidFill>
                  <a:srgbClr val="C00000"/>
                </a:solidFill>
                <a:effectLst/>
                <a:latin typeface="Aptos" panose="020B0004020202020204" pitchFamily="34" charset="0"/>
              </a:rPr>
              <a:t>BiConsumer</a:t>
            </a:r>
            <a:r>
              <a:rPr lang="en-US" sz="1500" dirty="0">
                <a:solidFill>
                  <a:srgbClr val="C00000"/>
                </a:solidFill>
                <a:effectLst/>
                <a:latin typeface="Aptos" panose="020B0004020202020204" pitchFamily="34" charset="0"/>
              </a:rPr>
              <a:t> – Predicate -  </a:t>
            </a:r>
            <a:r>
              <a:rPr lang="en-US" sz="1500" dirty="0" err="1">
                <a:solidFill>
                  <a:srgbClr val="C00000"/>
                </a:solidFill>
                <a:effectLst/>
                <a:latin typeface="Aptos" panose="020B0004020202020204" pitchFamily="34" charset="0"/>
              </a:rPr>
              <a:t>BiPredicate</a:t>
            </a:r>
            <a:r>
              <a:rPr lang="en-US" sz="1500" dirty="0">
                <a:solidFill>
                  <a:srgbClr val="C00000"/>
                </a:solidFill>
                <a:effectLst/>
                <a:latin typeface="Aptos" panose="020B0004020202020204" pitchFamily="34" charset="0"/>
              </a:rPr>
              <a:t> – Function – </a:t>
            </a:r>
            <a:r>
              <a:rPr lang="en-US" sz="1500" dirty="0" err="1">
                <a:solidFill>
                  <a:srgbClr val="C00000"/>
                </a:solidFill>
                <a:effectLst/>
                <a:latin typeface="Aptos" panose="020B0004020202020204" pitchFamily="34" charset="0"/>
              </a:rPr>
              <a:t>BiFunction</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UnaryOperator</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BinaryOperator</a:t>
            </a:r>
            <a:endParaRPr lang="en-US" sz="1500" dirty="0">
              <a:solidFill>
                <a:srgbClr val="C00000"/>
              </a:solidFill>
              <a:effectLst/>
              <a:latin typeface="Aptos" panose="020B0004020202020204" pitchFamily="34" charset="0"/>
            </a:endParaRPr>
          </a:p>
          <a:p>
            <a:r>
              <a:rPr lang="en-US" b="1" dirty="0">
                <a:solidFill>
                  <a:srgbClr val="569CD6"/>
                </a:solidFill>
                <a:effectLst/>
                <a:latin typeface="Consolas" panose="020B0609020204030204" pitchFamily="49" charset="0"/>
              </a:rPr>
              <a:t>Optional</a:t>
            </a:r>
            <a:endParaRPr lang="en-US" b="1" dirty="0">
              <a:solidFill>
                <a:srgbClr val="D4D4D4"/>
              </a:solidFill>
              <a:effectLst/>
              <a:latin typeface="Consolas" panose="020B0609020204030204" pitchFamily="49" charset="0"/>
            </a:endParaRPr>
          </a:p>
          <a:p>
            <a:pPr marL="0" indent="0">
              <a:buNone/>
            </a:pPr>
            <a:endParaRPr lang="en-US" sz="1500" dirty="0">
              <a:effectLst/>
              <a:latin typeface="Aptos" panose="020B0004020202020204" pitchFamily="34" charset="0"/>
            </a:endParaRPr>
          </a:p>
          <a:p>
            <a:endParaRPr lang="en-US" b="0" dirty="0">
              <a:solidFill>
                <a:srgbClr val="D4D4D4"/>
              </a:solidFill>
              <a:effectLst/>
              <a:latin typeface="Consolas" panose="020B0609020204030204" pitchFamily="49" charset="0"/>
            </a:endParaRPr>
          </a:p>
          <a:p>
            <a:endParaRPr lang="en-US" sz="1500" dirty="0">
              <a:latin typeface="Aptos" panose="020B0004020202020204" pitchFamily="34" charset="0"/>
            </a:endParaRPr>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normAutofit/>
          </a:bodyPr>
          <a:lstStyle/>
          <a:p>
            <a:endParaRPr lang="en-US" sz="1500" dirty="0">
              <a:latin typeface="Aptos" panose="020B0004020202020204" pitchFamily="34" charset="0"/>
            </a:endParaRPr>
          </a:p>
        </p:txBody>
      </p:sp>
    </p:spTree>
    <p:extLst>
      <p:ext uri="{BB962C8B-B14F-4D97-AF65-F5344CB8AC3E}">
        <p14:creationId xmlns:p14="http://schemas.microsoft.com/office/powerpoint/2010/main" val="10391222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a:xfrm>
            <a:off x="0" y="1845734"/>
            <a:ext cx="6035040" cy="4023359"/>
          </a:xfrm>
        </p:spPr>
        <p:txBody>
          <a:bodyPr>
            <a:normAutofit/>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Lambdas can reference static variables, instance variables, effectively final parameters, and effectively final local variables.</a:t>
            </a:r>
          </a:p>
          <a:p>
            <a:r>
              <a:rPr lang="en-US" b="1" dirty="0">
                <a:solidFill>
                  <a:srgbClr val="569CD6"/>
                </a:solidFill>
                <a:effectLst/>
                <a:latin typeface="Consolas" panose="020B0609020204030204" pitchFamily="49" charset="0"/>
              </a:rPr>
              <a:t>Functional Interface</a:t>
            </a:r>
          </a:p>
          <a:p>
            <a:r>
              <a:rPr lang="en-US" sz="1500" dirty="0">
                <a:effectLst/>
                <a:latin typeface="Aptos" panose="020B0004020202020204" pitchFamily="34" charset="0"/>
              </a:rPr>
              <a:t>A functional interface has a single abstract method. You must know the functional interfaces: </a:t>
            </a:r>
            <a:r>
              <a:rPr lang="en-US" sz="1500" dirty="0">
                <a:solidFill>
                  <a:srgbClr val="C00000"/>
                </a:solidFill>
                <a:effectLst/>
                <a:latin typeface="Aptos" panose="020B0004020202020204" pitchFamily="34" charset="0"/>
              </a:rPr>
              <a:t>Supplier – Consumer – </a:t>
            </a:r>
            <a:r>
              <a:rPr lang="en-US" sz="1500" dirty="0" err="1">
                <a:solidFill>
                  <a:srgbClr val="C00000"/>
                </a:solidFill>
                <a:effectLst/>
                <a:latin typeface="Aptos" panose="020B0004020202020204" pitchFamily="34" charset="0"/>
              </a:rPr>
              <a:t>BiConsumer</a:t>
            </a:r>
            <a:r>
              <a:rPr lang="en-US" sz="1500" dirty="0">
                <a:solidFill>
                  <a:srgbClr val="C00000"/>
                </a:solidFill>
                <a:effectLst/>
                <a:latin typeface="Aptos" panose="020B0004020202020204" pitchFamily="34" charset="0"/>
              </a:rPr>
              <a:t> – Predicate -  </a:t>
            </a:r>
            <a:r>
              <a:rPr lang="en-US" sz="1500" dirty="0" err="1">
                <a:solidFill>
                  <a:srgbClr val="C00000"/>
                </a:solidFill>
                <a:effectLst/>
                <a:latin typeface="Aptos" panose="020B0004020202020204" pitchFamily="34" charset="0"/>
              </a:rPr>
              <a:t>BiPredicate</a:t>
            </a:r>
            <a:r>
              <a:rPr lang="en-US" sz="1500" dirty="0">
                <a:solidFill>
                  <a:srgbClr val="C00000"/>
                </a:solidFill>
                <a:effectLst/>
                <a:latin typeface="Aptos" panose="020B0004020202020204" pitchFamily="34" charset="0"/>
              </a:rPr>
              <a:t> – Function – </a:t>
            </a:r>
            <a:r>
              <a:rPr lang="en-US" sz="1500" dirty="0" err="1">
                <a:solidFill>
                  <a:srgbClr val="C00000"/>
                </a:solidFill>
                <a:effectLst/>
                <a:latin typeface="Aptos" panose="020B0004020202020204" pitchFamily="34" charset="0"/>
              </a:rPr>
              <a:t>BiFunction</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UnaryOperator</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BinaryOperator</a:t>
            </a:r>
            <a:endParaRPr lang="en-US" sz="1500" dirty="0">
              <a:solidFill>
                <a:srgbClr val="C00000"/>
              </a:solidFill>
              <a:effectLst/>
              <a:latin typeface="Aptos" panose="020B0004020202020204" pitchFamily="34" charset="0"/>
            </a:endParaRPr>
          </a:p>
          <a:p>
            <a:r>
              <a:rPr lang="en-US" b="1" dirty="0">
                <a:solidFill>
                  <a:srgbClr val="569CD6"/>
                </a:solidFill>
                <a:effectLst/>
                <a:latin typeface="Consolas" panose="020B0609020204030204" pitchFamily="49" charset="0"/>
              </a:rPr>
              <a:t>Optional</a:t>
            </a:r>
            <a:endParaRPr lang="en-US" b="1" dirty="0">
              <a:solidFill>
                <a:srgbClr val="D4D4D4"/>
              </a:solidFill>
              <a:effectLst/>
              <a:latin typeface="Consolas" panose="020B0609020204030204" pitchFamily="49" charset="0"/>
            </a:endParaRPr>
          </a:p>
          <a:p>
            <a:r>
              <a:rPr lang="en-US" sz="1500" dirty="0">
                <a:effectLst/>
                <a:latin typeface="Aptos" panose="020B0004020202020204" pitchFamily="34" charset="0"/>
              </a:rPr>
              <a:t>An Optional can be empty or store a value. You can check if it contains a value with. </a:t>
            </a:r>
            <a:r>
              <a:rPr lang="en-US" sz="1500" dirty="0" err="1">
                <a:effectLst/>
                <a:latin typeface="Aptos" panose="020B0004020202020204" pitchFamily="34" charset="0"/>
              </a:rPr>
              <a:t>ifPresent</a:t>
            </a:r>
            <a:r>
              <a:rPr lang="en-US" sz="1500" dirty="0">
                <a:effectLst/>
                <a:latin typeface="Aptos" panose="020B0004020202020204" pitchFamily="34" charset="0"/>
              </a:rPr>
              <a:t>() and get() the value inside.</a:t>
            </a:r>
          </a:p>
          <a:p>
            <a:pPr marL="0" indent="0">
              <a:buNone/>
            </a:pPr>
            <a:endParaRPr lang="en-US" sz="1500" dirty="0">
              <a:effectLst/>
              <a:latin typeface="Aptos" panose="020B0004020202020204" pitchFamily="34" charset="0"/>
            </a:endParaRPr>
          </a:p>
          <a:p>
            <a:endParaRPr lang="en-US" b="0" dirty="0">
              <a:solidFill>
                <a:srgbClr val="D4D4D4"/>
              </a:solidFill>
              <a:effectLst/>
              <a:latin typeface="Consolas" panose="020B0609020204030204" pitchFamily="49" charset="0"/>
            </a:endParaRPr>
          </a:p>
          <a:p>
            <a:endParaRPr lang="en-US" sz="1500" dirty="0">
              <a:latin typeface="Aptos" panose="020B0004020202020204" pitchFamily="34" charset="0"/>
            </a:endParaRPr>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normAutofit/>
          </a:bodyPr>
          <a:lstStyle/>
          <a:p>
            <a:endParaRPr lang="en-US" sz="1500" dirty="0">
              <a:latin typeface="Aptos" panose="020B0004020202020204" pitchFamily="34" charset="0"/>
            </a:endParaRPr>
          </a:p>
        </p:txBody>
      </p:sp>
    </p:spTree>
    <p:extLst>
      <p:ext uri="{BB962C8B-B14F-4D97-AF65-F5344CB8AC3E}">
        <p14:creationId xmlns:p14="http://schemas.microsoft.com/office/powerpoint/2010/main" val="18325064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a:xfrm>
            <a:off x="0" y="1845734"/>
            <a:ext cx="6035040" cy="4023359"/>
          </a:xfrm>
        </p:spPr>
        <p:txBody>
          <a:bodyPr>
            <a:normAutofit/>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Lambdas can reference static variables, instance variables, effectively final parameters, and effectively final local variables.</a:t>
            </a:r>
          </a:p>
          <a:p>
            <a:r>
              <a:rPr lang="en-US" b="1" dirty="0">
                <a:solidFill>
                  <a:srgbClr val="569CD6"/>
                </a:solidFill>
                <a:effectLst/>
                <a:latin typeface="Consolas" panose="020B0609020204030204" pitchFamily="49" charset="0"/>
              </a:rPr>
              <a:t>Functional Interface</a:t>
            </a:r>
          </a:p>
          <a:p>
            <a:r>
              <a:rPr lang="en-US" sz="1500" dirty="0">
                <a:effectLst/>
                <a:latin typeface="Aptos" panose="020B0004020202020204" pitchFamily="34" charset="0"/>
              </a:rPr>
              <a:t>A functional interface has a single abstract method. You must know the functional interfaces: </a:t>
            </a:r>
            <a:r>
              <a:rPr lang="en-US" sz="1500" dirty="0">
                <a:solidFill>
                  <a:srgbClr val="C00000"/>
                </a:solidFill>
                <a:effectLst/>
                <a:latin typeface="Aptos" panose="020B0004020202020204" pitchFamily="34" charset="0"/>
              </a:rPr>
              <a:t>Supplier – Consumer – </a:t>
            </a:r>
            <a:r>
              <a:rPr lang="en-US" sz="1500" dirty="0" err="1">
                <a:solidFill>
                  <a:srgbClr val="C00000"/>
                </a:solidFill>
                <a:effectLst/>
                <a:latin typeface="Aptos" panose="020B0004020202020204" pitchFamily="34" charset="0"/>
              </a:rPr>
              <a:t>BiConsumer</a:t>
            </a:r>
            <a:r>
              <a:rPr lang="en-US" sz="1500" dirty="0">
                <a:solidFill>
                  <a:srgbClr val="C00000"/>
                </a:solidFill>
                <a:effectLst/>
                <a:latin typeface="Aptos" panose="020B0004020202020204" pitchFamily="34" charset="0"/>
              </a:rPr>
              <a:t> – Predicate -  </a:t>
            </a:r>
            <a:r>
              <a:rPr lang="en-US" sz="1500" dirty="0" err="1">
                <a:solidFill>
                  <a:srgbClr val="C00000"/>
                </a:solidFill>
                <a:effectLst/>
                <a:latin typeface="Aptos" panose="020B0004020202020204" pitchFamily="34" charset="0"/>
              </a:rPr>
              <a:t>BiPredicate</a:t>
            </a:r>
            <a:r>
              <a:rPr lang="en-US" sz="1500" dirty="0">
                <a:solidFill>
                  <a:srgbClr val="C00000"/>
                </a:solidFill>
                <a:effectLst/>
                <a:latin typeface="Aptos" panose="020B0004020202020204" pitchFamily="34" charset="0"/>
              </a:rPr>
              <a:t> – Function – </a:t>
            </a:r>
            <a:r>
              <a:rPr lang="en-US" sz="1500" dirty="0" err="1">
                <a:solidFill>
                  <a:srgbClr val="C00000"/>
                </a:solidFill>
                <a:effectLst/>
                <a:latin typeface="Aptos" panose="020B0004020202020204" pitchFamily="34" charset="0"/>
              </a:rPr>
              <a:t>BiFunction</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UnaryOperator</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BinaryOperator</a:t>
            </a:r>
            <a:endParaRPr lang="en-US" sz="1500" dirty="0">
              <a:solidFill>
                <a:srgbClr val="C00000"/>
              </a:solidFill>
              <a:effectLst/>
              <a:latin typeface="Aptos" panose="020B0004020202020204" pitchFamily="34" charset="0"/>
            </a:endParaRPr>
          </a:p>
          <a:p>
            <a:r>
              <a:rPr lang="en-US" b="1" dirty="0">
                <a:solidFill>
                  <a:srgbClr val="569CD6"/>
                </a:solidFill>
                <a:effectLst/>
                <a:latin typeface="Consolas" panose="020B0609020204030204" pitchFamily="49" charset="0"/>
              </a:rPr>
              <a:t>Optional</a:t>
            </a:r>
            <a:endParaRPr lang="en-US" b="1" dirty="0">
              <a:solidFill>
                <a:srgbClr val="D4D4D4"/>
              </a:solidFill>
              <a:effectLst/>
              <a:latin typeface="Consolas" panose="020B0609020204030204" pitchFamily="49" charset="0"/>
            </a:endParaRPr>
          </a:p>
          <a:p>
            <a:r>
              <a:rPr lang="en-US" sz="1500" dirty="0">
                <a:effectLst/>
                <a:latin typeface="Aptos" panose="020B0004020202020204" pitchFamily="34" charset="0"/>
              </a:rPr>
              <a:t>An Optional can be empty or store a value. You can check if it contains a value with. </a:t>
            </a:r>
            <a:r>
              <a:rPr lang="en-US" sz="1500" dirty="0" err="1">
                <a:effectLst/>
                <a:latin typeface="Aptos" panose="020B0004020202020204" pitchFamily="34" charset="0"/>
              </a:rPr>
              <a:t>ifPresent</a:t>
            </a:r>
            <a:r>
              <a:rPr lang="en-US" sz="1500" dirty="0">
                <a:effectLst/>
                <a:latin typeface="Aptos" panose="020B0004020202020204" pitchFamily="34" charset="0"/>
              </a:rPr>
              <a:t>() and get() the value inside.</a:t>
            </a:r>
          </a:p>
          <a:p>
            <a:pPr marL="0" indent="0">
              <a:buNone/>
            </a:pPr>
            <a:endParaRPr lang="en-US" sz="1500" dirty="0">
              <a:effectLst/>
              <a:latin typeface="Aptos" panose="020B0004020202020204" pitchFamily="34" charset="0"/>
            </a:endParaRPr>
          </a:p>
          <a:p>
            <a:endParaRPr lang="en-US" b="0" dirty="0">
              <a:solidFill>
                <a:srgbClr val="D4D4D4"/>
              </a:solidFill>
              <a:effectLst/>
              <a:latin typeface="Consolas" panose="020B0609020204030204" pitchFamily="49" charset="0"/>
            </a:endParaRPr>
          </a:p>
          <a:p>
            <a:endParaRPr lang="en-US" sz="1500" dirty="0">
              <a:latin typeface="Aptos" panose="020B0004020202020204" pitchFamily="34" charset="0"/>
            </a:endParaRPr>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normAutofit/>
          </a:bodyPr>
          <a:lstStyle/>
          <a:p>
            <a:r>
              <a:rPr lang="en-US" b="1" dirty="0">
                <a:solidFill>
                  <a:srgbClr val="569CD6"/>
                </a:solidFill>
                <a:effectLst/>
                <a:latin typeface="Consolas" panose="020B0609020204030204" pitchFamily="49" charset="0"/>
              </a:rPr>
              <a:t>Streams</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491831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a:xfrm>
            <a:off x="0" y="1845734"/>
            <a:ext cx="6035040" cy="4023359"/>
          </a:xfrm>
        </p:spPr>
        <p:txBody>
          <a:bodyPr>
            <a:normAutofit/>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Lambdas can reference static variables, instance variables, effectively final parameters, and effectively final local variables.</a:t>
            </a:r>
          </a:p>
          <a:p>
            <a:r>
              <a:rPr lang="en-US" b="1" dirty="0">
                <a:solidFill>
                  <a:srgbClr val="569CD6"/>
                </a:solidFill>
                <a:effectLst/>
                <a:latin typeface="Consolas" panose="020B0609020204030204" pitchFamily="49" charset="0"/>
              </a:rPr>
              <a:t>Functional Interface</a:t>
            </a:r>
          </a:p>
          <a:p>
            <a:r>
              <a:rPr lang="en-US" sz="1500" dirty="0">
                <a:effectLst/>
                <a:latin typeface="Aptos" panose="020B0004020202020204" pitchFamily="34" charset="0"/>
              </a:rPr>
              <a:t>A functional interface has a single abstract method. You must know the functional interfaces: </a:t>
            </a:r>
            <a:r>
              <a:rPr lang="en-US" sz="1500" dirty="0">
                <a:solidFill>
                  <a:srgbClr val="C00000"/>
                </a:solidFill>
                <a:effectLst/>
                <a:latin typeface="Aptos" panose="020B0004020202020204" pitchFamily="34" charset="0"/>
              </a:rPr>
              <a:t>Supplier – Consumer – </a:t>
            </a:r>
            <a:r>
              <a:rPr lang="en-US" sz="1500" dirty="0" err="1">
                <a:solidFill>
                  <a:srgbClr val="C00000"/>
                </a:solidFill>
                <a:effectLst/>
                <a:latin typeface="Aptos" panose="020B0004020202020204" pitchFamily="34" charset="0"/>
              </a:rPr>
              <a:t>BiConsumer</a:t>
            </a:r>
            <a:r>
              <a:rPr lang="en-US" sz="1500" dirty="0">
                <a:solidFill>
                  <a:srgbClr val="C00000"/>
                </a:solidFill>
                <a:effectLst/>
                <a:latin typeface="Aptos" panose="020B0004020202020204" pitchFamily="34" charset="0"/>
              </a:rPr>
              <a:t> – Predicate -  </a:t>
            </a:r>
            <a:r>
              <a:rPr lang="en-US" sz="1500" dirty="0" err="1">
                <a:solidFill>
                  <a:srgbClr val="C00000"/>
                </a:solidFill>
                <a:effectLst/>
                <a:latin typeface="Aptos" panose="020B0004020202020204" pitchFamily="34" charset="0"/>
              </a:rPr>
              <a:t>BiPredicate</a:t>
            </a:r>
            <a:r>
              <a:rPr lang="en-US" sz="1500" dirty="0">
                <a:solidFill>
                  <a:srgbClr val="C00000"/>
                </a:solidFill>
                <a:effectLst/>
                <a:latin typeface="Aptos" panose="020B0004020202020204" pitchFamily="34" charset="0"/>
              </a:rPr>
              <a:t> – Function – </a:t>
            </a:r>
            <a:r>
              <a:rPr lang="en-US" sz="1500" dirty="0" err="1">
                <a:solidFill>
                  <a:srgbClr val="C00000"/>
                </a:solidFill>
                <a:effectLst/>
                <a:latin typeface="Aptos" panose="020B0004020202020204" pitchFamily="34" charset="0"/>
              </a:rPr>
              <a:t>BiFunction</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UnaryOperator</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BinaryOperator</a:t>
            </a:r>
            <a:endParaRPr lang="en-US" sz="1500" dirty="0">
              <a:solidFill>
                <a:srgbClr val="C00000"/>
              </a:solidFill>
              <a:effectLst/>
              <a:latin typeface="Aptos" panose="020B0004020202020204" pitchFamily="34" charset="0"/>
            </a:endParaRPr>
          </a:p>
          <a:p>
            <a:r>
              <a:rPr lang="en-US" b="1" dirty="0">
                <a:solidFill>
                  <a:srgbClr val="569CD6"/>
                </a:solidFill>
                <a:effectLst/>
                <a:latin typeface="Consolas" panose="020B0609020204030204" pitchFamily="49" charset="0"/>
              </a:rPr>
              <a:t>Optional</a:t>
            </a:r>
            <a:endParaRPr lang="en-US" b="1" dirty="0">
              <a:solidFill>
                <a:srgbClr val="D4D4D4"/>
              </a:solidFill>
              <a:effectLst/>
              <a:latin typeface="Consolas" panose="020B0609020204030204" pitchFamily="49" charset="0"/>
            </a:endParaRPr>
          </a:p>
          <a:p>
            <a:r>
              <a:rPr lang="en-US" sz="1500" dirty="0">
                <a:effectLst/>
                <a:latin typeface="Aptos" panose="020B0004020202020204" pitchFamily="34" charset="0"/>
              </a:rPr>
              <a:t>An Optional can be empty or store a value. You can check if it contains a value with. </a:t>
            </a:r>
            <a:r>
              <a:rPr lang="en-US" sz="1500" dirty="0" err="1">
                <a:effectLst/>
                <a:latin typeface="Aptos" panose="020B0004020202020204" pitchFamily="34" charset="0"/>
              </a:rPr>
              <a:t>ifPresent</a:t>
            </a:r>
            <a:r>
              <a:rPr lang="en-US" sz="1500" dirty="0">
                <a:effectLst/>
                <a:latin typeface="Aptos" panose="020B0004020202020204" pitchFamily="34" charset="0"/>
              </a:rPr>
              <a:t>() and get() the value inside.</a:t>
            </a:r>
          </a:p>
          <a:p>
            <a:pPr marL="0" indent="0">
              <a:buNone/>
            </a:pPr>
            <a:endParaRPr lang="en-US" sz="1500" dirty="0">
              <a:effectLst/>
              <a:latin typeface="Aptos" panose="020B0004020202020204" pitchFamily="34" charset="0"/>
            </a:endParaRPr>
          </a:p>
          <a:p>
            <a:endParaRPr lang="en-US" b="0" dirty="0">
              <a:solidFill>
                <a:srgbClr val="D4D4D4"/>
              </a:solidFill>
              <a:effectLst/>
              <a:latin typeface="Consolas" panose="020B0609020204030204" pitchFamily="49" charset="0"/>
            </a:endParaRPr>
          </a:p>
          <a:p>
            <a:endParaRPr lang="en-US" sz="1500" dirty="0">
              <a:latin typeface="Aptos" panose="020B0004020202020204" pitchFamily="34" charset="0"/>
            </a:endParaRPr>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normAutofit/>
          </a:bodyPr>
          <a:lstStyle/>
          <a:p>
            <a:r>
              <a:rPr lang="en-US" b="1" dirty="0">
                <a:solidFill>
                  <a:srgbClr val="569CD6"/>
                </a:solidFill>
                <a:effectLst/>
                <a:latin typeface="Consolas" panose="020B0609020204030204" pitchFamily="49" charset="0"/>
              </a:rPr>
              <a:t>Streams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A stream pipeline has three parts. The source is required, and it creates the data in the stream. </a:t>
            </a:r>
          </a:p>
          <a:p>
            <a:r>
              <a:rPr lang="en-US" sz="1500" dirty="0">
                <a:latin typeface="Aptos" panose="020B0004020202020204" pitchFamily="34" charset="0"/>
              </a:rPr>
              <a:t>There can be zero or more intermediate operations, which aren’t executed until the terminal operation runs. </a:t>
            </a:r>
          </a:p>
          <a:p>
            <a:r>
              <a:rPr lang="en-US" sz="1500" dirty="0">
                <a:latin typeface="Aptos" panose="020B0004020202020204" pitchFamily="34" charset="0"/>
              </a:rPr>
              <a:t>Examples of intermediate operations include filter(), </a:t>
            </a:r>
            <a:r>
              <a:rPr lang="en-US" sz="1500" dirty="0" err="1">
                <a:latin typeface="Aptos" panose="020B0004020202020204" pitchFamily="34" charset="0"/>
              </a:rPr>
              <a:t>flatMap</a:t>
            </a:r>
            <a:r>
              <a:rPr lang="en-US" sz="1500" dirty="0">
                <a:latin typeface="Aptos" panose="020B0004020202020204" pitchFamily="34" charset="0"/>
              </a:rPr>
              <a:t>(), and sorted(). </a:t>
            </a:r>
          </a:p>
          <a:p>
            <a:r>
              <a:rPr lang="en-US" sz="1500" dirty="0">
                <a:latin typeface="Aptos" panose="020B0004020202020204" pitchFamily="34" charset="0"/>
              </a:rPr>
              <a:t>Examples of terminal operations include </a:t>
            </a:r>
            <a:r>
              <a:rPr lang="en-US" sz="1500" dirty="0" err="1">
                <a:latin typeface="Aptos" panose="020B0004020202020204" pitchFamily="34" charset="0"/>
              </a:rPr>
              <a:t>allMatch</a:t>
            </a:r>
            <a:r>
              <a:rPr lang="en-US" sz="1500" dirty="0">
                <a:latin typeface="Aptos" panose="020B0004020202020204" pitchFamily="34" charset="0"/>
              </a:rPr>
              <a:t>(), count(), and </a:t>
            </a:r>
            <a:r>
              <a:rPr lang="en-US" sz="1500" dirty="0" err="1">
                <a:latin typeface="Aptos" panose="020B0004020202020204" pitchFamily="34" charset="0"/>
              </a:rPr>
              <a:t>forEach</a:t>
            </a:r>
            <a:r>
              <a:rPr lang="en-US" sz="1500" dirty="0">
                <a:latin typeface="Aptos" panose="020B0004020202020204" pitchFamily="34" charset="0"/>
              </a:rPr>
              <a:t>().</a:t>
            </a:r>
          </a:p>
        </p:txBody>
      </p:sp>
    </p:spTree>
    <p:extLst>
      <p:ext uri="{BB962C8B-B14F-4D97-AF65-F5344CB8AC3E}">
        <p14:creationId xmlns:p14="http://schemas.microsoft.com/office/powerpoint/2010/main" val="4240211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a:xfrm>
            <a:off x="0" y="1845734"/>
            <a:ext cx="6035040" cy="4023359"/>
          </a:xfrm>
        </p:spPr>
        <p:txBody>
          <a:bodyPr>
            <a:normAutofit/>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Lambdas can reference static variables, instance variables, effectively final parameters, and effectively final local variables.</a:t>
            </a:r>
          </a:p>
          <a:p>
            <a:r>
              <a:rPr lang="en-US" b="1" dirty="0">
                <a:solidFill>
                  <a:srgbClr val="569CD6"/>
                </a:solidFill>
                <a:effectLst/>
                <a:latin typeface="Consolas" panose="020B0609020204030204" pitchFamily="49" charset="0"/>
              </a:rPr>
              <a:t>Functional Interface</a:t>
            </a:r>
          </a:p>
          <a:p>
            <a:r>
              <a:rPr lang="en-US" sz="1500" dirty="0">
                <a:effectLst/>
                <a:latin typeface="Aptos" panose="020B0004020202020204" pitchFamily="34" charset="0"/>
              </a:rPr>
              <a:t>A functional interface has a single abstract method. You must know the functional interfaces: </a:t>
            </a:r>
            <a:r>
              <a:rPr lang="en-US" sz="1500" dirty="0">
                <a:solidFill>
                  <a:srgbClr val="C00000"/>
                </a:solidFill>
                <a:effectLst/>
                <a:latin typeface="Aptos" panose="020B0004020202020204" pitchFamily="34" charset="0"/>
              </a:rPr>
              <a:t>Supplier – Consumer – </a:t>
            </a:r>
            <a:r>
              <a:rPr lang="en-US" sz="1500" dirty="0" err="1">
                <a:solidFill>
                  <a:srgbClr val="C00000"/>
                </a:solidFill>
                <a:effectLst/>
                <a:latin typeface="Aptos" panose="020B0004020202020204" pitchFamily="34" charset="0"/>
              </a:rPr>
              <a:t>BiConsumer</a:t>
            </a:r>
            <a:r>
              <a:rPr lang="en-US" sz="1500" dirty="0">
                <a:solidFill>
                  <a:srgbClr val="C00000"/>
                </a:solidFill>
                <a:effectLst/>
                <a:latin typeface="Aptos" panose="020B0004020202020204" pitchFamily="34" charset="0"/>
              </a:rPr>
              <a:t> – Predicate -  </a:t>
            </a:r>
            <a:r>
              <a:rPr lang="en-US" sz="1500" dirty="0" err="1">
                <a:solidFill>
                  <a:srgbClr val="C00000"/>
                </a:solidFill>
                <a:effectLst/>
                <a:latin typeface="Aptos" panose="020B0004020202020204" pitchFamily="34" charset="0"/>
              </a:rPr>
              <a:t>BiPredicate</a:t>
            </a:r>
            <a:r>
              <a:rPr lang="en-US" sz="1500" dirty="0">
                <a:solidFill>
                  <a:srgbClr val="C00000"/>
                </a:solidFill>
                <a:effectLst/>
                <a:latin typeface="Aptos" panose="020B0004020202020204" pitchFamily="34" charset="0"/>
              </a:rPr>
              <a:t> – Function – </a:t>
            </a:r>
            <a:r>
              <a:rPr lang="en-US" sz="1500" dirty="0" err="1">
                <a:solidFill>
                  <a:srgbClr val="C00000"/>
                </a:solidFill>
                <a:effectLst/>
                <a:latin typeface="Aptos" panose="020B0004020202020204" pitchFamily="34" charset="0"/>
              </a:rPr>
              <a:t>BiFunction</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UnaryOperator</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BinaryOperator</a:t>
            </a:r>
            <a:endParaRPr lang="en-US" sz="1500" dirty="0">
              <a:solidFill>
                <a:srgbClr val="C00000"/>
              </a:solidFill>
              <a:effectLst/>
              <a:latin typeface="Aptos" panose="020B0004020202020204" pitchFamily="34" charset="0"/>
            </a:endParaRPr>
          </a:p>
          <a:p>
            <a:r>
              <a:rPr lang="en-US" b="1" dirty="0">
                <a:solidFill>
                  <a:srgbClr val="569CD6"/>
                </a:solidFill>
                <a:effectLst/>
                <a:latin typeface="Consolas" panose="020B0609020204030204" pitchFamily="49" charset="0"/>
              </a:rPr>
              <a:t>Optional</a:t>
            </a:r>
            <a:endParaRPr lang="en-US" b="1" dirty="0">
              <a:solidFill>
                <a:srgbClr val="D4D4D4"/>
              </a:solidFill>
              <a:effectLst/>
              <a:latin typeface="Consolas" panose="020B0609020204030204" pitchFamily="49" charset="0"/>
            </a:endParaRPr>
          </a:p>
          <a:p>
            <a:r>
              <a:rPr lang="en-US" sz="1500" dirty="0">
                <a:effectLst/>
                <a:latin typeface="Aptos" panose="020B0004020202020204" pitchFamily="34" charset="0"/>
              </a:rPr>
              <a:t>An Optional can be empty or store a value. You can check if it contains a value with. </a:t>
            </a:r>
            <a:r>
              <a:rPr lang="en-US" sz="1500" dirty="0" err="1">
                <a:effectLst/>
                <a:latin typeface="Aptos" panose="020B0004020202020204" pitchFamily="34" charset="0"/>
              </a:rPr>
              <a:t>ifPresent</a:t>
            </a:r>
            <a:r>
              <a:rPr lang="en-US" sz="1500" dirty="0">
                <a:effectLst/>
                <a:latin typeface="Aptos" panose="020B0004020202020204" pitchFamily="34" charset="0"/>
              </a:rPr>
              <a:t>() and get() the value inside.</a:t>
            </a:r>
          </a:p>
          <a:p>
            <a:pPr marL="0" indent="0">
              <a:buNone/>
            </a:pPr>
            <a:endParaRPr lang="en-US" sz="1500" dirty="0">
              <a:effectLst/>
              <a:latin typeface="Aptos" panose="020B0004020202020204" pitchFamily="34" charset="0"/>
            </a:endParaRPr>
          </a:p>
          <a:p>
            <a:endParaRPr lang="en-US" b="0" dirty="0">
              <a:solidFill>
                <a:srgbClr val="D4D4D4"/>
              </a:solidFill>
              <a:effectLst/>
              <a:latin typeface="Consolas" panose="020B0609020204030204" pitchFamily="49" charset="0"/>
            </a:endParaRPr>
          </a:p>
          <a:p>
            <a:endParaRPr lang="en-US" sz="1500" dirty="0">
              <a:latin typeface="Aptos" panose="020B0004020202020204" pitchFamily="34" charset="0"/>
            </a:endParaRPr>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normAutofit/>
          </a:bodyPr>
          <a:lstStyle/>
          <a:p>
            <a:r>
              <a:rPr lang="en-US" b="1" dirty="0">
                <a:solidFill>
                  <a:srgbClr val="569CD6"/>
                </a:solidFill>
                <a:effectLst/>
                <a:latin typeface="Consolas" panose="020B0609020204030204" pitchFamily="49" charset="0"/>
              </a:rPr>
              <a:t>Streams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A stream pipeline has three parts. The source is required, and it creates the data in the stream. </a:t>
            </a:r>
          </a:p>
          <a:p>
            <a:r>
              <a:rPr lang="en-US" sz="1500" dirty="0">
                <a:latin typeface="Aptos" panose="020B0004020202020204" pitchFamily="34" charset="0"/>
              </a:rPr>
              <a:t>There can be zero or more intermediate operations, which aren’t executed until the terminal operation runs. </a:t>
            </a:r>
          </a:p>
          <a:p>
            <a:r>
              <a:rPr lang="en-US" sz="1500" dirty="0">
                <a:latin typeface="Aptos" panose="020B0004020202020204" pitchFamily="34" charset="0"/>
              </a:rPr>
              <a:t>Examples of intermediate operations include filter(), </a:t>
            </a:r>
            <a:r>
              <a:rPr lang="en-US" sz="1500" dirty="0" err="1">
                <a:latin typeface="Aptos" panose="020B0004020202020204" pitchFamily="34" charset="0"/>
              </a:rPr>
              <a:t>flatMap</a:t>
            </a:r>
            <a:r>
              <a:rPr lang="en-US" sz="1500" dirty="0">
                <a:latin typeface="Aptos" panose="020B0004020202020204" pitchFamily="34" charset="0"/>
              </a:rPr>
              <a:t>(), and sorted(). </a:t>
            </a:r>
          </a:p>
          <a:p>
            <a:r>
              <a:rPr lang="en-US" sz="1500" dirty="0">
                <a:latin typeface="Aptos" panose="020B0004020202020204" pitchFamily="34" charset="0"/>
              </a:rPr>
              <a:t>Examples of terminal operations include </a:t>
            </a:r>
            <a:r>
              <a:rPr lang="en-US" sz="1500" dirty="0" err="1">
                <a:latin typeface="Aptos" panose="020B0004020202020204" pitchFamily="34" charset="0"/>
              </a:rPr>
              <a:t>allMatch</a:t>
            </a:r>
            <a:r>
              <a:rPr lang="en-US" sz="1500" dirty="0">
                <a:latin typeface="Aptos" panose="020B0004020202020204" pitchFamily="34" charset="0"/>
              </a:rPr>
              <a:t>(), count(), and </a:t>
            </a:r>
            <a:r>
              <a:rPr lang="en-US" sz="1500" dirty="0" err="1">
                <a:latin typeface="Aptos" panose="020B0004020202020204" pitchFamily="34" charset="0"/>
              </a:rPr>
              <a:t>forEach</a:t>
            </a:r>
            <a:r>
              <a:rPr lang="en-US" sz="1500" dirty="0">
                <a:latin typeface="Aptos" panose="020B0004020202020204" pitchFamily="34" charset="0"/>
              </a:rPr>
              <a:t>().</a:t>
            </a:r>
          </a:p>
          <a:p>
            <a:r>
              <a:rPr lang="en-US" b="1" dirty="0">
                <a:solidFill>
                  <a:srgbClr val="569CD6"/>
                </a:solidFill>
                <a:effectLst/>
                <a:latin typeface="Consolas" panose="020B0609020204030204" pitchFamily="49" charset="0"/>
              </a:rPr>
              <a:t>Primitive Streams</a:t>
            </a:r>
            <a:endParaRPr lang="en-US"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0494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D5AF-4326-EFF6-B8A0-4F359C1329D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1DE660-F5DA-624A-CDBD-1F24C38D754C}"/>
              </a:ext>
            </a:extLst>
          </p:cNvPr>
          <p:cNvSpPr>
            <a:spLocks noGrp="1"/>
          </p:cNvSpPr>
          <p:nvPr>
            <p:ph sz="half" idx="1"/>
          </p:nvPr>
        </p:nvSpPr>
        <p:spPr>
          <a:xfrm>
            <a:off x="0" y="1845734"/>
            <a:ext cx="6035040" cy="4023359"/>
          </a:xfrm>
        </p:spPr>
        <p:txBody>
          <a:bodyPr>
            <a:normAutofit/>
          </a:bodyPr>
          <a:lstStyle/>
          <a:p>
            <a:r>
              <a:rPr lang="en-US" b="1" dirty="0">
                <a:solidFill>
                  <a:srgbClr val="569CD6"/>
                </a:solidFill>
                <a:effectLst/>
                <a:latin typeface="Consolas" panose="020B0609020204030204" pitchFamily="49" charset="0"/>
              </a:rPr>
              <a:t>Lambdas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Lambdas can reference static variables, instance variables, effectively final parameters, and effectively final local variables.</a:t>
            </a:r>
          </a:p>
          <a:p>
            <a:r>
              <a:rPr lang="en-US" b="1" dirty="0">
                <a:solidFill>
                  <a:srgbClr val="569CD6"/>
                </a:solidFill>
                <a:effectLst/>
                <a:latin typeface="Consolas" panose="020B0609020204030204" pitchFamily="49" charset="0"/>
              </a:rPr>
              <a:t>Functional Interface</a:t>
            </a:r>
          </a:p>
          <a:p>
            <a:r>
              <a:rPr lang="en-US" sz="1500" dirty="0">
                <a:effectLst/>
                <a:latin typeface="Aptos" panose="020B0004020202020204" pitchFamily="34" charset="0"/>
              </a:rPr>
              <a:t>A functional interface has a single abstract method. You must know the functional interfaces: </a:t>
            </a:r>
            <a:r>
              <a:rPr lang="en-US" sz="1500" dirty="0">
                <a:solidFill>
                  <a:srgbClr val="C00000"/>
                </a:solidFill>
                <a:effectLst/>
                <a:latin typeface="Aptos" panose="020B0004020202020204" pitchFamily="34" charset="0"/>
              </a:rPr>
              <a:t>Supplier – Consumer – </a:t>
            </a:r>
            <a:r>
              <a:rPr lang="en-US" sz="1500" dirty="0" err="1">
                <a:solidFill>
                  <a:srgbClr val="C00000"/>
                </a:solidFill>
                <a:effectLst/>
                <a:latin typeface="Aptos" panose="020B0004020202020204" pitchFamily="34" charset="0"/>
              </a:rPr>
              <a:t>BiConsumer</a:t>
            </a:r>
            <a:r>
              <a:rPr lang="en-US" sz="1500" dirty="0">
                <a:solidFill>
                  <a:srgbClr val="C00000"/>
                </a:solidFill>
                <a:effectLst/>
                <a:latin typeface="Aptos" panose="020B0004020202020204" pitchFamily="34" charset="0"/>
              </a:rPr>
              <a:t> – Predicate -  </a:t>
            </a:r>
            <a:r>
              <a:rPr lang="en-US" sz="1500" dirty="0" err="1">
                <a:solidFill>
                  <a:srgbClr val="C00000"/>
                </a:solidFill>
                <a:effectLst/>
                <a:latin typeface="Aptos" panose="020B0004020202020204" pitchFamily="34" charset="0"/>
              </a:rPr>
              <a:t>BiPredicate</a:t>
            </a:r>
            <a:r>
              <a:rPr lang="en-US" sz="1500" dirty="0">
                <a:solidFill>
                  <a:srgbClr val="C00000"/>
                </a:solidFill>
                <a:effectLst/>
                <a:latin typeface="Aptos" panose="020B0004020202020204" pitchFamily="34" charset="0"/>
              </a:rPr>
              <a:t> – Function – </a:t>
            </a:r>
            <a:r>
              <a:rPr lang="en-US" sz="1500" dirty="0" err="1">
                <a:solidFill>
                  <a:srgbClr val="C00000"/>
                </a:solidFill>
                <a:effectLst/>
                <a:latin typeface="Aptos" panose="020B0004020202020204" pitchFamily="34" charset="0"/>
              </a:rPr>
              <a:t>BiFunction</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UnaryOperator</a:t>
            </a:r>
            <a:r>
              <a:rPr lang="en-US" sz="1500" dirty="0">
                <a:solidFill>
                  <a:srgbClr val="C00000"/>
                </a:solidFill>
                <a:effectLst/>
                <a:latin typeface="Aptos" panose="020B0004020202020204" pitchFamily="34" charset="0"/>
              </a:rPr>
              <a:t> – </a:t>
            </a:r>
            <a:r>
              <a:rPr lang="en-US" sz="1500" dirty="0" err="1">
                <a:solidFill>
                  <a:srgbClr val="C00000"/>
                </a:solidFill>
                <a:effectLst/>
                <a:latin typeface="Aptos" panose="020B0004020202020204" pitchFamily="34" charset="0"/>
              </a:rPr>
              <a:t>BinaryOperator</a:t>
            </a:r>
            <a:endParaRPr lang="en-US" sz="1500" dirty="0">
              <a:solidFill>
                <a:srgbClr val="C00000"/>
              </a:solidFill>
              <a:effectLst/>
              <a:latin typeface="Aptos" panose="020B0004020202020204" pitchFamily="34" charset="0"/>
            </a:endParaRPr>
          </a:p>
          <a:p>
            <a:r>
              <a:rPr lang="en-US" b="1" dirty="0">
                <a:solidFill>
                  <a:srgbClr val="569CD6"/>
                </a:solidFill>
                <a:effectLst/>
                <a:latin typeface="Consolas" panose="020B0609020204030204" pitchFamily="49" charset="0"/>
              </a:rPr>
              <a:t>Optional</a:t>
            </a:r>
            <a:endParaRPr lang="en-US" b="1" dirty="0">
              <a:solidFill>
                <a:srgbClr val="D4D4D4"/>
              </a:solidFill>
              <a:effectLst/>
              <a:latin typeface="Consolas" panose="020B0609020204030204" pitchFamily="49" charset="0"/>
            </a:endParaRPr>
          </a:p>
          <a:p>
            <a:r>
              <a:rPr lang="en-US" sz="1500" dirty="0">
                <a:effectLst/>
                <a:latin typeface="Aptos" panose="020B0004020202020204" pitchFamily="34" charset="0"/>
              </a:rPr>
              <a:t>An Optional can be empty or store a value. You can check if it contains a value with. </a:t>
            </a:r>
            <a:r>
              <a:rPr lang="en-US" sz="1500" dirty="0" err="1">
                <a:effectLst/>
                <a:latin typeface="Aptos" panose="020B0004020202020204" pitchFamily="34" charset="0"/>
              </a:rPr>
              <a:t>ifPresent</a:t>
            </a:r>
            <a:r>
              <a:rPr lang="en-US" sz="1500" dirty="0">
                <a:effectLst/>
                <a:latin typeface="Aptos" panose="020B0004020202020204" pitchFamily="34" charset="0"/>
              </a:rPr>
              <a:t>() and get() the value inside.</a:t>
            </a:r>
          </a:p>
          <a:p>
            <a:pPr marL="0" indent="0">
              <a:buNone/>
            </a:pPr>
            <a:endParaRPr lang="en-US" sz="1500" dirty="0">
              <a:effectLst/>
              <a:latin typeface="Aptos" panose="020B0004020202020204" pitchFamily="34" charset="0"/>
            </a:endParaRPr>
          </a:p>
          <a:p>
            <a:endParaRPr lang="en-US" b="0" dirty="0">
              <a:solidFill>
                <a:srgbClr val="D4D4D4"/>
              </a:solidFill>
              <a:effectLst/>
              <a:latin typeface="Consolas" panose="020B0609020204030204" pitchFamily="49" charset="0"/>
            </a:endParaRPr>
          </a:p>
          <a:p>
            <a:endParaRPr lang="en-US" sz="1500" dirty="0">
              <a:latin typeface="Aptos" panose="020B0004020202020204" pitchFamily="34" charset="0"/>
            </a:endParaRPr>
          </a:p>
        </p:txBody>
      </p:sp>
      <p:sp>
        <p:nvSpPr>
          <p:cNvPr id="4" name="Content Placeholder 3">
            <a:extLst>
              <a:ext uri="{FF2B5EF4-FFF2-40B4-BE49-F238E27FC236}">
                <a16:creationId xmlns:a16="http://schemas.microsoft.com/office/drawing/2014/main" id="{6B92F6CE-E19B-6E74-CCB4-065DD8C7AFFA}"/>
              </a:ext>
            </a:extLst>
          </p:cNvPr>
          <p:cNvSpPr>
            <a:spLocks noGrp="1"/>
          </p:cNvSpPr>
          <p:nvPr>
            <p:ph sz="half" idx="2"/>
          </p:nvPr>
        </p:nvSpPr>
        <p:spPr/>
        <p:txBody>
          <a:bodyPr>
            <a:normAutofit/>
          </a:bodyPr>
          <a:lstStyle/>
          <a:p>
            <a:r>
              <a:rPr lang="en-US" b="1" dirty="0">
                <a:solidFill>
                  <a:srgbClr val="569CD6"/>
                </a:solidFill>
                <a:effectLst/>
                <a:latin typeface="Consolas" panose="020B0609020204030204" pitchFamily="49" charset="0"/>
              </a:rPr>
              <a:t>Streams</a:t>
            </a:r>
            <a:endParaRPr lang="en-US" b="0" dirty="0">
              <a:solidFill>
                <a:srgbClr val="D4D4D4"/>
              </a:solidFill>
              <a:effectLst/>
              <a:latin typeface="Consolas" panose="020B0609020204030204" pitchFamily="49" charset="0"/>
            </a:endParaRPr>
          </a:p>
          <a:p>
            <a:r>
              <a:rPr lang="en-US" sz="1500" dirty="0">
                <a:latin typeface="Aptos" panose="020B0004020202020204" pitchFamily="34" charset="0"/>
              </a:rPr>
              <a:t>A stream pipeline has three parts. The source is required, and it creates the data in the stream. </a:t>
            </a:r>
          </a:p>
          <a:p>
            <a:r>
              <a:rPr lang="en-US" sz="1500" dirty="0">
                <a:latin typeface="Aptos" panose="020B0004020202020204" pitchFamily="34" charset="0"/>
              </a:rPr>
              <a:t>There can be zero or more intermediate operations, which aren’t executed until the terminal operation runs. </a:t>
            </a:r>
          </a:p>
          <a:p>
            <a:r>
              <a:rPr lang="en-US" sz="1500" dirty="0">
                <a:latin typeface="Aptos" panose="020B0004020202020204" pitchFamily="34" charset="0"/>
              </a:rPr>
              <a:t>Examples of intermediate operations include filter(), </a:t>
            </a:r>
            <a:r>
              <a:rPr lang="en-US" sz="1500" dirty="0" err="1">
                <a:latin typeface="Aptos" panose="020B0004020202020204" pitchFamily="34" charset="0"/>
              </a:rPr>
              <a:t>flatMap</a:t>
            </a:r>
            <a:r>
              <a:rPr lang="en-US" sz="1500" dirty="0">
                <a:latin typeface="Aptos" panose="020B0004020202020204" pitchFamily="34" charset="0"/>
              </a:rPr>
              <a:t>(), and sorted(). </a:t>
            </a:r>
          </a:p>
          <a:p>
            <a:r>
              <a:rPr lang="en-US" sz="1500" dirty="0">
                <a:latin typeface="Aptos" panose="020B0004020202020204" pitchFamily="34" charset="0"/>
              </a:rPr>
              <a:t>Examples of terminal operations include </a:t>
            </a:r>
            <a:r>
              <a:rPr lang="en-US" sz="1500" dirty="0" err="1">
                <a:latin typeface="Aptos" panose="020B0004020202020204" pitchFamily="34" charset="0"/>
              </a:rPr>
              <a:t>allMatch</a:t>
            </a:r>
            <a:r>
              <a:rPr lang="en-US" sz="1500" dirty="0">
                <a:latin typeface="Aptos" panose="020B0004020202020204" pitchFamily="34" charset="0"/>
              </a:rPr>
              <a:t>(), count(), and </a:t>
            </a:r>
            <a:r>
              <a:rPr lang="en-US" sz="1500" dirty="0" err="1">
                <a:latin typeface="Aptos" panose="020B0004020202020204" pitchFamily="34" charset="0"/>
              </a:rPr>
              <a:t>forEach</a:t>
            </a:r>
            <a:r>
              <a:rPr lang="en-US" sz="1500" dirty="0">
                <a:latin typeface="Aptos" panose="020B0004020202020204" pitchFamily="34" charset="0"/>
              </a:rPr>
              <a:t>().</a:t>
            </a:r>
          </a:p>
          <a:p>
            <a:r>
              <a:rPr lang="en-US" b="1" dirty="0">
                <a:solidFill>
                  <a:srgbClr val="569CD6"/>
                </a:solidFill>
                <a:effectLst/>
                <a:latin typeface="Consolas" panose="020B0609020204030204" pitchFamily="49" charset="0"/>
              </a:rPr>
              <a:t>Primitive Streams</a:t>
            </a:r>
            <a:endParaRPr lang="en-US" b="1" dirty="0">
              <a:solidFill>
                <a:srgbClr val="D4D4D4"/>
              </a:solidFill>
              <a:effectLst/>
              <a:latin typeface="Consolas" panose="020B0609020204030204" pitchFamily="49" charset="0"/>
            </a:endParaRPr>
          </a:p>
          <a:p>
            <a:r>
              <a:rPr lang="en-US" sz="1500" dirty="0">
                <a:latin typeface="Aptos" panose="020B0004020202020204" pitchFamily="34" charset="0"/>
              </a:rPr>
              <a:t>There are three primitive streams: </a:t>
            </a:r>
            <a:r>
              <a:rPr lang="en-US" sz="1500" dirty="0" err="1">
                <a:latin typeface="Aptos" panose="020B0004020202020204" pitchFamily="34" charset="0"/>
              </a:rPr>
              <a:t>DoubleStream</a:t>
            </a:r>
            <a:r>
              <a:rPr lang="en-US" sz="1500" dirty="0">
                <a:latin typeface="Aptos" panose="020B0004020202020204" pitchFamily="34" charset="0"/>
              </a:rPr>
              <a:t>, </a:t>
            </a:r>
            <a:r>
              <a:rPr lang="en-US" sz="1500" dirty="0" err="1">
                <a:latin typeface="Aptos" panose="020B0004020202020204" pitchFamily="34" charset="0"/>
              </a:rPr>
              <a:t>IntStream</a:t>
            </a:r>
            <a:r>
              <a:rPr lang="en-US" sz="1500" dirty="0">
                <a:latin typeface="Aptos" panose="020B0004020202020204" pitchFamily="34" charset="0"/>
              </a:rPr>
              <a:t>, and </a:t>
            </a:r>
            <a:r>
              <a:rPr lang="en-US" sz="1500" dirty="0" err="1">
                <a:latin typeface="Aptos" panose="020B0004020202020204" pitchFamily="34" charset="0"/>
              </a:rPr>
              <a:t>LongStream</a:t>
            </a:r>
            <a:endParaRPr lang="en-US" sz="1500" dirty="0">
              <a:latin typeface="Aptos" panose="020B0004020202020204" pitchFamily="34" charset="0"/>
            </a:endParaRPr>
          </a:p>
        </p:txBody>
      </p:sp>
    </p:spTree>
    <p:extLst>
      <p:ext uri="{BB962C8B-B14F-4D97-AF65-F5344CB8AC3E}">
        <p14:creationId xmlns:p14="http://schemas.microsoft.com/office/powerpoint/2010/main" val="758091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775427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023359"/>
          </a:xfrm>
        </p:spPr>
        <p:txBody>
          <a:bodyPr>
            <a:normAutofit/>
          </a:bodyPr>
          <a:lstStyle/>
          <a:p>
            <a:r>
              <a:rPr lang="en-US" dirty="0"/>
              <a:t>1. What is the output of the following?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6217919" y="1845735"/>
            <a:ext cx="6782463" cy="4023360"/>
          </a:xfrm>
        </p:spPr>
        <p:txBody>
          <a:bodyPr>
            <a:normAutofit/>
          </a:bodyPr>
          <a:lstStyle/>
          <a:p>
            <a:endParaRPr lang="en-US" dirty="0">
              <a:solidFill>
                <a:schemeClr val="accent6">
                  <a:lumMod val="75000"/>
                </a:schemeClr>
              </a:solidFill>
            </a:endParaRPr>
          </a:p>
          <a:p>
            <a:r>
              <a:rPr lang="en-US" dirty="0">
                <a:solidFill>
                  <a:schemeClr val="accent6">
                    <a:lumMod val="75000"/>
                  </a:schemeClr>
                </a:solidFill>
              </a:rPr>
              <a:t>A. 12112</a:t>
            </a:r>
          </a:p>
          <a:p>
            <a:r>
              <a:rPr lang="en-US" dirty="0">
                <a:solidFill>
                  <a:schemeClr val="accent6">
                    <a:lumMod val="75000"/>
                  </a:schemeClr>
                </a:solidFill>
              </a:rPr>
              <a:t>B. 212</a:t>
            </a:r>
          </a:p>
          <a:p>
            <a:r>
              <a:rPr lang="en-US" dirty="0">
                <a:solidFill>
                  <a:schemeClr val="accent6">
                    <a:lumMod val="75000"/>
                  </a:schemeClr>
                </a:solidFill>
              </a:rPr>
              <a:t>C. 212112</a:t>
            </a:r>
          </a:p>
          <a:p>
            <a:r>
              <a:rPr lang="en-US" dirty="0">
                <a:solidFill>
                  <a:schemeClr val="accent6">
                    <a:lumMod val="75000"/>
                  </a:schemeClr>
                </a:solidFill>
              </a:rPr>
              <a:t>D. java.util.stream.ReferencePipeline$3@4517d9a3</a:t>
            </a:r>
          </a:p>
          <a:p>
            <a:r>
              <a:rPr lang="en-US" dirty="0">
                <a:solidFill>
                  <a:schemeClr val="accent6">
                    <a:lumMod val="75000"/>
                  </a:schemeClr>
                </a:solidFill>
              </a:rPr>
              <a:t>E. The code does not compile.</a:t>
            </a:r>
          </a:p>
          <a:p>
            <a:r>
              <a:rPr lang="en-US" dirty="0">
                <a:solidFill>
                  <a:schemeClr val="accent6">
                    <a:lumMod val="75000"/>
                  </a:schemeClr>
                </a:solidFill>
              </a:rPr>
              <a:t>F. An exception is thrown.</a:t>
            </a:r>
          </a:p>
          <a:p>
            <a:r>
              <a:rPr lang="en-US" dirty="0">
                <a:solidFill>
                  <a:schemeClr val="accent6">
                    <a:lumMod val="75000"/>
                  </a:schemeClr>
                </a:solidFill>
              </a:rPr>
              <a:t>G. The code hangs.</a:t>
            </a:r>
          </a:p>
        </p:txBody>
      </p:sp>
      <p:pic>
        <p:nvPicPr>
          <p:cNvPr id="7" name="Picture 6">
            <a:extLst>
              <a:ext uri="{FF2B5EF4-FFF2-40B4-BE49-F238E27FC236}">
                <a16:creationId xmlns:a16="http://schemas.microsoft.com/office/drawing/2014/main" id="{2CE8D250-1A08-2879-A189-CACA42FE1F7A}"/>
              </a:ext>
            </a:extLst>
          </p:cNvPr>
          <p:cNvPicPr>
            <a:picLocks noChangeAspect="1"/>
          </p:cNvPicPr>
          <p:nvPr/>
        </p:nvPicPr>
        <p:blipFill>
          <a:blip r:embed="rId2"/>
          <a:stretch>
            <a:fillRect/>
          </a:stretch>
        </p:blipFill>
        <p:spPr>
          <a:xfrm>
            <a:off x="181714" y="3234561"/>
            <a:ext cx="5914286" cy="1245704"/>
          </a:xfrm>
          <a:prstGeom prst="rect">
            <a:avLst/>
          </a:prstGeom>
        </p:spPr>
      </p:pic>
    </p:spTree>
    <p:extLst>
      <p:ext uri="{BB962C8B-B14F-4D97-AF65-F5344CB8AC3E}">
        <p14:creationId xmlns:p14="http://schemas.microsoft.com/office/powerpoint/2010/main" val="23143423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023359"/>
          </a:xfrm>
        </p:spPr>
        <p:txBody>
          <a:bodyPr>
            <a:normAutofit/>
          </a:bodyPr>
          <a:lstStyle/>
          <a:p>
            <a:r>
              <a:rPr lang="en-US" dirty="0"/>
              <a:t>1. What is the output of the following?</a:t>
            </a:r>
          </a:p>
          <a:p>
            <a:endParaRPr lang="en-US" dirty="0"/>
          </a:p>
          <a:p>
            <a:endParaRPr lang="en-US" dirty="0"/>
          </a:p>
          <a:p>
            <a:endParaRPr lang="en-US" dirty="0"/>
          </a:p>
          <a:p>
            <a:endParaRPr lang="en-US" dirty="0"/>
          </a:p>
          <a:p>
            <a:endParaRPr lang="en-US" dirty="0"/>
          </a:p>
          <a:p>
            <a:endParaRPr lang="en-US" dirty="0"/>
          </a:p>
          <a:p>
            <a:endParaRPr lang="en-US" dirty="0"/>
          </a:p>
          <a:p>
            <a:r>
              <a:rPr lang="en-US" dirty="0"/>
              <a:t>solution: D</a:t>
            </a:r>
          </a:p>
          <a:p>
            <a:endParaRPr lang="en-US" dirty="0"/>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6217919" y="1845735"/>
            <a:ext cx="6782463" cy="4023360"/>
          </a:xfrm>
        </p:spPr>
        <p:txBody>
          <a:bodyPr>
            <a:normAutofit/>
          </a:bodyPr>
          <a:lstStyle/>
          <a:p>
            <a:endParaRPr lang="en-US" dirty="0">
              <a:solidFill>
                <a:schemeClr val="accent6">
                  <a:lumMod val="75000"/>
                </a:schemeClr>
              </a:solidFill>
            </a:endParaRPr>
          </a:p>
          <a:p>
            <a:r>
              <a:rPr lang="en-US" dirty="0">
                <a:solidFill>
                  <a:schemeClr val="accent6">
                    <a:lumMod val="75000"/>
                  </a:schemeClr>
                </a:solidFill>
              </a:rPr>
              <a:t>A. 12112</a:t>
            </a:r>
          </a:p>
          <a:p>
            <a:r>
              <a:rPr lang="en-US" dirty="0">
                <a:solidFill>
                  <a:schemeClr val="accent6">
                    <a:lumMod val="75000"/>
                  </a:schemeClr>
                </a:solidFill>
              </a:rPr>
              <a:t>B. 212</a:t>
            </a:r>
          </a:p>
          <a:p>
            <a:r>
              <a:rPr lang="en-US" dirty="0">
                <a:solidFill>
                  <a:schemeClr val="accent6">
                    <a:lumMod val="75000"/>
                  </a:schemeClr>
                </a:solidFill>
              </a:rPr>
              <a:t>C. 212112</a:t>
            </a:r>
          </a:p>
          <a:p>
            <a:r>
              <a:rPr lang="en-US" dirty="0">
                <a:solidFill>
                  <a:schemeClr val="accent6">
                    <a:lumMod val="75000"/>
                  </a:schemeClr>
                </a:solidFill>
              </a:rPr>
              <a:t>D. java.util.stream.ReferencePipeline$3@4517d9a3</a:t>
            </a:r>
          </a:p>
          <a:p>
            <a:r>
              <a:rPr lang="en-US" dirty="0">
                <a:solidFill>
                  <a:schemeClr val="accent6">
                    <a:lumMod val="75000"/>
                  </a:schemeClr>
                </a:solidFill>
              </a:rPr>
              <a:t>E. The code does not compile.</a:t>
            </a:r>
          </a:p>
          <a:p>
            <a:r>
              <a:rPr lang="en-US" dirty="0">
                <a:solidFill>
                  <a:schemeClr val="accent6">
                    <a:lumMod val="75000"/>
                  </a:schemeClr>
                </a:solidFill>
              </a:rPr>
              <a:t>F. An exception is thrown.</a:t>
            </a:r>
          </a:p>
          <a:p>
            <a:r>
              <a:rPr lang="en-US" dirty="0">
                <a:solidFill>
                  <a:schemeClr val="accent6">
                    <a:lumMod val="75000"/>
                  </a:schemeClr>
                </a:solidFill>
              </a:rPr>
              <a:t>G. The code hangs.</a:t>
            </a:r>
          </a:p>
        </p:txBody>
      </p:sp>
      <p:pic>
        <p:nvPicPr>
          <p:cNvPr id="7" name="Picture 6">
            <a:extLst>
              <a:ext uri="{FF2B5EF4-FFF2-40B4-BE49-F238E27FC236}">
                <a16:creationId xmlns:a16="http://schemas.microsoft.com/office/drawing/2014/main" id="{2CE8D250-1A08-2879-A189-CACA42FE1F7A}"/>
              </a:ext>
            </a:extLst>
          </p:cNvPr>
          <p:cNvPicPr>
            <a:picLocks noChangeAspect="1"/>
          </p:cNvPicPr>
          <p:nvPr/>
        </p:nvPicPr>
        <p:blipFill>
          <a:blip r:embed="rId2"/>
          <a:stretch>
            <a:fillRect/>
          </a:stretch>
        </p:blipFill>
        <p:spPr>
          <a:xfrm>
            <a:off x="181714" y="3234561"/>
            <a:ext cx="5914286" cy="1245704"/>
          </a:xfrm>
          <a:prstGeom prst="rect">
            <a:avLst/>
          </a:prstGeom>
        </p:spPr>
      </p:pic>
    </p:spTree>
    <p:extLst>
      <p:ext uri="{BB962C8B-B14F-4D97-AF65-F5344CB8AC3E}">
        <p14:creationId xmlns:p14="http://schemas.microsoft.com/office/powerpoint/2010/main" val="15309262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023359"/>
          </a:xfrm>
        </p:spPr>
        <p:txBody>
          <a:bodyPr>
            <a:normAutofit/>
          </a:bodyPr>
          <a:lstStyle/>
          <a:p>
            <a:r>
              <a:rPr lang="en-US" dirty="0"/>
              <a:t>2. What is the output of the following?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6217919" y="1845735"/>
            <a:ext cx="6782463" cy="4023360"/>
          </a:xfrm>
        </p:spPr>
        <p:txBody>
          <a:bodyPr>
            <a:normAutofit/>
          </a:bodyPr>
          <a:lstStyle/>
          <a:p>
            <a:endParaRPr lang="en-US" dirty="0">
              <a:solidFill>
                <a:schemeClr val="accent6">
                  <a:lumMod val="75000"/>
                </a:schemeClr>
              </a:solidFill>
            </a:endParaRPr>
          </a:p>
          <a:p>
            <a:r>
              <a:rPr lang="en-US" dirty="0">
                <a:solidFill>
                  <a:schemeClr val="accent6">
                    <a:lumMod val="75000"/>
                  </a:schemeClr>
                </a:solidFill>
              </a:rPr>
              <a:t>A. true false</a:t>
            </a:r>
          </a:p>
          <a:p>
            <a:r>
              <a:rPr lang="en-US" dirty="0">
                <a:solidFill>
                  <a:schemeClr val="accent6">
                    <a:lumMod val="75000"/>
                  </a:schemeClr>
                </a:solidFill>
              </a:rPr>
              <a:t>B. true </a:t>
            </a:r>
            <a:r>
              <a:rPr lang="en-US" dirty="0" err="1">
                <a:solidFill>
                  <a:schemeClr val="accent6">
                    <a:lumMod val="75000"/>
                  </a:schemeClr>
                </a:solidFill>
              </a:rPr>
              <a:t>true</a:t>
            </a:r>
            <a:endParaRPr lang="en-US" dirty="0">
              <a:solidFill>
                <a:schemeClr val="accent6">
                  <a:lumMod val="75000"/>
                </a:schemeClr>
              </a:solidFill>
            </a:endParaRPr>
          </a:p>
          <a:p>
            <a:r>
              <a:rPr lang="en-US" dirty="0">
                <a:solidFill>
                  <a:schemeClr val="accent6">
                    <a:lumMod val="75000"/>
                  </a:schemeClr>
                </a:solidFill>
              </a:rPr>
              <a:t>C. java.util.stream.ReferencePipeline$3@4517d9a3</a:t>
            </a:r>
          </a:p>
          <a:p>
            <a:r>
              <a:rPr lang="en-US" dirty="0">
                <a:solidFill>
                  <a:schemeClr val="accent6">
                    <a:lumMod val="75000"/>
                  </a:schemeClr>
                </a:solidFill>
              </a:rPr>
              <a:t>D. The code does not compile.</a:t>
            </a:r>
          </a:p>
          <a:p>
            <a:r>
              <a:rPr lang="en-US" dirty="0">
                <a:solidFill>
                  <a:schemeClr val="accent6">
                    <a:lumMod val="75000"/>
                  </a:schemeClr>
                </a:solidFill>
              </a:rPr>
              <a:t>E. An exception is thrown.</a:t>
            </a:r>
          </a:p>
          <a:p>
            <a:r>
              <a:rPr lang="en-US" dirty="0">
                <a:solidFill>
                  <a:schemeClr val="accent6">
                    <a:lumMod val="75000"/>
                  </a:schemeClr>
                </a:solidFill>
              </a:rPr>
              <a:t>F. The code hangs.</a:t>
            </a:r>
          </a:p>
        </p:txBody>
      </p:sp>
      <p:pic>
        <p:nvPicPr>
          <p:cNvPr id="8" name="Picture 7">
            <a:extLst>
              <a:ext uri="{FF2B5EF4-FFF2-40B4-BE49-F238E27FC236}">
                <a16:creationId xmlns:a16="http://schemas.microsoft.com/office/drawing/2014/main" id="{63A455E2-12A8-155A-EA6F-95BB8AC3B031}"/>
              </a:ext>
            </a:extLst>
          </p:cNvPr>
          <p:cNvPicPr>
            <a:picLocks noChangeAspect="1"/>
          </p:cNvPicPr>
          <p:nvPr/>
        </p:nvPicPr>
        <p:blipFill>
          <a:blip r:embed="rId2"/>
          <a:stretch>
            <a:fillRect/>
          </a:stretch>
        </p:blipFill>
        <p:spPr>
          <a:xfrm>
            <a:off x="153143" y="2610678"/>
            <a:ext cx="5942857" cy="1932449"/>
          </a:xfrm>
          <a:prstGeom prst="rect">
            <a:avLst/>
          </a:prstGeom>
        </p:spPr>
      </p:pic>
    </p:spTree>
    <p:extLst>
      <p:ext uri="{BB962C8B-B14F-4D97-AF65-F5344CB8AC3E}">
        <p14:creationId xmlns:p14="http://schemas.microsoft.com/office/powerpoint/2010/main" val="286644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0EF6-8C36-6F26-C4D4-E410767CF7A5}"/>
              </a:ext>
            </a:extLst>
          </p:cNvPr>
          <p:cNvSpPr>
            <a:spLocks noGrp="1"/>
          </p:cNvSpPr>
          <p:nvPr>
            <p:ph type="title"/>
          </p:nvPr>
        </p:nvSpPr>
        <p:spPr/>
        <p:txBody>
          <a:bodyPr>
            <a:normAutofit fontScale="90000"/>
          </a:bodyPr>
          <a:lstStyle/>
          <a:p>
            <a:r>
              <a:rPr lang="en-US" dirty="0"/>
              <a:t>Do we really understand how to deal with Functional Interfaces?</a:t>
            </a:r>
          </a:p>
        </p:txBody>
      </p:sp>
      <p:sp>
        <p:nvSpPr>
          <p:cNvPr id="3" name="Content Placeholder 2">
            <a:extLst>
              <a:ext uri="{FF2B5EF4-FFF2-40B4-BE49-F238E27FC236}">
                <a16:creationId xmlns:a16="http://schemas.microsoft.com/office/drawing/2014/main" id="{44933944-9B04-D652-0CB6-2404A45A451B}"/>
              </a:ext>
            </a:extLst>
          </p:cNvPr>
          <p:cNvSpPr>
            <a:spLocks noGrp="1"/>
          </p:cNvSpPr>
          <p:nvPr>
            <p:ph sz="half" idx="1"/>
          </p:nvPr>
        </p:nvSpPr>
        <p:spPr>
          <a:xfrm>
            <a:off x="2509961" y="2540149"/>
            <a:ext cx="7233037" cy="2580492"/>
          </a:xfrm>
        </p:spPr>
        <p:txBody>
          <a:bodyPr/>
          <a:lstStyle/>
          <a:p>
            <a:r>
              <a:rPr lang="en-US" dirty="0"/>
              <a:t>1. Returns a String without taking any parameters ?</a:t>
            </a:r>
          </a:p>
          <a:p>
            <a:endParaRPr lang="en-US" dirty="0"/>
          </a:p>
          <a:p>
            <a:r>
              <a:rPr lang="en-US" dirty="0"/>
              <a:t>2. Returns a Boolean and takes a String ?</a:t>
            </a:r>
          </a:p>
          <a:p>
            <a:endParaRPr lang="en-US" dirty="0"/>
          </a:p>
          <a:p>
            <a:r>
              <a:rPr lang="en-US" dirty="0"/>
              <a:t>3. Returns an Integer and takes two Integers ?</a:t>
            </a:r>
          </a:p>
        </p:txBody>
      </p:sp>
    </p:spTree>
    <p:extLst>
      <p:ext uri="{BB962C8B-B14F-4D97-AF65-F5344CB8AC3E}">
        <p14:creationId xmlns:p14="http://schemas.microsoft.com/office/powerpoint/2010/main" val="993354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023359"/>
          </a:xfrm>
        </p:spPr>
        <p:txBody>
          <a:bodyPr>
            <a:normAutofit/>
          </a:bodyPr>
          <a:lstStyle/>
          <a:p>
            <a:r>
              <a:rPr lang="en-US" dirty="0"/>
              <a:t>2. What is the output of the following?</a:t>
            </a:r>
          </a:p>
          <a:p>
            <a:endParaRPr lang="en-US" dirty="0"/>
          </a:p>
          <a:p>
            <a:endParaRPr lang="en-US" dirty="0"/>
          </a:p>
          <a:p>
            <a:endParaRPr lang="en-US" dirty="0"/>
          </a:p>
          <a:p>
            <a:endParaRPr lang="en-US" dirty="0"/>
          </a:p>
          <a:p>
            <a:endParaRPr lang="en-US" dirty="0"/>
          </a:p>
          <a:p>
            <a:endParaRPr lang="en-US" dirty="0"/>
          </a:p>
          <a:p>
            <a:r>
              <a:rPr lang="en-US" dirty="0"/>
              <a:t>Solution: F</a:t>
            </a:r>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6217919" y="1845735"/>
            <a:ext cx="6782463" cy="4023360"/>
          </a:xfrm>
        </p:spPr>
        <p:txBody>
          <a:bodyPr>
            <a:normAutofit/>
          </a:bodyPr>
          <a:lstStyle/>
          <a:p>
            <a:endParaRPr lang="en-US" dirty="0">
              <a:solidFill>
                <a:schemeClr val="accent6">
                  <a:lumMod val="75000"/>
                </a:schemeClr>
              </a:solidFill>
            </a:endParaRPr>
          </a:p>
          <a:p>
            <a:r>
              <a:rPr lang="en-US" dirty="0">
                <a:solidFill>
                  <a:schemeClr val="accent6">
                    <a:lumMod val="75000"/>
                  </a:schemeClr>
                </a:solidFill>
              </a:rPr>
              <a:t>A. true false</a:t>
            </a:r>
          </a:p>
          <a:p>
            <a:r>
              <a:rPr lang="en-US" dirty="0">
                <a:solidFill>
                  <a:schemeClr val="accent6">
                    <a:lumMod val="75000"/>
                  </a:schemeClr>
                </a:solidFill>
              </a:rPr>
              <a:t>B. true </a:t>
            </a:r>
            <a:r>
              <a:rPr lang="en-US" dirty="0" err="1">
                <a:solidFill>
                  <a:schemeClr val="accent6">
                    <a:lumMod val="75000"/>
                  </a:schemeClr>
                </a:solidFill>
              </a:rPr>
              <a:t>true</a:t>
            </a:r>
            <a:endParaRPr lang="en-US" dirty="0">
              <a:solidFill>
                <a:schemeClr val="accent6">
                  <a:lumMod val="75000"/>
                </a:schemeClr>
              </a:solidFill>
            </a:endParaRPr>
          </a:p>
          <a:p>
            <a:r>
              <a:rPr lang="en-US" dirty="0">
                <a:solidFill>
                  <a:schemeClr val="accent6">
                    <a:lumMod val="75000"/>
                  </a:schemeClr>
                </a:solidFill>
              </a:rPr>
              <a:t>C. java.util.stream.ReferencePipeline$3@4517d9a3</a:t>
            </a:r>
          </a:p>
          <a:p>
            <a:r>
              <a:rPr lang="en-US" dirty="0">
                <a:solidFill>
                  <a:schemeClr val="accent6">
                    <a:lumMod val="75000"/>
                  </a:schemeClr>
                </a:solidFill>
              </a:rPr>
              <a:t>D. The code does not compile.</a:t>
            </a:r>
          </a:p>
          <a:p>
            <a:r>
              <a:rPr lang="en-US" dirty="0">
                <a:solidFill>
                  <a:schemeClr val="accent6">
                    <a:lumMod val="75000"/>
                  </a:schemeClr>
                </a:solidFill>
              </a:rPr>
              <a:t>E. An exception is thrown.</a:t>
            </a:r>
          </a:p>
          <a:p>
            <a:r>
              <a:rPr lang="en-US" dirty="0">
                <a:solidFill>
                  <a:schemeClr val="accent6">
                    <a:lumMod val="75000"/>
                  </a:schemeClr>
                </a:solidFill>
              </a:rPr>
              <a:t>F. The code hangs.</a:t>
            </a:r>
          </a:p>
        </p:txBody>
      </p:sp>
      <p:pic>
        <p:nvPicPr>
          <p:cNvPr id="8" name="Picture 7">
            <a:extLst>
              <a:ext uri="{FF2B5EF4-FFF2-40B4-BE49-F238E27FC236}">
                <a16:creationId xmlns:a16="http://schemas.microsoft.com/office/drawing/2014/main" id="{63A455E2-12A8-155A-EA6F-95BB8AC3B031}"/>
              </a:ext>
            </a:extLst>
          </p:cNvPr>
          <p:cNvPicPr>
            <a:picLocks noChangeAspect="1"/>
          </p:cNvPicPr>
          <p:nvPr/>
        </p:nvPicPr>
        <p:blipFill>
          <a:blip r:embed="rId2"/>
          <a:stretch>
            <a:fillRect/>
          </a:stretch>
        </p:blipFill>
        <p:spPr>
          <a:xfrm>
            <a:off x="153143" y="2610678"/>
            <a:ext cx="5942857" cy="1932449"/>
          </a:xfrm>
          <a:prstGeom prst="rect">
            <a:avLst/>
          </a:prstGeom>
        </p:spPr>
      </p:pic>
    </p:spTree>
    <p:extLst>
      <p:ext uri="{BB962C8B-B14F-4D97-AF65-F5344CB8AC3E}">
        <p14:creationId xmlns:p14="http://schemas.microsoft.com/office/powerpoint/2010/main" val="4094080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023359"/>
          </a:xfrm>
        </p:spPr>
        <p:txBody>
          <a:bodyPr>
            <a:normAutofit/>
          </a:bodyPr>
          <a:lstStyle/>
          <a:p>
            <a:r>
              <a:rPr lang="en-US" dirty="0"/>
              <a:t>3. Which are true statements about terminal operations in a stream? (Choose all that apply.)</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5486401" y="1845735"/>
            <a:ext cx="6705599" cy="4023360"/>
          </a:xfrm>
        </p:spPr>
        <p:txBody>
          <a:bodyPr>
            <a:normAutofit/>
          </a:bodyPr>
          <a:lstStyle/>
          <a:p>
            <a:endParaRPr lang="en-US" dirty="0">
              <a:solidFill>
                <a:schemeClr val="accent6">
                  <a:lumMod val="75000"/>
                </a:schemeClr>
              </a:solidFill>
            </a:endParaRPr>
          </a:p>
          <a:p>
            <a:r>
              <a:rPr lang="en-US" dirty="0">
                <a:solidFill>
                  <a:schemeClr val="accent6">
                    <a:lumMod val="75000"/>
                  </a:schemeClr>
                </a:solidFill>
              </a:rPr>
              <a:t>A. At most one terminal operation can exist in a stream pipeline.</a:t>
            </a:r>
          </a:p>
          <a:p>
            <a:r>
              <a:rPr lang="en-US" dirty="0">
                <a:solidFill>
                  <a:schemeClr val="accent6">
                    <a:lumMod val="75000"/>
                  </a:schemeClr>
                </a:solidFill>
              </a:rPr>
              <a:t>B. Terminal operations are a required part of the stream pipeline in order to get a result.</a:t>
            </a:r>
          </a:p>
          <a:p>
            <a:r>
              <a:rPr lang="en-US" dirty="0">
                <a:solidFill>
                  <a:schemeClr val="accent6">
                    <a:lumMod val="75000"/>
                  </a:schemeClr>
                </a:solidFill>
              </a:rPr>
              <a:t>C. Terminal operations have Stream as the return type.</a:t>
            </a:r>
          </a:p>
          <a:p>
            <a:r>
              <a:rPr lang="en-US" dirty="0">
                <a:solidFill>
                  <a:schemeClr val="accent6">
                    <a:lumMod val="75000"/>
                  </a:schemeClr>
                </a:solidFill>
              </a:rPr>
              <a:t>D. The referenced Stream may be used after the calling a terminal operation.</a:t>
            </a:r>
          </a:p>
          <a:p>
            <a:r>
              <a:rPr lang="en-US" dirty="0">
                <a:solidFill>
                  <a:schemeClr val="accent6">
                    <a:lumMod val="75000"/>
                  </a:schemeClr>
                </a:solidFill>
              </a:rPr>
              <a:t>E. The peek() method is an example of a terminal operation.</a:t>
            </a:r>
          </a:p>
        </p:txBody>
      </p:sp>
    </p:spTree>
    <p:extLst>
      <p:ext uri="{BB962C8B-B14F-4D97-AF65-F5344CB8AC3E}">
        <p14:creationId xmlns:p14="http://schemas.microsoft.com/office/powerpoint/2010/main" val="3493448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023359"/>
          </a:xfrm>
        </p:spPr>
        <p:txBody>
          <a:bodyPr>
            <a:normAutofit/>
          </a:bodyPr>
          <a:lstStyle/>
          <a:p>
            <a:r>
              <a:rPr lang="en-US" dirty="0"/>
              <a:t>3. Which are true statements about terminal operations in a stream? (Choose all that apply.)</a:t>
            </a:r>
          </a:p>
          <a:p>
            <a:endParaRPr lang="en-US" dirty="0"/>
          </a:p>
          <a:p>
            <a:endParaRPr lang="en-US" dirty="0"/>
          </a:p>
          <a:p>
            <a:endParaRPr lang="en-US" dirty="0"/>
          </a:p>
          <a:p>
            <a:r>
              <a:rPr lang="en-US" dirty="0"/>
              <a:t>Solution: A,B</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5486401" y="1845735"/>
            <a:ext cx="6705599" cy="4023360"/>
          </a:xfrm>
        </p:spPr>
        <p:txBody>
          <a:bodyPr>
            <a:normAutofit/>
          </a:bodyPr>
          <a:lstStyle/>
          <a:p>
            <a:endParaRPr lang="en-US" dirty="0">
              <a:solidFill>
                <a:schemeClr val="accent6">
                  <a:lumMod val="75000"/>
                </a:schemeClr>
              </a:solidFill>
            </a:endParaRPr>
          </a:p>
          <a:p>
            <a:r>
              <a:rPr lang="en-US" dirty="0">
                <a:solidFill>
                  <a:schemeClr val="accent6">
                    <a:lumMod val="75000"/>
                  </a:schemeClr>
                </a:solidFill>
              </a:rPr>
              <a:t>A. At most one terminal operation can exist in a stream pipeline.</a:t>
            </a:r>
          </a:p>
          <a:p>
            <a:r>
              <a:rPr lang="en-US" dirty="0">
                <a:solidFill>
                  <a:schemeClr val="accent6">
                    <a:lumMod val="75000"/>
                  </a:schemeClr>
                </a:solidFill>
              </a:rPr>
              <a:t>B. Terminal operations are a required part of the stream pipeline in order to get a result.</a:t>
            </a:r>
          </a:p>
          <a:p>
            <a:r>
              <a:rPr lang="en-US" dirty="0">
                <a:solidFill>
                  <a:schemeClr val="accent6">
                    <a:lumMod val="75000"/>
                  </a:schemeClr>
                </a:solidFill>
              </a:rPr>
              <a:t>C. Terminal operations have Stream as the return type.</a:t>
            </a:r>
          </a:p>
          <a:p>
            <a:r>
              <a:rPr lang="en-US" dirty="0">
                <a:solidFill>
                  <a:schemeClr val="accent6">
                    <a:lumMod val="75000"/>
                  </a:schemeClr>
                </a:solidFill>
              </a:rPr>
              <a:t>D. The referenced Stream may be used after the calling a terminal operation.</a:t>
            </a:r>
          </a:p>
          <a:p>
            <a:r>
              <a:rPr lang="en-US" dirty="0">
                <a:solidFill>
                  <a:schemeClr val="accent6">
                    <a:lumMod val="75000"/>
                  </a:schemeClr>
                </a:solidFill>
              </a:rPr>
              <a:t>E. The peek() method is an example of a terminal operation.</a:t>
            </a:r>
          </a:p>
        </p:txBody>
      </p:sp>
    </p:spTree>
    <p:extLst>
      <p:ext uri="{BB962C8B-B14F-4D97-AF65-F5344CB8AC3E}">
        <p14:creationId xmlns:p14="http://schemas.microsoft.com/office/powerpoint/2010/main" val="1626349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023359"/>
          </a:xfrm>
        </p:spPr>
        <p:txBody>
          <a:bodyPr>
            <a:normAutofit/>
          </a:bodyPr>
          <a:lstStyle/>
          <a:p>
            <a:r>
              <a:rPr lang="en-US" dirty="0"/>
              <a:t>4. Select from the following statements and indicate the order in which they would appear to output 10 lines:</a:t>
            </a:r>
          </a:p>
          <a:p>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6321287" y="1845735"/>
            <a:ext cx="5870713" cy="4023360"/>
          </a:xfrm>
        </p:spPr>
        <p:txBody>
          <a:bodyPr>
            <a:normAutofit/>
          </a:bodyPr>
          <a:lstStyle/>
          <a:p>
            <a:endParaRPr lang="en-US" dirty="0">
              <a:solidFill>
                <a:schemeClr val="accent6">
                  <a:lumMod val="75000"/>
                </a:schemeClr>
              </a:solidFill>
            </a:endParaRPr>
          </a:p>
          <a:p>
            <a:r>
              <a:rPr lang="pt-BR" dirty="0">
                <a:solidFill>
                  <a:schemeClr val="accent6">
                    <a:lumMod val="75000"/>
                  </a:schemeClr>
                </a:solidFill>
              </a:rPr>
              <a:t>A. L, N</a:t>
            </a:r>
          </a:p>
          <a:p>
            <a:r>
              <a:rPr lang="pt-BR" dirty="0">
                <a:solidFill>
                  <a:schemeClr val="accent6">
                    <a:lumMod val="75000"/>
                  </a:schemeClr>
                </a:solidFill>
              </a:rPr>
              <a:t>B. L, N, O</a:t>
            </a:r>
          </a:p>
          <a:p>
            <a:r>
              <a:rPr lang="pt-BR" dirty="0">
                <a:solidFill>
                  <a:schemeClr val="accent6">
                    <a:lumMod val="75000"/>
                  </a:schemeClr>
                </a:solidFill>
              </a:rPr>
              <a:t>C. L, N, M</a:t>
            </a:r>
          </a:p>
          <a:p>
            <a:r>
              <a:rPr lang="pt-BR" dirty="0">
                <a:solidFill>
                  <a:schemeClr val="accent6">
                    <a:lumMod val="75000"/>
                  </a:schemeClr>
                </a:solidFill>
              </a:rPr>
              <a:t>D. L, N, M, O</a:t>
            </a:r>
          </a:p>
          <a:p>
            <a:r>
              <a:rPr lang="pt-BR" dirty="0">
                <a:solidFill>
                  <a:schemeClr val="accent6">
                    <a:lumMod val="75000"/>
                  </a:schemeClr>
                </a:solidFill>
              </a:rPr>
              <a:t>E. L, O, M</a:t>
            </a:r>
          </a:p>
          <a:p>
            <a:r>
              <a:rPr lang="pt-BR" dirty="0">
                <a:solidFill>
                  <a:schemeClr val="accent6">
                    <a:lumMod val="75000"/>
                  </a:schemeClr>
                </a:solidFill>
              </a:rPr>
              <a:t>F. N, M</a:t>
            </a:r>
          </a:p>
          <a:p>
            <a:r>
              <a:rPr lang="pt-BR" dirty="0">
                <a:solidFill>
                  <a:schemeClr val="accent6">
                    <a:lumMod val="75000"/>
                  </a:schemeClr>
                </a:solidFill>
              </a:rPr>
              <a:t>G. N, O</a:t>
            </a:r>
            <a:endParaRPr lang="en-US" dirty="0">
              <a:solidFill>
                <a:schemeClr val="accent6">
                  <a:lumMod val="75000"/>
                </a:schemeClr>
              </a:solidFill>
            </a:endParaRPr>
          </a:p>
        </p:txBody>
      </p:sp>
      <p:pic>
        <p:nvPicPr>
          <p:cNvPr id="9" name="Picture 8">
            <a:extLst>
              <a:ext uri="{FF2B5EF4-FFF2-40B4-BE49-F238E27FC236}">
                <a16:creationId xmlns:a16="http://schemas.microsoft.com/office/drawing/2014/main" id="{90E78E3E-0000-49BF-486B-49994E2A2E67}"/>
              </a:ext>
            </a:extLst>
          </p:cNvPr>
          <p:cNvPicPr>
            <a:picLocks noChangeAspect="1"/>
          </p:cNvPicPr>
          <p:nvPr/>
        </p:nvPicPr>
        <p:blipFill>
          <a:blip r:embed="rId2"/>
          <a:stretch>
            <a:fillRect/>
          </a:stretch>
        </p:blipFill>
        <p:spPr>
          <a:xfrm>
            <a:off x="338572" y="3078725"/>
            <a:ext cx="4847690" cy="2169136"/>
          </a:xfrm>
          <a:prstGeom prst="rect">
            <a:avLst/>
          </a:prstGeom>
        </p:spPr>
      </p:pic>
    </p:spTree>
    <p:extLst>
      <p:ext uri="{BB962C8B-B14F-4D97-AF65-F5344CB8AC3E}">
        <p14:creationId xmlns:p14="http://schemas.microsoft.com/office/powerpoint/2010/main" val="1425656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316527"/>
          </a:xfrm>
        </p:spPr>
        <p:txBody>
          <a:bodyPr>
            <a:normAutofit/>
          </a:bodyPr>
          <a:lstStyle/>
          <a:p>
            <a:r>
              <a:rPr lang="en-US" dirty="0"/>
              <a:t>4. Select from the following statements and indicate the order in which they would appear to output 10 lines:</a:t>
            </a:r>
          </a:p>
          <a:p>
            <a:endParaRPr lang="en-US" dirty="0"/>
          </a:p>
          <a:p>
            <a:endParaRPr lang="en-US" dirty="0"/>
          </a:p>
          <a:p>
            <a:endParaRPr lang="en-US" dirty="0"/>
          </a:p>
          <a:p>
            <a:endParaRPr lang="en-US" dirty="0"/>
          </a:p>
          <a:p>
            <a:endParaRPr lang="en-US" dirty="0"/>
          </a:p>
          <a:p>
            <a:endParaRPr lang="en-US" dirty="0"/>
          </a:p>
          <a:p>
            <a:r>
              <a:rPr lang="en-US" dirty="0"/>
              <a:t>Solution: F</a:t>
            </a:r>
          </a:p>
          <a:p>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6321287" y="1845735"/>
            <a:ext cx="5870713" cy="4023360"/>
          </a:xfrm>
        </p:spPr>
        <p:txBody>
          <a:bodyPr>
            <a:normAutofit/>
          </a:bodyPr>
          <a:lstStyle/>
          <a:p>
            <a:endParaRPr lang="en-US" dirty="0">
              <a:solidFill>
                <a:schemeClr val="accent6">
                  <a:lumMod val="75000"/>
                </a:schemeClr>
              </a:solidFill>
            </a:endParaRPr>
          </a:p>
          <a:p>
            <a:r>
              <a:rPr lang="pt-BR" dirty="0">
                <a:solidFill>
                  <a:schemeClr val="accent6">
                    <a:lumMod val="75000"/>
                  </a:schemeClr>
                </a:solidFill>
              </a:rPr>
              <a:t>A. L, N</a:t>
            </a:r>
          </a:p>
          <a:p>
            <a:r>
              <a:rPr lang="pt-BR" dirty="0">
                <a:solidFill>
                  <a:schemeClr val="accent6">
                    <a:lumMod val="75000"/>
                  </a:schemeClr>
                </a:solidFill>
              </a:rPr>
              <a:t>B. L, N, O</a:t>
            </a:r>
          </a:p>
          <a:p>
            <a:r>
              <a:rPr lang="pt-BR" dirty="0">
                <a:solidFill>
                  <a:schemeClr val="accent6">
                    <a:lumMod val="75000"/>
                  </a:schemeClr>
                </a:solidFill>
              </a:rPr>
              <a:t>C. L, N, M</a:t>
            </a:r>
          </a:p>
          <a:p>
            <a:r>
              <a:rPr lang="pt-BR" dirty="0">
                <a:solidFill>
                  <a:schemeClr val="accent6">
                    <a:lumMod val="75000"/>
                  </a:schemeClr>
                </a:solidFill>
              </a:rPr>
              <a:t>D. L, N, M, O</a:t>
            </a:r>
          </a:p>
          <a:p>
            <a:r>
              <a:rPr lang="pt-BR" dirty="0">
                <a:solidFill>
                  <a:schemeClr val="accent6">
                    <a:lumMod val="75000"/>
                  </a:schemeClr>
                </a:solidFill>
              </a:rPr>
              <a:t>E. L, O, M</a:t>
            </a:r>
          </a:p>
          <a:p>
            <a:r>
              <a:rPr lang="pt-BR" dirty="0">
                <a:solidFill>
                  <a:schemeClr val="accent6">
                    <a:lumMod val="75000"/>
                  </a:schemeClr>
                </a:solidFill>
              </a:rPr>
              <a:t>F. N, M</a:t>
            </a:r>
          </a:p>
          <a:p>
            <a:r>
              <a:rPr lang="pt-BR" dirty="0">
                <a:solidFill>
                  <a:schemeClr val="accent6">
                    <a:lumMod val="75000"/>
                  </a:schemeClr>
                </a:solidFill>
              </a:rPr>
              <a:t>G. N, O</a:t>
            </a:r>
            <a:endParaRPr lang="en-US" dirty="0">
              <a:solidFill>
                <a:schemeClr val="accent6">
                  <a:lumMod val="75000"/>
                </a:schemeClr>
              </a:solidFill>
            </a:endParaRPr>
          </a:p>
        </p:txBody>
      </p:sp>
      <p:pic>
        <p:nvPicPr>
          <p:cNvPr id="9" name="Picture 8">
            <a:extLst>
              <a:ext uri="{FF2B5EF4-FFF2-40B4-BE49-F238E27FC236}">
                <a16:creationId xmlns:a16="http://schemas.microsoft.com/office/drawing/2014/main" id="{90E78E3E-0000-49BF-486B-49994E2A2E67}"/>
              </a:ext>
            </a:extLst>
          </p:cNvPr>
          <p:cNvPicPr>
            <a:picLocks noChangeAspect="1"/>
          </p:cNvPicPr>
          <p:nvPr/>
        </p:nvPicPr>
        <p:blipFill>
          <a:blip r:embed="rId2"/>
          <a:stretch>
            <a:fillRect/>
          </a:stretch>
        </p:blipFill>
        <p:spPr>
          <a:xfrm>
            <a:off x="338572" y="3078725"/>
            <a:ext cx="4847690" cy="2169136"/>
          </a:xfrm>
          <a:prstGeom prst="rect">
            <a:avLst/>
          </a:prstGeom>
        </p:spPr>
      </p:pic>
    </p:spTree>
    <p:extLst>
      <p:ext uri="{BB962C8B-B14F-4D97-AF65-F5344CB8AC3E}">
        <p14:creationId xmlns:p14="http://schemas.microsoft.com/office/powerpoint/2010/main" val="29189929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316527"/>
          </a:xfrm>
        </p:spPr>
        <p:txBody>
          <a:bodyPr>
            <a:normAutofit/>
          </a:bodyPr>
          <a:lstStyle/>
          <a:p>
            <a:r>
              <a:rPr lang="en-US" dirty="0"/>
              <a:t>5. What is the output of the following?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6321287" y="1845735"/>
            <a:ext cx="5870713" cy="4023360"/>
          </a:xfrm>
        </p:spPr>
        <p:txBody>
          <a:bodyPr>
            <a:normAutofit/>
          </a:bodyPr>
          <a:lstStyle/>
          <a:p>
            <a:endParaRPr lang="en-US" dirty="0">
              <a:solidFill>
                <a:schemeClr val="accent6">
                  <a:lumMod val="75000"/>
                </a:schemeClr>
              </a:solidFill>
            </a:endParaRPr>
          </a:p>
          <a:p>
            <a:r>
              <a:rPr lang="en-US" dirty="0">
                <a:solidFill>
                  <a:schemeClr val="accent6">
                    <a:lumMod val="75000"/>
                  </a:schemeClr>
                </a:solidFill>
              </a:rPr>
              <a:t>A. {} {}</a:t>
            </a:r>
          </a:p>
          <a:p>
            <a:r>
              <a:rPr lang="en-US" dirty="0">
                <a:solidFill>
                  <a:schemeClr val="accent6">
                    <a:lumMod val="75000"/>
                  </a:schemeClr>
                </a:solidFill>
              </a:rPr>
              <a:t>B. {} {false=[], true=[]}</a:t>
            </a:r>
          </a:p>
          <a:p>
            <a:r>
              <a:rPr lang="en-US" dirty="0">
                <a:solidFill>
                  <a:schemeClr val="accent6">
                    <a:lumMod val="75000"/>
                  </a:schemeClr>
                </a:solidFill>
              </a:rPr>
              <a:t>C. {false=[], true=[]} {}</a:t>
            </a:r>
          </a:p>
          <a:p>
            <a:r>
              <a:rPr lang="en-US" dirty="0">
                <a:solidFill>
                  <a:schemeClr val="accent6">
                    <a:lumMod val="75000"/>
                  </a:schemeClr>
                </a:solidFill>
              </a:rPr>
              <a:t>D. {false=[], true=[]} {false=[], true=[]}</a:t>
            </a:r>
          </a:p>
          <a:p>
            <a:r>
              <a:rPr lang="en-US" dirty="0">
                <a:solidFill>
                  <a:schemeClr val="accent6">
                    <a:lumMod val="75000"/>
                  </a:schemeClr>
                </a:solidFill>
              </a:rPr>
              <a:t>E. The code does not compile.</a:t>
            </a:r>
          </a:p>
          <a:p>
            <a:r>
              <a:rPr lang="en-US" dirty="0">
                <a:solidFill>
                  <a:schemeClr val="accent6">
                    <a:lumMod val="75000"/>
                  </a:schemeClr>
                </a:solidFill>
              </a:rPr>
              <a:t>F. An exception is thrown.</a:t>
            </a:r>
          </a:p>
        </p:txBody>
      </p:sp>
      <p:pic>
        <p:nvPicPr>
          <p:cNvPr id="9" name="Picture 8">
            <a:extLst>
              <a:ext uri="{FF2B5EF4-FFF2-40B4-BE49-F238E27FC236}">
                <a16:creationId xmlns:a16="http://schemas.microsoft.com/office/drawing/2014/main" id="{79E12B45-E73F-B278-1F4A-182F8A3DF420}"/>
              </a:ext>
            </a:extLst>
          </p:cNvPr>
          <p:cNvPicPr>
            <a:picLocks noChangeAspect="1"/>
          </p:cNvPicPr>
          <p:nvPr/>
        </p:nvPicPr>
        <p:blipFill>
          <a:blip r:embed="rId2"/>
          <a:stretch>
            <a:fillRect/>
          </a:stretch>
        </p:blipFill>
        <p:spPr>
          <a:xfrm>
            <a:off x="889785" y="2365902"/>
            <a:ext cx="5148663" cy="2259107"/>
          </a:xfrm>
          <a:prstGeom prst="rect">
            <a:avLst/>
          </a:prstGeom>
        </p:spPr>
      </p:pic>
    </p:spTree>
    <p:extLst>
      <p:ext uri="{BB962C8B-B14F-4D97-AF65-F5344CB8AC3E}">
        <p14:creationId xmlns:p14="http://schemas.microsoft.com/office/powerpoint/2010/main" val="13414717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9DA4-2639-94A2-3F93-6F9ABB9201E6}"/>
              </a:ext>
            </a:extLst>
          </p:cNvPr>
          <p:cNvSpPr>
            <a:spLocks noGrp="1"/>
          </p:cNvSpPr>
          <p:nvPr>
            <p:ph type="title"/>
          </p:nvPr>
        </p:nvSpPr>
        <p:spPr/>
        <p:txBody>
          <a:bodyPr/>
          <a:lstStyle/>
          <a:p>
            <a:r>
              <a:rPr lang="en-US" dirty="0"/>
              <a:t>Review Questions</a:t>
            </a:r>
          </a:p>
        </p:txBody>
      </p:sp>
      <p:sp>
        <p:nvSpPr>
          <p:cNvPr id="3" name="Content Placeholder 2">
            <a:extLst>
              <a:ext uri="{FF2B5EF4-FFF2-40B4-BE49-F238E27FC236}">
                <a16:creationId xmlns:a16="http://schemas.microsoft.com/office/drawing/2014/main" id="{6260FAA0-6EE1-4D21-CEA7-362111D76153}"/>
              </a:ext>
            </a:extLst>
          </p:cNvPr>
          <p:cNvSpPr>
            <a:spLocks noGrp="1"/>
          </p:cNvSpPr>
          <p:nvPr>
            <p:ph sz="half" idx="1"/>
          </p:nvPr>
        </p:nvSpPr>
        <p:spPr>
          <a:xfrm>
            <a:off x="730278" y="1845734"/>
            <a:ext cx="5304762" cy="4316527"/>
          </a:xfrm>
        </p:spPr>
        <p:txBody>
          <a:bodyPr>
            <a:normAutofit/>
          </a:bodyPr>
          <a:lstStyle/>
          <a:p>
            <a:r>
              <a:rPr lang="en-US" dirty="0"/>
              <a:t>5. What is the output of the following?</a:t>
            </a:r>
          </a:p>
          <a:p>
            <a:endParaRPr lang="en-US" dirty="0"/>
          </a:p>
          <a:p>
            <a:endParaRPr lang="en-US" dirty="0"/>
          </a:p>
          <a:p>
            <a:endParaRPr lang="en-US" dirty="0"/>
          </a:p>
          <a:p>
            <a:endParaRPr lang="en-US" dirty="0"/>
          </a:p>
          <a:p>
            <a:endParaRPr lang="en-US" dirty="0"/>
          </a:p>
          <a:p>
            <a:endParaRPr lang="en-US" dirty="0"/>
          </a:p>
          <a:p>
            <a:r>
              <a:rPr lang="en-US" dirty="0"/>
              <a:t>Solution: C</a:t>
            </a:r>
          </a:p>
          <a:p>
            <a:endParaRPr lang="en-US" dirty="0"/>
          </a:p>
          <a:p>
            <a:endParaRPr lang="en-US" dirty="0"/>
          </a:p>
        </p:txBody>
      </p:sp>
      <p:sp>
        <p:nvSpPr>
          <p:cNvPr id="4" name="Content Placeholder 3">
            <a:extLst>
              <a:ext uri="{FF2B5EF4-FFF2-40B4-BE49-F238E27FC236}">
                <a16:creationId xmlns:a16="http://schemas.microsoft.com/office/drawing/2014/main" id="{444A6E8C-AD80-31B3-09D6-97DF6316944E}"/>
              </a:ext>
            </a:extLst>
          </p:cNvPr>
          <p:cNvSpPr>
            <a:spLocks noGrp="1"/>
          </p:cNvSpPr>
          <p:nvPr>
            <p:ph sz="half" idx="2"/>
          </p:nvPr>
        </p:nvSpPr>
        <p:spPr>
          <a:xfrm>
            <a:off x="6321287" y="1845735"/>
            <a:ext cx="5870713" cy="4023360"/>
          </a:xfrm>
        </p:spPr>
        <p:txBody>
          <a:bodyPr>
            <a:normAutofit/>
          </a:bodyPr>
          <a:lstStyle/>
          <a:p>
            <a:endParaRPr lang="en-US" dirty="0">
              <a:solidFill>
                <a:schemeClr val="accent6">
                  <a:lumMod val="75000"/>
                </a:schemeClr>
              </a:solidFill>
            </a:endParaRPr>
          </a:p>
          <a:p>
            <a:r>
              <a:rPr lang="en-US" dirty="0">
                <a:solidFill>
                  <a:schemeClr val="accent6">
                    <a:lumMod val="75000"/>
                  </a:schemeClr>
                </a:solidFill>
              </a:rPr>
              <a:t>A. {} {}</a:t>
            </a:r>
          </a:p>
          <a:p>
            <a:r>
              <a:rPr lang="en-US" dirty="0">
                <a:solidFill>
                  <a:schemeClr val="accent6">
                    <a:lumMod val="75000"/>
                  </a:schemeClr>
                </a:solidFill>
              </a:rPr>
              <a:t>B. {} {false=[], true=[]}</a:t>
            </a:r>
          </a:p>
          <a:p>
            <a:r>
              <a:rPr lang="en-US" dirty="0">
                <a:solidFill>
                  <a:schemeClr val="accent6">
                    <a:lumMod val="75000"/>
                  </a:schemeClr>
                </a:solidFill>
              </a:rPr>
              <a:t>C. {false=[], true=[]} {}</a:t>
            </a:r>
          </a:p>
          <a:p>
            <a:r>
              <a:rPr lang="en-US" dirty="0">
                <a:solidFill>
                  <a:schemeClr val="accent6">
                    <a:lumMod val="75000"/>
                  </a:schemeClr>
                </a:solidFill>
              </a:rPr>
              <a:t>D. {false=[], true=[]} {false=[], true=[]}</a:t>
            </a:r>
          </a:p>
          <a:p>
            <a:r>
              <a:rPr lang="en-US" dirty="0">
                <a:solidFill>
                  <a:schemeClr val="accent6">
                    <a:lumMod val="75000"/>
                  </a:schemeClr>
                </a:solidFill>
              </a:rPr>
              <a:t>E. The code does not compile.</a:t>
            </a:r>
          </a:p>
          <a:p>
            <a:r>
              <a:rPr lang="en-US" dirty="0">
                <a:solidFill>
                  <a:schemeClr val="accent6">
                    <a:lumMod val="75000"/>
                  </a:schemeClr>
                </a:solidFill>
              </a:rPr>
              <a:t>F. An exception is thrown.</a:t>
            </a:r>
          </a:p>
        </p:txBody>
      </p:sp>
      <p:pic>
        <p:nvPicPr>
          <p:cNvPr id="9" name="Picture 8">
            <a:extLst>
              <a:ext uri="{FF2B5EF4-FFF2-40B4-BE49-F238E27FC236}">
                <a16:creationId xmlns:a16="http://schemas.microsoft.com/office/drawing/2014/main" id="{79E12B45-E73F-B278-1F4A-182F8A3DF420}"/>
              </a:ext>
            </a:extLst>
          </p:cNvPr>
          <p:cNvPicPr>
            <a:picLocks noChangeAspect="1"/>
          </p:cNvPicPr>
          <p:nvPr/>
        </p:nvPicPr>
        <p:blipFill>
          <a:blip r:embed="rId2"/>
          <a:stretch>
            <a:fillRect/>
          </a:stretch>
        </p:blipFill>
        <p:spPr>
          <a:xfrm>
            <a:off x="889785" y="2365902"/>
            <a:ext cx="5148663" cy="2259107"/>
          </a:xfrm>
          <a:prstGeom prst="rect">
            <a:avLst/>
          </a:prstGeom>
        </p:spPr>
      </p:pic>
    </p:spTree>
    <p:extLst>
      <p:ext uri="{BB962C8B-B14F-4D97-AF65-F5344CB8AC3E}">
        <p14:creationId xmlns:p14="http://schemas.microsoft.com/office/powerpoint/2010/main" val="4029063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658A-ED6D-C767-17A7-B5457A48BE55}"/>
              </a:ext>
            </a:extLst>
          </p:cNvPr>
          <p:cNvSpPr>
            <a:spLocks noGrp="1"/>
          </p:cNvSpPr>
          <p:nvPr>
            <p:ph type="title"/>
          </p:nvPr>
        </p:nvSpPr>
        <p:spPr/>
        <p:txBody>
          <a:bodyPr/>
          <a:lstStyle/>
          <a:p>
            <a:r>
              <a:rPr lang="en-US" dirty="0"/>
              <a:t>Thank You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F2EE0BDC-F0DC-EC93-1FDC-54358B1BBAB7}"/>
              </a:ext>
            </a:extLst>
          </p:cNvPr>
          <p:cNvSpPr>
            <a:spLocks noGrp="1"/>
          </p:cNvSpPr>
          <p:nvPr>
            <p:ph sz="half" idx="1"/>
          </p:nvPr>
        </p:nvSpPr>
        <p:spPr>
          <a:xfrm>
            <a:off x="1835426" y="1908681"/>
            <a:ext cx="4937760" cy="4023359"/>
          </a:xfrm>
        </p:spPr>
        <p:txBody>
          <a:bodyPr/>
          <a:lstStyle/>
          <a:p>
            <a:pPr marL="0" indent="0">
              <a:buNone/>
            </a:pPr>
            <a:endParaRPr lang="en-US" dirty="0"/>
          </a:p>
          <a:p>
            <a:pPr marL="0" indent="0">
              <a:lnSpc>
                <a:spcPct val="100000"/>
              </a:lnSpc>
              <a:buNone/>
            </a:pPr>
            <a:r>
              <a:rPr lang="en-US" dirty="0"/>
              <a:t>This Is My </a:t>
            </a:r>
            <a:r>
              <a:rPr lang="en-US" dirty="0">
                <a:hlinkClick r:id="rId2"/>
              </a:rPr>
              <a:t>README</a:t>
            </a:r>
            <a:r>
              <a:rPr lang="en-US" dirty="0"/>
              <a:t> to more Details</a:t>
            </a:r>
            <a:br>
              <a:rPr lang="en-US" dirty="0"/>
            </a:br>
            <a:r>
              <a:rPr lang="en-US" dirty="0"/>
              <a:t>and more examples</a:t>
            </a:r>
          </a:p>
          <a:p>
            <a:pPr marL="0" indent="0">
              <a:lnSpc>
                <a:spcPct val="100000"/>
              </a:lnSpc>
              <a:buNone/>
            </a:pPr>
            <a:endParaRPr lang="en-US" dirty="0"/>
          </a:p>
          <a:p>
            <a:pPr marL="0" indent="0">
              <a:lnSpc>
                <a:spcPct val="100000"/>
              </a:lnSpc>
              <a:buNone/>
            </a:pPr>
            <a:r>
              <a:rPr lang="en-US" dirty="0"/>
              <a:t>If you don't understand some points      now, don't worry. With a little  experience, you will be familiar with  everything</a:t>
            </a:r>
          </a:p>
        </p:txBody>
      </p:sp>
      <p:pic>
        <p:nvPicPr>
          <p:cNvPr id="12" name="Graphic 11" descr="Checklist">
            <a:extLst>
              <a:ext uri="{FF2B5EF4-FFF2-40B4-BE49-F238E27FC236}">
                <a16:creationId xmlns:a16="http://schemas.microsoft.com/office/drawing/2014/main" id="{ADE7FA3F-31AA-9607-E953-2B9BAAC28A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8661" y="3010304"/>
            <a:ext cx="914400" cy="914400"/>
          </a:xfrm>
          <a:prstGeom prst="rect">
            <a:avLst/>
          </a:prstGeom>
        </p:spPr>
      </p:pic>
    </p:spTree>
    <p:extLst>
      <p:ext uri="{BB962C8B-B14F-4D97-AF65-F5344CB8AC3E}">
        <p14:creationId xmlns:p14="http://schemas.microsoft.com/office/powerpoint/2010/main" val="27310860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5C2B-1361-4C2C-D49C-D83A9FF51C78}"/>
              </a:ext>
            </a:extLst>
          </p:cNvPr>
          <p:cNvSpPr>
            <a:spLocks noGrp="1"/>
          </p:cNvSpPr>
          <p:nvPr>
            <p:ph type="ctrTitle"/>
          </p:nvPr>
        </p:nvSpPr>
        <p:spPr>
          <a:xfrm>
            <a:off x="172278" y="424070"/>
            <a:ext cx="11900452" cy="3737112"/>
          </a:xfrm>
        </p:spPr>
        <p:txBody>
          <a:bodyPr anchor="ctr">
            <a:normAutofit/>
          </a:bodyPr>
          <a:lstStyle/>
          <a:p>
            <a:pPr algn="ctr">
              <a:lnSpc>
                <a:spcPct val="100000"/>
              </a:lnSpc>
            </a:pPr>
            <a:r>
              <a:rPr lang="en-US" sz="4000" b="1" i="0" dirty="0">
                <a:solidFill>
                  <a:schemeClr val="tx1">
                    <a:lumMod val="75000"/>
                    <a:lumOff val="25000"/>
                  </a:schemeClr>
                </a:solidFill>
                <a:effectLst/>
                <a:latin typeface="Aptos" panose="020B0004020202020204" pitchFamily="34" charset="0"/>
              </a:rPr>
              <a:t>Goodbye, and remember, in Java, we don't say goodbye; we say 'return;' because we'll be back! Happy hacking!</a:t>
            </a:r>
            <a:endParaRPr lang="en-US" sz="4000" b="1" dirty="0">
              <a:solidFill>
                <a:schemeClr val="tx1">
                  <a:lumMod val="75000"/>
                  <a:lumOff val="25000"/>
                </a:schemeClr>
              </a:solidFill>
              <a:latin typeface="Aptos" panose="020B0004020202020204" pitchFamily="34" charset="0"/>
            </a:endParaRPr>
          </a:p>
        </p:txBody>
      </p:sp>
      <p:sp>
        <p:nvSpPr>
          <p:cNvPr id="5" name="Subtitle 4">
            <a:extLst>
              <a:ext uri="{FF2B5EF4-FFF2-40B4-BE49-F238E27FC236}">
                <a16:creationId xmlns:a16="http://schemas.microsoft.com/office/drawing/2014/main" id="{6F0D4CD7-DCCA-737A-C0D0-3F7BA55635EF}"/>
              </a:ext>
            </a:extLst>
          </p:cNvPr>
          <p:cNvSpPr>
            <a:spLocks noGrp="1"/>
          </p:cNvSpPr>
          <p:nvPr>
            <p:ph type="subTitle" idx="1"/>
          </p:nvPr>
        </p:nvSpPr>
        <p:spPr/>
        <p:txBody>
          <a:bodyPr/>
          <a:lstStyle/>
          <a:p>
            <a:endParaRPr lang="en-US" dirty="0"/>
          </a:p>
          <a:p>
            <a:r>
              <a:rPr lang="en-US" cap="none" dirty="0"/>
              <a:t>By </a:t>
            </a:r>
            <a:r>
              <a:rPr lang="en-US" cap="none" dirty="0" err="1">
                <a:hlinkClick r:id="rId2"/>
              </a:rPr>
              <a:t>ziad-ezzat</a:t>
            </a:r>
            <a:endParaRPr lang="en-US" cap="none" dirty="0"/>
          </a:p>
        </p:txBody>
      </p:sp>
    </p:spTree>
    <p:extLst>
      <p:ext uri="{BB962C8B-B14F-4D97-AF65-F5344CB8AC3E}">
        <p14:creationId xmlns:p14="http://schemas.microsoft.com/office/powerpoint/2010/main" val="26337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0EF6-8C36-6F26-C4D4-E410767CF7A5}"/>
              </a:ext>
            </a:extLst>
          </p:cNvPr>
          <p:cNvSpPr>
            <a:spLocks noGrp="1"/>
          </p:cNvSpPr>
          <p:nvPr>
            <p:ph type="title"/>
          </p:nvPr>
        </p:nvSpPr>
        <p:spPr>
          <a:xfrm>
            <a:off x="1097280" y="246847"/>
            <a:ext cx="10058400" cy="1450757"/>
          </a:xfrm>
        </p:spPr>
        <p:txBody>
          <a:bodyPr>
            <a:normAutofit fontScale="90000"/>
          </a:bodyPr>
          <a:lstStyle/>
          <a:p>
            <a:r>
              <a:rPr lang="en-US" dirty="0"/>
              <a:t>Do we really understand how to deal with Functional Interfaces?</a:t>
            </a:r>
          </a:p>
        </p:txBody>
      </p:sp>
      <p:sp>
        <p:nvSpPr>
          <p:cNvPr id="3" name="Content Placeholder 2">
            <a:extLst>
              <a:ext uri="{FF2B5EF4-FFF2-40B4-BE49-F238E27FC236}">
                <a16:creationId xmlns:a16="http://schemas.microsoft.com/office/drawing/2014/main" id="{44933944-9B04-D652-0CB6-2404A45A451B}"/>
              </a:ext>
            </a:extLst>
          </p:cNvPr>
          <p:cNvSpPr>
            <a:spLocks noGrp="1"/>
          </p:cNvSpPr>
          <p:nvPr>
            <p:ph sz="half" idx="1"/>
          </p:nvPr>
        </p:nvSpPr>
        <p:spPr>
          <a:xfrm>
            <a:off x="177579" y="2530228"/>
            <a:ext cx="5587117" cy="2580492"/>
          </a:xfrm>
        </p:spPr>
        <p:txBody>
          <a:bodyPr>
            <a:normAutofit lnSpcReduction="10000"/>
          </a:bodyPr>
          <a:lstStyle/>
          <a:p>
            <a:r>
              <a:rPr lang="en-US" dirty="0"/>
              <a:t>1. Returns a String without taking any parameters ?</a:t>
            </a:r>
          </a:p>
          <a:p>
            <a:endParaRPr lang="en-US" sz="1500" dirty="0"/>
          </a:p>
          <a:p>
            <a:r>
              <a:rPr lang="en-US" dirty="0"/>
              <a:t>2. Returns a Boolean and takes a String ?</a:t>
            </a:r>
          </a:p>
          <a:p>
            <a:endParaRPr lang="en-US" dirty="0"/>
          </a:p>
          <a:p>
            <a:r>
              <a:rPr lang="en-US" dirty="0"/>
              <a:t>3. Returns an Integer and takes two Integers ?</a:t>
            </a:r>
          </a:p>
        </p:txBody>
      </p:sp>
      <p:sp>
        <p:nvSpPr>
          <p:cNvPr id="8" name="Content Placeholder 2">
            <a:extLst>
              <a:ext uri="{FF2B5EF4-FFF2-40B4-BE49-F238E27FC236}">
                <a16:creationId xmlns:a16="http://schemas.microsoft.com/office/drawing/2014/main" id="{CFE76CFD-6FBD-D94C-F498-385C93AD0C5A}"/>
              </a:ext>
            </a:extLst>
          </p:cNvPr>
          <p:cNvSpPr txBox="1">
            <a:spLocks/>
          </p:cNvSpPr>
          <p:nvPr/>
        </p:nvSpPr>
        <p:spPr>
          <a:xfrm>
            <a:off x="6122505" y="2138753"/>
            <a:ext cx="5587117" cy="336344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700" dirty="0">
                <a:solidFill>
                  <a:schemeClr val="tx1">
                    <a:lumMod val="65000"/>
                    <a:lumOff val="35000"/>
                  </a:schemeClr>
                </a:solidFill>
                <a:latin typeface="Arial" panose="020B0604020202020204" pitchFamily="34" charset="0"/>
                <a:cs typeface="Arial" panose="020B0604020202020204" pitchFamily="34" charset="0"/>
              </a:rPr>
              <a:t>- The `Supplier` functional interface fits this scenario perfectly. It has no parameters and returns a value.</a:t>
            </a:r>
          </a:p>
          <a:p>
            <a:r>
              <a:rPr lang="en-US" sz="1700" dirty="0">
                <a:solidFill>
                  <a:schemeClr val="tx1">
                    <a:lumMod val="65000"/>
                    <a:lumOff val="35000"/>
                  </a:schemeClr>
                </a:solidFill>
                <a:latin typeface="Arial" panose="020B0604020202020204" pitchFamily="34" charset="0"/>
                <a:cs typeface="Arial" panose="020B0604020202020204" pitchFamily="34" charset="0"/>
              </a:rPr>
              <a:t>- In this case, the appropriate functional interface is `Function`. Although it's a bit counterintuitive, the `Function` interface is used because it takes one parameter and returns a different type. A `Predicate` wouldn't work since it returns a </a:t>
            </a:r>
            <a:r>
              <a:rPr lang="en-US" sz="1700" dirty="0" err="1">
                <a:solidFill>
                  <a:schemeClr val="tx1">
                    <a:lumMod val="65000"/>
                    <a:lumOff val="35000"/>
                  </a:schemeClr>
                </a:solidFill>
                <a:latin typeface="Arial" panose="020B0604020202020204" pitchFamily="34" charset="0"/>
                <a:cs typeface="Arial" panose="020B0604020202020204" pitchFamily="34" charset="0"/>
              </a:rPr>
              <a:t>boolean</a:t>
            </a:r>
            <a:r>
              <a:rPr lang="en-US" sz="1700" dirty="0">
                <a:solidFill>
                  <a:schemeClr val="tx1">
                    <a:lumMod val="65000"/>
                    <a:lumOff val="35000"/>
                  </a:schemeClr>
                </a:solidFill>
                <a:latin typeface="Arial" panose="020B0604020202020204" pitchFamily="34" charset="0"/>
                <a:cs typeface="Arial" panose="020B0604020202020204" pitchFamily="34" charset="0"/>
              </a:rPr>
              <a:t> primitive, not a `Boolean` object.</a:t>
            </a:r>
          </a:p>
          <a:p>
            <a:r>
              <a:rPr lang="en-US" sz="1700" dirty="0">
                <a:solidFill>
                  <a:schemeClr val="tx1">
                    <a:lumMod val="65000"/>
                    <a:lumOff val="35000"/>
                  </a:schemeClr>
                </a:solidFill>
                <a:latin typeface="Arial" panose="020B0604020202020204" pitchFamily="34" charset="0"/>
                <a:cs typeface="Arial" panose="020B0604020202020204" pitchFamily="34" charset="0"/>
              </a:rPr>
              <a:t>- you have two valid options: `</a:t>
            </a:r>
            <a:r>
              <a:rPr lang="en-US" sz="1700" dirty="0" err="1">
                <a:solidFill>
                  <a:schemeClr val="tx1">
                    <a:lumMod val="65000"/>
                    <a:lumOff val="35000"/>
                  </a:schemeClr>
                </a:solidFill>
                <a:latin typeface="Arial" panose="020B0604020202020204" pitchFamily="34" charset="0"/>
                <a:cs typeface="Arial" panose="020B0604020202020204" pitchFamily="34" charset="0"/>
              </a:rPr>
              <a:t>BinaryOperator</a:t>
            </a:r>
            <a:r>
              <a:rPr lang="en-US" sz="1700" dirty="0">
                <a:solidFill>
                  <a:schemeClr val="tx1">
                    <a:lumMod val="65000"/>
                    <a:lumOff val="35000"/>
                  </a:schemeClr>
                </a:solidFill>
                <a:latin typeface="Arial" panose="020B0604020202020204" pitchFamily="34" charset="0"/>
                <a:cs typeface="Arial" panose="020B0604020202020204" pitchFamily="34" charset="0"/>
              </a:rPr>
              <a:t>` and `</a:t>
            </a:r>
            <a:r>
              <a:rPr lang="en-US" sz="1700" dirty="0" err="1">
                <a:solidFill>
                  <a:schemeClr val="tx1">
                    <a:lumMod val="65000"/>
                    <a:lumOff val="35000"/>
                  </a:schemeClr>
                </a:solidFill>
                <a:latin typeface="Arial" panose="020B0604020202020204" pitchFamily="34" charset="0"/>
                <a:cs typeface="Arial" panose="020B0604020202020204" pitchFamily="34" charset="0"/>
              </a:rPr>
              <a:t>BiFunction</a:t>
            </a:r>
            <a:r>
              <a:rPr lang="en-US" sz="1700" dirty="0">
                <a:solidFill>
                  <a:schemeClr val="tx1">
                    <a:lumMod val="65000"/>
                    <a:lumOff val="35000"/>
                  </a:schemeClr>
                </a:solidFill>
                <a:latin typeface="Arial" panose="020B0604020202020204" pitchFamily="34" charset="0"/>
                <a:cs typeface="Arial" panose="020B0604020202020204" pitchFamily="34" charset="0"/>
              </a:rPr>
              <a:t>`. However, the more specific and appropriate choice is `</a:t>
            </a:r>
            <a:r>
              <a:rPr lang="en-US" sz="1700" dirty="0" err="1">
                <a:solidFill>
                  <a:schemeClr val="tx1">
                    <a:lumMod val="65000"/>
                    <a:lumOff val="35000"/>
                  </a:schemeClr>
                </a:solidFill>
                <a:latin typeface="Arial" panose="020B0604020202020204" pitchFamily="34" charset="0"/>
                <a:cs typeface="Arial" panose="020B0604020202020204" pitchFamily="34" charset="0"/>
              </a:rPr>
              <a:t>BinaryOperator</a:t>
            </a:r>
            <a:r>
              <a:rPr lang="en-US" sz="1700" dirty="0">
                <a:solidFill>
                  <a:schemeClr val="tx1">
                    <a:lumMod val="65000"/>
                    <a:lumOff val="35000"/>
                  </a:schemeClr>
                </a:solidFill>
                <a:latin typeface="Arial" panose="020B0604020202020204" pitchFamily="34" charset="0"/>
                <a:cs typeface="Arial" panose="020B0604020202020204" pitchFamily="34" charset="0"/>
              </a:rPr>
              <a:t>`, as it is tailored for cases where the input and output types are the same.</a:t>
            </a:r>
          </a:p>
        </p:txBody>
      </p:sp>
    </p:spTree>
    <p:extLst>
      <p:ext uri="{BB962C8B-B14F-4D97-AF65-F5344CB8AC3E}">
        <p14:creationId xmlns:p14="http://schemas.microsoft.com/office/powerpoint/2010/main" val="13161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062F-CBF9-5025-01D7-C9024FD3B383}"/>
              </a:ext>
            </a:extLst>
          </p:cNvPr>
          <p:cNvSpPr>
            <a:spLocks noGrp="1"/>
          </p:cNvSpPr>
          <p:nvPr>
            <p:ph type="title"/>
          </p:nvPr>
        </p:nvSpPr>
        <p:spPr/>
        <p:txBody>
          <a:bodyPr/>
          <a:lstStyle/>
          <a:p>
            <a:r>
              <a:rPr lang="en-US" dirty="0"/>
              <a:t>Returning an Optional</a:t>
            </a:r>
          </a:p>
        </p:txBody>
      </p:sp>
      <p:sp>
        <p:nvSpPr>
          <p:cNvPr id="3" name="Content Placeholder 2">
            <a:extLst>
              <a:ext uri="{FF2B5EF4-FFF2-40B4-BE49-F238E27FC236}">
                <a16:creationId xmlns:a16="http://schemas.microsoft.com/office/drawing/2014/main" id="{99DB326D-0CFA-6585-A07D-9EC2D9F1986F}"/>
              </a:ext>
            </a:extLst>
          </p:cNvPr>
          <p:cNvSpPr>
            <a:spLocks noGrp="1"/>
          </p:cNvSpPr>
          <p:nvPr>
            <p:ph sz="half" idx="1"/>
          </p:nvPr>
        </p:nvSpPr>
        <p:spPr>
          <a:xfrm>
            <a:off x="129871" y="1843892"/>
            <a:ext cx="4937760" cy="1109501"/>
          </a:xfrm>
        </p:spPr>
        <p:txBody>
          <a:bodyPr/>
          <a:lstStyle/>
          <a:p>
            <a:pPr algn="ctr"/>
            <a:r>
              <a:rPr lang="en-US" dirty="0"/>
              <a:t>Think of an Optional as a box that might have something in it or might instead be empty</a:t>
            </a:r>
          </a:p>
        </p:txBody>
      </p:sp>
      <p:pic>
        <p:nvPicPr>
          <p:cNvPr id="6" name="Content Placeholder 5">
            <a:extLst>
              <a:ext uri="{FF2B5EF4-FFF2-40B4-BE49-F238E27FC236}">
                <a16:creationId xmlns:a16="http://schemas.microsoft.com/office/drawing/2014/main" id="{1923D78D-475F-E402-3A9E-4B027EFB66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6794" y="3059925"/>
            <a:ext cx="4937125" cy="2073112"/>
          </a:xfrm>
        </p:spPr>
      </p:pic>
      <p:pic>
        <p:nvPicPr>
          <p:cNvPr id="5" name="Picture 4">
            <a:extLst>
              <a:ext uri="{FF2B5EF4-FFF2-40B4-BE49-F238E27FC236}">
                <a16:creationId xmlns:a16="http://schemas.microsoft.com/office/drawing/2014/main" id="{D87C998D-D109-09CB-F780-EBF6F404D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730" y="1843892"/>
            <a:ext cx="4664765" cy="4317161"/>
          </a:xfrm>
          <a:prstGeom prst="rect">
            <a:avLst/>
          </a:prstGeom>
        </p:spPr>
      </p:pic>
    </p:spTree>
    <p:extLst>
      <p:ext uri="{BB962C8B-B14F-4D97-AF65-F5344CB8AC3E}">
        <p14:creationId xmlns:p14="http://schemas.microsoft.com/office/powerpoint/2010/main" val="2917408050"/>
      </p:ext>
    </p:extLst>
  </p:cSld>
  <p:clrMapOvr>
    <a:masterClrMapping/>
  </p:clrMapOvr>
</p:sld>
</file>

<file path=ppt/theme/theme1.xml><?xml version="1.0" encoding="utf-8"?>
<a:theme xmlns:a="http://schemas.openxmlformats.org/drawingml/2006/main" name="Retrospect">
  <a:themeElements>
    <a:clrScheme name="Custom 1">
      <a:dk1>
        <a:srgbClr val="000000"/>
      </a:dk1>
      <a:lt1>
        <a:srgbClr val="FFFFFF"/>
      </a:lt1>
      <a:dk2>
        <a:srgbClr val="46464A"/>
      </a:dk2>
      <a:lt2>
        <a:srgbClr val="FFFFFF"/>
      </a:lt2>
      <a:accent1>
        <a:srgbClr val="FFD503"/>
      </a:accent1>
      <a:accent2>
        <a:srgbClr val="006C98"/>
      </a:accent2>
      <a:accent3>
        <a:srgbClr val="28C0FF"/>
      </a:accent3>
      <a:accent4>
        <a:srgbClr val="FFC000"/>
      </a:accent4>
      <a:accent5>
        <a:srgbClr val="9C8265"/>
      </a:accent5>
      <a:accent6>
        <a:srgbClr val="8D6974"/>
      </a:accent6>
      <a:hlink>
        <a:srgbClr val="67AABF"/>
      </a:hlink>
      <a:folHlink>
        <a:srgbClr val="B1B5AB"/>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440</TotalTime>
  <Words>2664</Words>
  <Application>Microsoft Office PowerPoint</Application>
  <PresentationFormat>Widescreen</PresentationFormat>
  <Paragraphs>519</Paragraphs>
  <Slides>78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Aptos</vt:lpstr>
      <vt:lpstr>Aptos Narrow</vt:lpstr>
      <vt:lpstr>Arial</vt:lpstr>
      <vt:lpstr>Calibri</vt:lpstr>
      <vt:lpstr>Consolas</vt:lpstr>
      <vt:lpstr>Verdana</vt:lpstr>
      <vt:lpstr>Retrospect</vt:lpstr>
      <vt:lpstr>    OCP-CH4   Functional Programming</vt:lpstr>
      <vt:lpstr>- Functional programming is declarative programming paradigm, meaning that the program logic is expressed without explicitly describing the control flow.  It's based on the concept of "pure functions," which produce output based solely on their inputs and have no side effects</vt:lpstr>
      <vt:lpstr>PowerPoint Presentation</vt:lpstr>
      <vt:lpstr>Using Variables in Lambdas</vt:lpstr>
      <vt:lpstr>Working with Built-In Functional Interfaces</vt:lpstr>
      <vt:lpstr>PowerPoint Presentation</vt:lpstr>
      <vt:lpstr>Do we really understand how to deal with Functional Interfaces?</vt:lpstr>
      <vt:lpstr>Do we really understand how to deal with Functional Interfaces?</vt:lpstr>
      <vt:lpstr>Returning an Optional</vt:lpstr>
      <vt:lpstr>Optional instance methods</vt:lpstr>
      <vt:lpstr>Using Streams</vt:lpstr>
      <vt:lpstr>PowerPoint Presentation</vt:lpstr>
      <vt:lpstr>PowerPoint Presentation</vt:lpstr>
      <vt:lpstr>PowerPoint Presentation</vt:lpstr>
      <vt:lpstr>PowerPoint Presentation</vt:lpstr>
      <vt:lpstr>PowerPoint Presentation</vt:lpstr>
      <vt:lpstr>PowerPoint Presentation</vt:lpstr>
      <vt:lpstr>Using Stream Operations</vt:lpstr>
      <vt:lpstr>Intermediate Operations</vt:lpstr>
      <vt:lpstr>Intermediate Operations</vt:lpstr>
      <vt:lpstr>Intermediate Operations</vt:lpstr>
      <vt:lpstr>Intermediate Operations</vt:lpstr>
      <vt:lpstr>Intermediate Operations</vt:lpstr>
      <vt:lpstr>Intermediate Operations</vt:lpstr>
      <vt:lpstr>Intermediate Operations</vt:lpstr>
      <vt:lpstr>Intermediate Operations</vt:lpstr>
      <vt:lpstr>Intermediate Operations</vt:lpstr>
      <vt:lpstr>Terminal Operations</vt:lpstr>
      <vt:lpstr>Terminal Operations</vt:lpstr>
      <vt:lpstr>Terminal Operations</vt:lpstr>
      <vt:lpstr>Terminal Operations</vt:lpstr>
      <vt:lpstr>Terminal Operations</vt:lpstr>
      <vt:lpstr>Terminal Operations</vt:lpstr>
      <vt:lpstr>Terminal Operations</vt:lpstr>
      <vt:lpstr>Terminal Operations</vt:lpstr>
      <vt:lpstr>Terminal Operations</vt:lpstr>
      <vt:lpstr>Putting Together the Pipeline of Stream Operations</vt:lpstr>
      <vt:lpstr>Creating Primitive Streams</vt:lpstr>
      <vt:lpstr>Using Optional with Primitive Streams</vt:lpstr>
      <vt:lpstr>Using Optional with Primitive Streams</vt:lpstr>
      <vt:lpstr>Using Optional with Primitive Streams</vt:lpstr>
      <vt:lpstr>Using Optional with Primitive Streams</vt:lpstr>
      <vt:lpstr>Using Optional with Primitive Streams</vt:lpstr>
      <vt:lpstr>Working with Advanced Stream Pipeline Concepts</vt:lpstr>
      <vt:lpstr>Working with Advanced Stream Pipeline Concepts</vt:lpstr>
      <vt:lpstr>Linking Streams to the Underlying Data</vt:lpstr>
      <vt:lpstr>Chaining Optionals</vt:lpstr>
      <vt:lpstr>Chaining Optionals</vt:lpstr>
      <vt:lpstr>Chaining Optionals</vt:lpstr>
      <vt:lpstr>Chaining Optionals</vt:lpstr>
      <vt:lpstr>Chaining Optionals</vt:lpstr>
      <vt:lpstr>Collecting Using Basic Collectors</vt:lpstr>
      <vt:lpstr>Collecting into Maps</vt:lpstr>
      <vt:lpstr>Collecting Using Grouping, Partitioning, and Mapping</vt:lpstr>
      <vt:lpstr>Summary</vt:lpstr>
      <vt:lpstr>Summary</vt:lpstr>
      <vt:lpstr>Summary</vt:lpstr>
      <vt:lpstr>Summary</vt:lpstr>
      <vt:lpstr>Summary</vt:lpstr>
      <vt:lpstr>Summary</vt:lpstr>
      <vt:lpstr>Summary</vt:lpstr>
      <vt:lpstr>Summary</vt:lpstr>
      <vt:lpstr>Summary</vt:lpstr>
      <vt:lpstr>Summary</vt:lpstr>
      <vt:lpstr>Summary</vt:lpstr>
      <vt:lpstr>Review Questions</vt:lpstr>
      <vt:lpstr>Review Questions</vt:lpstr>
      <vt:lpstr>Review Questions</vt:lpstr>
      <vt:lpstr>Review Questions</vt:lpstr>
      <vt:lpstr>Review Questions</vt:lpstr>
      <vt:lpstr>Review Questions</vt:lpstr>
      <vt:lpstr>Review Questions</vt:lpstr>
      <vt:lpstr>Review Questions</vt:lpstr>
      <vt:lpstr>Review Questions</vt:lpstr>
      <vt:lpstr>Review Questions</vt:lpstr>
      <vt:lpstr>Review Questions</vt:lpstr>
      <vt:lpstr>Thank You </vt:lpstr>
      <vt:lpstr>Goodbye, and remember, in Java, we don't say goodbye; we say 'return;' because we'll be back! Happy hacking!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Jalal Assaly</dc:creator>
  <cp:lastModifiedBy>Zyad Ezzat</cp:lastModifiedBy>
  <cp:revision>14</cp:revision>
  <dcterms:created xsi:type="dcterms:W3CDTF">2023-08-09T13:05:56Z</dcterms:created>
  <dcterms:modified xsi:type="dcterms:W3CDTF">2023-09-08T22:58:41Z</dcterms:modified>
</cp:coreProperties>
</file>