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17" r:id="rId2"/>
    <p:sldId id="256" r:id="rId3"/>
    <p:sldId id="313" r:id="rId4"/>
    <p:sldId id="316" r:id="rId5"/>
    <p:sldId id="315" r:id="rId6"/>
    <p:sldId id="336" r:id="rId7"/>
    <p:sldId id="324" r:id="rId8"/>
    <p:sldId id="318" r:id="rId9"/>
    <p:sldId id="319" r:id="rId10"/>
    <p:sldId id="320" r:id="rId11"/>
    <p:sldId id="322" r:id="rId12"/>
    <p:sldId id="321" r:id="rId13"/>
    <p:sldId id="325" r:id="rId14"/>
    <p:sldId id="331" r:id="rId15"/>
    <p:sldId id="332" r:id="rId16"/>
    <p:sldId id="333" r:id="rId17"/>
    <p:sldId id="334" r:id="rId18"/>
    <p:sldId id="335" r:id="rId19"/>
    <p:sldId id="323" r:id="rId20"/>
    <p:sldId id="32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73AC0-1361-4BB5-A27C-7CE4D7B0F81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0909951-A5DB-45BC-9EDE-3CD4BD639A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0EB9212-3988-4CB6-A6D7-16BA0DE517A7}"/>
              </a:ext>
            </a:extLst>
          </p:cNvPr>
          <p:cNvSpPr>
            <a:spLocks noGrp="1"/>
          </p:cNvSpPr>
          <p:nvPr>
            <p:ph type="dt" sz="half" idx="10"/>
          </p:nvPr>
        </p:nvSpPr>
        <p:spPr/>
        <p:txBody>
          <a:bodyPr/>
          <a:lstStyle/>
          <a:p>
            <a:fld id="{6BD620CA-82AC-437D-B558-16525815E359}" type="datetimeFigureOut">
              <a:rPr lang="en-US" smtClean="0"/>
              <a:t>8/27/2023</a:t>
            </a:fld>
            <a:endParaRPr lang="en-US"/>
          </a:p>
        </p:txBody>
      </p:sp>
      <p:sp>
        <p:nvSpPr>
          <p:cNvPr id="5" name="Footer Placeholder 4">
            <a:extLst>
              <a:ext uri="{FF2B5EF4-FFF2-40B4-BE49-F238E27FC236}">
                <a16:creationId xmlns:a16="http://schemas.microsoft.com/office/drawing/2014/main" id="{A9C076D8-F3B6-4DF5-849A-0492630478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B10D52-6880-42B9-A111-D326100BAB8E}"/>
              </a:ext>
            </a:extLst>
          </p:cNvPr>
          <p:cNvSpPr>
            <a:spLocks noGrp="1"/>
          </p:cNvSpPr>
          <p:nvPr>
            <p:ph type="sldNum" sz="quarter" idx="12"/>
          </p:nvPr>
        </p:nvSpPr>
        <p:spPr/>
        <p:txBody>
          <a:bodyPr/>
          <a:lstStyle/>
          <a:p>
            <a:fld id="{0B5C38D1-D935-4801-BFE2-FC6534ACF412}" type="slidenum">
              <a:rPr lang="en-US" smtClean="0"/>
              <a:t>‹#›</a:t>
            </a:fld>
            <a:endParaRPr lang="en-US"/>
          </a:p>
        </p:txBody>
      </p:sp>
    </p:spTree>
    <p:extLst>
      <p:ext uri="{BB962C8B-B14F-4D97-AF65-F5344CB8AC3E}">
        <p14:creationId xmlns:p14="http://schemas.microsoft.com/office/powerpoint/2010/main" val="33459091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89ACD-99A5-40FA-916F-B0CCAE32339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67BDEE0-B2C8-431D-AC26-41C8FE2112D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E307C8-DD2F-47ED-94AC-1253E5B5DDEE}"/>
              </a:ext>
            </a:extLst>
          </p:cNvPr>
          <p:cNvSpPr>
            <a:spLocks noGrp="1"/>
          </p:cNvSpPr>
          <p:nvPr>
            <p:ph type="dt" sz="half" idx="10"/>
          </p:nvPr>
        </p:nvSpPr>
        <p:spPr/>
        <p:txBody>
          <a:bodyPr/>
          <a:lstStyle/>
          <a:p>
            <a:fld id="{6BD620CA-82AC-437D-B558-16525815E359}" type="datetimeFigureOut">
              <a:rPr lang="en-US" smtClean="0"/>
              <a:t>8/27/2023</a:t>
            </a:fld>
            <a:endParaRPr lang="en-US"/>
          </a:p>
        </p:txBody>
      </p:sp>
      <p:sp>
        <p:nvSpPr>
          <p:cNvPr id="5" name="Footer Placeholder 4">
            <a:extLst>
              <a:ext uri="{FF2B5EF4-FFF2-40B4-BE49-F238E27FC236}">
                <a16:creationId xmlns:a16="http://schemas.microsoft.com/office/drawing/2014/main" id="{6DA53AEE-71D4-46F1-9516-2977A035FA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C5064D-F998-4687-9027-92ADBB72D93D}"/>
              </a:ext>
            </a:extLst>
          </p:cNvPr>
          <p:cNvSpPr>
            <a:spLocks noGrp="1"/>
          </p:cNvSpPr>
          <p:nvPr>
            <p:ph type="sldNum" sz="quarter" idx="12"/>
          </p:nvPr>
        </p:nvSpPr>
        <p:spPr/>
        <p:txBody>
          <a:bodyPr/>
          <a:lstStyle/>
          <a:p>
            <a:fld id="{0B5C38D1-D935-4801-BFE2-FC6534ACF412}" type="slidenum">
              <a:rPr lang="en-US" smtClean="0"/>
              <a:t>‹#›</a:t>
            </a:fld>
            <a:endParaRPr lang="en-US"/>
          </a:p>
        </p:txBody>
      </p:sp>
    </p:spTree>
    <p:extLst>
      <p:ext uri="{BB962C8B-B14F-4D97-AF65-F5344CB8AC3E}">
        <p14:creationId xmlns:p14="http://schemas.microsoft.com/office/powerpoint/2010/main" val="39262928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95FAF49-8241-4199-A48D-3D4000BA43A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F973F60-DE8A-45FB-A6E9-FA9362D351C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FBD7EC-4E06-46E4-AD22-CADAD52A935A}"/>
              </a:ext>
            </a:extLst>
          </p:cNvPr>
          <p:cNvSpPr>
            <a:spLocks noGrp="1"/>
          </p:cNvSpPr>
          <p:nvPr>
            <p:ph type="dt" sz="half" idx="10"/>
          </p:nvPr>
        </p:nvSpPr>
        <p:spPr/>
        <p:txBody>
          <a:bodyPr/>
          <a:lstStyle/>
          <a:p>
            <a:fld id="{6BD620CA-82AC-437D-B558-16525815E359}" type="datetimeFigureOut">
              <a:rPr lang="en-US" smtClean="0"/>
              <a:t>8/27/2023</a:t>
            </a:fld>
            <a:endParaRPr lang="en-US"/>
          </a:p>
        </p:txBody>
      </p:sp>
      <p:sp>
        <p:nvSpPr>
          <p:cNvPr id="5" name="Footer Placeholder 4">
            <a:extLst>
              <a:ext uri="{FF2B5EF4-FFF2-40B4-BE49-F238E27FC236}">
                <a16:creationId xmlns:a16="http://schemas.microsoft.com/office/drawing/2014/main" id="{F22FAC81-ACAF-41D1-8D3B-FFDF42AC6B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77635F-F2E1-44A1-8740-2CD368FE1624}"/>
              </a:ext>
            </a:extLst>
          </p:cNvPr>
          <p:cNvSpPr>
            <a:spLocks noGrp="1"/>
          </p:cNvSpPr>
          <p:nvPr>
            <p:ph type="sldNum" sz="quarter" idx="12"/>
          </p:nvPr>
        </p:nvSpPr>
        <p:spPr/>
        <p:txBody>
          <a:bodyPr/>
          <a:lstStyle/>
          <a:p>
            <a:fld id="{0B5C38D1-D935-4801-BFE2-FC6534ACF412}" type="slidenum">
              <a:rPr lang="en-US" smtClean="0"/>
              <a:t>‹#›</a:t>
            </a:fld>
            <a:endParaRPr lang="en-US"/>
          </a:p>
        </p:txBody>
      </p:sp>
    </p:spTree>
    <p:extLst>
      <p:ext uri="{BB962C8B-B14F-4D97-AF65-F5344CB8AC3E}">
        <p14:creationId xmlns:p14="http://schemas.microsoft.com/office/powerpoint/2010/main" val="27586732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2D731-3BFC-4EDC-90DE-DAE20170867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2FED2C-B14A-48CF-BAD8-BD60755A0E0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9EA691-88D5-4EEF-B1AA-4DB61E85DE97}"/>
              </a:ext>
            </a:extLst>
          </p:cNvPr>
          <p:cNvSpPr>
            <a:spLocks noGrp="1"/>
          </p:cNvSpPr>
          <p:nvPr>
            <p:ph type="dt" sz="half" idx="10"/>
          </p:nvPr>
        </p:nvSpPr>
        <p:spPr/>
        <p:txBody>
          <a:bodyPr/>
          <a:lstStyle/>
          <a:p>
            <a:fld id="{6BD620CA-82AC-437D-B558-16525815E359}" type="datetimeFigureOut">
              <a:rPr lang="en-US" smtClean="0"/>
              <a:t>8/27/2023</a:t>
            </a:fld>
            <a:endParaRPr lang="en-US"/>
          </a:p>
        </p:txBody>
      </p:sp>
      <p:sp>
        <p:nvSpPr>
          <p:cNvPr id="5" name="Footer Placeholder 4">
            <a:extLst>
              <a:ext uri="{FF2B5EF4-FFF2-40B4-BE49-F238E27FC236}">
                <a16:creationId xmlns:a16="http://schemas.microsoft.com/office/drawing/2014/main" id="{A9464466-E937-49E6-82A8-02EF509912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3A4AF0-396D-4359-AC4F-9CCB484656F9}"/>
              </a:ext>
            </a:extLst>
          </p:cNvPr>
          <p:cNvSpPr>
            <a:spLocks noGrp="1"/>
          </p:cNvSpPr>
          <p:nvPr>
            <p:ph type="sldNum" sz="quarter" idx="12"/>
          </p:nvPr>
        </p:nvSpPr>
        <p:spPr/>
        <p:txBody>
          <a:bodyPr/>
          <a:lstStyle/>
          <a:p>
            <a:fld id="{0B5C38D1-D935-4801-BFE2-FC6534ACF412}" type="slidenum">
              <a:rPr lang="en-US" smtClean="0"/>
              <a:t>‹#›</a:t>
            </a:fld>
            <a:endParaRPr lang="en-US"/>
          </a:p>
        </p:txBody>
      </p:sp>
    </p:spTree>
    <p:extLst>
      <p:ext uri="{BB962C8B-B14F-4D97-AF65-F5344CB8AC3E}">
        <p14:creationId xmlns:p14="http://schemas.microsoft.com/office/powerpoint/2010/main" val="42676395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4B0B5-82CF-4D13-8ACB-FC5BBAA1113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C17ABE0-06FC-47D6-BAAF-D857EEEF10C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3D98F16-E38B-4BC1-84D7-D396CA9F4894}"/>
              </a:ext>
            </a:extLst>
          </p:cNvPr>
          <p:cNvSpPr>
            <a:spLocks noGrp="1"/>
          </p:cNvSpPr>
          <p:nvPr>
            <p:ph type="dt" sz="half" idx="10"/>
          </p:nvPr>
        </p:nvSpPr>
        <p:spPr/>
        <p:txBody>
          <a:bodyPr/>
          <a:lstStyle/>
          <a:p>
            <a:fld id="{6BD620CA-82AC-437D-B558-16525815E359}" type="datetimeFigureOut">
              <a:rPr lang="en-US" smtClean="0"/>
              <a:t>8/27/2023</a:t>
            </a:fld>
            <a:endParaRPr lang="en-US"/>
          </a:p>
        </p:txBody>
      </p:sp>
      <p:sp>
        <p:nvSpPr>
          <p:cNvPr id="5" name="Footer Placeholder 4">
            <a:extLst>
              <a:ext uri="{FF2B5EF4-FFF2-40B4-BE49-F238E27FC236}">
                <a16:creationId xmlns:a16="http://schemas.microsoft.com/office/drawing/2014/main" id="{C27C0BE9-AC74-475D-B4AC-B09A789EBF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B10455-9B12-42AE-B78E-853B0C79BA9C}"/>
              </a:ext>
            </a:extLst>
          </p:cNvPr>
          <p:cNvSpPr>
            <a:spLocks noGrp="1"/>
          </p:cNvSpPr>
          <p:nvPr>
            <p:ph type="sldNum" sz="quarter" idx="12"/>
          </p:nvPr>
        </p:nvSpPr>
        <p:spPr/>
        <p:txBody>
          <a:bodyPr/>
          <a:lstStyle/>
          <a:p>
            <a:fld id="{0B5C38D1-D935-4801-BFE2-FC6534ACF412}" type="slidenum">
              <a:rPr lang="en-US" smtClean="0"/>
              <a:t>‹#›</a:t>
            </a:fld>
            <a:endParaRPr lang="en-US"/>
          </a:p>
        </p:txBody>
      </p:sp>
    </p:spTree>
    <p:extLst>
      <p:ext uri="{BB962C8B-B14F-4D97-AF65-F5344CB8AC3E}">
        <p14:creationId xmlns:p14="http://schemas.microsoft.com/office/powerpoint/2010/main" val="540088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FDE20-9EA0-44B9-B3B3-5EA3BD5210D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5D8ABA0-FCF5-4F6B-9EC1-6AC200EC8ED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FACBBFE-96BE-49B4-88FE-1BB0E8F5106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873B1CA-ABDA-4992-ABA0-1F62C8C00FE4}"/>
              </a:ext>
            </a:extLst>
          </p:cNvPr>
          <p:cNvSpPr>
            <a:spLocks noGrp="1"/>
          </p:cNvSpPr>
          <p:nvPr>
            <p:ph type="dt" sz="half" idx="10"/>
          </p:nvPr>
        </p:nvSpPr>
        <p:spPr/>
        <p:txBody>
          <a:bodyPr/>
          <a:lstStyle/>
          <a:p>
            <a:fld id="{6BD620CA-82AC-437D-B558-16525815E359}" type="datetimeFigureOut">
              <a:rPr lang="en-US" smtClean="0"/>
              <a:t>8/27/2023</a:t>
            </a:fld>
            <a:endParaRPr lang="en-US"/>
          </a:p>
        </p:txBody>
      </p:sp>
      <p:sp>
        <p:nvSpPr>
          <p:cNvPr id="6" name="Footer Placeholder 5">
            <a:extLst>
              <a:ext uri="{FF2B5EF4-FFF2-40B4-BE49-F238E27FC236}">
                <a16:creationId xmlns:a16="http://schemas.microsoft.com/office/drawing/2014/main" id="{7A0ABCE3-E1C3-4918-BE32-0F43036838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E28702-0294-4D88-A622-A596D1FBD792}"/>
              </a:ext>
            </a:extLst>
          </p:cNvPr>
          <p:cNvSpPr>
            <a:spLocks noGrp="1"/>
          </p:cNvSpPr>
          <p:nvPr>
            <p:ph type="sldNum" sz="quarter" idx="12"/>
          </p:nvPr>
        </p:nvSpPr>
        <p:spPr/>
        <p:txBody>
          <a:bodyPr/>
          <a:lstStyle/>
          <a:p>
            <a:fld id="{0B5C38D1-D935-4801-BFE2-FC6534ACF412}" type="slidenum">
              <a:rPr lang="en-US" smtClean="0"/>
              <a:t>‹#›</a:t>
            </a:fld>
            <a:endParaRPr lang="en-US"/>
          </a:p>
        </p:txBody>
      </p:sp>
    </p:spTree>
    <p:extLst>
      <p:ext uri="{BB962C8B-B14F-4D97-AF65-F5344CB8AC3E}">
        <p14:creationId xmlns:p14="http://schemas.microsoft.com/office/powerpoint/2010/main" val="28695893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849F7-F788-4D25-AA3B-2327DD8C444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13C7599-7592-4E02-8F9C-051C94690CF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7D043E6-87D9-4D27-8293-C19D2B714DA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28BCFC1-4674-4392-85E7-ACDB22BE0BC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4E62173-D55A-4A99-8895-6757D49571C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9DAAA2E-4C3F-498A-8E0B-882DB3B14790}"/>
              </a:ext>
            </a:extLst>
          </p:cNvPr>
          <p:cNvSpPr>
            <a:spLocks noGrp="1"/>
          </p:cNvSpPr>
          <p:nvPr>
            <p:ph type="dt" sz="half" idx="10"/>
          </p:nvPr>
        </p:nvSpPr>
        <p:spPr/>
        <p:txBody>
          <a:bodyPr/>
          <a:lstStyle/>
          <a:p>
            <a:fld id="{6BD620CA-82AC-437D-B558-16525815E359}" type="datetimeFigureOut">
              <a:rPr lang="en-US" smtClean="0"/>
              <a:t>8/27/2023</a:t>
            </a:fld>
            <a:endParaRPr lang="en-US"/>
          </a:p>
        </p:txBody>
      </p:sp>
      <p:sp>
        <p:nvSpPr>
          <p:cNvPr id="8" name="Footer Placeholder 7">
            <a:extLst>
              <a:ext uri="{FF2B5EF4-FFF2-40B4-BE49-F238E27FC236}">
                <a16:creationId xmlns:a16="http://schemas.microsoft.com/office/drawing/2014/main" id="{0054675B-82E5-43B3-ABB4-5E451F6235F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CCA472C-CEE0-476C-B169-D262092E1D9D}"/>
              </a:ext>
            </a:extLst>
          </p:cNvPr>
          <p:cNvSpPr>
            <a:spLocks noGrp="1"/>
          </p:cNvSpPr>
          <p:nvPr>
            <p:ph type="sldNum" sz="quarter" idx="12"/>
          </p:nvPr>
        </p:nvSpPr>
        <p:spPr/>
        <p:txBody>
          <a:bodyPr/>
          <a:lstStyle/>
          <a:p>
            <a:fld id="{0B5C38D1-D935-4801-BFE2-FC6534ACF412}" type="slidenum">
              <a:rPr lang="en-US" smtClean="0"/>
              <a:t>‹#›</a:t>
            </a:fld>
            <a:endParaRPr lang="en-US"/>
          </a:p>
        </p:txBody>
      </p:sp>
    </p:spTree>
    <p:extLst>
      <p:ext uri="{BB962C8B-B14F-4D97-AF65-F5344CB8AC3E}">
        <p14:creationId xmlns:p14="http://schemas.microsoft.com/office/powerpoint/2010/main" val="42491701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145C0-52D8-4447-9A3C-41D31501CD0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DBE2A20-A213-4A33-A086-B4A1D184D616}"/>
              </a:ext>
            </a:extLst>
          </p:cNvPr>
          <p:cNvSpPr>
            <a:spLocks noGrp="1"/>
          </p:cNvSpPr>
          <p:nvPr>
            <p:ph type="dt" sz="half" idx="10"/>
          </p:nvPr>
        </p:nvSpPr>
        <p:spPr/>
        <p:txBody>
          <a:bodyPr/>
          <a:lstStyle/>
          <a:p>
            <a:fld id="{6BD620CA-82AC-437D-B558-16525815E359}" type="datetimeFigureOut">
              <a:rPr lang="en-US" smtClean="0"/>
              <a:t>8/27/2023</a:t>
            </a:fld>
            <a:endParaRPr lang="en-US"/>
          </a:p>
        </p:txBody>
      </p:sp>
      <p:sp>
        <p:nvSpPr>
          <p:cNvPr id="4" name="Footer Placeholder 3">
            <a:extLst>
              <a:ext uri="{FF2B5EF4-FFF2-40B4-BE49-F238E27FC236}">
                <a16:creationId xmlns:a16="http://schemas.microsoft.com/office/drawing/2014/main" id="{B6BE1664-1EC6-4DFE-8F11-82BD24C2E99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A17FD3D-0972-400E-9D05-B352DF3CA143}"/>
              </a:ext>
            </a:extLst>
          </p:cNvPr>
          <p:cNvSpPr>
            <a:spLocks noGrp="1"/>
          </p:cNvSpPr>
          <p:nvPr>
            <p:ph type="sldNum" sz="quarter" idx="12"/>
          </p:nvPr>
        </p:nvSpPr>
        <p:spPr/>
        <p:txBody>
          <a:bodyPr/>
          <a:lstStyle/>
          <a:p>
            <a:fld id="{0B5C38D1-D935-4801-BFE2-FC6534ACF412}" type="slidenum">
              <a:rPr lang="en-US" smtClean="0"/>
              <a:t>‹#›</a:t>
            </a:fld>
            <a:endParaRPr lang="en-US"/>
          </a:p>
        </p:txBody>
      </p:sp>
    </p:spTree>
    <p:extLst>
      <p:ext uri="{BB962C8B-B14F-4D97-AF65-F5344CB8AC3E}">
        <p14:creationId xmlns:p14="http://schemas.microsoft.com/office/powerpoint/2010/main" val="16984949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4C32ECF-DBE7-46FA-AD9D-5A2F2DBC1EA2}"/>
              </a:ext>
            </a:extLst>
          </p:cNvPr>
          <p:cNvSpPr>
            <a:spLocks noGrp="1"/>
          </p:cNvSpPr>
          <p:nvPr>
            <p:ph type="dt" sz="half" idx="10"/>
          </p:nvPr>
        </p:nvSpPr>
        <p:spPr/>
        <p:txBody>
          <a:bodyPr/>
          <a:lstStyle/>
          <a:p>
            <a:fld id="{6BD620CA-82AC-437D-B558-16525815E359}" type="datetimeFigureOut">
              <a:rPr lang="en-US" smtClean="0"/>
              <a:t>8/27/2023</a:t>
            </a:fld>
            <a:endParaRPr lang="en-US"/>
          </a:p>
        </p:txBody>
      </p:sp>
      <p:sp>
        <p:nvSpPr>
          <p:cNvPr id="3" name="Footer Placeholder 2">
            <a:extLst>
              <a:ext uri="{FF2B5EF4-FFF2-40B4-BE49-F238E27FC236}">
                <a16:creationId xmlns:a16="http://schemas.microsoft.com/office/drawing/2014/main" id="{6AC7DA14-DAC0-4D90-99A0-E0A4790CBC7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5E666EE-2DCF-4925-AB3D-A14BEAF24CBB}"/>
              </a:ext>
            </a:extLst>
          </p:cNvPr>
          <p:cNvSpPr>
            <a:spLocks noGrp="1"/>
          </p:cNvSpPr>
          <p:nvPr>
            <p:ph type="sldNum" sz="quarter" idx="12"/>
          </p:nvPr>
        </p:nvSpPr>
        <p:spPr/>
        <p:txBody>
          <a:bodyPr/>
          <a:lstStyle/>
          <a:p>
            <a:fld id="{0B5C38D1-D935-4801-BFE2-FC6534ACF412}" type="slidenum">
              <a:rPr lang="en-US" smtClean="0"/>
              <a:t>‹#›</a:t>
            </a:fld>
            <a:endParaRPr lang="en-US"/>
          </a:p>
        </p:txBody>
      </p:sp>
    </p:spTree>
    <p:extLst>
      <p:ext uri="{BB962C8B-B14F-4D97-AF65-F5344CB8AC3E}">
        <p14:creationId xmlns:p14="http://schemas.microsoft.com/office/powerpoint/2010/main" val="39691790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0E61B-E683-443B-B1B1-A8DF645C0C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CE684AA-A624-4A6A-9C27-EEDB6DF9DED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3690BE-5872-479B-B1CC-33D6AF7187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120746A-844E-4263-9986-8D8963CA32B6}"/>
              </a:ext>
            </a:extLst>
          </p:cNvPr>
          <p:cNvSpPr>
            <a:spLocks noGrp="1"/>
          </p:cNvSpPr>
          <p:nvPr>
            <p:ph type="dt" sz="half" idx="10"/>
          </p:nvPr>
        </p:nvSpPr>
        <p:spPr/>
        <p:txBody>
          <a:bodyPr/>
          <a:lstStyle/>
          <a:p>
            <a:fld id="{6BD620CA-82AC-437D-B558-16525815E359}" type="datetimeFigureOut">
              <a:rPr lang="en-US" smtClean="0"/>
              <a:t>8/27/2023</a:t>
            </a:fld>
            <a:endParaRPr lang="en-US"/>
          </a:p>
        </p:txBody>
      </p:sp>
      <p:sp>
        <p:nvSpPr>
          <p:cNvPr id="6" name="Footer Placeholder 5">
            <a:extLst>
              <a:ext uri="{FF2B5EF4-FFF2-40B4-BE49-F238E27FC236}">
                <a16:creationId xmlns:a16="http://schemas.microsoft.com/office/drawing/2014/main" id="{DC40A80C-E279-43D3-AE3A-506853DDFA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53153F-8A8D-4080-8116-C960A6CADB89}"/>
              </a:ext>
            </a:extLst>
          </p:cNvPr>
          <p:cNvSpPr>
            <a:spLocks noGrp="1"/>
          </p:cNvSpPr>
          <p:nvPr>
            <p:ph type="sldNum" sz="quarter" idx="12"/>
          </p:nvPr>
        </p:nvSpPr>
        <p:spPr/>
        <p:txBody>
          <a:bodyPr/>
          <a:lstStyle/>
          <a:p>
            <a:fld id="{0B5C38D1-D935-4801-BFE2-FC6534ACF412}" type="slidenum">
              <a:rPr lang="en-US" smtClean="0"/>
              <a:t>‹#›</a:t>
            </a:fld>
            <a:endParaRPr lang="en-US"/>
          </a:p>
        </p:txBody>
      </p:sp>
    </p:spTree>
    <p:extLst>
      <p:ext uri="{BB962C8B-B14F-4D97-AF65-F5344CB8AC3E}">
        <p14:creationId xmlns:p14="http://schemas.microsoft.com/office/powerpoint/2010/main" val="33835609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6221A-041D-4308-AC39-03FA7B6FDB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B16CBEE-3031-46E4-A47B-8D553E9BBFE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AD42B61-8667-4066-925B-4546975313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6D75AA5-BA37-4B97-963F-BC9B8D223ED1}"/>
              </a:ext>
            </a:extLst>
          </p:cNvPr>
          <p:cNvSpPr>
            <a:spLocks noGrp="1"/>
          </p:cNvSpPr>
          <p:nvPr>
            <p:ph type="dt" sz="half" idx="10"/>
          </p:nvPr>
        </p:nvSpPr>
        <p:spPr/>
        <p:txBody>
          <a:bodyPr/>
          <a:lstStyle/>
          <a:p>
            <a:fld id="{6BD620CA-82AC-437D-B558-16525815E359}" type="datetimeFigureOut">
              <a:rPr lang="en-US" smtClean="0"/>
              <a:t>8/27/2023</a:t>
            </a:fld>
            <a:endParaRPr lang="en-US"/>
          </a:p>
        </p:txBody>
      </p:sp>
      <p:sp>
        <p:nvSpPr>
          <p:cNvPr id="6" name="Footer Placeholder 5">
            <a:extLst>
              <a:ext uri="{FF2B5EF4-FFF2-40B4-BE49-F238E27FC236}">
                <a16:creationId xmlns:a16="http://schemas.microsoft.com/office/drawing/2014/main" id="{1B4A2D0B-2AB2-4284-83E1-C46518AAEE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2AC75D-8DE7-427A-8F01-FB1907BA0504}"/>
              </a:ext>
            </a:extLst>
          </p:cNvPr>
          <p:cNvSpPr>
            <a:spLocks noGrp="1"/>
          </p:cNvSpPr>
          <p:nvPr>
            <p:ph type="sldNum" sz="quarter" idx="12"/>
          </p:nvPr>
        </p:nvSpPr>
        <p:spPr/>
        <p:txBody>
          <a:bodyPr/>
          <a:lstStyle/>
          <a:p>
            <a:fld id="{0B5C38D1-D935-4801-BFE2-FC6534ACF412}" type="slidenum">
              <a:rPr lang="en-US" smtClean="0"/>
              <a:t>‹#›</a:t>
            </a:fld>
            <a:endParaRPr lang="en-US"/>
          </a:p>
        </p:txBody>
      </p:sp>
    </p:spTree>
    <p:extLst>
      <p:ext uri="{BB962C8B-B14F-4D97-AF65-F5344CB8AC3E}">
        <p14:creationId xmlns:p14="http://schemas.microsoft.com/office/powerpoint/2010/main" val="9614626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94AF11-5497-4DEC-9A07-E1A4CD1A717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B3A733A-3D0B-497D-B120-BE857F80F6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D2F4EC-0C52-4F91-A529-B086FAA506B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D620CA-82AC-437D-B558-16525815E359}" type="datetimeFigureOut">
              <a:rPr lang="en-US" smtClean="0"/>
              <a:t>8/27/2023</a:t>
            </a:fld>
            <a:endParaRPr lang="en-US"/>
          </a:p>
        </p:txBody>
      </p:sp>
      <p:sp>
        <p:nvSpPr>
          <p:cNvPr id="5" name="Footer Placeholder 4">
            <a:extLst>
              <a:ext uri="{FF2B5EF4-FFF2-40B4-BE49-F238E27FC236}">
                <a16:creationId xmlns:a16="http://schemas.microsoft.com/office/drawing/2014/main" id="{EDD29A43-099E-45BE-B4BA-5B41146E724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E3AF60D-C58D-46CA-A842-75AA727374E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5C38D1-D935-4801-BFE2-FC6534ACF412}" type="slidenum">
              <a:rPr lang="en-US" smtClean="0"/>
              <a:t>‹#›</a:t>
            </a:fld>
            <a:endParaRPr lang="en-US"/>
          </a:p>
        </p:txBody>
      </p:sp>
    </p:spTree>
    <p:extLst>
      <p:ext uri="{BB962C8B-B14F-4D97-AF65-F5344CB8AC3E}">
        <p14:creationId xmlns:p14="http://schemas.microsoft.com/office/powerpoint/2010/main" val="2085211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geeksforgeeks.org/pojo-vs-java-beans/"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82154-D75D-47C6-9EBB-015B8869EF7B}"/>
              </a:ext>
            </a:extLst>
          </p:cNvPr>
          <p:cNvSpPr>
            <a:spLocks noGrp="1"/>
          </p:cNvSpPr>
          <p:nvPr>
            <p:ph type="ctrTitle"/>
          </p:nvPr>
        </p:nvSpPr>
        <p:spPr/>
        <p:txBody>
          <a:bodyPr>
            <a:normAutofit fontScale="90000"/>
          </a:bodyPr>
          <a:lstStyle/>
          <a:p>
            <a:r>
              <a:rPr lang="en-US" dirty="0"/>
              <a:t>Java with database Connectivity (JDBC and ORM)</a:t>
            </a:r>
          </a:p>
        </p:txBody>
      </p:sp>
    </p:spTree>
    <p:extLst>
      <p:ext uri="{BB962C8B-B14F-4D97-AF65-F5344CB8AC3E}">
        <p14:creationId xmlns:p14="http://schemas.microsoft.com/office/powerpoint/2010/main" val="11913129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F6323-DF41-4D45-8367-87EF9FFA8E4C}"/>
              </a:ext>
            </a:extLst>
          </p:cNvPr>
          <p:cNvSpPr>
            <a:spLocks noGrp="1"/>
          </p:cNvSpPr>
          <p:nvPr>
            <p:ph type="title"/>
          </p:nvPr>
        </p:nvSpPr>
        <p:spPr/>
        <p:txBody>
          <a:bodyPr/>
          <a:lstStyle/>
          <a:p>
            <a:r>
              <a:rPr lang="en-US" dirty="0"/>
              <a:t>Tables relation mapping</a:t>
            </a:r>
          </a:p>
        </p:txBody>
      </p:sp>
      <p:sp>
        <p:nvSpPr>
          <p:cNvPr id="3" name="Content Placeholder 2">
            <a:extLst>
              <a:ext uri="{FF2B5EF4-FFF2-40B4-BE49-F238E27FC236}">
                <a16:creationId xmlns:a16="http://schemas.microsoft.com/office/drawing/2014/main" id="{88393326-B033-4F7E-AC77-9F49028550DA}"/>
              </a:ext>
            </a:extLst>
          </p:cNvPr>
          <p:cNvSpPr>
            <a:spLocks noGrp="1"/>
          </p:cNvSpPr>
          <p:nvPr>
            <p:ph idx="1"/>
          </p:nvPr>
        </p:nvSpPr>
        <p:spPr/>
        <p:txBody>
          <a:bodyPr>
            <a:normAutofit/>
          </a:bodyPr>
          <a:lstStyle/>
          <a:p>
            <a:r>
              <a:rPr lang="en-US" b="1" dirty="0"/>
              <a:t>One-to-One</a:t>
            </a:r>
          </a:p>
          <a:p>
            <a:pPr marL="0" indent="0">
              <a:buNone/>
            </a:pPr>
            <a:endParaRPr lang="en-US" b="1" dirty="0"/>
          </a:p>
          <a:p>
            <a:pPr marL="0" indent="0">
              <a:buNone/>
            </a:pPr>
            <a:r>
              <a:rPr lang="en-US" dirty="0"/>
              <a:t>@</a:t>
            </a:r>
            <a:r>
              <a:rPr lang="en-US" dirty="0" err="1"/>
              <a:t>OneToOne</a:t>
            </a:r>
            <a:r>
              <a:rPr lang="en-US" dirty="0"/>
              <a:t>(optional = false) @</a:t>
            </a:r>
            <a:r>
              <a:rPr lang="en-US" dirty="0" err="1"/>
              <a:t>JoinColumn</a:t>
            </a:r>
            <a:r>
              <a:rPr lang="en-US" dirty="0"/>
              <a:t>(name = "COURSE_ID", </a:t>
            </a:r>
            <a:r>
              <a:rPr lang="en-US" dirty="0" err="1"/>
              <a:t>referencedColumnName</a:t>
            </a:r>
            <a:r>
              <a:rPr lang="en-US" dirty="0"/>
              <a:t> = "ID") </a:t>
            </a:r>
          </a:p>
          <a:p>
            <a:pPr marL="0" indent="0">
              <a:buNone/>
            </a:pPr>
            <a:r>
              <a:rPr lang="en-US" dirty="0"/>
              <a:t>private Course </a:t>
            </a:r>
            <a:r>
              <a:rPr lang="en-US" dirty="0" err="1"/>
              <a:t>course</a:t>
            </a:r>
            <a:r>
              <a:rPr lang="en-US" dirty="0"/>
              <a:t>;</a:t>
            </a:r>
          </a:p>
          <a:p>
            <a:endParaRPr lang="en-US" dirty="0"/>
          </a:p>
          <a:p>
            <a:pPr marL="0" indent="0">
              <a:buNone/>
            </a:pPr>
            <a:r>
              <a:rPr lang="en-US" dirty="0"/>
              <a:t>@</a:t>
            </a:r>
            <a:r>
              <a:rPr lang="en-US" dirty="0" err="1"/>
              <a:t>OneToOne</a:t>
            </a:r>
            <a:r>
              <a:rPr lang="en-US" dirty="0"/>
              <a:t>(</a:t>
            </a:r>
            <a:r>
              <a:rPr lang="en-US" dirty="0" err="1"/>
              <a:t>mappedBy</a:t>
            </a:r>
            <a:r>
              <a:rPr lang="en-US" dirty="0"/>
              <a:t> = "course") </a:t>
            </a:r>
          </a:p>
          <a:p>
            <a:pPr marL="0" indent="0">
              <a:buNone/>
            </a:pPr>
            <a:r>
              <a:rPr lang="en-US" dirty="0"/>
              <a:t>private </a:t>
            </a:r>
            <a:r>
              <a:rPr lang="en-US" dirty="0" err="1"/>
              <a:t>CourseMaterial</a:t>
            </a:r>
            <a:r>
              <a:rPr lang="en-US" dirty="0"/>
              <a:t> material;</a:t>
            </a:r>
          </a:p>
        </p:txBody>
      </p:sp>
    </p:spTree>
    <p:extLst>
      <p:ext uri="{BB962C8B-B14F-4D97-AF65-F5344CB8AC3E}">
        <p14:creationId xmlns:p14="http://schemas.microsoft.com/office/powerpoint/2010/main" val="18495197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F6323-DF41-4D45-8367-87EF9FFA8E4C}"/>
              </a:ext>
            </a:extLst>
          </p:cNvPr>
          <p:cNvSpPr>
            <a:spLocks noGrp="1"/>
          </p:cNvSpPr>
          <p:nvPr>
            <p:ph type="title"/>
          </p:nvPr>
        </p:nvSpPr>
        <p:spPr/>
        <p:txBody>
          <a:bodyPr/>
          <a:lstStyle/>
          <a:p>
            <a:r>
              <a:rPr lang="en-US" dirty="0"/>
              <a:t>Tables relation mapping</a:t>
            </a:r>
          </a:p>
        </p:txBody>
      </p:sp>
      <p:sp>
        <p:nvSpPr>
          <p:cNvPr id="3" name="Content Placeholder 2">
            <a:extLst>
              <a:ext uri="{FF2B5EF4-FFF2-40B4-BE49-F238E27FC236}">
                <a16:creationId xmlns:a16="http://schemas.microsoft.com/office/drawing/2014/main" id="{88393326-B033-4F7E-AC77-9F49028550DA}"/>
              </a:ext>
            </a:extLst>
          </p:cNvPr>
          <p:cNvSpPr>
            <a:spLocks noGrp="1"/>
          </p:cNvSpPr>
          <p:nvPr>
            <p:ph idx="1"/>
          </p:nvPr>
        </p:nvSpPr>
        <p:spPr/>
        <p:txBody>
          <a:bodyPr>
            <a:normAutofit/>
          </a:bodyPr>
          <a:lstStyle/>
          <a:p>
            <a:r>
              <a:rPr lang="en-US" b="1" dirty="0"/>
              <a:t>Many-to-Many</a:t>
            </a:r>
          </a:p>
          <a:p>
            <a:endParaRPr lang="en-US" b="1" dirty="0"/>
          </a:p>
          <a:p>
            <a:pPr marL="0" indent="0">
              <a:buNone/>
            </a:pPr>
            <a:r>
              <a:rPr lang="en-US" dirty="0"/>
              <a:t>@</a:t>
            </a:r>
            <a:r>
              <a:rPr lang="en-US" dirty="0" err="1"/>
              <a:t>ManyToMany</a:t>
            </a:r>
            <a:r>
              <a:rPr lang="en-US" dirty="0"/>
              <a:t> @</a:t>
            </a:r>
            <a:r>
              <a:rPr lang="en-US" dirty="0" err="1"/>
              <a:t>JoinTable</a:t>
            </a:r>
            <a:r>
              <a:rPr lang="en-US" dirty="0"/>
              <a:t>( name = "STUDENTS_COURSES", </a:t>
            </a:r>
            <a:r>
              <a:rPr lang="en-US" dirty="0" err="1"/>
              <a:t>joinColumns</a:t>
            </a:r>
            <a:r>
              <a:rPr lang="en-US" dirty="0"/>
              <a:t> = @</a:t>
            </a:r>
            <a:r>
              <a:rPr lang="en-US" dirty="0" err="1"/>
              <a:t>JoinColumn</a:t>
            </a:r>
            <a:r>
              <a:rPr lang="en-US" dirty="0"/>
              <a:t>(name = "COURSE_ID", </a:t>
            </a:r>
            <a:r>
              <a:rPr lang="en-US" dirty="0" err="1"/>
              <a:t>referencedColumnName</a:t>
            </a:r>
            <a:r>
              <a:rPr lang="en-US" dirty="0"/>
              <a:t> = "ID"), </a:t>
            </a:r>
            <a:r>
              <a:rPr lang="en-US" dirty="0" err="1"/>
              <a:t>inverseJoinColumns</a:t>
            </a:r>
            <a:r>
              <a:rPr lang="en-US" dirty="0"/>
              <a:t> = @</a:t>
            </a:r>
            <a:r>
              <a:rPr lang="en-US" dirty="0" err="1"/>
              <a:t>JoinColumn</a:t>
            </a:r>
            <a:r>
              <a:rPr lang="en-US" dirty="0"/>
              <a:t>(name = "STUDENT_ID", </a:t>
            </a:r>
            <a:r>
              <a:rPr lang="en-US" dirty="0" err="1"/>
              <a:t>referencedColumnName</a:t>
            </a:r>
            <a:r>
              <a:rPr lang="en-US" dirty="0"/>
              <a:t> = "ID") ) private List&lt;Student&gt; students;</a:t>
            </a:r>
            <a:endParaRPr lang="en-US" b="1" dirty="0"/>
          </a:p>
          <a:p>
            <a:endParaRPr lang="en-US" dirty="0"/>
          </a:p>
        </p:txBody>
      </p:sp>
    </p:spTree>
    <p:extLst>
      <p:ext uri="{BB962C8B-B14F-4D97-AF65-F5344CB8AC3E}">
        <p14:creationId xmlns:p14="http://schemas.microsoft.com/office/powerpoint/2010/main" val="39093939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FA118-C89B-4936-B8DE-4A2E3DE986C7}"/>
              </a:ext>
            </a:extLst>
          </p:cNvPr>
          <p:cNvSpPr>
            <a:spLocks noGrp="1"/>
          </p:cNvSpPr>
          <p:nvPr>
            <p:ph type="title"/>
          </p:nvPr>
        </p:nvSpPr>
        <p:spPr/>
        <p:txBody>
          <a:bodyPr/>
          <a:lstStyle/>
          <a:p>
            <a:r>
              <a:rPr lang="en-US" dirty="0"/>
              <a:t>Fetching types</a:t>
            </a:r>
          </a:p>
        </p:txBody>
      </p:sp>
      <p:sp>
        <p:nvSpPr>
          <p:cNvPr id="3" name="Content Placeholder 2">
            <a:extLst>
              <a:ext uri="{FF2B5EF4-FFF2-40B4-BE49-F238E27FC236}">
                <a16:creationId xmlns:a16="http://schemas.microsoft.com/office/drawing/2014/main" id="{0A678ACE-0A47-461E-ADC7-35E1F1F16C50}"/>
              </a:ext>
            </a:extLst>
          </p:cNvPr>
          <p:cNvSpPr>
            <a:spLocks noGrp="1"/>
          </p:cNvSpPr>
          <p:nvPr>
            <p:ph idx="1"/>
          </p:nvPr>
        </p:nvSpPr>
        <p:spPr/>
        <p:txBody>
          <a:bodyPr/>
          <a:lstStyle/>
          <a:p>
            <a:pPr marL="0" indent="0">
              <a:buNone/>
            </a:pPr>
            <a:r>
              <a:rPr lang="en-US" dirty="0"/>
              <a:t>1- </a:t>
            </a:r>
            <a:r>
              <a:rPr lang="en-US" dirty="0" err="1"/>
              <a:t>egare</a:t>
            </a:r>
            <a:endParaRPr lang="en-US" dirty="0"/>
          </a:p>
          <a:p>
            <a:pPr marL="0" indent="0">
              <a:buNone/>
            </a:pPr>
            <a:r>
              <a:rPr lang="en-US" dirty="0"/>
              <a:t>2- lazy</a:t>
            </a:r>
          </a:p>
          <a:p>
            <a:pPr marL="0" indent="0">
              <a:buNone/>
            </a:pPr>
            <a:endParaRPr lang="en-US" dirty="0"/>
          </a:p>
          <a:p>
            <a:pPr marL="0" indent="0">
              <a:buNone/>
            </a:pPr>
            <a:r>
              <a:rPr lang="en-US" dirty="0"/>
              <a:t>@</a:t>
            </a:r>
            <a:r>
              <a:rPr lang="en-US" dirty="0" err="1"/>
              <a:t>OneToMany</a:t>
            </a:r>
            <a:r>
              <a:rPr lang="en-US" dirty="0"/>
              <a:t>(</a:t>
            </a:r>
            <a:r>
              <a:rPr lang="en-US" dirty="0" err="1"/>
              <a:t>mappedBy</a:t>
            </a:r>
            <a:r>
              <a:rPr lang="en-US" dirty="0"/>
              <a:t> = "teacher", fetch = </a:t>
            </a:r>
            <a:r>
              <a:rPr lang="en-US" dirty="0" err="1"/>
              <a:t>FetchType.EAGER</a:t>
            </a:r>
            <a:r>
              <a:rPr lang="en-US" dirty="0"/>
              <a:t>) private List&lt;Course&gt; courses;</a:t>
            </a:r>
          </a:p>
        </p:txBody>
      </p:sp>
    </p:spTree>
    <p:extLst>
      <p:ext uri="{BB962C8B-B14F-4D97-AF65-F5344CB8AC3E}">
        <p14:creationId xmlns:p14="http://schemas.microsoft.com/office/powerpoint/2010/main" val="16898259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E7D8A-A6DA-4961-8D89-156678DF095B}"/>
              </a:ext>
            </a:extLst>
          </p:cNvPr>
          <p:cNvSpPr>
            <a:spLocks noGrp="1"/>
          </p:cNvSpPr>
          <p:nvPr>
            <p:ph type="title"/>
          </p:nvPr>
        </p:nvSpPr>
        <p:spPr/>
        <p:txBody>
          <a:bodyPr/>
          <a:lstStyle/>
          <a:p>
            <a:r>
              <a:rPr lang="en-US" dirty="0"/>
              <a:t>Using hibernate</a:t>
            </a:r>
          </a:p>
        </p:txBody>
      </p:sp>
      <p:sp>
        <p:nvSpPr>
          <p:cNvPr id="3" name="Content Placeholder 2">
            <a:extLst>
              <a:ext uri="{FF2B5EF4-FFF2-40B4-BE49-F238E27FC236}">
                <a16:creationId xmlns:a16="http://schemas.microsoft.com/office/drawing/2014/main" id="{665E7CA5-D5D8-457D-BF9B-080FBF7E8E15}"/>
              </a:ext>
            </a:extLst>
          </p:cNvPr>
          <p:cNvSpPr>
            <a:spLocks noGrp="1"/>
          </p:cNvSpPr>
          <p:nvPr>
            <p:ph idx="1"/>
          </p:nvPr>
        </p:nvSpPr>
        <p:spPr/>
        <p:txBody>
          <a:bodyPr/>
          <a:lstStyle/>
          <a:p>
            <a:r>
              <a:rPr lang="en-US" dirty="0"/>
              <a:t>1- create </a:t>
            </a:r>
            <a:r>
              <a:rPr lang="en-US" dirty="0" err="1"/>
              <a:t>SessionFactory</a:t>
            </a:r>
            <a:endParaRPr lang="en-US" dirty="0"/>
          </a:p>
          <a:p>
            <a:r>
              <a:rPr lang="en-US" dirty="0"/>
              <a:t>2- get Session from </a:t>
            </a:r>
            <a:r>
              <a:rPr lang="en-US" dirty="0" err="1"/>
              <a:t>SessionFactory</a:t>
            </a:r>
            <a:endParaRPr lang="en-US" dirty="0"/>
          </a:p>
          <a:p>
            <a:r>
              <a:rPr lang="en-US" dirty="0"/>
              <a:t>3- use Session for making transactions</a:t>
            </a:r>
          </a:p>
        </p:txBody>
      </p:sp>
    </p:spTree>
    <p:extLst>
      <p:ext uri="{BB962C8B-B14F-4D97-AF65-F5344CB8AC3E}">
        <p14:creationId xmlns:p14="http://schemas.microsoft.com/office/powerpoint/2010/main" val="20463666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94E45-D3C0-4A46-829E-414A53F16F76}"/>
              </a:ext>
            </a:extLst>
          </p:cNvPr>
          <p:cNvSpPr>
            <a:spLocks noGrp="1"/>
          </p:cNvSpPr>
          <p:nvPr>
            <p:ph type="title"/>
          </p:nvPr>
        </p:nvSpPr>
        <p:spPr/>
        <p:txBody>
          <a:bodyPr/>
          <a:lstStyle/>
          <a:p>
            <a:r>
              <a:rPr lang="en-US" dirty="0"/>
              <a:t>Entity Life Cycle</a:t>
            </a:r>
          </a:p>
        </p:txBody>
      </p:sp>
      <p:sp>
        <p:nvSpPr>
          <p:cNvPr id="3" name="Content Placeholder 2">
            <a:extLst>
              <a:ext uri="{FF2B5EF4-FFF2-40B4-BE49-F238E27FC236}">
                <a16:creationId xmlns:a16="http://schemas.microsoft.com/office/drawing/2014/main" id="{63C04183-4DA0-4438-AC14-091C6BD04D26}"/>
              </a:ext>
            </a:extLst>
          </p:cNvPr>
          <p:cNvSpPr>
            <a:spLocks noGrp="1"/>
          </p:cNvSpPr>
          <p:nvPr>
            <p:ph idx="1"/>
          </p:nvPr>
        </p:nvSpPr>
        <p:spPr/>
        <p:txBody>
          <a:bodyPr/>
          <a:lstStyle/>
          <a:p>
            <a:pPr fontAlgn="base"/>
            <a:r>
              <a:rPr lang="en-US" dirty="0"/>
              <a:t>Transient State</a:t>
            </a:r>
          </a:p>
          <a:p>
            <a:pPr fontAlgn="base"/>
            <a:r>
              <a:rPr lang="en-US" dirty="0"/>
              <a:t>Persistent State</a:t>
            </a:r>
          </a:p>
          <a:p>
            <a:pPr fontAlgn="base"/>
            <a:r>
              <a:rPr lang="en-US" dirty="0"/>
              <a:t>Detached State</a:t>
            </a:r>
          </a:p>
          <a:p>
            <a:pPr fontAlgn="base"/>
            <a:r>
              <a:rPr lang="en-US" dirty="0"/>
              <a:t>Removed State</a:t>
            </a:r>
          </a:p>
          <a:p>
            <a:endParaRPr lang="en-US" dirty="0"/>
          </a:p>
        </p:txBody>
      </p:sp>
    </p:spTree>
    <p:extLst>
      <p:ext uri="{BB962C8B-B14F-4D97-AF65-F5344CB8AC3E}">
        <p14:creationId xmlns:p14="http://schemas.microsoft.com/office/powerpoint/2010/main" val="3898425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40BA3-310D-4AFA-8479-3663FBD2DA57}"/>
              </a:ext>
            </a:extLst>
          </p:cNvPr>
          <p:cNvSpPr>
            <a:spLocks noGrp="1"/>
          </p:cNvSpPr>
          <p:nvPr>
            <p:ph type="title"/>
          </p:nvPr>
        </p:nvSpPr>
        <p:spPr/>
        <p:txBody>
          <a:bodyPr/>
          <a:lstStyle/>
          <a:p>
            <a:r>
              <a:rPr lang="en-US" dirty="0"/>
              <a:t>Transient State</a:t>
            </a:r>
            <a:br>
              <a:rPr lang="en-US" dirty="0"/>
            </a:br>
            <a:endParaRPr lang="en-US" dirty="0"/>
          </a:p>
        </p:txBody>
      </p:sp>
      <p:sp>
        <p:nvSpPr>
          <p:cNvPr id="3" name="Content Placeholder 2">
            <a:extLst>
              <a:ext uri="{FF2B5EF4-FFF2-40B4-BE49-F238E27FC236}">
                <a16:creationId xmlns:a16="http://schemas.microsoft.com/office/drawing/2014/main" id="{F00A667F-91EF-498E-91A4-E1AAB38344AC}"/>
              </a:ext>
            </a:extLst>
          </p:cNvPr>
          <p:cNvSpPr>
            <a:spLocks noGrp="1"/>
          </p:cNvSpPr>
          <p:nvPr>
            <p:ph idx="1"/>
          </p:nvPr>
        </p:nvSpPr>
        <p:spPr>
          <a:xfrm>
            <a:off x="838200" y="1414020"/>
            <a:ext cx="10515600" cy="3735421"/>
          </a:xfrm>
        </p:spPr>
        <p:txBody>
          <a:bodyPr/>
          <a:lstStyle/>
          <a:p>
            <a:r>
              <a:rPr lang="en-US" dirty="0"/>
              <a:t>The transient state is the first state of an entity object. When we instantiate an object of a </a:t>
            </a:r>
            <a:r>
              <a:rPr lang="en-US" u="sng" dirty="0">
                <a:hlinkClick r:id="rId2"/>
              </a:rPr>
              <a:t>POJO class</a:t>
            </a:r>
            <a:r>
              <a:rPr lang="en-US" dirty="0"/>
              <a:t> using the new operator then the object is in the transient state. This object is not connected with any hibernate session. As it is not connected to any Hibernate Session, So this state is not connected to any database table. So, if we make any changes in the data of the POJO Class then the database table is not altered. Transient objects are independent of Hibernate, and they exist in the </a:t>
            </a:r>
            <a:r>
              <a:rPr lang="en-US" b="1" dirty="0"/>
              <a:t>heap memory</a:t>
            </a:r>
            <a:r>
              <a:rPr lang="en-US" dirty="0"/>
              <a:t>.</a:t>
            </a:r>
          </a:p>
        </p:txBody>
      </p:sp>
      <p:pic>
        <p:nvPicPr>
          <p:cNvPr id="6146" name="Picture 2" descr="https://media.geeksforgeeks.org/wp-content/uploads/20210626215802/GFGTransientState.png">
            <a:extLst>
              <a:ext uri="{FF2B5EF4-FFF2-40B4-BE49-F238E27FC236}">
                <a16:creationId xmlns:a16="http://schemas.microsoft.com/office/drawing/2014/main" id="{24A5F38B-39F9-40E7-A8EC-2F3EC71F2D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25638" y="4920792"/>
            <a:ext cx="3855169" cy="6546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78281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49C3C-9228-4388-9EED-2B10E18E0B9F}"/>
              </a:ext>
            </a:extLst>
          </p:cNvPr>
          <p:cNvSpPr>
            <a:spLocks noGrp="1"/>
          </p:cNvSpPr>
          <p:nvPr>
            <p:ph type="title"/>
          </p:nvPr>
        </p:nvSpPr>
        <p:spPr/>
        <p:txBody>
          <a:bodyPr/>
          <a:lstStyle/>
          <a:p>
            <a:r>
              <a:rPr lang="en-US" dirty="0"/>
              <a:t>Persistent State</a:t>
            </a:r>
            <a:br>
              <a:rPr lang="en-US" dirty="0"/>
            </a:br>
            <a:endParaRPr lang="en-US" dirty="0"/>
          </a:p>
        </p:txBody>
      </p:sp>
      <p:sp>
        <p:nvSpPr>
          <p:cNvPr id="3" name="Content Placeholder 2">
            <a:extLst>
              <a:ext uri="{FF2B5EF4-FFF2-40B4-BE49-F238E27FC236}">
                <a16:creationId xmlns:a16="http://schemas.microsoft.com/office/drawing/2014/main" id="{7B55EE67-99F8-4419-9BF5-8125863655B2}"/>
              </a:ext>
            </a:extLst>
          </p:cNvPr>
          <p:cNvSpPr>
            <a:spLocks noGrp="1"/>
          </p:cNvSpPr>
          <p:nvPr>
            <p:ph idx="1"/>
          </p:nvPr>
        </p:nvSpPr>
        <p:spPr>
          <a:xfrm>
            <a:off x="838200" y="1187777"/>
            <a:ext cx="10515600" cy="4989186"/>
          </a:xfrm>
        </p:spPr>
        <p:txBody>
          <a:bodyPr/>
          <a:lstStyle/>
          <a:p>
            <a:pPr fontAlgn="base"/>
            <a:r>
              <a:rPr lang="en-US" dirty="0"/>
              <a:t>Once the object is connected with the Hibernate Session then the object moves into the Persistent State. So, there are two ways to convert the Transient State to the Persistent State :</a:t>
            </a:r>
          </a:p>
          <a:p>
            <a:pPr fontAlgn="base"/>
            <a:r>
              <a:rPr lang="en-US" dirty="0"/>
              <a:t>Using the hibernated session, save the entity object into the database table.</a:t>
            </a:r>
          </a:p>
          <a:p>
            <a:pPr fontAlgn="base"/>
            <a:r>
              <a:rPr lang="en-US" dirty="0"/>
              <a:t>Using the hibernated session, load the entity object into the database table.</a:t>
            </a:r>
          </a:p>
          <a:p>
            <a:endParaRPr lang="en-US" dirty="0"/>
          </a:p>
        </p:txBody>
      </p:sp>
      <p:pic>
        <p:nvPicPr>
          <p:cNvPr id="7170" name="Picture 2" descr="https://media.geeksforgeeks.org/wp-content/uploads/20210626222022/GFGPersistentState.png">
            <a:extLst>
              <a:ext uri="{FF2B5EF4-FFF2-40B4-BE49-F238E27FC236}">
                <a16:creationId xmlns:a16="http://schemas.microsoft.com/office/drawing/2014/main" id="{950DF7ED-1D33-4D28-8266-4F2F832B4A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8633" y="4486423"/>
            <a:ext cx="6850782" cy="16905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04730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8E10E-B2AB-4A7B-815F-C270401A233C}"/>
              </a:ext>
            </a:extLst>
          </p:cNvPr>
          <p:cNvSpPr>
            <a:spLocks noGrp="1"/>
          </p:cNvSpPr>
          <p:nvPr>
            <p:ph type="title"/>
          </p:nvPr>
        </p:nvSpPr>
        <p:spPr/>
        <p:txBody>
          <a:bodyPr/>
          <a:lstStyle/>
          <a:p>
            <a:r>
              <a:rPr lang="en-US" dirty="0"/>
              <a:t>Detached State</a:t>
            </a:r>
          </a:p>
        </p:txBody>
      </p:sp>
      <p:sp>
        <p:nvSpPr>
          <p:cNvPr id="3" name="Content Placeholder 2">
            <a:extLst>
              <a:ext uri="{FF2B5EF4-FFF2-40B4-BE49-F238E27FC236}">
                <a16:creationId xmlns:a16="http://schemas.microsoft.com/office/drawing/2014/main" id="{4CB9AF75-82C0-4523-951B-0D80A70BD79B}"/>
              </a:ext>
            </a:extLst>
          </p:cNvPr>
          <p:cNvSpPr>
            <a:spLocks noGrp="1"/>
          </p:cNvSpPr>
          <p:nvPr>
            <p:ph idx="1"/>
          </p:nvPr>
        </p:nvSpPr>
        <p:spPr/>
        <p:txBody>
          <a:bodyPr/>
          <a:lstStyle/>
          <a:p>
            <a:r>
              <a:rPr lang="en-US" dirty="0"/>
              <a:t>For converting an object from Persistent State to Detached State, we either have to close the session or we have to clear its cache. As the session is closed here or the cache is cleared, then any changes made to the data will not affect the database table. Whenever needed, the detached object can be reconnected to a new hibernate session.</a:t>
            </a:r>
          </a:p>
        </p:txBody>
      </p:sp>
      <p:pic>
        <p:nvPicPr>
          <p:cNvPr id="8194" name="Picture 2" descr="https://media.geeksforgeeks.org/wp-content/uploads/20210626231818/GFGDetachedState.png">
            <a:extLst>
              <a:ext uri="{FF2B5EF4-FFF2-40B4-BE49-F238E27FC236}">
                <a16:creationId xmlns:a16="http://schemas.microsoft.com/office/drawing/2014/main" id="{53E2936A-E92C-4EFC-AA4E-BECDD881BB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9175" y="4074442"/>
            <a:ext cx="5565840" cy="21025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15305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56EC9-B908-4A01-876A-9B3C3C11C625}"/>
              </a:ext>
            </a:extLst>
          </p:cNvPr>
          <p:cNvSpPr>
            <a:spLocks noGrp="1"/>
          </p:cNvSpPr>
          <p:nvPr>
            <p:ph type="title"/>
          </p:nvPr>
        </p:nvSpPr>
        <p:spPr/>
        <p:txBody>
          <a:bodyPr/>
          <a:lstStyle/>
          <a:p>
            <a:r>
              <a:rPr lang="en-US" dirty="0"/>
              <a:t>removed state</a:t>
            </a:r>
          </a:p>
        </p:txBody>
      </p:sp>
      <p:sp>
        <p:nvSpPr>
          <p:cNvPr id="3" name="Content Placeholder 2">
            <a:extLst>
              <a:ext uri="{FF2B5EF4-FFF2-40B4-BE49-F238E27FC236}">
                <a16:creationId xmlns:a16="http://schemas.microsoft.com/office/drawing/2014/main" id="{37128838-CB74-4BD7-A662-721A2750B9E4}"/>
              </a:ext>
            </a:extLst>
          </p:cNvPr>
          <p:cNvSpPr>
            <a:spLocks noGrp="1"/>
          </p:cNvSpPr>
          <p:nvPr>
            <p:ph idx="1"/>
          </p:nvPr>
        </p:nvSpPr>
        <p:spPr/>
        <p:txBody>
          <a:bodyPr/>
          <a:lstStyle/>
          <a:p>
            <a:r>
              <a:rPr lang="en-US" dirty="0"/>
              <a:t>the removed state, when the entity object is deleted from the database then the entity object is known to be in the removed state. It is done by calling the </a:t>
            </a:r>
            <a:r>
              <a:rPr lang="en-US" b="1" i="1" dirty="0"/>
              <a:t>delete() operation</a:t>
            </a:r>
            <a:r>
              <a:rPr lang="en-US" dirty="0"/>
              <a:t>. As the entity object is in the removed state, if any change will be done in the data will not affect the database table.</a:t>
            </a:r>
          </a:p>
        </p:txBody>
      </p:sp>
      <p:pic>
        <p:nvPicPr>
          <p:cNvPr id="9218" name="Picture 2" descr="https://media.geeksforgeeks.org/wp-content/uploads/20210626233515/GFGRemovedState.png">
            <a:extLst>
              <a:ext uri="{FF2B5EF4-FFF2-40B4-BE49-F238E27FC236}">
                <a16:creationId xmlns:a16="http://schemas.microsoft.com/office/drawing/2014/main" id="{AABCEC10-A035-472F-9A0D-41DD73A13F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4060" y="4600279"/>
            <a:ext cx="7636695" cy="13386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5532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C5E83-E385-4DAD-BEF7-1CA497A91B29}"/>
              </a:ext>
            </a:extLst>
          </p:cNvPr>
          <p:cNvSpPr>
            <a:spLocks noGrp="1"/>
          </p:cNvSpPr>
          <p:nvPr>
            <p:ph type="title"/>
          </p:nvPr>
        </p:nvSpPr>
        <p:spPr/>
        <p:txBody>
          <a:bodyPr/>
          <a:lstStyle/>
          <a:p>
            <a:r>
              <a:rPr lang="en-US" dirty="0"/>
              <a:t>Entity life Cycle</a:t>
            </a:r>
          </a:p>
        </p:txBody>
      </p:sp>
      <p:sp>
        <p:nvSpPr>
          <p:cNvPr id="7" name="Content Placeholder 6">
            <a:extLst>
              <a:ext uri="{FF2B5EF4-FFF2-40B4-BE49-F238E27FC236}">
                <a16:creationId xmlns:a16="http://schemas.microsoft.com/office/drawing/2014/main" id="{1AAB2E77-EEA3-4DDD-84E3-893B49C0AD37}"/>
              </a:ext>
            </a:extLst>
          </p:cNvPr>
          <p:cNvSpPr>
            <a:spLocks noGrp="1"/>
          </p:cNvSpPr>
          <p:nvPr>
            <p:ph idx="1"/>
          </p:nvPr>
        </p:nvSpPr>
        <p:spPr/>
        <p:txBody>
          <a:bodyPr/>
          <a:lstStyle/>
          <a:p>
            <a:endParaRPr lang="en-US"/>
          </a:p>
        </p:txBody>
      </p:sp>
      <p:pic>
        <p:nvPicPr>
          <p:cNvPr id="3076" name="Picture 4" descr="https://howtodoinjava.com/wp-content/uploads/2022/04/Hibernate-Entity-Lifecycle-1024x576.jpg">
            <a:extLst>
              <a:ext uri="{FF2B5EF4-FFF2-40B4-BE49-F238E27FC236}">
                <a16:creationId xmlns:a16="http://schemas.microsoft.com/office/drawing/2014/main" id="{2254299C-F269-438A-A17B-4F35CF6FEA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3593" y="1485106"/>
            <a:ext cx="10583158" cy="5032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77340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altLang="en-US" dirty="0"/>
              <a:t>JDBC</a:t>
            </a:r>
            <a:br>
              <a:rPr lang="en-US" altLang="en-US" dirty="0"/>
            </a:br>
            <a:r>
              <a:rPr lang="en-US" dirty="0"/>
              <a:t>Java™ EE Database Connectivity</a:t>
            </a:r>
            <a:endParaRPr lang="en-GB" dirty="0"/>
          </a:p>
        </p:txBody>
      </p:sp>
      <p:sp>
        <p:nvSpPr>
          <p:cNvPr id="4" name="Slide Number Placeholder 3"/>
          <p:cNvSpPr>
            <a:spLocks noGrp="1"/>
          </p:cNvSpPr>
          <p:nvPr>
            <p:ph type="sldNum" sz="quarter" idx="10"/>
          </p:nvPr>
        </p:nvSpPr>
        <p:spPr/>
        <p:txBody>
          <a:bodyPr/>
          <a:lstStyle/>
          <a:p>
            <a:fld id="{BFD4BC23-AC55-4D88-B546-C5203EFDE53D}" type="slidenum">
              <a:rPr lang="en-GB" smtClean="0"/>
              <a:t>2</a:t>
            </a:fld>
            <a:endParaRPr lang="en-GB"/>
          </a:p>
        </p:txBody>
      </p:sp>
    </p:spTree>
    <p:extLst>
      <p:ext uri="{BB962C8B-B14F-4D97-AF65-F5344CB8AC3E}">
        <p14:creationId xmlns:p14="http://schemas.microsoft.com/office/powerpoint/2010/main" val="10414665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5C017-5BC4-405A-9472-FD86537C7BFC}"/>
              </a:ext>
            </a:extLst>
          </p:cNvPr>
          <p:cNvSpPr>
            <a:spLocks noGrp="1"/>
          </p:cNvSpPr>
          <p:nvPr>
            <p:ph type="title"/>
          </p:nvPr>
        </p:nvSpPr>
        <p:spPr/>
        <p:txBody>
          <a:bodyPr/>
          <a:lstStyle/>
          <a:p>
            <a:r>
              <a:rPr lang="en-US" dirty="0"/>
              <a:t>Session operation on entity</a:t>
            </a:r>
          </a:p>
        </p:txBody>
      </p:sp>
      <p:pic>
        <p:nvPicPr>
          <p:cNvPr id="4" name="Content Placeholder 3">
            <a:extLst>
              <a:ext uri="{FF2B5EF4-FFF2-40B4-BE49-F238E27FC236}">
                <a16:creationId xmlns:a16="http://schemas.microsoft.com/office/drawing/2014/main" id="{1743D46E-7010-44A4-ABC7-F028C4229A69}"/>
              </a:ext>
            </a:extLst>
          </p:cNvPr>
          <p:cNvPicPr>
            <a:picLocks noGrp="1" noChangeAspect="1"/>
          </p:cNvPicPr>
          <p:nvPr>
            <p:ph idx="1"/>
          </p:nvPr>
        </p:nvPicPr>
        <p:blipFill>
          <a:blip r:embed="rId2"/>
          <a:stretch>
            <a:fillRect/>
          </a:stretch>
        </p:blipFill>
        <p:spPr>
          <a:xfrm>
            <a:off x="392783" y="1726039"/>
            <a:ext cx="11406433" cy="4667250"/>
          </a:xfrm>
          <a:prstGeom prst="rect">
            <a:avLst/>
          </a:prstGeom>
        </p:spPr>
      </p:pic>
    </p:spTree>
    <p:extLst>
      <p:ext uri="{BB962C8B-B14F-4D97-AF65-F5344CB8AC3E}">
        <p14:creationId xmlns:p14="http://schemas.microsoft.com/office/powerpoint/2010/main" val="39606312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2700">
              <a:lnSpc>
                <a:spcPct val="100000"/>
              </a:lnSpc>
              <a:spcBef>
                <a:spcPts val="1295"/>
              </a:spcBef>
            </a:pPr>
            <a:r>
              <a:rPr lang="en-US" dirty="0"/>
              <a:t>A JDBC driver is a software component enabling a Java application to  interact with a database server.</a:t>
            </a:r>
          </a:p>
          <a:p>
            <a:pPr marL="355600" marR="5715" indent="-342900">
              <a:lnSpc>
                <a:spcPct val="150100"/>
              </a:lnSpc>
            </a:pPr>
            <a:r>
              <a:rPr lang="en-US" dirty="0"/>
              <a:t>For example, using JDBC drivers enable you to open database connections and to  interact with it by sending SQL or database commands then receiving results with  Java.</a:t>
            </a:r>
          </a:p>
          <a:p>
            <a:endParaRPr lang="en-GB" dirty="0"/>
          </a:p>
        </p:txBody>
      </p:sp>
      <p:sp>
        <p:nvSpPr>
          <p:cNvPr id="3" name="Slide Number Placeholder 2"/>
          <p:cNvSpPr>
            <a:spLocks noGrp="1"/>
          </p:cNvSpPr>
          <p:nvPr>
            <p:ph type="sldNum" sz="quarter" idx="12"/>
          </p:nvPr>
        </p:nvSpPr>
        <p:spPr/>
        <p:txBody>
          <a:bodyPr/>
          <a:lstStyle/>
          <a:p>
            <a:fld id="{BFD4BC23-AC55-4D88-B546-C5203EFDE53D}" type="slidenum">
              <a:rPr lang="en-GB" smtClean="0"/>
              <a:t>3</a:t>
            </a:fld>
            <a:endParaRPr lang="en-GB"/>
          </a:p>
        </p:txBody>
      </p:sp>
      <p:sp>
        <p:nvSpPr>
          <p:cNvPr id="4" name="Title 3"/>
          <p:cNvSpPr>
            <a:spLocks noGrp="1"/>
          </p:cNvSpPr>
          <p:nvPr>
            <p:ph type="title"/>
          </p:nvPr>
        </p:nvSpPr>
        <p:spPr/>
        <p:txBody>
          <a:bodyPr/>
          <a:lstStyle/>
          <a:p>
            <a:r>
              <a:rPr lang="en-GB" dirty="0"/>
              <a:t>What is JDBC</a:t>
            </a:r>
            <a:r>
              <a:rPr lang="en-GB" spc="-100" dirty="0"/>
              <a:t> </a:t>
            </a:r>
            <a:r>
              <a:rPr lang="en-GB" dirty="0"/>
              <a:t>Driver?</a:t>
            </a:r>
          </a:p>
        </p:txBody>
      </p:sp>
    </p:spTree>
    <p:extLst>
      <p:ext uri="{BB962C8B-B14F-4D97-AF65-F5344CB8AC3E}">
        <p14:creationId xmlns:p14="http://schemas.microsoft.com/office/powerpoint/2010/main" val="36146372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Java Database Connectivity Steps">
            <a:extLst>
              <a:ext uri="{FF2B5EF4-FFF2-40B4-BE49-F238E27FC236}">
                <a16:creationId xmlns:a16="http://schemas.microsoft.com/office/drawing/2014/main" id="{BDE11B80-F27A-454A-9264-806F345713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90114" y="884421"/>
            <a:ext cx="4698083" cy="47699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50700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B70BB-1969-459A-894E-C1EFD0EC82F6}"/>
              </a:ext>
            </a:extLst>
          </p:cNvPr>
          <p:cNvSpPr>
            <a:spLocks noGrp="1"/>
          </p:cNvSpPr>
          <p:nvPr>
            <p:ph type="title"/>
          </p:nvPr>
        </p:nvSpPr>
        <p:spPr>
          <a:xfrm>
            <a:off x="838200" y="2103437"/>
            <a:ext cx="10515600" cy="1325563"/>
          </a:xfrm>
        </p:spPr>
        <p:txBody>
          <a:bodyPr>
            <a:normAutofit fontScale="90000"/>
          </a:bodyPr>
          <a:lstStyle/>
          <a:p>
            <a:pPr algn="ctr"/>
            <a:r>
              <a:rPr lang="en-US" dirty="0"/>
              <a:t>ORM</a:t>
            </a:r>
            <a:br>
              <a:rPr lang="en-US" dirty="0"/>
            </a:br>
            <a:r>
              <a:rPr lang="en-US" dirty="0"/>
              <a:t>Object Relational Mapping</a:t>
            </a:r>
            <a:br>
              <a:rPr lang="en-US" dirty="0"/>
            </a:br>
            <a:r>
              <a:rPr lang="en-US" dirty="0"/>
              <a:t>using Hibernate</a:t>
            </a:r>
          </a:p>
        </p:txBody>
      </p:sp>
    </p:spTree>
    <p:extLst>
      <p:ext uri="{BB962C8B-B14F-4D97-AF65-F5344CB8AC3E}">
        <p14:creationId xmlns:p14="http://schemas.microsoft.com/office/powerpoint/2010/main" val="5912939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9E492-1334-431C-A314-5AABB5A8654E}"/>
              </a:ext>
            </a:extLst>
          </p:cNvPr>
          <p:cNvSpPr>
            <a:spLocks noGrp="1"/>
          </p:cNvSpPr>
          <p:nvPr>
            <p:ph type="title"/>
          </p:nvPr>
        </p:nvSpPr>
        <p:spPr/>
        <p:txBody>
          <a:bodyPr/>
          <a:lstStyle/>
          <a:p>
            <a:r>
              <a:rPr lang="en-US" dirty="0"/>
              <a:t>JPA and hibernate </a:t>
            </a:r>
          </a:p>
        </p:txBody>
      </p:sp>
      <p:sp>
        <p:nvSpPr>
          <p:cNvPr id="3" name="Content Placeholder 2">
            <a:extLst>
              <a:ext uri="{FF2B5EF4-FFF2-40B4-BE49-F238E27FC236}">
                <a16:creationId xmlns:a16="http://schemas.microsoft.com/office/drawing/2014/main" id="{4D427D64-EC55-4EC3-938E-00F417C7E660}"/>
              </a:ext>
            </a:extLst>
          </p:cNvPr>
          <p:cNvSpPr>
            <a:spLocks noGrp="1"/>
          </p:cNvSpPr>
          <p:nvPr>
            <p:ph idx="1"/>
          </p:nvPr>
        </p:nvSpPr>
        <p:spPr/>
        <p:txBody>
          <a:bodyPr/>
          <a:lstStyle/>
          <a:p>
            <a:r>
              <a:rPr lang="en-US" b="1" dirty="0"/>
              <a:t>JPA</a:t>
            </a:r>
            <a:r>
              <a:rPr lang="en-US" dirty="0"/>
              <a:t> stands for Java Persistence API (Application Programming Interface). It was initially released on 11 May 2006. It is a Java specification that gives some functionality and standard to ORM tools. It is used to examine, control, and persist data between Java objects and relational databases. It is observed as a standard technique for Object Relational Mapping. </a:t>
            </a:r>
          </a:p>
          <a:p>
            <a:r>
              <a:rPr lang="en-US" dirty="0"/>
              <a:t>JPA is only a specification, it is not an implementation.</a:t>
            </a:r>
          </a:p>
          <a:p>
            <a:r>
              <a:rPr lang="en-US"/>
              <a:t>Hibernate is an implementation of JPA guidelines.</a:t>
            </a:r>
          </a:p>
          <a:p>
            <a:endParaRPr lang="en-US"/>
          </a:p>
        </p:txBody>
      </p:sp>
    </p:spTree>
    <p:extLst>
      <p:ext uri="{BB962C8B-B14F-4D97-AF65-F5344CB8AC3E}">
        <p14:creationId xmlns:p14="http://schemas.microsoft.com/office/powerpoint/2010/main" val="9439224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02021-649E-4A77-B128-44C5D08D22F9}"/>
              </a:ext>
            </a:extLst>
          </p:cNvPr>
          <p:cNvSpPr>
            <a:spLocks noGrp="1"/>
          </p:cNvSpPr>
          <p:nvPr>
            <p:ph type="title"/>
          </p:nvPr>
        </p:nvSpPr>
        <p:spPr/>
        <p:txBody>
          <a:bodyPr/>
          <a:lstStyle/>
          <a:p>
            <a:r>
              <a:rPr lang="en-US" dirty="0"/>
              <a:t>Annotations</a:t>
            </a:r>
          </a:p>
        </p:txBody>
      </p:sp>
      <p:sp>
        <p:nvSpPr>
          <p:cNvPr id="3" name="Content Placeholder 2">
            <a:extLst>
              <a:ext uri="{FF2B5EF4-FFF2-40B4-BE49-F238E27FC236}">
                <a16:creationId xmlns:a16="http://schemas.microsoft.com/office/drawing/2014/main" id="{5CFE683E-507C-4A81-96C3-191F895AB562}"/>
              </a:ext>
            </a:extLst>
          </p:cNvPr>
          <p:cNvSpPr>
            <a:spLocks noGrp="1"/>
          </p:cNvSpPr>
          <p:nvPr>
            <p:ph idx="1"/>
          </p:nvPr>
        </p:nvSpPr>
        <p:spPr/>
        <p:txBody>
          <a:bodyPr/>
          <a:lstStyle/>
          <a:p>
            <a:r>
              <a:rPr lang="en-US" b="1" dirty="0"/>
              <a:t>@Entity</a:t>
            </a:r>
            <a:r>
              <a:rPr lang="en-US" dirty="0"/>
              <a:t> annotation marks this class as an entity.</a:t>
            </a:r>
          </a:p>
          <a:p>
            <a:r>
              <a:rPr lang="en-US" b="1" dirty="0"/>
              <a:t>@Table</a:t>
            </a:r>
            <a:r>
              <a:rPr lang="en-US" dirty="0"/>
              <a:t> annotation specifies the table name where data of this entity is to be persisted. If you don't use @Table annotation, hibernate will use the class name as the table name by default.</a:t>
            </a:r>
          </a:p>
          <a:p>
            <a:r>
              <a:rPr lang="en-US" b="1" dirty="0"/>
              <a:t>@Column</a:t>
            </a:r>
            <a:r>
              <a:rPr lang="en-US" dirty="0"/>
              <a:t> annotation specifies the details of the column for this property or field. If @Column annotation is not specified, property name will be used as the column name by default.</a:t>
            </a:r>
          </a:p>
          <a:p>
            <a:r>
              <a:rPr lang="en-US" b="1" dirty="0"/>
              <a:t>@Id</a:t>
            </a:r>
            <a:r>
              <a:rPr lang="en-US" dirty="0"/>
              <a:t> annotation marks the identifier for this entity.</a:t>
            </a:r>
          </a:p>
          <a:p>
            <a:endParaRPr lang="en-US" dirty="0"/>
          </a:p>
          <a:p>
            <a:endParaRPr lang="en-US" dirty="0"/>
          </a:p>
        </p:txBody>
      </p:sp>
    </p:spTree>
    <p:extLst>
      <p:ext uri="{BB962C8B-B14F-4D97-AF65-F5344CB8AC3E}">
        <p14:creationId xmlns:p14="http://schemas.microsoft.com/office/powerpoint/2010/main" val="40109404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597E8-5F01-4337-A4C3-C9B99A9E82AC}"/>
              </a:ext>
            </a:extLst>
          </p:cNvPr>
          <p:cNvSpPr>
            <a:spLocks noGrp="1"/>
          </p:cNvSpPr>
          <p:nvPr>
            <p:ph type="title"/>
          </p:nvPr>
        </p:nvSpPr>
        <p:spPr/>
        <p:txBody>
          <a:bodyPr/>
          <a:lstStyle/>
          <a:p>
            <a:r>
              <a:rPr lang="en-US" dirty="0"/>
              <a:t>ID Generation</a:t>
            </a:r>
          </a:p>
        </p:txBody>
      </p:sp>
      <p:sp>
        <p:nvSpPr>
          <p:cNvPr id="3" name="Content Placeholder 2">
            <a:extLst>
              <a:ext uri="{FF2B5EF4-FFF2-40B4-BE49-F238E27FC236}">
                <a16:creationId xmlns:a16="http://schemas.microsoft.com/office/drawing/2014/main" id="{0999A030-8A42-40FA-93B2-02E83F87D923}"/>
              </a:ext>
            </a:extLst>
          </p:cNvPr>
          <p:cNvSpPr>
            <a:spLocks noGrp="1"/>
          </p:cNvSpPr>
          <p:nvPr>
            <p:ph idx="1"/>
          </p:nvPr>
        </p:nvSpPr>
        <p:spPr/>
        <p:txBody>
          <a:bodyPr/>
          <a:lstStyle/>
          <a:p>
            <a:r>
              <a:rPr lang="en-US" dirty="0"/>
              <a:t>1- Auto</a:t>
            </a:r>
          </a:p>
          <a:p>
            <a:r>
              <a:rPr lang="en-US" dirty="0"/>
              <a:t>2- Identity</a:t>
            </a:r>
          </a:p>
          <a:p>
            <a:r>
              <a:rPr lang="en-US" dirty="0"/>
              <a:t>3- </a:t>
            </a:r>
            <a:r>
              <a:rPr lang="en-US" dirty="0" err="1"/>
              <a:t>Sequnece</a:t>
            </a:r>
            <a:endParaRPr lang="en-US" dirty="0"/>
          </a:p>
          <a:p>
            <a:r>
              <a:rPr lang="en-US" dirty="0"/>
              <a:t>4- Table</a:t>
            </a:r>
          </a:p>
        </p:txBody>
      </p:sp>
    </p:spTree>
    <p:extLst>
      <p:ext uri="{BB962C8B-B14F-4D97-AF65-F5344CB8AC3E}">
        <p14:creationId xmlns:p14="http://schemas.microsoft.com/office/powerpoint/2010/main" val="33392544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F6323-DF41-4D45-8367-87EF9FFA8E4C}"/>
              </a:ext>
            </a:extLst>
          </p:cNvPr>
          <p:cNvSpPr>
            <a:spLocks noGrp="1"/>
          </p:cNvSpPr>
          <p:nvPr>
            <p:ph type="title"/>
          </p:nvPr>
        </p:nvSpPr>
        <p:spPr/>
        <p:txBody>
          <a:bodyPr/>
          <a:lstStyle/>
          <a:p>
            <a:r>
              <a:rPr lang="en-US" dirty="0"/>
              <a:t>Tables relation mapping</a:t>
            </a:r>
          </a:p>
        </p:txBody>
      </p:sp>
      <p:sp>
        <p:nvSpPr>
          <p:cNvPr id="3" name="Content Placeholder 2">
            <a:extLst>
              <a:ext uri="{FF2B5EF4-FFF2-40B4-BE49-F238E27FC236}">
                <a16:creationId xmlns:a16="http://schemas.microsoft.com/office/drawing/2014/main" id="{88393326-B033-4F7E-AC77-9F49028550DA}"/>
              </a:ext>
            </a:extLst>
          </p:cNvPr>
          <p:cNvSpPr>
            <a:spLocks noGrp="1"/>
          </p:cNvSpPr>
          <p:nvPr>
            <p:ph idx="1"/>
          </p:nvPr>
        </p:nvSpPr>
        <p:spPr/>
        <p:txBody>
          <a:bodyPr>
            <a:normAutofit fontScale="92500" lnSpcReduction="10000"/>
          </a:bodyPr>
          <a:lstStyle/>
          <a:p>
            <a:r>
              <a:rPr lang="en-US" b="1" dirty="0"/>
              <a:t>One-to-Many/Many-to-One</a:t>
            </a:r>
          </a:p>
          <a:p>
            <a:endParaRPr lang="en-US" b="1" dirty="0"/>
          </a:p>
          <a:p>
            <a:pPr marL="0" indent="0">
              <a:buNone/>
            </a:pPr>
            <a:r>
              <a:rPr lang="en-US" b="1" dirty="0"/>
              <a:t>In the entity which have one</a:t>
            </a:r>
          </a:p>
          <a:p>
            <a:pPr marL="0" indent="0">
              <a:buNone/>
            </a:pPr>
            <a:r>
              <a:rPr lang="en-US" dirty="0"/>
              <a:t>@</a:t>
            </a:r>
            <a:r>
              <a:rPr lang="en-US" dirty="0" err="1"/>
              <a:t>ManyToOne</a:t>
            </a:r>
            <a:r>
              <a:rPr lang="en-US" dirty="0"/>
              <a:t> @</a:t>
            </a:r>
            <a:r>
              <a:rPr lang="en-US" dirty="0" err="1"/>
              <a:t>JoinColumn</a:t>
            </a:r>
            <a:r>
              <a:rPr lang="en-US" dirty="0"/>
              <a:t>(name = "TEACHER_ID", </a:t>
            </a:r>
            <a:r>
              <a:rPr lang="en-US" dirty="0" err="1"/>
              <a:t>referencedColumnName</a:t>
            </a:r>
            <a:r>
              <a:rPr lang="en-US" dirty="0"/>
              <a:t> = "ID") </a:t>
            </a:r>
          </a:p>
          <a:p>
            <a:pPr marL="0" indent="0">
              <a:buNone/>
            </a:pPr>
            <a:r>
              <a:rPr lang="en-US" dirty="0"/>
              <a:t>private Teacher </a:t>
            </a:r>
            <a:r>
              <a:rPr lang="en-US" dirty="0" err="1"/>
              <a:t>teacher</a:t>
            </a:r>
            <a:r>
              <a:rPr lang="en-US" dirty="0"/>
              <a:t>;</a:t>
            </a:r>
            <a:endParaRPr lang="en-US" b="1" dirty="0"/>
          </a:p>
          <a:p>
            <a:pPr marL="0" indent="0">
              <a:buNone/>
            </a:pPr>
            <a:endParaRPr lang="en-US" b="1" dirty="0"/>
          </a:p>
          <a:p>
            <a:pPr marL="0" indent="0">
              <a:buNone/>
            </a:pPr>
            <a:r>
              <a:rPr lang="en-US" b="1" dirty="0"/>
              <a:t> in the entity which have many</a:t>
            </a:r>
          </a:p>
          <a:p>
            <a:pPr marL="0" indent="0">
              <a:buNone/>
            </a:pPr>
            <a:r>
              <a:rPr lang="en-US" dirty="0"/>
              <a:t>@</a:t>
            </a:r>
            <a:r>
              <a:rPr lang="en-US" dirty="0" err="1"/>
              <a:t>OneToMany</a:t>
            </a:r>
            <a:r>
              <a:rPr lang="en-US" dirty="0"/>
              <a:t>(</a:t>
            </a:r>
            <a:r>
              <a:rPr lang="en-US" dirty="0" err="1"/>
              <a:t>mappedBy</a:t>
            </a:r>
            <a:r>
              <a:rPr lang="en-US" dirty="0"/>
              <a:t> = "teacher") </a:t>
            </a:r>
          </a:p>
          <a:p>
            <a:pPr marL="0" indent="0">
              <a:buNone/>
            </a:pPr>
            <a:r>
              <a:rPr lang="en-US" dirty="0"/>
              <a:t>private List&lt;Course&gt; courses;</a:t>
            </a:r>
          </a:p>
          <a:p>
            <a:pPr marL="0" indent="0">
              <a:buNone/>
            </a:pPr>
            <a:endParaRPr lang="en-US" b="1" dirty="0"/>
          </a:p>
          <a:p>
            <a:endParaRPr lang="en-US" dirty="0"/>
          </a:p>
        </p:txBody>
      </p:sp>
    </p:spTree>
    <p:extLst>
      <p:ext uri="{BB962C8B-B14F-4D97-AF65-F5344CB8AC3E}">
        <p14:creationId xmlns:p14="http://schemas.microsoft.com/office/powerpoint/2010/main" val="33362488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4192</TotalTime>
  <Words>799</Words>
  <Application>Microsoft Office PowerPoint</Application>
  <PresentationFormat>Widescreen</PresentationFormat>
  <Paragraphs>70</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Java with database Connectivity (JDBC and ORM)</vt:lpstr>
      <vt:lpstr>JDBC Java™ EE Database Connectivity</vt:lpstr>
      <vt:lpstr>What is JDBC Driver?</vt:lpstr>
      <vt:lpstr>PowerPoint Presentation</vt:lpstr>
      <vt:lpstr>ORM Object Relational Mapping using Hibernate</vt:lpstr>
      <vt:lpstr>JPA and hibernate </vt:lpstr>
      <vt:lpstr>Annotations</vt:lpstr>
      <vt:lpstr>ID Generation</vt:lpstr>
      <vt:lpstr>Tables relation mapping</vt:lpstr>
      <vt:lpstr>Tables relation mapping</vt:lpstr>
      <vt:lpstr>Tables relation mapping</vt:lpstr>
      <vt:lpstr>Fetching types</vt:lpstr>
      <vt:lpstr>Using hibernate</vt:lpstr>
      <vt:lpstr>Entity Life Cycle</vt:lpstr>
      <vt:lpstr>Transient State </vt:lpstr>
      <vt:lpstr>Persistent State </vt:lpstr>
      <vt:lpstr>Detached State</vt:lpstr>
      <vt:lpstr>removed state</vt:lpstr>
      <vt:lpstr>Entity life Cycle</vt:lpstr>
      <vt:lpstr>Session operation on entity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JDBC</dc:title>
  <dc:creator>Ali Farid</dc:creator>
  <cp:lastModifiedBy>Ali Farid</cp:lastModifiedBy>
  <cp:revision>32</cp:revision>
  <dcterms:created xsi:type="dcterms:W3CDTF">2023-08-24T08:46:19Z</dcterms:created>
  <dcterms:modified xsi:type="dcterms:W3CDTF">2023-08-27T07:35:06Z</dcterms:modified>
</cp:coreProperties>
</file>